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</p:sldIdLst>
  <p:sldSz cy="6858000" cx="9144000"/>
  <p:notesSz cx="7315200" cy="9601200"/>
  <p:embeddedFontLst>
    <p:embeddedFont>
      <p:font typeface="Arial Narrow"/>
      <p:regular r:id="rId113"/>
      <p:bold r:id="rId114"/>
      <p:italic r:id="rId115"/>
      <p:boldItalic r:id="rId116"/>
    </p:embeddedFont>
    <p:embeddedFont>
      <p:font typeface="Tahoma"/>
      <p:regular r:id="rId117"/>
      <p:bold r:id="rId118"/>
    </p:embeddedFont>
    <p:embeddedFont>
      <p:font typeface="Gill Sans"/>
      <p:regular r:id="rId119"/>
      <p:bold r:id="rId1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1" roundtripDataSignature="AMtx7miC7FABaaSF9NxnzDrqWEkbzgxC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slide" Target="slides/slide101.xml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109" Type="http://schemas.openxmlformats.org/officeDocument/2006/relationships/slide" Target="slides/slide103.xml"/><Relationship Id="rId108" Type="http://schemas.openxmlformats.org/officeDocument/2006/relationships/slide" Target="slides/slide102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121" Type="http://customschemas.google.com/relationships/presentationmetadata" Target="metadata"/><Relationship Id="rId25" Type="http://schemas.openxmlformats.org/officeDocument/2006/relationships/slide" Target="slides/slide19.xml"/><Relationship Id="rId120" Type="http://schemas.openxmlformats.org/officeDocument/2006/relationships/font" Target="fonts/GillSans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font" Target="fonts/Tahoma-bold.fntdata"/><Relationship Id="rId117" Type="http://schemas.openxmlformats.org/officeDocument/2006/relationships/font" Target="fonts/Tahoma-regular.fntdata"/><Relationship Id="rId116" Type="http://schemas.openxmlformats.org/officeDocument/2006/relationships/font" Target="fonts/ArialNarrow-boldItalic.fntdata"/><Relationship Id="rId115" Type="http://schemas.openxmlformats.org/officeDocument/2006/relationships/font" Target="fonts/ArialNarrow-italic.fntdata"/><Relationship Id="rId119" Type="http://schemas.openxmlformats.org/officeDocument/2006/relationships/font" Target="fonts/GillSans-regular.fntdata"/><Relationship Id="rId15" Type="http://schemas.openxmlformats.org/officeDocument/2006/relationships/slide" Target="slides/slide9.xml"/><Relationship Id="rId110" Type="http://schemas.openxmlformats.org/officeDocument/2006/relationships/slide" Target="slides/slide104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14" Type="http://schemas.openxmlformats.org/officeDocument/2006/relationships/font" Target="fonts/ArialNarrow-bold.fntdata"/><Relationship Id="rId18" Type="http://schemas.openxmlformats.org/officeDocument/2006/relationships/slide" Target="slides/slide12.xml"/><Relationship Id="rId113" Type="http://schemas.openxmlformats.org/officeDocument/2006/relationships/font" Target="fonts/ArialNarrow-regular.fntdata"/><Relationship Id="rId112" Type="http://schemas.openxmlformats.org/officeDocument/2006/relationships/slide" Target="slides/slide106.xml"/><Relationship Id="rId111" Type="http://schemas.openxmlformats.org/officeDocument/2006/relationships/slide" Target="slides/slide105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9" name="Google Shape;1469;p1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0" name="Google Shape;1470;p10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0" name="Shape 8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Google Shape;8201;p10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2" name="Google Shape;8202;p10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5" name="Shape 8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6" name="Google Shape;8226;p10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7" name="Google Shape;8227;p10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9" name="Shape 8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0" name="Google Shape;8240;p10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1" name="Google Shape;8241;p10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5" name="Shape 8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6" name="Google Shape;8286;p10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7" name="Google Shape;8287;p10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2" name="Shape 8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3" name="Google Shape;8303;p10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4" name="Google Shape;8304;p10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0" name="Shape 8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1" name="Google Shape;8331;p10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2" name="Google Shape;8332;p10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1" name="Shape 8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2" name="Google Shape;8342;p10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3" name="Google Shape;8343;p10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2" name="Google Shape;1532;p1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11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4" name="Google Shape;1544;p1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12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5" name="Google Shape;1555;p1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13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8" name="Google Shape;1568;p1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9" name="Google Shape;1569;p14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9" name="Google Shape;1589;p1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0" name="Google Shape;1590;p15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1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0" name="Google Shape;1600;p1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1" name="Google Shape;1601;p16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1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9" name="Google Shape;1619;p1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1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9" name="Google Shape;1629;p1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0" name="Google Shape;1630;p18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1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0" name="Google Shape;1640;p1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1" name="Google Shape;1641;p19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p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2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8" name="Google Shape;1658;p2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9" name="Google Shape;1659;p20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2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0" name="Google Shape;1720;p2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1" name="Google Shape;1721;p21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5" name="Google Shape;1735;p2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6" name="Google Shape;1736;p22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2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6" name="Google Shape;1746;p2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7" name="Google Shape;1747;p23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9" name="Google Shape;1769;p2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0" name="Google Shape;1770;p24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2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5" name="Google Shape;1785;p2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6" name="Google Shape;1786;p25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9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2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1" name="Google Shape;1851;p2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2" name="Google Shape;1852;p26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2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2" name="Google Shape;1862;p2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3" name="Google Shape;1863;p27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2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2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4" name="Google Shape;1884;p2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5" name="Google Shape;1885;p28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6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2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8" name="Google Shape;1958;p2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9" name="Google Shape;1959;p29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Google Shape;222;p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8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3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0" name="Google Shape;1970;p3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1" name="Google Shape;1971;p30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9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3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1" name="Google Shape;1981;p3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2" name="Google Shape;1982;p31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3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8" name="Google Shape;1998;p3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9" name="Google Shape;1999;p32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7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3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9" name="Google Shape;2009;p3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0" name="Google Shape;2010;p33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3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8" name="Google Shape;2028;p3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9" name="Google Shape;2029;p34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7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3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9" name="Google Shape;2039;p3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0" name="Google Shape;2040;p35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2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p3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4" name="Google Shape;2134;p3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5" name="Google Shape;2135;p36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5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p3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7" name="Google Shape;2147;p3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8" name="Google Shape;2148;p37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5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3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7" name="Google Shape;2287;p3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8" name="Google Shape;2288;p38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6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p3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8" name="Google Shape;2298;p3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9" name="Google Shape;2299;p39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4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0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p4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2" name="Google Shape;2552;p4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3" name="Google Shape;2553;p40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1" name="Shape 2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Google Shape;2812;p4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3" name="Google Shape;2813;p4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4" name="Google Shape;2814;p41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Google Shape;3072;p4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3" name="Google Shape;3073;p4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4" name="Google Shape;3074;p42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8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p4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0" name="Google Shape;3330;p4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1" name="Google Shape;3331;p43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9" name="Shape 3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0" name="Google Shape;3390;p4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1" name="Google Shape;3391;p4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2" name="Google Shape;3392;p44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0" name="Shape 3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1" name="Google Shape;3401;p4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2" name="Google Shape;3402;p4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3" name="Google Shape;3403;p45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0" name="Shape 3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1" name="Google Shape;3621;p4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2" name="Google Shape;3622;p4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3" name="Google Shape;3623;p46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5" name="Shape 3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6" name="Google Shape;3826;p4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27" name="Google Shape;3827;p4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8" name="Google Shape;3828;p47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5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4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37" name="Google Shape;3837;p4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8" name="Google Shape;3838;p48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9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0" name="Google Shape;3970;p4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1" name="Google Shape;3971;p4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2" name="Google Shape;3972;p49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Google Shape;244;p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5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9" name="Shape 3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81" name="Google Shape;3981;p5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2" name="Google Shape;3982;p50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9" name="Shape 3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0" name="Google Shape;3990;p5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91" name="Google Shape;3991;p5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2" name="Google Shape;3992;p51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0" name="Shape 4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1" name="Google Shape;4001;p5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2" name="Google Shape;4002;p5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3" name="Google Shape;4003;p52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7" name="Shape 4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8" name="Google Shape;4018;p5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19" name="Google Shape;4019;p5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0" name="Google Shape;4020;p53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8" name="Shape 4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9" name="Google Shape;4149;p5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50" name="Google Shape;4150;p5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1" name="Google Shape;4151;p54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4" name="Shape 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5" name="Google Shape;4165;p5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6" name="Google Shape;4166;p5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7" name="Google Shape;4167;p55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5" name="Shape 4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6" name="Google Shape;4176;p5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7" name="Google Shape;4177;p5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8" name="Google Shape;4178;p56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6" name="Shape 4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7" name="Google Shape;4187;p5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88" name="Google Shape;4188;p5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9" name="Google Shape;4189;p57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7" name="Shape 4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" name="Google Shape;4198;p5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99" name="Google Shape;4199;p5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0" name="Google Shape;4200;p58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9" name="Shape 4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" name="Google Shape;4210;p5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11" name="Google Shape;4211;p5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2" name="Google Shape;4212;p59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2" name="Google Shape;662;p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6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9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" name="Google Shape;4240;p6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41" name="Google Shape;4241;p6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2" name="Google Shape;4242;p60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6" name="Shape 4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7" name="Google Shape;4267;p6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68" name="Google Shape;4268;p6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9" name="Google Shape;4269;p61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6" name="Shape 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7" name="Google Shape;4277;p6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78" name="Google Shape;4278;p6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9" name="Google Shape;4279;p62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6" name="Shape 4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7" name="Google Shape;4287;p6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88" name="Google Shape;4288;p6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9" name="Google Shape;4289;p63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9" name="Shape 4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0" name="Google Shape;4460;p6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1" name="Google Shape;4461;p6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2" name="Google Shape;4462;p64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1" name="Shape 4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2" name="Google Shape;4632;p6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33" name="Google Shape;4633;p6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4" name="Google Shape;4634;p65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1" name="Shape 4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2" name="Google Shape;4642;p6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3" name="Google Shape;4643;p6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4" name="Google Shape;4644;p66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7" name="Shape 4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8" name="Google Shape;4658;p6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59" name="Google Shape;4659;p6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0" name="Google Shape;4660;p67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8" name="Shape 4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9" name="Google Shape;4699;p6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00" name="Google Shape;4700;p6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1" name="Google Shape;4701;p68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3" name="Shape 4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4" name="Google Shape;4744;p6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45" name="Google Shape;4745;p6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6" name="Google Shape;4746;p69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2" name="Google Shape;672;p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7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3" name="Shape 4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4" name="Google Shape;4754;p7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5" name="Google Shape;4755;p7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3" name="Shape 4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4" name="Google Shape;4764;p7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65" name="Google Shape;4765;p7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6" name="Google Shape;4766;p71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4" name="Shape 4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5" name="Google Shape;4775;p7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6" name="Google Shape;4776;p7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7" name="Google Shape;4777;p72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4" name="Shape 5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" name="Google Shape;5165;p7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66" name="Google Shape;5166;p7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7" name="Google Shape;5167;p73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9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p7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51" name="Google Shape;5251;p7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2" name="Google Shape;5252;p74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7" name="Shape 5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8" name="Google Shape;5328;p7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29" name="Google Shape;5329;p7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0" name="Google Shape;5330;p75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8" name="Shape 5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9" name="Google Shape;5409;p7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10" name="Google Shape;5410;p7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1" name="Google Shape;5411;p76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9" name="Shape 5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0" name="Google Shape;5420;p7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21" name="Google Shape;5421;p7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2" name="Google Shape;5422;p77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2" name="Shape 5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3" name="Google Shape;5513;p7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14" name="Google Shape;5514;p7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5" name="Google Shape;5515;p78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9" name="Shape 5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0" name="Google Shape;5600;p7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01" name="Google Shape;5601;p7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2" name="Google Shape;5602;p79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3" name="Google Shape;1063;p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8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0" name="Shape 5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" name="Google Shape;5611;p8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12" name="Google Shape;5612;p8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3" name="Google Shape;5613;p80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8" name="Shape 5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9" name="Google Shape;5669;p8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70" name="Google Shape;5670;p8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1" name="Google Shape;5671;p81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9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0" name="Google Shape;5680;p8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81" name="Google Shape;5681;p8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2" name="Google Shape;5682;p82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5" name="Shape 5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6" name="Google Shape;5696;p83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97" name="Google Shape;5697;p8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98" name="Google Shape;5698;p8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7" name="Shape 5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8" name="Google Shape;5718;p84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19" name="Google Shape;5719;p8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20" name="Google Shape;5720;p8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9" name="Shape 5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" name="Google Shape;5740;p85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1" name="Google Shape;5741;p8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42" name="Google Shape;5742;p8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1" name="Shape 5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2" name="Google Shape;5802;p86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03" name="Google Shape;5803;p8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04" name="Google Shape;5804;p8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1" name="Shape 5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2" name="Google Shape;5812;p87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13" name="Google Shape;5813;p8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14" name="Google Shape;5814;p8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1" name="Shape 5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2" name="Google Shape;5822;p88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23" name="Google Shape;5823;p8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24" name="Google Shape;5824;p8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1" name="Shape 5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2" name="Google Shape;5832;p89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33" name="Google Shape;5833;p8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34" name="Google Shape;5834;p8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5" name="Google Shape;1455;p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6" name="Google Shape;1456;p9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1" name="Shape 5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2" name="Google Shape;5842;p90:notes"/>
          <p:cNvSpPr txBox="1"/>
          <p:nvPr/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25" spcFirstLastPara="1" rIns="96625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43" name="Google Shape;5843;p9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44" name="Google Shape;5844;p9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Akamai: 100,000+ servers in 1000+ clusters in 1000+ networks in 70+ countries serving trillions of requests a day.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How many people use Netflix?</a:t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7" name="Shape 6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8" name="Google Shape;6518;p91:notes"/>
          <p:cNvSpPr txBox="1"/>
          <p:nvPr/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25" spcFirstLastPara="1" rIns="96625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19" name="Google Shape;6519;p9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20" name="Google Shape;6520;p9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peak load: 7million viewers, 2 Tbytes via </a:t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8" name="Shape 7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9" name="Google Shape;7549;p92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50" name="Google Shape;7550;p9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51" name="Google Shape;7551;p9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5" name="Shape 7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6" name="Google Shape;7766;p93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67" name="Google Shape;7767;p9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68" name="Google Shape;7768;p9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3" name="Shape 8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4" name="Google Shape;8044;p9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45" name="Google Shape;8045;p9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6" name="Google Shape;8046;p94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4" name="Shape 8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5" name="Google Shape;8055;p9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6" name="Google Shape;8056;p9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7" name="Shape 8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8" name="Google Shape;8118;p9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9" name="Google Shape;8119;p9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7" name="Shape 8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8" name="Google Shape;8128;p9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9" name="Google Shape;8129;p9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7" name="Shape 8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8" name="Google Shape;8138;p9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9" name="Google Shape;8139;p9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1" name="Shape 8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2" name="Google Shape;8172;p9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3" name="Google Shape;8173;p9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8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8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74" name="Google Shape;74;p1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9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9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80" name="Google Shape;80;p1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81" name="Google Shape;81;p1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82" name="Google Shape;82;p1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83" name="Google Shape;83;p12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0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0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06400" lvl="1" marL="91440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89" name="Google Shape;89;p1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90" name="Google Shape;90;p12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1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1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97" name="Google Shape;97;p12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2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2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3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3"/>
          <p:cNvSpPr txBox="1"/>
          <p:nvPr>
            <p:ph idx="1" type="body"/>
          </p:nvPr>
        </p:nvSpPr>
        <p:spPr>
          <a:xfrm rot="5400000">
            <a:off x="2095500" y="49213"/>
            <a:ext cx="46482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3" name="Google Shape;103;p12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3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23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4"/>
          <p:cNvSpPr txBox="1"/>
          <p:nvPr>
            <p:ph type="title"/>
          </p:nvPr>
        </p:nvSpPr>
        <p:spPr>
          <a:xfrm rot="5400000">
            <a:off x="4324350" y="2266950"/>
            <a:ext cx="60198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24"/>
          <p:cNvSpPr txBox="1"/>
          <p:nvPr>
            <p:ph idx="1" type="body"/>
          </p:nvPr>
        </p:nvSpPr>
        <p:spPr>
          <a:xfrm rot="5400000">
            <a:off x="361950" y="400050"/>
            <a:ext cx="60198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9" name="Google Shape;109;p12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24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24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8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18"/>
          <p:cNvSpPr txBox="1"/>
          <p:nvPr>
            <p:ph idx="1" type="body"/>
          </p:nvPr>
        </p:nvSpPr>
        <p:spPr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1" name="Google Shape;121;p1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18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18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2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  <a:defRPr/>
            </a:lvl1pPr>
            <a:lvl2pPr lvl="1" algn="ctr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127" name="Google Shape;127;p12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25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25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indent="-2286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133" name="Google Shape;133;p12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26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26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7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27"/>
          <p:cNvSpPr txBox="1"/>
          <p:nvPr>
            <p:ph idx="1" type="body"/>
          </p:nvPr>
        </p:nvSpPr>
        <p:spPr>
          <a:xfrm>
            <a:off x="5334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Char char="❖"/>
              <a:defRPr sz="2800"/>
            </a:lvl1pPr>
            <a:lvl2pPr indent="-381000" lvl="1" marL="9144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39" name="Google Shape;139;p127"/>
          <p:cNvSpPr txBox="1"/>
          <p:nvPr>
            <p:ph idx="2" type="body"/>
          </p:nvPr>
        </p:nvSpPr>
        <p:spPr>
          <a:xfrm>
            <a:off x="44958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Char char="❖"/>
              <a:defRPr sz="2800"/>
            </a:lvl1pPr>
            <a:lvl2pPr indent="-381000" lvl="1" marL="9144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40" name="Google Shape;140;p12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27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27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9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9"/>
          <p:cNvSpPr txBox="1"/>
          <p:nvPr>
            <p:ph idx="1" type="body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381000" lvl="1" marL="9144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22" name="Google Shape;22;p109"/>
          <p:cNvSpPr txBox="1"/>
          <p:nvPr>
            <p:ph idx="2" type="body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381000" lvl="1" marL="9144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23" name="Google Shape;23;p10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9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9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 b="1" sz="2400"/>
            </a:lvl1pPr>
            <a:lvl2pPr indent="-228600" lvl="1" marL="9144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146" name="Google Shape;146;p1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Char char="❖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147" name="Google Shape;147;p1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 b="1" sz="2400"/>
            </a:lvl1pPr>
            <a:lvl2pPr indent="-228600" lvl="1" marL="9144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148" name="Google Shape;148;p1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1560"/>
              <a:buChar char="❖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149" name="Google Shape;149;p12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28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28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9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2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29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29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30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30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algn="l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SzPts val="2080"/>
              <a:buChar char="❖"/>
              <a:defRPr sz="3200"/>
            </a:lvl1pPr>
            <a:lvl2pPr indent="-406400" lvl="1" marL="91440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164" name="Google Shape;164;p1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65" name="Google Shape;165;p13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31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31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1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72" name="Google Shape;172;p13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32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32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3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33"/>
          <p:cNvSpPr txBox="1"/>
          <p:nvPr>
            <p:ph idx="1" type="body"/>
          </p:nvPr>
        </p:nvSpPr>
        <p:spPr>
          <a:xfrm rot="5400000">
            <a:off x="2095500" y="49213"/>
            <a:ext cx="46482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8" name="Google Shape;178;p13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33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33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4"/>
          <p:cNvSpPr txBox="1"/>
          <p:nvPr>
            <p:ph type="title"/>
          </p:nvPr>
        </p:nvSpPr>
        <p:spPr>
          <a:xfrm rot="5400000">
            <a:off x="4318793" y="2272507"/>
            <a:ext cx="6030913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34"/>
          <p:cNvSpPr txBox="1"/>
          <p:nvPr>
            <p:ph idx="1" type="body"/>
          </p:nvPr>
        </p:nvSpPr>
        <p:spPr>
          <a:xfrm rot="5400000">
            <a:off x="356393" y="405607"/>
            <a:ext cx="6030913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4" name="Google Shape;184;p13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34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34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5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35"/>
          <p:cNvSpPr txBox="1"/>
          <p:nvPr>
            <p:ph idx="1" type="body"/>
          </p:nvPr>
        </p:nvSpPr>
        <p:spPr>
          <a:xfrm>
            <a:off x="5334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0" name="Google Shape;190;p135"/>
          <p:cNvSpPr txBox="1"/>
          <p:nvPr>
            <p:ph idx="2" type="body"/>
          </p:nvPr>
        </p:nvSpPr>
        <p:spPr>
          <a:xfrm>
            <a:off x="4495800" y="1611313"/>
            <a:ext cx="3810000" cy="22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1" name="Google Shape;191;p135"/>
          <p:cNvSpPr txBox="1"/>
          <p:nvPr>
            <p:ph idx="3" type="body"/>
          </p:nvPr>
        </p:nvSpPr>
        <p:spPr>
          <a:xfrm>
            <a:off x="4495800" y="4011613"/>
            <a:ext cx="3810000" cy="22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170"/>
              <a:buChar char="❖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2" name="Google Shape;192;p13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35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35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0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0"/>
          <p:cNvSpPr txBox="1"/>
          <p:nvPr>
            <p:ph idx="1" type="body"/>
          </p:nvPr>
        </p:nvSpPr>
        <p:spPr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9" name="Google Shape;29;p1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0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0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ext" type="objAndTx">
  <p:cSld name="OBJECT_AND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1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1"/>
          <p:cNvSpPr txBox="1"/>
          <p:nvPr>
            <p:ph idx="1" type="body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5" name="Google Shape;35;p111"/>
          <p:cNvSpPr txBox="1"/>
          <p:nvPr>
            <p:ph idx="2" type="body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1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1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1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2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2"/>
          <p:cNvSpPr txBox="1"/>
          <p:nvPr>
            <p:ph idx="1" type="body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2" name="Google Shape;42;p112"/>
          <p:cNvSpPr txBox="1"/>
          <p:nvPr>
            <p:ph idx="2" type="body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3" name="Google Shape;43;p1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2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2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3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3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3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hart" type="txAndChart">
  <p:cSld name="TEXT_AND_CHAR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4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4"/>
          <p:cNvSpPr txBox="1"/>
          <p:nvPr>
            <p:ph idx="1" type="body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4" name="Google Shape;54;p114"/>
          <p:cNvSpPr/>
          <p:nvPr>
            <p:ph idx="2" type="chart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Google Shape;55;p1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4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4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over Text" type="objOverTx">
  <p:cSld name="OBJECT_OVER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5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5"/>
          <p:cNvSpPr txBox="1"/>
          <p:nvPr>
            <p:ph idx="1" type="body"/>
          </p:nvPr>
        </p:nvSpPr>
        <p:spPr>
          <a:xfrm>
            <a:off x="533400" y="1600200"/>
            <a:ext cx="7772400" cy="22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115"/>
          <p:cNvSpPr txBox="1"/>
          <p:nvPr>
            <p:ph idx="2" type="body"/>
          </p:nvPr>
        </p:nvSpPr>
        <p:spPr>
          <a:xfrm>
            <a:off x="533400" y="4000500"/>
            <a:ext cx="7772400" cy="22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2" name="Google Shape;62;p1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5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5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68" name="Google Shape;68;p1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6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6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7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sng" cap="none" strike="noStrik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sng" cap="none" strike="noStrik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sng" cap="none" strike="noStrik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sng" cap="none" strike="noStrik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1" name="Google Shape;11;p107"/>
          <p:cNvSpPr txBox="1"/>
          <p:nvPr>
            <p:ph idx="1" type="body"/>
          </p:nvPr>
        </p:nvSpPr>
        <p:spPr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0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7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07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7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4" name="Google Shape;114;p117"/>
          <p:cNvSpPr txBox="1"/>
          <p:nvPr>
            <p:ph idx="1" type="body"/>
          </p:nvPr>
        </p:nvSpPr>
        <p:spPr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marR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5" name="Google Shape;115;p11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117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117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  <a:defRPr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3.jp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2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2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2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2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12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12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png"/><Relationship Id="rId4" Type="http://schemas.openxmlformats.org/officeDocument/2006/relationships/image" Target="../media/image12.png"/><Relationship Id="rId5" Type="http://schemas.openxmlformats.org/officeDocument/2006/relationships/image" Target="../media/image2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6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Relationship Id="rId6" Type="http://schemas.openxmlformats.org/officeDocument/2006/relationships/image" Target="../media/image3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png"/><Relationship Id="rId11" Type="http://schemas.openxmlformats.org/officeDocument/2006/relationships/image" Target="../media/image4.png"/><Relationship Id="rId22" Type="http://schemas.openxmlformats.org/officeDocument/2006/relationships/image" Target="../media/image12.png"/><Relationship Id="rId10" Type="http://schemas.openxmlformats.org/officeDocument/2006/relationships/image" Target="../media/image9.png"/><Relationship Id="rId21" Type="http://schemas.openxmlformats.org/officeDocument/2006/relationships/image" Target="../media/image16.png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5" Type="http://schemas.openxmlformats.org/officeDocument/2006/relationships/image" Target="../media/image17.png"/><Relationship Id="rId14" Type="http://schemas.openxmlformats.org/officeDocument/2006/relationships/image" Target="../media/image15.png"/><Relationship Id="rId17" Type="http://schemas.openxmlformats.org/officeDocument/2006/relationships/image" Target="../media/image22.png"/><Relationship Id="rId16" Type="http://schemas.openxmlformats.org/officeDocument/2006/relationships/image" Target="../media/image18.png"/><Relationship Id="rId5" Type="http://schemas.openxmlformats.org/officeDocument/2006/relationships/image" Target="../media/image6.png"/><Relationship Id="rId19" Type="http://schemas.openxmlformats.org/officeDocument/2006/relationships/image" Target="../media/image20.png"/><Relationship Id="rId6" Type="http://schemas.openxmlformats.org/officeDocument/2006/relationships/image" Target="../media/image14.png"/><Relationship Id="rId18" Type="http://schemas.openxmlformats.org/officeDocument/2006/relationships/image" Target="../media/image21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2.png"/><Relationship Id="rId4" Type="http://schemas.openxmlformats.org/officeDocument/2006/relationships/image" Target="../media/image30.png"/><Relationship Id="rId5" Type="http://schemas.openxmlformats.org/officeDocument/2006/relationships/image" Target="../media/image37.png"/><Relationship Id="rId6" Type="http://schemas.openxmlformats.org/officeDocument/2006/relationships/image" Target="../media/image2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2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2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2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2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png"/><Relationship Id="rId11" Type="http://schemas.openxmlformats.org/officeDocument/2006/relationships/image" Target="../media/image4.png"/><Relationship Id="rId22" Type="http://schemas.openxmlformats.org/officeDocument/2006/relationships/image" Target="../media/image12.png"/><Relationship Id="rId10" Type="http://schemas.openxmlformats.org/officeDocument/2006/relationships/image" Target="../media/image9.png"/><Relationship Id="rId21" Type="http://schemas.openxmlformats.org/officeDocument/2006/relationships/image" Target="../media/image16.png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5" Type="http://schemas.openxmlformats.org/officeDocument/2006/relationships/image" Target="../media/image17.png"/><Relationship Id="rId14" Type="http://schemas.openxmlformats.org/officeDocument/2006/relationships/image" Target="../media/image15.png"/><Relationship Id="rId17" Type="http://schemas.openxmlformats.org/officeDocument/2006/relationships/image" Target="../media/image22.png"/><Relationship Id="rId16" Type="http://schemas.openxmlformats.org/officeDocument/2006/relationships/image" Target="../media/image18.png"/><Relationship Id="rId5" Type="http://schemas.openxmlformats.org/officeDocument/2006/relationships/image" Target="../media/image6.png"/><Relationship Id="rId19" Type="http://schemas.openxmlformats.org/officeDocument/2006/relationships/image" Target="../media/image20.png"/><Relationship Id="rId6" Type="http://schemas.openxmlformats.org/officeDocument/2006/relationships/image" Target="../media/image14.png"/><Relationship Id="rId18" Type="http://schemas.openxmlformats.org/officeDocument/2006/relationships/image" Target="../media/image21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2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2.png"/></Relationships>
</file>

<file path=ppt/slides/_rels/slide7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png"/><Relationship Id="rId11" Type="http://schemas.openxmlformats.org/officeDocument/2006/relationships/image" Target="../media/image4.png"/><Relationship Id="rId22" Type="http://schemas.openxmlformats.org/officeDocument/2006/relationships/image" Target="../media/image12.png"/><Relationship Id="rId10" Type="http://schemas.openxmlformats.org/officeDocument/2006/relationships/image" Target="../media/image9.png"/><Relationship Id="rId21" Type="http://schemas.openxmlformats.org/officeDocument/2006/relationships/image" Target="../media/image16.png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5" Type="http://schemas.openxmlformats.org/officeDocument/2006/relationships/image" Target="../media/image17.png"/><Relationship Id="rId14" Type="http://schemas.openxmlformats.org/officeDocument/2006/relationships/image" Target="../media/image15.png"/><Relationship Id="rId17" Type="http://schemas.openxmlformats.org/officeDocument/2006/relationships/image" Target="../media/image22.png"/><Relationship Id="rId16" Type="http://schemas.openxmlformats.org/officeDocument/2006/relationships/image" Target="../media/image18.png"/><Relationship Id="rId5" Type="http://schemas.openxmlformats.org/officeDocument/2006/relationships/image" Target="../media/image6.png"/><Relationship Id="rId19" Type="http://schemas.openxmlformats.org/officeDocument/2006/relationships/image" Target="../media/image20.png"/><Relationship Id="rId6" Type="http://schemas.openxmlformats.org/officeDocument/2006/relationships/image" Target="../media/image14.png"/><Relationship Id="rId18" Type="http://schemas.openxmlformats.org/officeDocument/2006/relationships/image" Target="../media/image21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6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32.png"/><Relationship Id="rId7" Type="http://schemas.openxmlformats.org/officeDocument/2006/relationships/image" Target="../media/image12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0.png"/><Relationship Id="rId4" Type="http://schemas.openxmlformats.org/officeDocument/2006/relationships/image" Target="../media/image12.png"/><Relationship Id="rId5" Type="http://schemas.openxmlformats.org/officeDocument/2006/relationships/image" Target="../media/image26.png"/><Relationship Id="rId6" Type="http://schemas.openxmlformats.org/officeDocument/2006/relationships/image" Target="../media/image31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2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Relationship Id="rId6" Type="http://schemas.openxmlformats.org/officeDocument/2006/relationships/image" Target="../media/image33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png"/><Relationship Id="rId11" Type="http://schemas.openxmlformats.org/officeDocument/2006/relationships/image" Target="../media/image4.png"/><Relationship Id="rId22" Type="http://schemas.openxmlformats.org/officeDocument/2006/relationships/image" Target="../media/image12.png"/><Relationship Id="rId10" Type="http://schemas.openxmlformats.org/officeDocument/2006/relationships/image" Target="../media/image9.png"/><Relationship Id="rId21" Type="http://schemas.openxmlformats.org/officeDocument/2006/relationships/image" Target="../media/image16.png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5" Type="http://schemas.openxmlformats.org/officeDocument/2006/relationships/image" Target="../media/image17.png"/><Relationship Id="rId14" Type="http://schemas.openxmlformats.org/officeDocument/2006/relationships/image" Target="../media/image15.png"/><Relationship Id="rId17" Type="http://schemas.openxmlformats.org/officeDocument/2006/relationships/image" Target="../media/image22.png"/><Relationship Id="rId16" Type="http://schemas.openxmlformats.org/officeDocument/2006/relationships/image" Target="../media/image18.png"/><Relationship Id="rId5" Type="http://schemas.openxmlformats.org/officeDocument/2006/relationships/image" Target="../media/image6.png"/><Relationship Id="rId19" Type="http://schemas.openxmlformats.org/officeDocument/2006/relationships/image" Target="../media/image20.png"/><Relationship Id="rId6" Type="http://schemas.openxmlformats.org/officeDocument/2006/relationships/image" Target="../media/image14.png"/><Relationship Id="rId18" Type="http://schemas.openxmlformats.org/officeDocument/2006/relationships/image" Target="../media/image21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0.png"/><Relationship Id="rId4" Type="http://schemas.openxmlformats.org/officeDocument/2006/relationships/image" Target="../media/image37.png"/><Relationship Id="rId5" Type="http://schemas.openxmlformats.org/officeDocument/2006/relationships/image" Target="../media/image12.png"/><Relationship Id="rId6" Type="http://schemas.openxmlformats.org/officeDocument/2006/relationships/image" Target="../media/image26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2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5.png"/><Relationship Id="rId4" Type="http://schemas.openxmlformats.org/officeDocument/2006/relationships/image" Target="../media/image12.png"/><Relationship Id="rId5" Type="http://schemas.openxmlformats.org/officeDocument/2006/relationships/image" Target="../media/image36.png"/><Relationship Id="rId6" Type="http://schemas.openxmlformats.org/officeDocument/2006/relationships/image" Target="../media/image34.png"/><Relationship Id="rId7" Type="http://schemas.openxmlformats.org/officeDocument/2006/relationships/image" Target="../media/image39.png"/><Relationship Id="rId8" Type="http://schemas.openxmlformats.org/officeDocument/2006/relationships/image" Target="../media/image42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2.png"/><Relationship Id="rId4" Type="http://schemas.openxmlformats.org/officeDocument/2006/relationships/image" Target="../media/image46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2.png"/><Relationship Id="rId4" Type="http://schemas.openxmlformats.org/officeDocument/2006/relationships/image" Target="../media/image46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1.png"/><Relationship Id="rId4" Type="http://schemas.openxmlformats.org/officeDocument/2006/relationships/image" Target="../media/image40.jpg"/><Relationship Id="rId5" Type="http://schemas.openxmlformats.org/officeDocument/2006/relationships/image" Target="../media/image12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2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2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2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38.png"/><Relationship Id="rId4" Type="http://schemas.openxmlformats.org/officeDocument/2006/relationships/image" Target="../media/image12.png"/><Relationship Id="rId5" Type="http://schemas.openxmlformats.org/officeDocument/2006/relationships/image" Target="../media/image43.png"/><Relationship Id="rId6" Type="http://schemas.openxmlformats.org/officeDocument/2006/relationships/image" Target="../media/image45.png"/><Relationship Id="rId7" Type="http://schemas.openxmlformats.org/officeDocument/2006/relationships/image" Target="../media/image44.jp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8.png"/><Relationship Id="rId4" Type="http://schemas.openxmlformats.org/officeDocument/2006/relationships/image" Target="../media/image43.png"/><Relationship Id="rId5" Type="http://schemas.openxmlformats.org/officeDocument/2006/relationships/image" Target="../media/image45.png"/><Relationship Id="rId6" Type="http://schemas.openxmlformats.org/officeDocument/2006/relationships/image" Target="../media/image12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37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37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2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2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2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2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"/>
          <p:cNvSpPr/>
          <p:nvPr/>
        </p:nvSpPr>
        <p:spPr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9392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Arial"/>
              <a:buNone/>
            </a:pPr>
            <a:r>
              <a:rPr b="0" i="1" lang="en-US" sz="2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Computer Networking: A Top Down Approach </a:t>
            </a:r>
            <a:br>
              <a:rPr b="0" i="0" lang="en-US" sz="2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"/>
          <p:cNvSpPr txBox="1"/>
          <p:nvPr/>
        </p:nvSpPr>
        <p:spPr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note on the use of these Powerpoint slides: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We’re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lot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work on our part. In return for use, we only ask the following: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"/>
          <p:cNvSpPr txBox="1"/>
          <p:nvPr/>
        </p:nvSpPr>
        <p:spPr>
          <a:xfrm>
            <a:off x="373063" y="4267200"/>
            <a:ext cx="5378450" cy="2098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3038" lvl="0" marL="1730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73038" lvl="0" marL="173038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use these slides (e.g., in a class) that you mention their source (after all, we’d like people to use our book!)</a:t>
            </a:r>
            <a:endParaRPr/>
          </a:p>
          <a:p>
            <a:pPr indent="-173038" lvl="0" marL="173038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post any slides on a www site, that you note that they are adapted from (or perhaps identical to) our slides, and note our copyright of this material.</a:t>
            </a:r>
            <a:endParaRPr/>
          </a:p>
          <a:p>
            <a:pPr indent="-108268" lvl="0" marL="173038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3038" lvl="0" marL="173038" marR="0" rtl="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Thanks and enjoy!  JFK/KWR</a:t>
            </a:r>
            <a:endParaRPr/>
          </a:p>
          <a:p>
            <a:pPr indent="-173038" lvl="0" marL="173038" marR="0" rtl="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3038" lvl="0" marL="173038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All material copyright 1996-2016</a:t>
            </a:r>
            <a:endParaRPr/>
          </a:p>
          <a:p>
            <a:pPr indent="-173038" lvl="0" marL="173038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J.F Kurose and K.W. Ross, All Rights Reserved</a:t>
            </a:r>
            <a:endParaRPr/>
          </a:p>
        </p:txBody>
      </p:sp>
      <p:pic>
        <p:nvPicPr>
          <p:cNvPr id="202" name="Google Shape;2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"/>
          <p:cNvSpPr/>
          <p:nvPr/>
        </p:nvSpPr>
        <p:spPr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0" baseline="3000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edition </a:t>
            </a:r>
            <a:br>
              <a:rPr b="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Jim Kurose, Keith Ross</a:t>
            </a:r>
            <a:br>
              <a:rPr b="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Pearson/Addison Wesley</a:t>
            </a:r>
            <a:br>
              <a:rPr b="0" i="0" lang="en-US" sz="14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April 2016</a:t>
            </a:r>
            <a:endParaRPr/>
          </a:p>
        </p:txBody>
      </p:sp>
      <p:sp>
        <p:nvSpPr>
          <p:cNvPr id="205" name="Google Shape;205;p1"/>
          <p:cNvSpPr/>
          <p:nvPr/>
        </p:nvSpPr>
        <p:spPr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Noto Sans Symbols"/>
              <a:buNone/>
            </a:pPr>
            <a:r>
              <a:rPr b="0" i="0" lang="en-US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2</a:t>
            </a:r>
            <a:br>
              <a:rPr b="0" i="0" lang="en-US" sz="48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0" i="0" lang="en-US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Application Layer</a:t>
            </a:r>
            <a:endParaRPr/>
          </a:p>
        </p:txBody>
      </p:sp>
      <p:pic>
        <p:nvPicPr>
          <p:cNvPr descr="underline_base" id="206" name="Google Shape;20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438" y="2097088"/>
            <a:ext cx="3890962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"/>
          <p:cNvSpPr txBox="1"/>
          <p:nvPr>
            <p:ph idx="11" type="ftr"/>
          </p:nvPr>
        </p:nvSpPr>
        <p:spPr>
          <a:xfrm>
            <a:off x="5562600" y="6453188"/>
            <a:ext cx="2895600" cy="287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08" name="Google Shape;208;p1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0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473" name="Google Shape;1473;p10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4" name="Google Shape;1474;p10"/>
          <p:cNvSpPr txBox="1"/>
          <p:nvPr>
            <p:ph type="title"/>
          </p:nvPr>
        </p:nvSpPr>
        <p:spPr>
          <a:xfrm>
            <a:off x="400050" y="123825"/>
            <a:ext cx="8077200" cy="896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Sockets</a:t>
            </a:r>
            <a:endParaRPr/>
          </a:p>
        </p:txBody>
      </p:sp>
      <p:sp>
        <p:nvSpPr>
          <p:cNvPr id="1475" name="Google Shape;1475;p10"/>
          <p:cNvSpPr txBox="1"/>
          <p:nvPr>
            <p:ph idx="1" type="body"/>
          </p:nvPr>
        </p:nvSpPr>
        <p:spPr>
          <a:xfrm>
            <a:off x="349250" y="1208088"/>
            <a:ext cx="8232775" cy="2328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process sends/receives messages to/from its </a:t>
            </a:r>
            <a:r>
              <a:rPr lang="en-US" sz="2400">
                <a:solidFill>
                  <a:srgbClr val="CC0000"/>
                </a:solidFill>
              </a:rPr>
              <a:t>socket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socket analogous to door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sending process shoves message out door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sending process relies on transport infrastructure on other side of door to deliver message to socket at receiving process</a:t>
            </a:r>
            <a:endParaRPr/>
          </a:p>
        </p:txBody>
      </p:sp>
      <p:pic>
        <p:nvPicPr>
          <p:cNvPr descr="underline_base" id="1476" name="Google Shape;147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613" y="800100"/>
            <a:ext cx="19161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10"/>
          <p:cNvSpPr/>
          <p:nvPr/>
        </p:nvSpPr>
        <p:spPr>
          <a:xfrm>
            <a:off x="6948488" y="3751263"/>
            <a:ext cx="736600" cy="1998662"/>
          </a:xfrm>
          <a:custGeom>
            <a:rect b="b" l="l" r="r" t="t"/>
            <a:pathLst>
              <a:path extrusionOk="0" h="1259" w="464">
                <a:moveTo>
                  <a:pt x="464" y="1060"/>
                </a:moveTo>
                <a:lnTo>
                  <a:pt x="0" y="0"/>
                </a:lnTo>
                <a:lnTo>
                  <a:pt x="6" y="1258"/>
                </a:lnTo>
                <a:lnTo>
                  <a:pt x="382" y="1259"/>
                </a:lnTo>
                <a:lnTo>
                  <a:pt x="464" y="106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folHlink"/>
              </a:gs>
            </a:gsLst>
            <a:lin ang="0" scaled="0"/>
          </a:gradFill>
          <a:ln cap="flat" cmpd="sng" w="952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10"/>
          <p:cNvSpPr/>
          <p:nvPr/>
        </p:nvSpPr>
        <p:spPr>
          <a:xfrm>
            <a:off x="3633788" y="5048250"/>
            <a:ext cx="1808162" cy="1031875"/>
          </a:xfrm>
          <a:custGeom>
            <a:rect b="b" l="l" r="r" t="t"/>
            <a:pathLst>
              <a:path extrusionOk="0" h="1662" w="2135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10"/>
          <p:cNvSpPr txBox="1"/>
          <p:nvPr/>
        </p:nvSpPr>
        <p:spPr>
          <a:xfrm>
            <a:off x="4071938" y="5180013"/>
            <a:ext cx="874712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/>
          </a:p>
        </p:txBody>
      </p:sp>
      <p:cxnSp>
        <p:nvCxnSpPr>
          <p:cNvPr id="1480" name="Google Shape;1480;p10"/>
          <p:cNvCxnSpPr/>
          <p:nvPr/>
        </p:nvCxnSpPr>
        <p:spPr>
          <a:xfrm>
            <a:off x="3392488" y="5591175"/>
            <a:ext cx="221138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481" name="Google Shape;1481;p10"/>
          <p:cNvSpPr txBox="1"/>
          <p:nvPr/>
        </p:nvSpPr>
        <p:spPr>
          <a:xfrm>
            <a:off x="7413625" y="4816475"/>
            <a:ext cx="1063625" cy="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controlled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by 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2" name="Google Shape;1482;p10"/>
          <p:cNvSpPr txBox="1"/>
          <p:nvPr/>
        </p:nvSpPr>
        <p:spPr>
          <a:xfrm>
            <a:off x="7391400" y="3916363"/>
            <a:ext cx="147002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controlled by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app developer</a:t>
            </a:r>
            <a:endParaRPr/>
          </a:p>
        </p:txBody>
      </p:sp>
      <p:sp>
        <p:nvSpPr>
          <p:cNvPr id="1483" name="Google Shape;1483;p10"/>
          <p:cNvSpPr/>
          <p:nvPr/>
        </p:nvSpPr>
        <p:spPr>
          <a:xfrm>
            <a:off x="1208088" y="3814763"/>
            <a:ext cx="758825" cy="1997075"/>
          </a:xfrm>
          <a:custGeom>
            <a:rect b="b" l="l" r="r" t="t"/>
            <a:pathLst>
              <a:path extrusionOk="0" h="1258" w="478">
                <a:moveTo>
                  <a:pt x="0" y="1040"/>
                </a:moveTo>
                <a:lnTo>
                  <a:pt x="478" y="0"/>
                </a:lnTo>
                <a:lnTo>
                  <a:pt x="472" y="1258"/>
                </a:lnTo>
                <a:lnTo>
                  <a:pt x="41" y="1246"/>
                </a:lnTo>
                <a:lnTo>
                  <a:pt x="0" y="1040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folHlink"/>
              </a:gs>
            </a:gsLst>
            <a:lin ang="0" scaled="0"/>
          </a:gradFill>
          <a:ln cap="flat" cmpd="sng" w="952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10"/>
          <p:cNvSpPr/>
          <p:nvPr/>
        </p:nvSpPr>
        <p:spPr>
          <a:xfrm>
            <a:off x="2011363" y="37703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5" name="Google Shape;1485;p10"/>
          <p:cNvSpPr/>
          <p:nvPr/>
        </p:nvSpPr>
        <p:spPr>
          <a:xfrm>
            <a:off x="1973263" y="3824288"/>
            <a:ext cx="1273175" cy="1979612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86" name="Google Shape;1486;p10"/>
          <p:cNvCxnSpPr/>
          <p:nvPr/>
        </p:nvCxnSpPr>
        <p:spPr>
          <a:xfrm>
            <a:off x="1982788" y="4584700"/>
            <a:ext cx="1263650" cy="317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7" name="Google Shape;1487;p10"/>
          <p:cNvSpPr txBox="1"/>
          <p:nvPr/>
        </p:nvSpPr>
        <p:spPr>
          <a:xfrm>
            <a:off x="1939925" y="4567238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transport</a:t>
            </a:r>
            <a:endParaRPr/>
          </a:p>
        </p:txBody>
      </p:sp>
      <p:cxnSp>
        <p:nvCxnSpPr>
          <p:cNvPr id="1488" name="Google Shape;1488;p10"/>
          <p:cNvCxnSpPr/>
          <p:nvPr/>
        </p:nvCxnSpPr>
        <p:spPr>
          <a:xfrm>
            <a:off x="1990725" y="4905375"/>
            <a:ext cx="1263650" cy="317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9" name="Google Shape;1489;p10"/>
          <p:cNvCxnSpPr/>
          <p:nvPr/>
        </p:nvCxnSpPr>
        <p:spPr>
          <a:xfrm>
            <a:off x="1976438" y="5214938"/>
            <a:ext cx="1263650" cy="317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0" name="Google Shape;1490;p10"/>
          <p:cNvCxnSpPr/>
          <p:nvPr/>
        </p:nvCxnSpPr>
        <p:spPr>
          <a:xfrm>
            <a:off x="1976438" y="5500688"/>
            <a:ext cx="1263650" cy="317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1" name="Google Shape;1491;p10"/>
          <p:cNvSpPr txBox="1"/>
          <p:nvPr/>
        </p:nvSpPr>
        <p:spPr>
          <a:xfrm>
            <a:off x="1974850" y="3814763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</a:t>
            </a:r>
            <a:endParaRPr/>
          </a:p>
        </p:txBody>
      </p:sp>
      <p:sp>
        <p:nvSpPr>
          <p:cNvPr id="1492" name="Google Shape;1492;p10"/>
          <p:cNvSpPr txBox="1"/>
          <p:nvPr/>
        </p:nvSpPr>
        <p:spPr>
          <a:xfrm>
            <a:off x="1930400" y="5472113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physical</a:t>
            </a:r>
            <a:endParaRPr/>
          </a:p>
        </p:txBody>
      </p:sp>
      <p:sp>
        <p:nvSpPr>
          <p:cNvPr id="1493" name="Google Shape;1493;p10"/>
          <p:cNvSpPr txBox="1"/>
          <p:nvPr/>
        </p:nvSpPr>
        <p:spPr>
          <a:xfrm>
            <a:off x="1949450" y="5186363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link</a:t>
            </a:r>
            <a:endParaRPr/>
          </a:p>
        </p:txBody>
      </p:sp>
      <p:sp>
        <p:nvSpPr>
          <p:cNvPr id="1494" name="Google Shape;1494;p10"/>
          <p:cNvSpPr txBox="1"/>
          <p:nvPr/>
        </p:nvSpPr>
        <p:spPr>
          <a:xfrm>
            <a:off x="1939925" y="4891088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network</a:t>
            </a:r>
            <a:endParaRPr/>
          </a:p>
        </p:txBody>
      </p:sp>
      <p:sp>
        <p:nvSpPr>
          <p:cNvPr id="1495" name="Google Shape;1495;p10"/>
          <p:cNvSpPr/>
          <p:nvPr/>
        </p:nvSpPr>
        <p:spPr>
          <a:xfrm>
            <a:off x="2108200" y="4089400"/>
            <a:ext cx="990600" cy="304800"/>
          </a:xfrm>
          <a:prstGeom prst="ellipse">
            <a:avLst/>
          </a:prstGeom>
          <a:solidFill>
            <a:srgbClr val="CC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/>
          </a:p>
        </p:txBody>
      </p:sp>
      <p:grpSp>
        <p:nvGrpSpPr>
          <p:cNvPr id="1496" name="Google Shape;1496;p10"/>
          <p:cNvGrpSpPr/>
          <p:nvPr/>
        </p:nvGrpSpPr>
        <p:grpSpPr>
          <a:xfrm>
            <a:off x="2355850" y="4449763"/>
            <a:ext cx="546100" cy="225425"/>
            <a:chOff x="1287" y="2524"/>
            <a:chExt cx="260" cy="100"/>
          </a:xfrm>
        </p:grpSpPr>
        <p:sp>
          <p:nvSpPr>
            <p:cNvPr id="1497" name="Google Shape;1497;p10"/>
            <p:cNvSpPr/>
            <p:nvPr/>
          </p:nvSpPr>
          <p:spPr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0"/>
            <p:cNvSpPr/>
            <p:nvPr/>
          </p:nvSpPr>
          <p:spPr>
            <a:xfrm>
              <a:off x="1338" y="2537"/>
              <a:ext cx="156" cy="7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CC99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0"/>
            <p:cNvSpPr/>
            <p:nvPr/>
          </p:nvSpPr>
          <p:spPr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cap="flat" cmpd="sng" w="9525">
              <a:solidFill>
                <a:srgbClr val="CC99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0"/>
            <p:cNvSpPr/>
            <p:nvPr/>
          </p:nvSpPr>
          <p:spPr>
            <a:xfrm>
              <a:off x="1298" y="2583"/>
              <a:ext cx="26" cy="27"/>
            </a:xfrm>
            <a:prstGeom prst="rect">
              <a:avLst/>
            </a:prstGeom>
            <a:solidFill>
              <a:srgbClr val="CC9900"/>
            </a:solidFill>
            <a:ln cap="flat" cmpd="sng" w="9525">
              <a:solidFill>
                <a:srgbClr val="CC99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1" name="Google Shape;1501;p10"/>
          <p:cNvSpPr/>
          <p:nvPr/>
        </p:nvSpPr>
        <p:spPr>
          <a:xfrm>
            <a:off x="5673725" y="3741738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2" name="Google Shape;1502;p10"/>
          <p:cNvSpPr/>
          <p:nvPr/>
        </p:nvSpPr>
        <p:spPr>
          <a:xfrm>
            <a:off x="5635625" y="3795713"/>
            <a:ext cx="1273175" cy="1979612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03" name="Google Shape;1503;p10"/>
          <p:cNvCxnSpPr/>
          <p:nvPr/>
        </p:nvCxnSpPr>
        <p:spPr>
          <a:xfrm>
            <a:off x="5645150" y="4556125"/>
            <a:ext cx="1263650" cy="317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4" name="Google Shape;1504;p10"/>
          <p:cNvSpPr txBox="1"/>
          <p:nvPr/>
        </p:nvSpPr>
        <p:spPr>
          <a:xfrm>
            <a:off x="5602288" y="4538663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transport</a:t>
            </a:r>
            <a:endParaRPr/>
          </a:p>
        </p:txBody>
      </p:sp>
      <p:cxnSp>
        <p:nvCxnSpPr>
          <p:cNvPr id="1505" name="Google Shape;1505;p10"/>
          <p:cNvCxnSpPr/>
          <p:nvPr/>
        </p:nvCxnSpPr>
        <p:spPr>
          <a:xfrm>
            <a:off x="5653088" y="4876800"/>
            <a:ext cx="1263650" cy="317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6" name="Google Shape;1506;p10"/>
          <p:cNvCxnSpPr/>
          <p:nvPr/>
        </p:nvCxnSpPr>
        <p:spPr>
          <a:xfrm>
            <a:off x="5638800" y="5186363"/>
            <a:ext cx="1263650" cy="317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7" name="Google Shape;1507;p10"/>
          <p:cNvCxnSpPr/>
          <p:nvPr/>
        </p:nvCxnSpPr>
        <p:spPr>
          <a:xfrm>
            <a:off x="5638800" y="5472113"/>
            <a:ext cx="1263650" cy="317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8" name="Google Shape;1508;p10"/>
          <p:cNvSpPr txBox="1"/>
          <p:nvPr/>
        </p:nvSpPr>
        <p:spPr>
          <a:xfrm>
            <a:off x="5637213" y="3786188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</a:t>
            </a:r>
            <a:endParaRPr/>
          </a:p>
        </p:txBody>
      </p:sp>
      <p:sp>
        <p:nvSpPr>
          <p:cNvPr id="1509" name="Google Shape;1509;p10"/>
          <p:cNvSpPr txBox="1"/>
          <p:nvPr/>
        </p:nvSpPr>
        <p:spPr>
          <a:xfrm>
            <a:off x="5592763" y="5443538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physical</a:t>
            </a:r>
            <a:endParaRPr/>
          </a:p>
        </p:txBody>
      </p:sp>
      <p:sp>
        <p:nvSpPr>
          <p:cNvPr id="1510" name="Google Shape;1510;p10"/>
          <p:cNvSpPr txBox="1"/>
          <p:nvPr/>
        </p:nvSpPr>
        <p:spPr>
          <a:xfrm>
            <a:off x="5611813" y="5157788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link</a:t>
            </a:r>
            <a:endParaRPr/>
          </a:p>
        </p:txBody>
      </p:sp>
      <p:sp>
        <p:nvSpPr>
          <p:cNvPr id="1511" name="Google Shape;1511;p10"/>
          <p:cNvSpPr txBox="1"/>
          <p:nvPr/>
        </p:nvSpPr>
        <p:spPr>
          <a:xfrm>
            <a:off x="5602288" y="4862513"/>
            <a:ext cx="1317625" cy="325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network</a:t>
            </a:r>
            <a:endParaRPr/>
          </a:p>
        </p:txBody>
      </p:sp>
      <p:sp>
        <p:nvSpPr>
          <p:cNvPr id="1512" name="Google Shape;1512;p10"/>
          <p:cNvSpPr/>
          <p:nvPr/>
        </p:nvSpPr>
        <p:spPr>
          <a:xfrm>
            <a:off x="5770563" y="4060825"/>
            <a:ext cx="990600" cy="304800"/>
          </a:xfrm>
          <a:prstGeom prst="ellipse">
            <a:avLst/>
          </a:prstGeom>
          <a:solidFill>
            <a:srgbClr val="CC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/>
          </a:p>
        </p:txBody>
      </p:sp>
      <p:grpSp>
        <p:nvGrpSpPr>
          <p:cNvPr id="1513" name="Google Shape;1513;p10"/>
          <p:cNvGrpSpPr/>
          <p:nvPr/>
        </p:nvGrpSpPr>
        <p:grpSpPr>
          <a:xfrm>
            <a:off x="6018213" y="4421188"/>
            <a:ext cx="546100" cy="225425"/>
            <a:chOff x="1287" y="2524"/>
            <a:chExt cx="260" cy="100"/>
          </a:xfrm>
        </p:grpSpPr>
        <p:sp>
          <p:nvSpPr>
            <p:cNvPr id="1514" name="Google Shape;1514;p10"/>
            <p:cNvSpPr/>
            <p:nvPr/>
          </p:nvSpPr>
          <p:spPr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0"/>
            <p:cNvSpPr/>
            <p:nvPr/>
          </p:nvSpPr>
          <p:spPr>
            <a:xfrm>
              <a:off x="1338" y="2537"/>
              <a:ext cx="156" cy="7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CC99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0"/>
            <p:cNvSpPr/>
            <p:nvPr/>
          </p:nvSpPr>
          <p:spPr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cap="flat" cmpd="sng" w="9525">
              <a:solidFill>
                <a:srgbClr val="CC99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0"/>
            <p:cNvSpPr/>
            <p:nvPr/>
          </p:nvSpPr>
          <p:spPr>
            <a:xfrm>
              <a:off x="1298" y="2583"/>
              <a:ext cx="26" cy="27"/>
            </a:xfrm>
            <a:prstGeom prst="rect">
              <a:avLst/>
            </a:prstGeom>
            <a:solidFill>
              <a:srgbClr val="CC9900"/>
            </a:solidFill>
            <a:ln cap="flat" cmpd="sng" w="9525">
              <a:solidFill>
                <a:srgbClr val="CC99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18" name="Google Shape;1518;p10"/>
          <p:cNvCxnSpPr/>
          <p:nvPr/>
        </p:nvCxnSpPr>
        <p:spPr>
          <a:xfrm rot="10800000">
            <a:off x="6827838" y="4192588"/>
            <a:ext cx="609600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9" name="Google Shape;1519;p10"/>
          <p:cNvCxnSpPr/>
          <p:nvPr/>
        </p:nvCxnSpPr>
        <p:spPr>
          <a:xfrm>
            <a:off x="7053263" y="4618038"/>
            <a:ext cx="0" cy="102235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0" name="Google Shape;1520;p10"/>
          <p:cNvCxnSpPr/>
          <p:nvPr/>
        </p:nvCxnSpPr>
        <p:spPr>
          <a:xfrm rot="10800000">
            <a:off x="7077075" y="5118100"/>
            <a:ext cx="609600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1" name="Google Shape;1521;p10"/>
          <p:cNvSpPr txBox="1"/>
          <p:nvPr/>
        </p:nvSpPr>
        <p:spPr>
          <a:xfrm>
            <a:off x="3990975" y="3873500"/>
            <a:ext cx="917575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i="1"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socket</a:t>
            </a:r>
            <a:endParaRPr/>
          </a:p>
        </p:txBody>
      </p:sp>
      <p:cxnSp>
        <p:nvCxnSpPr>
          <p:cNvPr id="1522" name="Google Shape;1522;p10"/>
          <p:cNvCxnSpPr/>
          <p:nvPr/>
        </p:nvCxnSpPr>
        <p:spPr>
          <a:xfrm flipH="1" rot="10800000">
            <a:off x="2994025" y="4073525"/>
            <a:ext cx="968375" cy="434975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3" name="Google Shape;1523;p10"/>
          <p:cNvCxnSpPr/>
          <p:nvPr/>
        </p:nvCxnSpPr>
        <p:spPr>
          <a:xfrm rot="10800000">
            <a:off x="4929188" y="4062413"/>
            <a:ext cx="968375" cy="434975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24" name="Google Shape;1524;p10"/>
          <p:cNvGrpSpPr/>
          <p:nvPr/>
        </p:nvGrpSpPr>
        <p:grpSpPr>
          <a:xfrm>
            <a:off x="784225" y="5127625"/>
            <a:ext cx="719138" cy="773113"/>
            <a:chOff x="-44" y="1473"/>
            <a:chExt cx="981" cy="1105"/>
          </a:xfrm>
        </p:grpSpPr>
        <p:pic>
          <p:nvPicPr>
            <p:cNvPr descr="desktop_computer_stylized_medium" id="1525" name="Google Shape;1525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6" name="Google Shape;1526;p1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7" name="Google Shape;1527;p10"/>
          <p:cNvGrpSpPr/>
          <p:nvPr/>
        </p:nvGrpSpPr>
        <p:grpSpPr>
          <a:xfrm flipH="1">
            <a:off x="7480300" y="5322888"/>
            <a:ext cx="719138" cy="773112"/>
            <a:chOff x="-44" y="1473"/>
            <a:chExt cx="981" cy="1105"/>
          </a:xfrm>
        </p:grpSpPr>
        <p:pic>
          <p:nvPicPr>
            <p:cNvPr descr="desktop_computer_stylized_medium" id="1528" name="Google Shape;1528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9" name="Google Shape;1529;p1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3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Google Shape;8204;p100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8205" name="Google Shape;8205;p100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06" name="Google Shape;8206;p100"/>
          <p:cNvSpPr/>
          <p:nvPr/>
        </p:nvSpPr>
        <p:spPr>
          <a:xfrm>
            <a:off x="422275" y="88900"/>
            <a:ext cx="7772400" cy="947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Noto Sans Symbols"/>
              <a:buNone/>
            </a:pP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Example app: UDP server</a:t>
            </a:r>
            <a:endParaRPr sz="4400">
              <a:solidFill>
                <a:srgbClr val="00009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07" name="Google Shape;8207;p100"/>
          <p:cNvSpPr txBox="1"/>
          <p:nvPr/>
        </p:nvSpPr>
        <p:spPr>
          <a:xfrm>
            <a:off x="2717800" y="1651000"/>
            <a:ext cx="6143625" cy="4002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socket import *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serverPort = 12000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serverSocket = socket(AF_INET, SOCK_DGRAM)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serverSocket.bind(('', serverPort))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 (“</a:t>
            </a:r>
            <a:r>
              <a:rPr i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server is ready to receive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True: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message, clientAddress = serverSocket.recvfrom(2048)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modifiedMessage = message.decode().upper()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serverSocket.sendto(modifiedMessage.encode(),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clientAddress)</a:t>
            </a:r>
            <a:endParaRPr/>
          </a:p>
        </p:txBody>
      </p:sp>
      <p:sp>
        <p:nvSpPr>
          <p:cNvPr id="8208" name="Google Shape;8208;p100"/>
          <p:cNvSpPr txBox="1"/>
          <p:nvPr/>
        </p:nvSpPr>
        <p:spPr>
          <a:xfrm>
            <a:off x="2717800" y="1168400"/>
            <a:ext cx="286067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rPr i="1" lang="en-US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Python UDPServer</a:t>
            </a:r>
            <a:endParaRPr/>
          </a:p>
        </p:txBody>
      </p:sp>
      <p:grpSp>
        <p:nvGrpSpPr>
          <p:cNvPr id="8209" name="Google Shape;8209;p100"/>
          <p:cNvGrpSpPr/>
          <p:nvPr/>
        </p:nvGrpSpPr>
        <p:grpSpPr>
          <a:xfrm>
            <a:off x="165100" y="2554288"/>
            <a:ext cx="2587625" cy="307975"/>
            <a:chOff x="164314" y="2554972"/>
            <a:chExt cx="2587958" cy="307777"/>
          </a:xfrm>
        </p:grpSpPr>
        <p:sp>
          <p:nvSpPr>
            <p:cNvPr id="8210" name="Google Shape;8210;p100"/>
            <p:cNvSpPr txBox="1"/>
            <p:nvPr/>
          </p:nvSpPr>
          <p:spPr>
            <a:xfrm>
              <a:off x="164314" y="2554972"/>
              <a:ext cx="25590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create UDP socket</a:t>
              </a:r>
              <a:endParaRPr/>
            </a:p>
          </p:txBody>
        </p:sp>
        <p:cxnSp>
          <p:nvCxnSpPr>
            <p:cNvPr id="8211" name="Google Shape;8211;p100"/>
            <p:cNvCxnSpPr/>
            <p:nvPr/>
          </p:nvCxnSpPr>
          <p:spPr>
            <a:xfrm>
              <a:off x="1822045" y="2748411"/>
              <a:ext cx="930227" cy="1139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212" name="Google Shape;8212;p100"/>
          <p:cNvGrpSpPr/>
          <p:nvPr/>
        </p:nvGrpSpPr>
        <p:grpSpPr>
          <a:xfrm>
            <a:off x="169863" y="2884488"/>
            <a:ext cx="2540000" cy="523875"/>
            <a:chOff x="169076" y="2884812"/>
            <a:chExt cx="2541127" cy="523220"/>
          </a:xfrm>
        </p:grpSpPr>
        <p:sp>
          <p:nvSpPr>
            <p:cNvPr id="8213" name="Google Shape;8213;p100"/>
            <p:cNvSpPr txBox="1"/>
            <p:nvPr/>
          </p:nvSpPr>
          <p:spPr>
            <a:xfrm>
              <a:off x="169076" y="2884812"/>
              <a:ext cx="227181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bind socket to local port number 12000</a:t>
              </a:r>
              <a:endParaRPr/>
            </a:p>
          </p:txBody>
        </p:sp>
        <p:cxnSp>
          <p:nvCxnSpPr>
            <p:cNvPr id="8214" name="Google Shape;8214;p100"/>
            <p:cNvCxnSpPr/>
            <p:nvPr/>
          </p:nvCxnSpPr>
          <p:spPr>
            <a:xfrm>
              <a:off x="1982674" y="3169104"/>
              <a:ext cx="727529" cy="2721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215" name="Google Shape;8215;p100"/>
          <p:cNvGrpSpPr/>
          <p:nvPr/>
        </p:nvGrpSpPr>
        <p:grpSpPr>
          <a:xfrm>
            <a:off x="182563" y="3789363"/>
            <a:ext cx="2527300" cy="298450"/>
            <a:chOff x="182564" y="3788573"/>
            <a:chExt cx="2528092" cy="299227"/>
          </a:xfrm>
        </p:grpSpPr>
        <p:sp>
          <p:nvSpPr>
            <p:cNvPr id="8216" name="Google Shape;8216;p100"/>
            <p:cNvSpPr txBox="1"/>
            <p:nvPr/>
          </p:nvSpPr>
          <p:spPr>
            <a:xfrm>
              <a:off x="182564" y="3788573"/>
              <a:ext cx="1194763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loop forever</a:t>
              </a:r>
              <a:endParaRPr/>
            </a:p>
          </p:txBody>
        </p:sp>
        <p:cxnSp>
          <p:nvCxnSpPr>
            <p:cNvPr id="8217" name="Google Shape;8217;p100"/>
            <p:cNvCxnSpPr/>
            <p:nvPr/>
          </p:nvCxnSpPr>
          <p:spPr>
            <a:xfrm flipH="1" rot="10800000">
              <a:off x="1266031" y="3964781"/>
              <a:ext cx="1444625" cy="3969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218" name="Google Shape;8218;p100"/>
          <p:cNvGrpSpPr/>
          <p:nvPr/>
        </p:nvGrpSpPr>
        <p:grpSpPr>
          <a:xfrm>
            <a:off x="176213" y="4151313"/>
            <a:ext cx="2743200" cy="708025"/>
            <a:chOff x="176621" y="4151971"/>
            <a:chExt cx="2743174" cy="707869"/>
          </a:xfrm>
        </p:grpSpPr>
        <p:sp>
          <p:nvSpPr>
            <p:cNvPr id="8219" name="Google Shape;8219;p100"/>
            <p:cNvSpPr txBox="1"/>
            <p:nvPr/>
          </p:nvSpPr>
          <p:spPr>
            <a:xfrm>
              <a:off x="176621" y="4151971"/>
              <a:ext cx="2349500" cy="70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Read from UDP socket into message, getting client’s address (client IP and port)</a:t>
              </a:r>
              <a:endParaRPr/>
            </a:p>
          </p:txBody>
        </p:sp>
        <p:cxnSp>
          <p:nvCxnSpPr>
            <p:cNvPr id="8220" name="Google Shape;8220;p100"/>
            <p:cNvCxnSpPr/>
            <p:nvPr/>
          </p:nvCxnSpPr>
          <p:spPr>
            <a:xfrm flipH="1" rot="10800000">
              <a:off x="1981317" y="4399595"/>
              <a:ext cx="938478" cy="1261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221" name="Google Shape;8221;p100"/>
          <p:cNvGrpSpPr/>
          <p:nvPr/>
        </p:nvGrpSpPr>
        <p:grpSpPr>
          <a:xfrm>
            <a:off x="312738" y="4948238"/>
            <a:ext cx="2695575" cy="523875"/>
            <a:chOff x="212916" y="4997129"/>
            <a:chExt cx="2696483" cy="523220"/>
          </a:xfrm>
        </p:grpSpPr>
        <p:sp>
          <p:nvSpPr>
            <p:cNvPr id="8222" name="Google Shape;8222;p100"/>
            <p:cNvSpPr txBox="1"/>
            <p:nvPr/>
          </p:nvSpPr>
          <p:spPr>
            <a:xfrm>
              <a:off x="212916" y="4997129"/>
              <a:ext cx="2349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send upper case string back to this client</a:t>
              </a:r>
              <a:endParaRPr/>
            </a:p>
          </p:txBody>
        </p:sp>
        <p:cxnSp>
          <p:nvCxnSpPr>
            <p:cNvPr id="8223" name="Google Shape;8223;p100"/>
            <p:cNvCxnSpPr/>
            <p:nvPr/>
          </p:nvCxnSpPr>
          <p:spPr>
            <a:xfrm>
              <a:off x="2147293" y="5106673"/>
              <a:ext cx="762106" cy="1209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descr="underline_base" id="8224" name="Google Shape;8224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782638"/>
            <a:ext cx="45704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8" name="Shape 8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9" name="Google Shape;8229;p101"/>
          <p:cNvSpPr txBox="1"/>
          <p:nvPr>
            <p:ph type="title"/>
          </p:nvPr>
        </p:nvSpPr>
        <p:spPr>
          <a:xfrm>
            <a:off x="423863" y="196850"/>
            <a:ext cx="7772400" cy="903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Socket programming </a:t>
            </a:r>
            <a:r>
              <a:rPr i="1" lang="en-US" sz="4000">
                <a:solidFill>
                  <a:srgbClr val="CC0000"/>
                </a:solidFill>
              </a:rPr>
              <a:t>with TCP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8230" name="Google Shape;8230;p101"/>
          <p:cNvSpPr txBox="1"/>
          <p:nvPr>
            <p:ph idx="1" type="body"/>
          </p:nvPr>
        </p:nvSpPr>
        <p:spPr>
          <a:xfrm>
            <a:off x="514350" y="135255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solidFill>
                  <a:srgbClr val="CC0000"/>
                </a:solidFill>
              </a:rPr>
              <a:t>client must contact server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server process must first be running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server must have created socket (door) that welcomes client’s contact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solidFill>
                  <a:srgbClr val="CC0000"/>
                </a:solidFill>
              </a:rPr>
              <a:t>client contacts server by: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Creating TCP socket, specifying IP address, port number of server process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Char char="▪"/>
            </a:pPr>
            <a:r>
              <a:rPr i="1" lang="en-US" sz="2200">
                <a:solidFill>
                  <a:srgbClr val="CC0000"/>
                </a:solidFill>
              </a:rPr>
              <a:t>when client creates socket:</a:t>
            </a:r>
            <a:r>
              <a:rPr lang="en-US" sz="2200"/>
              <a:t> client TCP establishes connection to server TCP</a:t>
            </a:r>
            <a:endParaRPr/>
          </a:p>
          <a:p>
            <a:pPr indent="-215900" lvl="0" marL="3429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8231" name="Google Shape;8231;p101"/>
          <p:cNvSpPr txBox="1"/>
          <p:nvPr>
            <p:ph idx="2" type="body"/>
          </p:nvPr>
        </p:nvSpPr>
        <p:spPr>
          <a:xfrm>
            <a:off x="4495800" y="1390650"/>
            <a:ext cx="3962400" cy="300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when contacted by client, </a:t>
            </a:r>
            <a:r>
              <a:rPr i="1" lang="en-US" sz="2200">
                <a:solidFill>
                  <a:srgbClr val="CC0000"/>
                </a:solidFill>
              </a:rPr>
              <a:t>server TCP creates new socket</a:t>
            </a:r>
            <a:r>
              <a:rPr lang="en-US" sz="2200"/>
              <a:t> for server process to communicate with that particular client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allows server to talk with multiple clients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source port numbers used to distinguish clients (more in Chap 3)</a:t>
            </a:r>
            <a:endParaRPr i="1" sz="2200"/>
          </a:p>
        </p:txBody>
      </p:sp>
      <p:sp>
        <p:nvSpPr>
          <p:cNvPr id="8232" name="Google Shape;8232;p101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8233" name="Google Shape;8233;p101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8234" name="Google Shape;8234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688" y="868363"/>
            <a:ext cx="6399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8235" name="Google Shape;8235;p101"/>
          <p:cNvSpPr txBox="1"/>
          <p:nvPr/>
        </p:nvSpPr>
        <p:spPr>
          <a:xfrm>
            <a:off x="4733925" y="4964113"/>
            <a:ext cx="4043363" cy="1025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TCP provides reliable, in-order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byte-stream transfer (“pipe”)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between client and server</a:t>
            </a:r>
            <a:endParaRPr/>
          </a:p>
        </p:txBody>
      </p:sp>
      <p:grpSp>
        <p:nvGrpSpPr>
          <p:cNvPr id="8236" name="Google Shape;8236;p101"/>
          <p:cNvGrpSpPr/>
          <p:nvPr/>
        </p:nvGrpSpPr>
        <p:grpSpPr>
          <a:xfrm>
            <a:off x="4605338" y="4521200"/>
            <a:ext cx="2862262" cy="460375"/>
            <a:chOff x="-9" y="3823"/>
            <a:chExt cx="1803" cy="290"/>
          </a:xfrm>
        </p:grpSpPr>
        <p:sp>
          <p:nvSpPr>
            <p:cNvPr id="8237" name="Google Shape;8237;p101"/>
            <p:cNvSpPr/>
            <p:nvPr/>
          </p:nvSpPr>
          <p:spPr>
            <a:xfrm>
              <a:off x="96" y="3825"/>
              <a:ext cx="116" cy="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238" name="Google Shape;8238;p101"/>
            <p:cNvSpPr txBox="1"/>
            <p:nvPr/>
          </p:nvSpPr>
          <p:spPr>
            <a:xfrm>
              <a:off x="-9" y="3823"/>
              <a:ext cx="180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400"/>
                <a:buFont typeface="Noto Sans Symbols"/>
                <a:buNone/>
              </a:pPr>
              <a:r>
                <a:rPr lang="en-US" sz="2400">
                  <a:solidFill>
                    <a:srgbClr val="CC0000"/>
                  </a:solidFill>
                  <a:latin typeface="Gill Sans"/>
                  <a:ea typeface="Gill Sans"/>
                  <a:cs typeface="Gill Sans"/>
                  <a:sym typeface="Gill Sans"/>
                </a:rPr>
                <a:t>application viewpoint:</a:t>
              </a:r>
              <a:endParaRPr/>
            </a:p>
          </p:txBody>
        </p:sp>
      </p:grp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2" name="Shape 8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" name="Google Shape;8243;p102"/>
          <p:cNvSpPr txBox="1"/>
          <p:nvPr>
            <p:ph type="title"/>
          </p:nvPr>
        </p:nvSpPr>
        <p:spPr>
          <a:xfrm>
            <a:off x="422275" y="88900"/>
            <a:ext cx="7772400" cy="947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Client/server socket interaction: TCP</a:t>
            </a:r>
            <a:endParaRPr/>
          </a:p>
        </p:txBody>
      </p:sp>
      <p:sp>
        <p:nvSpPr>
          <p:cNvPr id="8244" name="Google Shape;8244;p102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8245" name="Google Shape;8245;p102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8246" name="Google Shape;8246;p102"/>
          <p:cNvGrpSpPr/>
          <p:nvPr/>
        </p:nvGrpSpPr>
        <p:grpSpPr>
          <a:xfrm>
            <a:off x="1357313" y="3016250"/>
            <a:ext cx="1931987" cy="930275"/>
            <a:chOff x="827" y="2027"/>
            <a:chExt cx="1217" cy="586"/>
          </a:xfrm>
        </p:grpSpPr>
        <p:sp>
          <p:nvSpPr>
            <p:cNvPr id="8247" name="Google Shape;8247;p102"/>
            <p:cNvSpPr txBox="1"/>
            <p:nvPr/>
          </p:nvSpPr>
          <p:spPr>
            <a:xfrm>
              <a:off x="827" y="2027"/>
              <a:ext cx="1059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wait for incoming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connection request</a:t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48" name="Google Shape;8248;p102"/>
            <p:cNvSpPr txBox="1"/>
            <p:nvPr/>
          </p:nvSpPr>
          <p:spPr>
            <a:xfrm>
              <a:off x="828" y="2283"/>
              <a:ext cx="1216" cy="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connectionSocket =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serverSocket.accept()</a:t>
              </a:r>
              <a:endParaRPr sz="2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249" name="Google Shape;8249;p102"/>
          <p:cNvGrpSpPr/>
          <p:nvPr/>
        </p:nvGrpSpPr>
        <p:grpSpPr>
          <a:xfrm>
            <a:off x="1338263" y="1776413"/>
            <a:ext cx="2357437" cy="1317625"/>
            <a:chOff x="821" y="1246"/>
            <a:chExt cx="1485" cy="830"/>
          </a:xfrm>
        </p:grpSpPr>
        <p:grpSp>
          <p:nvGrpSpPr>
            <p:cNvPr id="8250" name="Google Shape;8250;p102"/>
            <p:cNvGrpSpPr/>
            <p:nvPr/>
          </p:nvGrpSpPr>
          <p:grpSpPr>
            <a:xfrm>
              <a:off x="821" y="1246"/>
              <a:ext cx="1485" cy="586"/>
              <a:chOff x="329" y="1270"/>
              <a:chExt cx="1485" cy="586"/>
            </a:xfrm>
          </p:grpSpPr>
          <p:sp>
            <p:nvSpPr>
              <p:cNvPr id="8251" name="Google Shape;8251;p102"/>
              <p:cNvSpPr txBox="1"/>
              <p:nvPr/>
            </p:nvSpPr>
            <p:spPr>
              <a:xfrm>
                <a:off x="329" y="1270"/>
                <a:ext cx="1213" cy="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Noto Sans Symbols"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create socket,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Noto Sans Symbols"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port=</a:t>
                </a:r>
                <a:r>
                  <a:rPr b="1" lang="en-US" sz="1400">
                    <a:solidFill>
                      <a:srgbClr val="000000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x</a:t>
                </a:r>
                <a:r>
                  <a:rPr lang="en-US"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, for incoming request:</a:t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52" name="Google Shape;8252;p102"/>
              <p:cNvSpPr txBox="1"/>
              <p:nvPr/>
            </p:nvSpPr>
            <p:spPr>
              <a:xfrm>
                <a:off x="333" y="1662"/>
                <a:ext cx="1481" cy="1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190"/>
                  <a:buFont typeface="Arial"/>
                  <a:buNone/>
                </a:pPr>
                <a:r>
                  <a:rPr lang="en-US" sz="14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serverSocket = socket()</a:t>
                </a:r>
                <a:endParaRPr sz="2400">
                  <a:solidFill>
                    <a:srgbClr val="CC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8253" name="Google Shape;8253;p102"/>
            <p:cNvCxnSpPr/>
            <p:nvPr/>
          </p:nvCxnSpPr>
          <p:spPr>
            <a:xfrm>
              <a:off x="1284" y="1872"/>
              <a:ext cx="0" cy="204"/>
            </a:xfrm>
            <a:prstGeom prst="straightConnector1">
              <a:avLst/>
            </a:prstGeom>
            <a:noFill/>
            <a:ln cap="flat" cmpd="sng" w="2857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254" name="Google Shape;8254;p102"/>
          <p:cNvGrpSpPr/>
          <p:nvPr/>
        </p:nvGrpSpPr>
        <p:grpSpPr>
          <a:xfrm>
            <a:off x="5135563" y="3021013"/>
            <a:ext cx="2357437" cy="731837"/>
            <a:chOff x="3333" y="1202"/>
            <a:chExt cx="1485" cy="461"/>
          </a:xfrm>
        </p:grpSpPr>
        <p:sp>
          <p:nvSpPr>
            <p:cNvPr id="8255" name="Google Shape;8255;p102"/>
            <p:cNvSpPr txBox="1"/>
            <p:nvPr/>
          </p:nvSpPr>
          <p:spPr>
            <a:xfrm>
              <a:off x="3335" y="1202"/>
              <a:ext cx="1468" cy="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create socket,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connect to </a:t>
              </a:r>
              <a:r>
                <a:rPr b="1" lang="en-US" sz="14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hostid</a:t>
              </a: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port=</a:t>
              </a:r>
              <a:r>
                <a:rPr b="1" lang="en-US" sz="14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56" name="Google Shape;8256;p102"/>
            <p:cNvSpPr txBox="1"/>
            <p:nvPr/>
          </p:nvSpPr>
          <p:spPr>
            <a:xfrm>
              <a:off x="3333" y="1469"/>
              <a:ext cx="1485" cy="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clientSocket = socket()</a:t>
              </a:r>
              <a:endParaRPr sz="2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257" name="Google Shape;8257;p102"/>
          <p:cNvSpPr txBox="1"/>
          <p:nvPr/>
        </p:nvSpPr>
        <p:spPr>
          <a:xfrm>
            <a:off x="703263" y="1138238"/>
            <a:ext cx="3575050" cy="52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server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(running</a:t>
            </a:r>
            <a:r>
              <a:rPr lang="en-US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on</a:t>
            </a:r>
            <a:r>
              <a:rPr lang="en-U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US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hostid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/>
          </a:p>
        </p:txBody>
      </p:sp>
      <p:sp>
        <p:nvSpPr>
          <p:cNvPr id="8258" name="Google Shape;8258;p102"/>
          <p:cNvSpPr txBox="1"/>
          <p:nvPr/>
        </p:nvSpPr>
        <p:spPr>
          <a:xfrm>
            <a:off x="5411788" y="1135063"/>
            <a:ext cx="9620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client</a:t>
            </a:r>
            <a:endParaRPr/>
          </a:p>
        </p:txBody>
      </p:sp>
      <p:grpSp>
        <p:nvGrpSpPr>
          <p:cNvPr id="8259" name="Google Shape;8259;p102"/>
          <p:cNvGrpSpPr/>
          <p:nvPr/>
        </p:nvGrpSpPr>
        <p:grpSpPr>
          <a:xfrm>
            <a:off x="2978150" y="3808413"/>
            <a:ext cx="4062413" cy="1371600"/>
            <a:chOff x="1848" y="2526"/>
            <a:chExt cx="2559" cy="864"/>
          </a:xfrm>
        </p:grpSpPr>
        <p:cxnSp>
          <p:nvCxnSpPr>
            <p:cNvPr id="8260" name="Google Shape;8260;p102"/>
            <p:cNvCxnSpPr/>
            <p:nvPr/>
          </p:nvCxnSpPr>
          <p:spPr>
            <a:xfrm flipH="1">
              <a:off x="3792" y="2964"/>
              <a:ext cx="6" cy="426"/>
            </a:xfrm>
            <a:prstGeom prst="straightConnector1">
              <a:avLst/>
            </a:prstGeom>
            <a:noFill/>
            <a:ln cap="flat" cmpd="sng" w="2857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8261" name="Google Shape;8261;p102"/>
            <p:cNvGrpSpPr/>
            <p:nvPr/>
          </p:nvGrpSpPr>
          <p:grpSpPr>
            <a:xfrm>
              <a:off x="1848" y="2526"/>
              <a:ext cx="2559" cy="516"/>
              <a:chOff x="1848" y="2526"/>
              <a:chExt cx="2559" cy="516"/>
            </a:xfrm>
          </p:grpSpPr>
          <p:sp>
            <p:nvSpPr>
              <p:cNvPr id="8262" name="Google Shape;8262;p102"/>
              <p:cNvSpPr txBox="1"/>
              <p:nvPr/>
            </p:nvSpPr>
            <p:spPr>
              <a:xfrm>
                <a:off x="3335" y="2673"/>
                <a:ext cx="1072" cy="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Noto Sans Symbols"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send request using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1400"/>
                  <a:buFont typeface="Noto Sans Symbols"/>
                  <a:buNone/>
                </a:pPr>
                <a:r>
                  <a:rPr lang="en-US" sz="14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clientSocket</a:t>
                </a:r>
                <a:endParaRPr sz="2400">
                  <a:solidFill>
                    <a:srgbClr val="CC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8263" name="Google Shape;8263;p102"/>
              <p:cNvCxnSpPr/>
              <p:nvPr/>
            </p:nvCxnSpPr>
            <p:spPr>
              <a:xfrm>
                <a:off x="3792" y="2526"/>
                <a:ext cx="0" cy="204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99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8264" name="Google Shape;8264;p102"/>
              <p:cNvCxnSpPr/>
              <p:nvPr/>
            </p:nvCxnSpPr>
            <p:spPr>
              <a:xfrm flipH="1">
                <a:off x="1848" y="2790"/>
                <a:ext cx="1518" cy="25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grpSp>
        <p:nvGrpSpPr>
          <p:cNvPr id="8265" name="Google Shape;8265;p102"/>
          <p:cNvGrpSpPr/>
          <p:nvPr/>
        </p:nvGrpSpPr>
        <p:grpSpPr>
          <a:xfrm>
            <a:off x="1347788" y="3903663"/>
            <a:ext cx="4097337" cy="1490662"/>
            <a:chOff x="821" y="2586"/>
            <a:chExt cx="2581" cy="939"/>
          </a:xfrm>
        </p:grpSpPr>
        <p:sp>
          <p:nvSpPr>
            <p:cNvPr id="8266" name="Google Shape;8266;p102"/>
            <p:cNvSpPr txBox="1"/>
            <p:nvPr/>
          </p:nvSpPr>
          <p:spPr>
            <a:xfrm>
              <a:off x="821" y="2787"/>
              <a:ext cx="1013" cy="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read request from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connectionSocke</a:t>
              </a:r>
              <a:r>
                <a:rPr lang="en-US" sz="1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67" name="Google Shape;8267;p102"/>
            <p:cNvSpPr txBox="1"/>
            <p:nvPr/>
          </p:nvSpPr>
          <p:spPr>
            <a:xfrm>
              <a:off x="851" y="3195"/>
              <a:ext cx="1013" cy="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write reply to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connectionSocket</a:t>
              </a:r>
              <a:endParaRPr sz="2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268" name="Google Shape;8268;p102"/>
            <p:cNvCxnSpPr/>
            <p:nvPr/>
          </p:nvCxnSpPr>
          <p:spPr>
            <a:xfrm>
              <a:off x="1278" y="2586"/>
              <a:ext cx="0" cy="240"/>
            </a:xfrm>
            <a:prstGeom prst="straightConnector1">
              <a:avLst/>
            </a:prstGeom>
            <a:noFill/>
            <a:ln cap="flat" cmpd="sng" w="2857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269" name="Google Shape;8269;p102"/>
            <p:cNvCxnSpPr/>
            <p:nvPr/>
          </p:nvCxnSpPr>
          <p:spPr>
            <a:xfrm flipH="1">
              <a:off x="1284" y="3090"/>
              <a:ext cx="6" cy="156"/>
            </a:xfrm>
            <a:prstGeom prst="straightConnector1">
              <a:avLst/>
            </a:prstGeom>
            <a:noFill/>
            <a:ln cap="flat" cmpd="sng" w="2857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270" name="Google Shape;8270;p102"/>
            <p:cNvCxnSpPr/>
            <p:nvPr/>
          </p:nvCxnSpPr>
          <p:spPr>
            <a:xfrm>
              <a:off x="1866" y="3306"/>
              <a:ext cx="1536" cy="18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descr="underline_base" id="8271" name="Google Shape;827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288" y="758825"/>
            <a:ext cx="7313612" cy="173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72" name="Google Shape;8272;p102"/>
          <p:cNvCxnSpPr/>
          <p:nvPr/>
        </p:nvCxnSpPr>
        <p:spPr>
          <a:xfrm>
            <a:off x="804863" y="1589088"/>
            <a:ext cx="3341687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273" name="Google Shape;8273;p102"/>
          <p:cNvGrpSpPr/>
          <p:nvPr/>
        </p:nvGrpSpPr>
        <p:grpSpPr>
          <a:xfrm>
            <a:off x="2967038" y="3103563"/>
            <a:ext cx="2200275" cy="587375"/>
            <a:chOff x="3043" y="1189"/>
            <a:chExt cx="1386" cy="370"/>
          </a:xfrm>
        </p:grpSpPr>
        <p:cxnSp>
          <p:nvCxnSpPr>
            <p:cNvPr id="8274" name="Google Shape;8274;p102"/>
            <p:cNvCxnSpPr/>
            <p:nvPr/>
          </p:nvCxnSpPr>
          <p:spPr>
            <a:xfrm>
              <a:off x="3043" y="1372"/>
              <a:ext cx="1386" cy="0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dash"/>
              <a:round/>
              <a:headEnd len="med" w="med" type="triangle"/>
              <a:tailEnd len="med" w="med" type="triangle"/>
            </a:ln>
          </p:spPr>
        </p:cxnSp>
        <p:sp>
          <p:nvSpPr>
            <p:cNvPr id="8275" name="Google Shape;8275;p102"/>
            <p:cNvSpPr txBox="1"/>
            <p:nvPr/>
          </p:nvSpPr>
          <p:spPr>
            <a:xfrm>
              <a:off x="3106" y="1189"/>
              <a:ext cx="1204" cy="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TCP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connection setup</a:t>
              </a:r>
              <a:endParaRPr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276" name="Google Shape;8276;p102"/>
          <p:cNvCxnSpPr/>
          <p:nvPr/>
        </p:nvCxnSpPr>
        <p:spPr>
          <a:xfrm>
            <a:off x="5545138" y="1600200"/>
            <a:ext cx="676275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277" name="Google Shape;8277;p102"/>
          <p:cNvGrpSpPr/>
          <p:nvPr/>
        </p:nvGrpSpPr>
        <p:grpSpPr>
          <a:xfrm>
            <a:off x="1298575" y="4251325"/>
            <a:ext cx="5457825" cy="1954213"/>
            <a:chOff x="832" y="2713"/>
            <a:chExt cx="3438" cy="1231"/>
          </a:xfrm>
        </p:grpSpPr>
        <p:sp>
          <p:nvSpPr>
            <p:cNvPr id="8278" name="Google Shape;8278;p102"/>
            <p:cNvSpPr txBox="1"/>
            <p:nvPr/>
          </p:nvSpPr>
          <p:spPr>
            <a:xfrm>
              <a:off x="867" y="3512"/>
              <a:ext cx="1013" cy="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close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connectionSocket</a:t>
              </a:r>
              <a:endParaRPr sz="2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279" name="Google Shape;8279;p102"/>
            <p:cNvCxnSpPr/>
            <p:nvPr/>
          </p:nvCxnSpPr>
          <p:spPr>
            <a:xfrm>
              <a:off x="1318" y="3437"/>
              <a:ext cx="0" cy="204"/>
            </a:xfrm>
            <a:prstGeom prst="straightConnector1">
              <a:avLst/>
            </a:prstGeom>
            <a:noFill/>
            <a:ln cap="flat" cmpd="sng" w="2857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280" name="Google Shape;8280;p102"/>
            <p:cNvSpPr/>
            <p:nvPr/>
          </p:nvSpPr>
          <p:spPr>
            <a:xfrm>
              <a:off x="832" y="2713"/>
              <a:ext cx="492" cy="306"/>
            </a:xfrm>
            <a:custGeom>
              <a:rect b="b" l="l" r="r" t="t"/>
              <a:pathLst>
                <a:path extrusionOk="0" h="2112" w="49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cap="flat" cmpd="sng" w="2857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81" name="Google Shape;8281;p102"/>
            <p:cNvGrpSpPr/>
            <p:nvPr/>
          </p:nvGrpSpPr>
          <p:grpSpPr>
            <a:xfrm>
              <a:off x="3393" y="3248"/>
              <a:ext cx="877" cy="696"/>
              <a:chOff x="3365" y="3375"/>
              <a:chExt cx="877" cy="696"/>
            </a:xfrm>
          </p:grpSpPr>
          <p:sp>
            <p:nvSpPr>
              <p:cNvPr id="8282" name="Google Shape;8282;p102"/>
              <p:cNvSpPr txBox="1"/>
              <p:nvPr/>
            </p:nvSpPr>
            <p:spPr>
              <a:xfrm>
                <a:off x="3365" y="3375"/>
                <a:ext cx="877" cy="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Noto Sans Symbols"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read reply from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1400"/>
                  <a:buFont typeface="Noto Sans Symbols"/>
                  <a:buNone/>
                </a:pPr>
                <a:r>
                  <a:rPr lang="en-US" sz="14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clientSocket</a:t>
                </a:r>
                <a:endParaRPr sz="2400">
                  <a:solidFill>
                    <a:srgbClr val="CC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83" name="Google Shape;8283;p102"/>
              <p:cNvSpPr txBox="1"/>
              <p:nvPr/>
            </p:nvSpPr>
            <p:spPr>
              <a:xfrm>
                <a:off x="3389" y="3741"/>
                <a:ext cx="730" cy="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Noto Sans Symbols"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close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1400"/>
                  <a:buFont typeface="Noto Sans Symbols"/>
                  <a:buNone/>
                </a:pPr>
                <a:r>
                  <a:rPr lang="en-US" sz="14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clientSocket</a:t>
                </a:r>
                <a:endParaRPr sz="2400">
                  <a:solidFill>
                    <a:srgbClr val="CC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8284" name="Google Shape;8284;p102"/>
              <p:cNvCxnSpPr/>
              <p:nvPr/>
            </p:nvCxnSpPr>
            <p:spPr>
              <a:xfrm>
                <a:off x="3816" y="3690"/>
                <a:ext cx="0" cy="204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99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8" name="Shape 8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9" name="Google Shape;8289;p103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8290" name="Google Shape;8290;p103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91" name="Google Shape;8291;p103"/>
          <p:cNvSpPr/>
          <p:nvPr/>
        </p:nvSpPr>
        <p:spPr>
          <a:xfrm>
            <a:off x="422275" y="88900"/>
            <a:ext cx="7772400" cy="947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Noto Sans Symbols"/>
              <a:buNone/>
            </a:pP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Example app: TCP client</a:t>
            </a:r>
            <a:endParaRPr sz="4400">
              <a:solidFill>
                <a:srgbClr val="00009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92" name="Google Shape;8292;p103"/>
          <p:cNvSpPr txBox="1"/>
          <p:nvPr/>
        </p:nvSpPr>
        <p:spPr>
          <a:xfrm>
            <a:off x="2705100" y="1651000"/>
            <a:ext cx="5894388" cy="4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socket import *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serverName = ’servername’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serverPort = 12000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clientSocket = socket(AF_INET, SOCK_STREAM)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clientSocket.connect((serverName,serverPort))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sentence = raw_input(‘Input lowercase sentence:’)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clientSocket.send(sentence.encode())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modifiedSentence = clientSocket.recv(1024)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 (‘From Server:’, modifiedSentence.decode())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clientSocket.close()</a:t>
            </a:r>
            <a:endParaRPr/>
          </a:p>
        </p:txBody>
      </p:sp>
      <p:sp>
        <p:nvSpPr>
          <p:cNvPr id="8293" name="Google Shape;8293;p103"/>
          <p:cNvSpPr txBox="1"/>
          <p:nvPr/>
        </p:nvSpPr>
        <p:spPr>
          <a:xfrm>
            <a:off x="2717800" y="1168400"/>
            <a:ext cx="27066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rPr i="1" lang="en-US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Python TCPClient</a:t>
            </a:r>
            <a:endParaRPr/>
          </a:p>
        </p:txBody>
      </p:sp>
      <p:grpSp>
        <p:nvGrpSpPr>
          <p:cNvPr id="8294" name="Google Shape;8294;p103"/>
          <p:cNvGrpSpPr/>
          <p:nvPr/>
        </p:nvGrpSpPr>
        <p:grpSpPr>
          <a:xfrm>
            <a:off x="0" y="2670175"/>
            <a:ext cx="2778125" cy="523875"/>
            <a:chOff x="-811" y="2671324"/>
            <a:chExt cx="2778483" cy="523220"/>
          </a:xfrm>
        </p:grpSpPr>
        <p:sp>
          <p:nvSpPr>
            <p:cNvPr id="8295" name="Google Shape;8295;p103"/>
            <p:cNvSpPr txBox="1"/>
            <p:nvPr/>
          </p:nvSpPr>
          <p:spPr>
            <a:xfrm>
              <a:off x="-811" y="2671324"/>
              <a:ext cx="227181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create TCP socket for server, remote port 12000</a:t>
              </a:r>
              <a:endParaRPr/>
            </a:p>
          </p:txBody>
        </p:sp>
        <p:cxnSp>
          <p:nvCxnSpPr>
            <p:cNvPr id="8296" name="Google Shape;8296;p103"/>
            <p:cNvCxnSpPr/>
            <p:nvPr/>
          </p:nvCxnSpPr>
          <p:spPr>
            <a:xfrm>
              <a:off x="2050143" y="3165929"/>
              <a:ext cx="727529" cy="2721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8297" name="Google Shape;8297;p103"/>
          <p:cNvSpPr/>
          <p:nvPr/>
        </p:nvSpPr>
        <p:spPr>
          <a:xfrm>
            <a:off x="6286500" y="2895600"/>
            <a:ext cx="2247900" cy="508000"/>
          </a:xfrm>
          <a:prstGeom prst="ellipse">
            <a:avLst/>
          </a:prstGeom>
          <a:noFill/>
          <a:ln cap="flat" cmpd="sng" w="19050">
            <a:solidFill>
              <a:srgbClr val="000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underline_base" id="8298" name="Google Shape;8298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63" y="795338"/>
            <a:ext cx="4570412" cy="173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99" name="Google Shape;8299;p103"/>
          <p:cNvGrpSpPr/>
          <p:nvPr/>
        </p:nvGrpSpPr>
        <p:grpSpPr>
          <a:xfrm>
            <a:off x="0" y="4157663"/>
            <a:ext cx="2794000" cy="523875"/>
            <a:chOff x="-17288" y="2918148"/>
            <a:chExt cx="2794960" cy="522566"/>
          </a:xfrm>
        </p:grpSpPr>
        <p:sp>
          <p:nvSpPr>
            <p:cNvPr id="8300" name="Google Shape;8300;p103"/>
            <p:cNvSpPr txBox="1"/>
            <p:nvPr/>
          </p:nvSpPr>
          <p:spPr>
            <a:xfrm>
              <a:off x="-17288" y="2918148"/>
              <a:ext cx="2271818" cy="522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No need to attach server name, port </a:t>
              </a:r>
              <a:endParaRPr/>
            </a:p>
          </p:txBody>
        </p:sp>
        <p:cxnSp>
          <p:nvCxnSpPr>
            <p:cNvPr id="8301" name="Google Shape;8301;p103"/>
            <p:cNvCxnSpPr/>
            <p:nvPr/>
          </p:nvCxnSpPr>
          <p:spPr>
            <a:xfrm>
              <a:off x="2050143" y="3165929"/>
              <a:ext cx="727529" cy="2721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5" name="Shape 8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6" name="Google Shape;8306;p104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8307" name="Google Shape;8307;p104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08" name="Google Shape;8308;p104"/>
          <p:cNvSpPr/>
          <p:nvPr/>
        </p:nvSpPr>
        <p:spPr>
          <a:xfrm>
            <a:off x="422275" y="88900"/>
            <a:ext cx="7772400" cy="947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Noto Sans Symbols"/>
              <a:buNone/>
            </a:pP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Example app: TCP server</a:t>
            </a:r>
            <a:endParaRPr sz="4400">
              <a:solidFill>
                <a:srgbClr val="00009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09" name="Google Shape;8309;p104"/>
          <p:cNvSpPr txBox="1"/>
          <p:nvPr/>
        </p:nvSpPr>
        <p:spPr>
          <a:xfrm>
            <a:off x="2717800" y="1439863"/>
            <a:ext cx="6292850" cy="5200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socket import *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serverPort = 12000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serverSocket = socket(AF_INET,SOCK_STREAM)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serverSocket.bind((‘’,serverPort))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serverSocket.listen(1)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 ‘The server is ready to receive’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True: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connectionSocket, addr = serverSocket.accept()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sentence = connectionSocket.recv(1024).decode()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capitalizedSentence = sentence.upper()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connectionSocket.send(capitalizedSentence.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encode())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connectionSocket.close()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0" name="Google Shape;8310;p104"/>
          <p:cNvSpPr txBox="1"/>
          <p:nvPr/>
        </p:nvSpPr>
        <p:spPr>
          <a:xfrm>
            <a:off x="2717800" y="957263"/>
            <a:ext cx="2827338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rPr i="1" lang="en-US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Python TCPServer</a:t>
            </a:r>
            <a:endParaRPr/>
          </a:p>
        </p:txBody>
      </p:sp>
      <p:grpSp>
        <p:nvGrpSpPr>
          <p:cNvPr id="8311" name="Google Shape;8311;p104"/>
          <p:cNvGrpSpPr/>
          <p:nvPr/>
        </p:nvGrpSpPr>
        <p:grpSpPr>
          <a:xfrm>
            <a:off x="152400" y="1962150"/>
            <a:ext cx="2559050" cy="566738"/>
            <a:chOff x="151614" y="2173972"/>
            <a:chExt cx="2559082" cy="566309"/>
          </a:xfrm>
        </p:grpSpPr>
        <p:sp>
          <p:nvSpPr>
            <p:cNvPr id="8312" name="Google Shape;8312;p104"/>
            <p:cNvSpPr txBox="1"/>
            <p:nvPr/>
          </p:nvSpPr>
          <p:spPr>
            <a:xfrm>
              <a:off x="151614" y="2173972"/>
              <a:ext cx="2559082" cy="5663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create TCP welcoming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socket</a:t>
              </a:r>
              <a:endParaRPr/>
            </a:p>
          </p:txBody>
        </p:sp>
        <p:cxnSp>
          <p:nvCxnSpPr>
            <p:cNvPr id="8313" name="Google Shape;8313;p104"/>
            <p:cNvCxnSpPr/>
            <p:nvPr/>
          </p:nvCxnSpPr>
          <p:spPr>
            <a:xfrm>
              <a:off x="1695045" y="2596011"/>
              <a:ext cx="930227" cy="1139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314" name="Google Shape;8314;p104"/>
          <p:cNvGrpSpPr/>
          <p:nvPr/>
        </p:nvGrpSpPr>
        <p:grpSpPr>
          <a:xfrm>
            <a:off x="131763" y="2825750"/>
            <a:ext cx="2540000" cy="523875"/>
            <a:chOff x="169076" y="2884812"/>
            <a:chExt cx="2541127" cy="523220"/>
          </a:xfrm>
        </p:grpSpPr>
        <p:sp>
          <p:nvSpPr>
            <p:cNvPr id="8315" name="Google Shape;8315;p104"/>
            <p:cNvSpPr txBox="1"/>
            <p:nvPr/>
          </p:nvSpPr>
          <p:spPr>
            <a:xfrm>
              <a:off x="169076" y="2884812"/>
              <a:ext cx="227181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server begins listening for  incoming TCP requests</a:t>
              </a:r>
              <a:endParaRPr/>
            </a:p>
          </p:txBody>
        </p:sp>
        <p:cxnSp>
          <p:nvCxnSpPr>
            <p:cNvPr id="8316" name="Google Shape;8316;p104"/>
            <p:cNvCxnSpPr/>
            <p:nvPr/>
          </p:nvCxnSpPr>
          <p:spPr>
            <a:xfrm>
              <a:off x="1982674" y="3169104"/>
              <a:ext cx="727529" cy="2721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317" name="Google Shape;8317;p104"/>
          <p:cNvGrpSpPr/>
          <p:nvPr/>
        </p:nvGrpSpPr>
        <p:grpSpPr>
          <a:xfrm>
            <a:off x="528638" y="3605213"/>
            <a:ext cx="2155825" cy="298450"/>
            <a:chOff x="553383" y="3714241"/>
            <a:chExt cx="2157273" cy="299227"/>
          </a:xfrm>
        </p:grpSpPr>
        <p:sp>
          <p:nvSpPr>
            <p:cNvPr id="8318" name="Google Shape;8318;p104"/>
            <p:cNvSpPr txBox="1"/>
            <p:nvPr/>
          </p:nvSpPr>
          <p:spPr>
            <a:xfrm>
              <a:off x="553383" y="3714241"/>
              <a:ext cx="1194763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loop forever</a:t>
              </a:r>
              <a:endParaRPr/>
            </a:p>
          </p:txBody>
        </p:sp>
        <p:cxnSp>
          <p:nvCxnSpPr>
            <p:cNvPr id="8319" name="Google Shape;8319;p104"/>
            <p:cNvCxnSpPr/>
            <p:nvPr/>
          </p:nvCxnSpPr>
          <p:spPr>
            <a:xfrm flipH="1" rot="10800000">
              <a:off x="1266031" y="3964781"/>
              <a:ext cx="1444625" cy="3969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320" name="Google Shape;8320;p104"/>
          <p:cNvGrpSpPr/>
          <p:nvPr/>
        </p:nvGrpSpPr>
        <p:grpSpPr>
          <a:xfrm>
            <a:off x="198438" y="3965575"/>
            <a:ext cx="2813050" cy="752475"/>
            <a:chOff x="380319" y="3965998"/>
            <a:chExt cx="2392469" cy="752685"/>
          </a:xfrm>
        </p:grpSpPr>
        <p:sp>
          <p:nvSpPr>
            <p:cNvPr id="8321" name="Google Shape;8321;p104"/>
            <p:cNvSpPr txBox="1"/>
            <p:nvPr/>
          </p:nvSpPr>
          <p:spPr>
            <a:xfrm>
              <a:off x="380319" y="3965998"/>
              <a:ext cx="2184910" cy="752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server waits on accept()</a:t>
              </a:r>
              <a:endParaRPr/>
            </a:p>
            <a:p>
              <a:pPr indent="0" lvl="0" marL="0" marR="0" rtl="0" algn="l">
                <a:lnSpc>
                  <a:spcPct val="114285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for incoming requests, new socket created on return</a:t>
              </a:r>
              <a:endParaRPr/>
            </a:p>
          </p:txBody>
        </p:sp>
        <p:cxnSp>
          <p:nvCxnSpPr>
            <p:cNvPr id="8322" name="Google Shape;8322;p104"/>
            <p:cNvCxnSpPr/>
            <p:nvPr/>
          </p:nvCxnSpPr>
          <p:spPr>
            <a:xfrm flipH="1" rot="10800000">
              <a:off x="2231565" y="4229808"/>
              <a:ext cx="541223" cy="5869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323" name="Google Shape;8323;p104"/>
          <p:cNvGrpSpPr/>
          <p:nvPr/>
        </p:nvGrpSpPr>
        <p:grpSpPr>
          <a:xfrm>
            <a:off x="258763" y="4938713"/>
            <a:ext cx="2860675" cy="523875"/>
            <a:chOff x="316741" y="4661874"/>
            <a:chExt cx="2859521" cy="524153"/>
          </a:xfrm>
        </p:grpSpPr>
        <p:sp>
          <p:nvSpPr>
            <p:cNvPr id="8324" name="Google Shape;8324;p104"/>
            <p:cNvSpPr txBox="1"/>
            <p:nvPr/>
          </p:nvSpPr>
          <p:spPr>
            <a:xfrm>
              <a:off x="316741" y="4661874"/>
              <a:ext cx="2349500" cy="524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read bytes from socket (but not address as in UDP)</a:t>
              </a:r>
              <a:endParaRPr/>
            </a:p>
          </p:txBody>
        </p:sp>
        <p:cxnSp>
          <p:nvCxnSpPr>
            <p:cNvPr id="8325" name="Google Shape;8325;p104"/>
            <p:cNvCxnSpPr/>
            <p:nvPr/>
          </p:nvCxnSpPr>
          <p:spPr>
            <a:xfrm>
              <a:off x="1875609" y="4682209"/>
              <a:ext cx="1300653" cy="499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326" name="Google Shape;8326;p104"/>
          <p:cNvGrpSpPr/>
          <p:nvPr/>
        </p:nvGrpSpPr>
        <p:grpSpPr>
          <a:xfrm>
            <a:off x="127000" y="5548313"/>
            <a:ext cx="2878138" cy="738187"/>
            <a:chOff x="162014" y="4686636"/>
            <a:chExt cx="2878315" cy="738664"/>
          </a:xfrm>
        </p:grpSpPr>
        <p:sp>
          <p:nvSpPr>
            <p:cNvPr id="8327" name="Google Shape;8327;p104"/>
            <p:cNvSpPr txBox="1"/>
            <p:nvPr/>
          </p:nvSpPr>
          <p:spPr>
            <a:xfrm>
              <a:off x="162014" y="4686636"/>
              <a:ext cx="23495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close connection to this client (but </a:t>
              </a:r>
              <a:r>
                <a:rPr i="1"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not</a:t>
              </a: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 welcoming socket)</a:t>
              </a:r>
              <a:endParaRPr/>
            </a:p>
          </p:txBody>
        </p:sp>
        <p:cxnSp>
          <p:nvCxnSpPr>
            <p:cNvPr id="8328" name="Google Shape;8328;p104"/>
            <p:cNvCxnSpPr/>
            <p:nvPr/>
          </p:nvCxnSpPr>
          <p:spPr>
            <a:xfrm>
              <a:off x="2184198" y="4843734"/>
              <a:ext cx="856131" cy="2269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descr="underline_base" id="8329" name="Google Shape;8329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769938"/>
            <a:ext cx="4570413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3" name="Shape 8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4" name="Google Shape;8334;p105"/>
          <p:cNvSpPr txBox="1"/>
          <p:nvPr>
            <p:ph type="title"/>
          </p:nvPr>
        </p:nvSpPr>
        <p:spPr>
          <a:xfrm>
            <a:off x="506413" y="195263"/>
            <a:ext cx="5746750" cy="819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2: summary</a:t>
            </a:r>
            <a:endParaRPr/>
          </a:p>
        </p:txBody>
      </p:sp>
      <p:sp>
        <p:nvSpPr>
          <p:cNvPr id="8335" name="Google Shape;8335;p105"/>
          <p:cNvSpPr txBox="1"/>
          <p:nvPr>
            <p:ph idx="1" type="body"/>
          </p:nvPr>
        </p:nvSpPr>
        <p:spPr>
          <a:xfrm>
            <a:off x="514350" y="1854200"/>
            <a:ext cx="4313238" cy="3676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7338" lvl="0" marL="28733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application architectures</a:t>
            </a:r>
            <a:endParaRPr/>
          </a:p>
          <a:p>
            <a:pPr indent="-223837" lvl="1" marL="6810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client-server</a:t>
            </a:r>
            <a:endParaRPr/>
          </a:p>
          <a:p>
            <a:pPr indent="-223837" lvl="1" marL="6810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P2P</a:t>
            </a:r>
            <a:endParaRPr/>
          </a:p>
          <a:p>
            <a:pPr indent="-287338" lvl="0" marL="2873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application service requirements:</a:t>
            </a:r>
            <a:endParaRPr/>
          </a:p>
          <a:p>
            <a:pPr indent="-228600" lvl="1" marL="682625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reliability, bandwidth, delay</a:t>
            </a:r>
            <a:endParaRPr/>
          </a:p>
          <a:p>
            <a:pPr indent="-287338" lvl="0" marL="2873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Internet transport service model</a:t>
            </a:r>
            <a:endParaRPr/>
          </a:p>
          <a:p>
            <a:pPr indent="-223837" lvl="1" marL="6810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connection-oriented, reliable: TCP</a:t>
            </a:r>
            <a:endParaRPr/>
          </a:p>
          <a:p>
            <a:pPr indent="-223837" lvl="1" marL="6810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unreliable, datagrams: UDP</a:t>
            </a:r>
            <a:endParaRPr/>
          </a:p>
        </p:txBody>
      </p:sp>
      <p:sp>
        <p:nvSpPr>
          <p:cNvPr id="8336" name="Google Shape;8336;p105"/>
          <p:cNvSpPr txBox="1"/>
          <p:nvPr>
            <p:ph idx="2" type="body"/>
          </p:nvPr>
        </p:nvSpPr>
        <p:spPr>
          <a:xfrm>
            <a:off x="531813" y="1201738"/>
            <a:ext cx="75819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our study of network apps now complete!</a:t>
            </a:r>
            <a:endParaRPr/>
          </a:p>
        </p:txBody>
      </p:sp>
      <p:sp>
        <p:nvSpPr>
          <p:cNvPr id="8337" name="Google Shape;8337;p105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8338" name="Google Shape;8338;p105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8339" name="Google Shape;833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088" y="833438"/>
            <a:ext cx="50276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8340" name="Google Shape;8340;p105"/>
          <p:cNvSpPr/>
          <p:nvPr/>
        </p:nvSpPr>
        <p:spPr>
          <a:xfrm>
            <a:off x="4967288" y="1809750"/>
            <a:ext cx="3962400" cy="3676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7338" lvl="0" marL="287338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specific protocols:</a:t>
            </a:r>
            <a:endParaRPr/>
          </a:p>
          <a:p>
            <a:pPr indent="-223837" lvl="1" marL="681038" marR="0" rtl="0" algn="l"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HTTP</a:t>
            </a:r>
            <a:endParaRPr/>
          </a:p>
          <a:p>
            <a:pPr indent="-223837" lvl="1" marL="681038" marR="0" rtl="0" algn="l"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SMTP, POP, IMAP</a:t>
            </a:r>
            <a:endParaRPr/>
          </a:p>
          <a:p>
            <a:pPr indent="-223837" lvl="1" marL="681038" marR="0" rtl="0" algn="l"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DNS</a:t>
            </a:r>
            <a:endParaRPr/>
          </a:p>
          <a:p>
            <a:pPr indent="-223837" lvl="1" marL="681038" marR="0" rtl="0" algn="l"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P2P: BitTorrent</a:t>
            </a:r>
            <a:endParaRPr/>
          </a:p>
          <a:p>
            <a:pPr indent="-287338" lvl="0" marL="287338" marR="0" rtl="0" algn="l"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video streaming, CDNs</a:t>
            </a:r>
            <a:endParaRPr/>
          </a:p>
          <a:p>
            <a:pPr indent="-287338" lvl="0" marL="287338" marR="0" rtl="0" algn="l"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socket programming: 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  TCP, UDP sockets</a:t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4" name="Shape 8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" name="Google Shape;8345;p106"/>
          <p:cNvSpPr txBox="1"/>
          <p:nvPr>
            <p:ph idx="1" type="body"/>
          </p:nvPr>
        </p:nvSpPr>
        <p:spPr>
          <a:xfrm>
            <a:off x="533400" y="1992313"/>
            <a:ext cx="3810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7338" lvl="0" marL="28733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typical request/reply message exchange:</a:t>
            </a:r>
            <a:endParaRPr/>
          </a:p>
          <a:p>
            <a:pPr indent="-223837" lvl="1" marL="6810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client requests info or service</a:t>
            </a:r>
            <a:endParaRPr/>
          </a:p>
          <a:p>
            <a:pPr indent="-223837" lvl="1" marL="6810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server responds with data, status code</a:t>
            </a:r>
            <a:endParaRPr/>
          </a:p>
          <a:p>
            <a:pPr indent="-287338" lvl="0" marL="2873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message formats:</a:t>
            </a:r>
            <a:endParaRPr/>
          </a:p>
          <a:p>
            <a:pPr indent="-223837" lvl="1" marL="6810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i="1" lang="en-US">
                <a:solidFill>
                  <a:srgbClr val="000090"/>
                </a:solidFill>
              </a:rPr>
              <a:t>headers</a:t>
            </a:r>
            <a:r>
              <a:rPr lang="en-US"/>
              <a:t>: fields giving info about data</a:t>
            </a:r>
            <a:endParaRPr/>
          </a:p>
          <a:p>
            <a:pPr indent="-223837" lvl="1" marL="6810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i="1" lang="en-US">
                <a:solidFill>
                  <a:srgbClr val="000090"/>
                </a:solidFill>
              </a:rPr>
              <a:t>data: </a:t>
            </a:r>
            <a:r>
              <a:rPr lang="en-US"/>
              <a:t>info(payload)  being communicated</a:t>
            </a:r>
            <a:endParaRPr/>
          </a:p>
        </p:txBody>
      </p:sp>
      <p:sp>
        <p:nvSpPr>
          <p:cNvPr id="8346" name="Google Shape;8346;p106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8347" name="Google Shape;8347;p106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48" name="Google Shape;8348;p106"/>
          <p:cNvSpPr/>
          <p:nvPr/>
        </p:nvSpPr>
        <p:spPr>
          <a:xfrm>
            <a:off x="4603750" y="1976438"/>
            <a:ext cx="4081463" cy="3676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7013" lvl="0" marL="2270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380"/>
              <a:buFont typeface="Arial"/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important themes:</a:t>
            </a:r>
            <a:r>
              <a:rPr i="1" lang="en-US" sz="2400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indent="-227013" lvl="0" marL="2270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control vs. messages</a:t>
            </a:r>
            <a:endParaRPr/>
          </a:p>
          <a:p>
            <a:pPr indent="-223837" lvl="1" marL="681038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in-band, out-of-band</a:t>
            </a:r>
            <a:endParaRPr/>
          </a:p>
          <a:p>
            <a:pPr indent="-227013" lvl="0" marL="2270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centralized vs. decentralized </a:t>
            </a:r>
            <a:endParaRPr/>
          </a:p>
          <a:p>
            <a:pPr indent="-227013" lvl="0" marL="2270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stateless vs. stateful</a:t>
            </a:r>
            <a:endParaRPr/>
          </a:p>
          <a:p>
            <a:pPr indent="-227013" lvl="0" marL="2270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reliable vs. unreliable message transfer </a:t>
            </a:r>
            <a:endParaRPr/>
          </a:p>
          <a:p>
            <a:pPr indent="-227013" lvl="0" marL="2270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“complexity at network edge”</a:t>
            </a:r>
            <a:endParaRPr sz="2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underline_base" id="8349" name="Google Shape;8349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088" y="833438"/>
            <a:ext cx="50276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8350" name="Google Shape;8350;p106"/>
          <p:cNvSpPr/>
          <p:nvPr/>
        </p:nvSpPr>
        <p:spPr>
          <a:xfrm>
            <a:off x="506413" y="195263"/>
            <a:ext cx="5746750" cy="819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Noto Sans Symbols"/>
              <a:buNone/>
            </a:pPr>
            <a:r>
              <a:rPr lang="en-US" sz="4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2:  summary</a:t>
            </a:r>
            <a:endParaRPr/>
          </a:p>
        </p:txBody>
      </p:sp>
      <p:sp>
        <p:nvSpPr>
          <p:cNvPr id="8351" name="Google Shape;8351;p106"/>
          <p:cNvSpPr/>
          <p:nvPr/>
        </p:nvSpPr>
        <p:spPr>
          <a:xfrm>
            <a:off x="531813" y="1201738"/>
            <a:ext cx="75819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most importantly: learned about protocols!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1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536" name="Google Shape;1536;p11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1537" name="Google Shape;153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988" y="871538"/>
            <a:ext cx="4205287" cy="214312"/>
          </a:xfrm>
          <a:prstGeom prst="rect">
            <a:avLst/>
          </a:prstGeom>
          <a:noFill/>
          <a:ln>
            <a:noFill/>
          </a:ln>
        </p:spPr>
      </p:pic>
      <p:sp>
        <p:nvSpPr>
          <p:cNvPr id="1538" name="Google Shape;1538;p11"/>
          <p:cNvSpPr txBox="1"/>
          <p:nvPr>
            <p:ph type="title"/>
          </p:nvPr>
        </p:nvSpPr>
        <p:spPr>
          <a:xfrm>
            <a:off x="273050" y="238125"/>
            <a:ext cx="7772400" cy="871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Addressing processes</a:t>
            </a:r>
            <a:endParaRPr/>
          </a:p>
        </p:txBody>
      </p:sp>
      <p:sp>
        <p:nvSpPr>
          <p:cNvPr id="1539" name="Google Shape;1539;p11"/>
          <p:cNvSpPr txBox="1"/>
          <p:nvPr>
            <p:ph idx="2" type="body"/>
          </p:nvPr>
        </p:nvSpPr>
        <p:spPr>
          <a:xfrm>
            <a:off x="498475" y="1365250"/>
            <a:ext cx="4021138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to receive messages, process  must have </a:t>
            </a:r>
            <a:r>
              <a:rPr i="1" lang="en-US" sz="2400">
                <a:solidFill>
                  <a:srgbClr val="CC0000"/>
                </a:solidFill>
              </a:rPr>
              <a:t>identifier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host device has unique 32-bit IP address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 u="sng">
                <a:solidFill>
                  <a:srgbClr val="CC0000"/>
                </a:solidFill>
              </a:rPr>
              <a:t>Q:</a:t>
            </a:r>
            <a:r>
              <a:rPr lang="en-US" sz="2400"/>
              <a:t> does  IP address of host on which process runs suffice for identifying the process?</a:t>
            </a:r>
            <a:endParaRPr/>
          </a:p>
        </p:txBody>
      </p:sp>
      <p:sp>
        <p:nvSpPr>
          <p:cNvPr id="1540" name="Google Shape;1540;p11"/>
          <p:cNvSpPr txBox="1"/>
          <p:nvPr>
            <p:ph idx="1" type="body"/>
          </p:nvPr>
        </p:nvSpPr>
        <p:spPr>
          <a:xfrm>
            <a:off x="4719638" y="1357313"/>
            <a:ext cx="4125912" cy="521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>
                <a:solidFill>
                  <a:srgbClr val="CC0000"/>
                </a:solidFill>
              </a:rPr>
              <a:t>identifier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includes both </a:t>
            </a:r>
            <a:r>
              <a:rPr lang="en-US" sz="2400">
                <a:solidFill>
                  <a:srgbClr val="CC0000"/>
                </a:solidFill>
              </a:rPr>
              <a:t>IP address</a:t>
            </a:r>
            <a:r>
              <a:rPr lang="en-US" sz="2400"/>
              <a:t> and </a:t>
            </a:r>
            <a:r>
              <a:rPr lang="en-US" sz="2400">
                <a:solidFill>
                  <a:srgbClr val="CC0000"/>
                </a:solidFill>
              </a:rPr>
              <a:t>port numbers</a:t>
            </a:r>
            <a:r>
              <a:rPr lang="en-US" sz="2400"/>
              <a:t> associated with process on host.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example port numbers: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HTTP server: 80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mail server: 25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to send HTTP message to gaia.cs.umass.edu web server: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rgbClr val="CC0000"/>
                </a:solidFill>
              </a:rPr>
              <a:t>IP address: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128.119.245.12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rgbClr val="CC0000"/>
                </a:solidFill>
              </a:rPr>
              <a:t>port number: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80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more shortly…</a:t>
            </a:r>
            <a:endParaRPr/>
          </a:p>
        </p:txBody>
      </p:sp>
      <p:sp>
        <p:nvSpPr>
          <p:cNvPr id="1541" name="Google Shape;1541;p11"/>
          <p:cNvSpPr/>
          <p:nvPr/>
        </p:nvSpPr>
        <p:spPr>
          <a:xfrm>
            <a:off x="549275" y="4021138"/>
            <a:ext cx="4021138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b="0" i="1" lang="en-US" sz="2400" u="sng" cap="none" strike="noStrik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A:</a:t>
            </a: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no, </a:t>
            </a:r>
            <a:r>
              <a:rPr b="0" i="1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many</a:t>
            </a: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processes can be running on same host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2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548" name="Google Shape;1548;p12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1549" name="Google Shape;15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425" y="911225"/>
            <a:ext cx="63992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550" name="Google Shape;1550;p12"/>
          <p:cNvSpPr txBox="1"/>
          <p:nvPr>
            <p:ph type="title"/>
          </p:nvPr>
        </p:nvSpPr>
        <p:spPr>
          <a:xfrm>
            <a:off x="336550" y="239713"/>
            <a:ext cx="7772400" cy="860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App-layer protocol defines</a:t>
            </a:r>
            <a:endParaRPr/>
          </a:p>
        </p:txBody>
      </p:sp>
      <p:sp>
        <p:nvSpPr>
          <p:cNvPr id="1551" name="Google Shape;1551;p12"/>
          <p:cNvSpPr txBox="1"/>
          <p:nvPr>
            <p:ph idx="1" type="body"/>
          </p:nvPr>
        </p:nvSpPr>
        <p:spPr>
          <a:xfrm>
            <a:off x="501650" y="1393825"/>
            <a:ext cx="3973513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CC0000"/>
                </a:solidFill>
              </a:rPr>
              <a:t>types of messages exchanged,</a:t>
            </a:r>
            <a:r>
              <a:rPr lang="en-US" sz="2400"/>
              <a:t> 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e.g., request, response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CC0000"/>
                </a:solidFill>
              </a:rPr>
              <a:t>message syntax: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fields in messages &amp; how fields are delineated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CC0000"/>
                </a:solidFill>
              </a:rPr>
              <a:t>message semantics</a:t>
            </a:r>
            <a:r>
              <a:rPr lang="en-US" sz="2400"/>
              <a:t> 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meaning of information in fields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CC0000"/>
                </a:solidFill>
              </a:rPr>
              <a:t>rules</a:t>
            </a:r>
            <a:r>
              <a:rPr lang="en-US" sz="2400"/>
              <a:t> for when and how processes send &amp; respond to messages</a:t>
            </a:r>
            <a:endParaRPr/>
          </a:p>
        </p:txBody>
      </p:sp>
      <p:sp>
        <p:nvSpPr>
          <p:cNvPr id="1552" name="Google Shape;1552;p12"/>
          <p:cNvSpPr txBox="1"/>
          <p:nvPr>
            <p:ph idx="2" type="body"/>
          </p:nvPr>
        </p:nvSpPr>
        <p:spPr>
          <a:xfrm>
            <a:off x="4857750" y="14081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</a:rPr>
              <a:t>open protocols: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defined in RFCs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allows for interoperability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e.g., HTTP, SMTP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</a:rPr>
              <a:t>proprietary protocols: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e.g., Skype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13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559" name="Google Shape;1559;p13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0" name="Google Shape;1560;p13"/>
          <p:cNvSpPr txBox="1"/>
          <p:nvPr>
            <p:ph type="title"/>
          </p:nvPr>
        </p:nvSpPr>
        <p:spPr>
          <a:xfrm>
            <a:off x="377825" y="-11113"/>
            <a:ext cx="8305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What transport service does an app need?</a:t>
            </a:r>
            <a:endParaRPr/>
          </a:p>
        </p:txBody>
      </p:sp>
      <p:sp>
        <p:nvSpPr>
          <p:cNvPr id="1561" name="Google Shape;1561;p13"/>
          <p:cNvSpPr txBox="1"/>
          <p:nvPr>
            <p:ph idx="1" type="body"/>
          </p:nvPr>
        </p:nvSpPr>
        <p:spPr>
          <a:xfrm>
            <a:off x="666750" y="1141413"/>
            <a:ext cx="4316413" cy="279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data integrity</a:t>
            </a:r>
            <a:endParaRPr/>
          </a:p>
          <a:p>
            <a:pPr indent="-233363" lvl="0" marL="2333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some apps (e.g., file transfer, web transactions) require 100% reliable data transfer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indent="-233363" lvl="0" marL="2333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other apps (e.g., audio) can tolerate some loss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2" name="Google Shape;1562;p13"/>
          <p:cNvSpPr txBox="1"/>
          <p:nvPr>
            <p:ph idx="2" type="body"/>
          </p:nvPr>
        </p:nvSpPr>
        <p:spPr>
          <a:xfrm>
            <a:off x="692150" y="3724275"/>
            <a:ext cx="3810000" cy="244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</a:rPr>
              <a:t>timing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some apps (e.g., Internet telephony, interactive games) require low delay to be “effective”</a:t>
            </a:r>
            <a:endParaRPr sz="2400"/>
          </a:p>
        </p:txBody>
      </p:sp>
      <p:sp>
        <p:nvSpPr>
          <p:cNvPr id="1563" name="Google Shape;1563;p13"/>
          <p:cNvSpPr/>
          <p:nvPr/>
        </p:nvSpPr>
        <p:spPr>
          <a:xfrm>
            <a:off x="4905375" y="1101725"/>
            <a:ext cx="3935413" cy="336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Arial"/>
              <a:buNone/>
            </a:pPr>
            <a:r>
              <a:rPr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throughput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some apps (e.g., multimedia) require minimum amount of throughput to be “effective”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other apps (“elastic apps”) make use of whatever throughput they get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underline_base" id="1564" name="Google Shape;15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825" y="763588"/>
            <a:ext cx="8228013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65" name="Google Shape;1565;p13"/>
          <p:cNvSpPr/>
          <p:nvPr/>
        </p:nvSpPr>
        <p:spPr>
          <a:xfrm>
            <a:off x="4959350" y="4554538"/>
            <a:ext cx="3935413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Arial"/>
              <a:buNone/>
            </a:pPr>
            <a:r>
              <a:rPr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security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encryption, data integrity, 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4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572" name="Google Shape;1572;p14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1573" name="Google Shape;15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438" y="806450"/>
            <a:ext cx="82280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14"/>
          <p:cNvSpPr txBox="1"/>
          <p:nvPr>
            <p:ph type="title"/>
          </p:nvPr>
        </p:nvSpPr>
        <p:spPr>
          <a:xfrm>
            <a:off x="315913" y="227013"/>
            <a:ext cx="8201025" cy="815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Transport service requirements: common apps</a:t>
            </a:r>
            <a:endParaRPr/>
          </a:p>
        </p:txBody>
      </p:sp>
      <p:sp>
        <p:nvSpPr>
          <p:cNvPr id="1575" name="Google Shape;1575;p14"/>
          <p:cNvSpPr txBox="1"/>
          <p:nvPr/>
        </p:nvSpPr>
        <p:spPr>
          <a:xfrm>
            <a:off x="171450" y="1749425"/>
            <a:ext cx="2541588" cy="314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transfer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documents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real-time audio/video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stored audio/video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interactive games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messaging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6" name="Google Shape;1576;p14"/>
          <p:cNvSpPr txBox="1"/>
          <p:nvPr/>
        </p:nvSpPr>
        <p:spPr>
          <a:xfrm>
            <a:off x="2816225" y="1752600"/>
            <a:ext cx="1566863" cy="314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loss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loss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loss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loss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loss-tolerant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loss-tolerant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loss-tolerant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loss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7" name="Google Shape;1577;p14"/>
          <p:cNvSpPr txBox="1"/>
          <p:nvPr/>
        </p:nvSpPr>
        <p:spPr>
          <a:xfrm>
            <a:off x="4535488" y="1751013"/>
            <a:ext cx="2574925" cy="314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throughput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elastic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elastic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elastic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audio: 5kbps-1Mbps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video:10kbps-5Mbps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as above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 kbps up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elastic</a:t>
            </a:r>
            <a:endParaRPr/>
          </a:p>
        </p:txBody>
      </p:sp>
      <p:sp>
        <p:nvSpPr>
          <p:cNvPr id="1578" name="Google Shape;1578;p14"/>
          <p:cNvSpPr txBox="1"/>
          <p:nvPr/>
        </p:nvSpPr>
        <p:spPr>
          <a:xfrm>
            <a:off x="6935788" y="1752600"/>
            <a:ext cx="2062162" cy="314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sensitive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100’s msec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few secs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100’s msec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 and no</a:t>
            </a:r>
            <a:endParaRPr/>
          </a:p>
        </p:txBody>
      </p:sp>
      <p:cxnSp>
        <p:nvCxnSpPr>
          <p:cNvPr id="1579" name="Google Shape;1579;p14"/>
          <p:cNvCxnSpPr/>
          <p:nvPr/>
        </p:nvCxnSpPr>
        <p:spPr>
          <a:xfrm flipH="1" rot="10800000">
            <a:off x="884238" y="2133600"/>
            <a:ext cx="7562850" cy="9525"/>
          </a:xfrm>
          <a:prstGeom prst="straightConnector1">
            <a:avLst/>
          </a:prstGeom>
          <a:noFill/>
          <a:ln cap="flat" cmpd="sng" w="28575">
            <a:solidFill>
              <a:srgbClr val="0000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0" name="Google Shape;1580;p14"/>
          <p:cNvCxnSpPr/>
          <p:nvPr/>
        </p:nvCxnSpPr>
        <p:spPr>
          <a:xfrm>
            <a:off x="847725" y="2733675"/>
            <a:ext cx="7629525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1" name="Google Shape;1581;p14"/>
          <p:cNvCxnSpPr/>
          <p:nvPr/>
        </p:nvCxnSpPr>
        <p:spPr>
          <a:xfrm>
            <a:off x="857250" y="3028950"/>
            <a:ext cx="7629525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2" name="Google Shape;1582;p14"/>
          <p:cNvCxnSpPr/>
          <p:nvPr/>
        </p:nvCxnSpPr>
        <p:spPr>
          <a:xfrm>
            <a:off x="866775" y="3324225"/>
            <a:ext cx="7629525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3" name="Google Shape;1583;p14"/>
          <p:cNvCxnSpPr/>
          <p:nvPr/>
        </p:nvCxnSpPr>
        <p:spPr>
          <a:xfrm>
            <a:off x="885825" y="3933825"/>
            <a:ext cx="7629525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4" name="Google Shape;1584;p14"/>
          <p:cNvCxnSpPr/>
          <p:nvPr/>
        </p:nvCxnSpPr>
        <p:spPr>
          <a:xfrm>
            <a:off x="838200" y="4248150"/>
            <a:ext cx="7629525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5" name="Google Shape;1585;p14"/>
          <p:cNvCxnSpPr/>
          <p:nvPr/>
        </p:nvCxnSpPr>
        <p:spPr>
          <a:xfrm>
            <a:off x="838200" y="4572000"/>
            <a:ext cx="7629525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6" name="Google Shape;1586;p14"/>
          <p:cNvCxnSpPr/>
          <p:nvPr/>
        </p:nvCxnSpPr>
        <p:spPr>
          <a:xfrm>
            <a:off x="800100" y="4883150"/>
            <a:ext cx="7629525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15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593" name="Google Shape;1593;p15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4" name="Google Shape;1594;p15"/>
          <p:cNvSpPr txBox="1"/>
          <p:nvPr>
            <p:ph type="title"/>
          </p:nvPr>
        </p:nvSpPr>
        <p:spPr>
          <a:xfrm>
            <a:off x="344488" y="268288"/>
            <a:ext cx="7772400" cy="858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Internet transport protocols services</a:t>
            </a:r>
            <a:endParaRPr/>
          </a:p>
        </p:txBody>
      </p:sp>
      <p:sp>
        <p:nvSpPr>
          <p:cNvPr id="1595" name="Google Shape;1595;p15"/>
          <p:cNvSpPr txBox="1"/>
          <p:nvPr>
            <p:ph idx="1" type="body"/>
          </p:nvPr>
        </p:nvSpPr>
        <p:spPr>
          <a:xfrm>
            <a:off x="533400" y="1366838"/>
            <a:ext cx="409575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000099"/>
                </a:solidFill>
              </a:rPr>
              <a:t>TCP service: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>
                <a:solidFill>
                  <a:srgbClr val="CC0000"/>
                </a:solidFill>
              </a:rPr>
              <a:t>reliable transport</a:t>
            </a:r>
            <a:r>
              <a:rPr i="1" lang="en-US" sz="2400">
                <a:solidFill>
                  <a:schemeClr val="accent2"/>
                </a:solidFill>
              </a:rPr>
              <a:t> </a:t>
            </a:r>
            <a:r>
              <a:rPr lang="en-US" sz="2400"/>
              <a:t>between sending and receiving process</a:t>
            </a:r>
            <a:endParaRPr sz="2400">
              <a:solidFill>
                <a:schemeClr val="accent2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>
                <a:solidFill>
                  <a:srgbClr val="CC0000"/>
                </a:solidFill>
              </a:rPr>
              <a:t>flow control:</a:t>
            </a:r>
            <a:r>
              <a:rPr lang="en-US" sz="2400"/>
              <a:t> sender won’t overwhelm receiver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>
                <a:solidFill>
                  <a:srgbClr val="CC0000"/>
                </a:solidFill>
              </a:rPr>
              <a:t>congestion control:</a:t>
            </a:r>
            <a:r>
              <a:rPr lang="en-US" sz="2400"/>
              <a:t> throttle sender when network overloaded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>
                <a:solidFill>
                  <a:srgbClr val="CC0000"/>
                </a:solidFill>
              </a:rPr>
              <a:t>does not provide:</a:t>
            </a:r>
            <a:r>
              <a:rPr lang="en-US" sz="2400"/>
              <a:t> timing, minimum throughput guarantee, security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>
                <a:solidFill>
                  <a:srgbClr val="CC0000"/>
                </a:solidFill>
              </a:rPr>
              <a:t>connection-oriented:</a:t>
            </a:r>
            <a:r>
              <a:rPr lang="en-US" sz="2400"/>
              <a:t> setup required between client and server processes</a:t>
            </a:r>
            <a:endParaRPr/>
          </a:p>
          <a:p>
            <a:pPr indent="-165100" lvl="0" marL="342900" rtl="0" algn="l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96" name="Google Shape;1596;p15"/>
          <p:cNvSpPr txBox="1"/>
          <p:nvPr>
            <p:ph idx="2" type="body"/>
          </p:nvPr>
        </p:nvSpPr>
        <p:spPr>
          <a:xfrm>
            <a:off x="4733925" y="1484313"/>
            <a:ext cx="366712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UDP service: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unreliable data transfer</a:t>
            </a: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 between sending and receiving process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does not provide:</a:t>
            </a: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 reliability, flow control, congestion control, timing, throughput guarantee, security, or connection setup, </a:t>
            </a:r>
            <a:endParaRPr/>
          </a:p>
          <a:p>
            <a:pPr indent="-1905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 u="sng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Q:</a:t>
            </a: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 why bother?  Why is there a UDP?</a:t>
            </a:r>
            <a:endParaRPr/>
          </a:p>
        </p:txBody>
      </p:sp>
      <p:pic>
        <p:nvPicPr>
          <p:cNvPr descr="underline_base" id="1597" name="Google Shape;15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638" y="944563"/>
            <a:ext cx="73136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16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604" name="Google Shape;1604;p16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1605" name="Google Shape;16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875" y="876300"/>
            <a:ext cx="7769225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606" name="Google Shape;1606;p16"/>
          <p:cNvSpPr txBox="1"/>
          <p:nvPr>
            <p:ph type="title"/>
          </p:nvPr>
        </p:nvSpPr>
        <p:spPr>
          <a:xfrm>
            <a:off x="215900" y="261938"/>
            <a:ext cx="8747125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Internet apps:  application, transport protocols</a:t>
            </a:r>
            <a:endParaRPr/>
          </a:p>
        </p:txBody>
      </p:sp>
      <p:sp>
        <p:nvSpPr>
          <p:cNvPr id="1607" name="Google Shape;1607;p16"/>
          <p:cNvSpPr txBox="1"/>
          <p:nvPr/>
        </p:nvSpPr>
        <p:spPr>
          <a:xfrm>
            <a:off x="215900" y="1773238"/>
            <a:ext cx="2806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remote terminal access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transfer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streaming multimedia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 telephony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8" name="Google Shape;1608;p16"/>
          <p:cNvSpPr txBox="1"/>
          <p:nvPr/>
        </p:nvSpPr>
        <p:spPr>
          <a:xfrm>
            <a:off x="3201988" y="1458913"/>
            <a:ext cx="2820987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layer protocol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SMTP [RFC 2821]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Telnet [RFC 854]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[RFC 2616]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FTP [RFC 959]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(e.g., YouTube), </a:t>
            </a:r>
            <a:b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RTP [RFC 1889]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SIP, RTP, proprietary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(e.g., Skype)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9" name="Google Shape;1609;p16"/>
          <p:cNvSpPr txBox="1"/>
          <p:nvPr/>
        </p:nvSpPr>
        <p:spPr>
          <a:xfrm>
            <a:off x="6030913" y="1477963"/>
            <a:ext cx="2624137" cy="344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underlying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 protocol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TCP or UDP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TCP or UDP</a:t>
            </a:r>
            <a:endParaRPr/>
          </a:p>
        </p:txBody>
      </p:sp>
      <p:cxnSp>
        <p:nvCxnSpPr>
          <p:cNvPr id="1610" name="Google Shape;1610;p16"/>
          <p:cNvCxnSpPr/>
          <p:nvPr/>
        </p:nvCxnSpPr>
        <p:spPr>
          <a:xfrm>
            <a:off x="1071563" y="2152650"/>
            <a:ext cx="7334250" cy="9525"/>
          </a:xfrm>
          <a:prstGeom prst="straightConnector1">
            <a:avLst/>
          </a:prstGeom>
          <a:noFill/>
          <a:ln cap="flat" cmpd="sng" w="28575">
            <a:solidFill>
              <a:srgbClr val="0000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1" name="Google Shape;1611;p16"/>
          <p:cNvCxnSpPr/>
          <p:nvPr/>
        </p:nvCxnSpPr>
        <p:spPr>
          <a:xfrm>
            <a:off x="1023938" y="2743200"/>
            <a:ext cx="7324725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2" name="Google Shape;1612;p16"/>
          <p:cNvCxnSpPr/>
          <p:nvPr/>
        </p:nvCxnSpPr>
        <p:spPr>
          <a:xfrm>
            <a:off x="1044575" y="3038475"/>
            <a:ext cx="7296150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3" name="Google Shape;1613;p16"/>
          <p:cNvCxnSpPr/>
          <p:nvPr/>
        </p:nvCxnSpPr>
        <p:spPr>
          <a:xfrm>
            <a:off x="1042988" y="3333750"/>
            <a:ext cx="7277100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4" name="Google Shape;1614;p16"/>
          <p:cNvCxnSpPr/>
          <p:nvPr/>
        </p:nvCxnSpPr>
        <p:spPr>
          <a:xfrm flipH="1" rot="10800000">
            <a:off x="1073150" y="3657600"/>
            <a:ext cx="7258050" cy="9525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5" name="Google Shape;1615;p16"/>
          <p:cNvCxnSpPr/>
          <p:nvPr/>
        </p:nvCxnSpPr>
        <p:spPr>
          <a:xfrm>
            <a:off x="1014413" y="4257675"/>
            <a:ext cx="7315200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6" name="Google Shape;1616;p16"/>
          <p:cNvCxnSpPr/>
          <p:nvPr/>
        </p:nvCxnSpPr>
        <p:spPr>
          <a:xfrm>
            <a:off x="839788" y="4881563"/>
            <a:ext cx="7343775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17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Securing TCP</a:t>
            </a:r>
            <a:endParaRPr/>
          </a:p>
        </p:txBody>
      </p:sp>
      <p:sp>
        <p:nvSpPr>
          <p:cNvPr id="1622" name="Google Shape;1622;p17"/>
          <p:cNvSpPr txBox="1"/>
          <p:nvPr>
            <p:ph idx="1" type="body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21218A"/>
                </a:solidFill>
              </a:rPr>
              <a:t>TCP &amp; UDP </a:t>
            </a:r>
            <a:endParaRPr/>
          </a:p>
          <a:p>
            <a:pPr indent="-233363" lvl="0" marL="2333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/>
              <a:t>no encryption</a:t>
            </a:r>
            <a:endParaRPr/>
          </a:p>
          <a:p>
            <a:pPr indent="-233363" lvl="0" marL="2333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/>
              <a:t>cleartext passwds sent into socket traverse Internet  in cleartext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21218A"/>
                </a:solidFill>
              </a:rPr>
              <a:t>SSL</a:t>
            </a:r>
            <a:r>
              <a:rPr lang="en-US"/>
              <a:t> </a:t>
            </a:r>
            <a:endParaRPr/>
          </a:p>
          <a:p>
            <a:pPr indent="-233363" lvl="0" marL="2333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/>
              <a:t>provides encrypted TCP connection</a:t>
            </a:r>
            <a:endParaRPr/>
          </a:p>
          <a:p>
            <a:pPr indent="-233363" lvl="0" marL="2333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/>
              <a:t>data integrity</a:t>
            </a:r>
            <a:endParaRPr/>
          </a:p>
          <a:p>
            <a:pPr indent="-233363" lvl="0" marL="2333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/>
              <a:t>end-point authentication</a:t>
            </a:r>
            <a:endParaRPr/>
          </a:p>
        </p:txBody>
      </p:sp>
      <p:sp>
        <p:nvSpPr>
          <p:cNvPr id="1623" name="Google Shape;1623;p17"/>
          <p:cNvSpPr txBox="1"/>
          <p:nvPr>
            <p:ph idx="2" type="body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22228B"/>
                </a:solidFill>
              </a:rPr>
              <a:t>SSL is at app layer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apps use SSL libraries, that “talk” to TCP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22228B"/>
                </a:solidFill>
              </a:rPr>
              <a:t>SSL socket API</a:t>
            </a:r>
            <a:endParaRPr/>
          </a:p>
          <a:p>
            <a:pPr indent="-233363" lvl="1" marL="2333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cleartext passwords sent into socket traverse Internet  encrypted </a:t>
            </a:r>
            <a:endParaRPr/>
          </a:p>
          <a:p>
            <a:pPr indent="-233363" lvl="1" marL="2333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see Chapter 8</a:t>
            </a:r>
            <a:endParaRPr/>
          </a:p>
          <a:p>
            <a:pPr indent="-80963" lvl="1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24" name="Google Shape;1624;p17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/>
              <a:t>Application Layer</a:t>
            </a:r>
            <a:endParaRPr/>
          </a:p>
        </p:txBody>
      </p:sp>
      <p:sp>
        <p:nvSpPr>
          <p:cNvPr id="1625" name="Google Shape;1625;p17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1626" name="Google Shape;16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738" y="1030288"/>
            <a:ext cx="2825750" cy="18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1632" name="Google Shape;16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1068388"/>
            <a:ext cx="4113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33" name="Google Shape;1633;p18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634" name="Google Shape;1634;p18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5" name="Google Shape;1635;p18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2: outline</a:t>
            </a:r>
            <a:endParaRPr/>
          </a:p>
        </p:txBody>
      </p:sp>
      <p:sp>
        <p:nvSpPr>
          <p:cNvPr id="1636" name="Google Shape;1636;p18"/>
          <p:cNvSpPr txBox="1"/>
          <p:nvPr>
            <p:ph idx="1" type="body"/>
          </p:nvPr>
        </p:nvSpPr>
        <p:spPr>
          <a:xfrm>
            <a:off x="5334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2763" lvl="0" marL="5127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2.1 principles of network applications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2.2 Web and HTTP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2.3 electronic mail</a:t>
            </a:r>
            <a:endParaRPr/>
          </a:p>
          <a:p>
            <a:pPr indent="-287338" lvl="1" marL="738188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SMTP, POP3, IMAP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2.4 DNS</a:t>
            </a:r>
            <a:endParaRPr/>
          </a:p>
          <a:p>
            <a:pPr indent="-304800" lvl="0" marL="4572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37" name="Google Shape;1637;p18"/>
          <p:cNvSpPr txBox="1"/>
          <p:nvPr>
            <p:ph idx="2" type="body"/>
          </p:nvPr>
        </p:nvSpPr>
        <p:spPr>
          <a:xfrm>
            <a:off x="4673600" y="1600200"/>
            <a:ext cx="387667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2763" lvl="0" marL="5127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2.5 P2P applications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2.6 video streaming and content distribution networks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2.7 socket programming with UDP and TCP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9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644" name="Google Shape;1644;p19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5" name="Google Shape;1645;p19"/>
          <p:cNvSpPr txBox="1"/>
          <p:nvPr>
            <p:ph type="title"/>
          </p:nvPr>
        </p:nvSpPr>
        <p:spPr>
          <a:xfrm>
            <a:off x="400050" y="201613"/>
            <a:ext cx="7772400" cy="892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and HTTP</a:t>
            </a:r>
            <a:endParaRPr/>
          </a:p>
        </p:txBody>
      </p:sp>
      <p:sp>
        <p:nvSpPr>
          <p:cNvPr id="1646" name="Google Shape;1646;p19"/>
          <p:cNvSpPr txBox="1"/>
          <p:nvPr>
            <p:ph idx="1" type="body"/>
          </p:nvPr>
        </p:nvSpPr>
        <p:spPr>
          <a:xfrm>
            <a:off x="533400" y="1360488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i="1" lang="en-US" sz="3200"/>
              <a:t>First, a review…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</a:rPr>
              <a:t>web page</a:t>
            </a:r>
            <a:r>
              <a:rPr lang="en-US"/>
              <a:t> consists of </a:t>
            </a:r>
            <a:r>
              <a:rPr i="1" lang="en-US">
                <a:solidFill>
                  <a:srgbClr val="CC0000"/>
                </a:solidFill>
              </a:rPr>
              <a:t>objects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object can be HTML file, JPEG image, Java applet, audio file,…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web page consists of </a:t>
            </a:r>
            <a:r>
              <a:rPr i="1" lang="en-US">
                <a:solidFill>
                  <a:srgbClr val="CC0000"/>
                </a:solidFill>
              </a:rPr>
              <a:t>base HTML-file</a:t>
            </a:r>
            <a:r>
              <a:rPr lang="en-US"/>
              <a:t> which includes </a:t>
            </a:r>
            <a:r>
              <a:rPr i="1" lang="en-US">
                <a:solidFill>
                  <a:srgbClr val="CC0000"/>
                </a:solidFill>
              </a:rPr>
              <a:t>several referenced objects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each object is addressable by a </a:t>
            </a:r>
            <a:r>
              <a:rPr i="1" lang="en-US">
                <a:solidFill>
                  <a:srgbClr val="CC0000"/>
                </a:solidFill>
              </a:rPr>
              <a:t>URL, </a:t>
            </a:r>
            <a:r>
              <a:rPr lang="en-US"/>
              <a:t>e.g.,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grpSp>
        <p:nvGrpSpPr>
          <p:cNvPr id="1647" name="Google Shape;1647;p19"/>
          <p:cNvGrpSpPr/>
          <p:nvPr/>
        </p:nvGrpSpPr>
        <p:grpSpPr>
          <a:xfrm>
            <a:off x="1201738" y="4486275"/>
            <a:ext cx="6835775" cy="1144588"/>
            <a:chOff x="788" y="2955"/>
            <a:chExt cx="4306" cy="721"/>
          </a:xfrm>
        </p:grpSpPr>
        <p:sp>
          <p:nvSpPr>
            <p:cNvPr id="1648" name="Google Shape;1648;p19"/>
            <p:cNvSpPr txBox="1"/>
            <p:nvPr/>
          </p:nvSpPr>
          <p:spPr>
            <a:xfrm>
              <a:off x="788" y="2955"/>
              <a:ext cx="4188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www.someschool.edu/someDept/pic.gif</a:t>
              </a:r>
              <a:endParaRPr/>
            </a:p>
          </p:txBody>
        </p:sp>
        <p:sp>
          <p:nvSpPr>
            <p:cNvPr id="1649" name="Google Shape;1649;p19"/>
            <p:cNvSpPr/>
            <p:nvPr/>
          </p:nvSpPr>
          <p:spPr>
            <a:xfrm rot="-5400000">
              <a:off x="1821" y="2281"/>
              <a:ext cx="57" cy="2083"/>
            </a:xfrm>
            <a:prstGeom prst="leftBrace">
              <a:avLst>
                <a:gd fmla="val 304532" name="adj1"/>
                <a:gd fmla="val 50000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9"/>
            <p:cNvSpPr txBox="1"/>
            <p:nvPr/>
          </p:nvSpPr>
          <p:spPr>
            <a:xfrm>
              <a:off x="838" y="3288"/>
              <a:ext cx="1981" cy="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51" name="Google Shape;1651;p19"/>
            <p:cNvSpPr/>
            <p:nvPr/>
          </p:nvSpPr>
          <p:spPr>
            <a:xfrm rot="-5400000">
              <a:off x="4024" y="2277"/>
              <a:ext cx="57" cy="2083"/>
            </a:xfrm>
            <a:prstGeom prst="leftBrace">
              <a:avLst>
                <a:gd fmla="val 304532" name="adj1"/>
                <a:gd fmla="val 50000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9"/>
            <p:cNvSpPr txBox="1"/>
            <p:nvPr/>
          </p:nvSpPr>
          <p:spPr>
            <a:xfrm>
              <a:off x="3038" y="3288"/>
              <a:ext cx="1981" cy="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653" name="Google Shape;1653;p19"/>
            <p:cNvSpPr txBox="1"/>
            <p:nvPr/>
          </p:nvSpPr>
          <p:spPr>
            <a:xfrm>
              <a:off x="1389" y="3388"/>
              <a:ext cx="101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host name</a:t>
              </a:r>
              <a:endParaRPr/>
            </a:p>
          </p:txBody>
        </p:sp>
        <p:sp>
          <p:nvSpPr>
            <p:cNvPr id="1654" name="Google Shape;1654;p19"/>
            <p:cNvSpPr txBox="1"/>
            <p:nvPr/>
          </p:nvSpPr>
          <p:spPr>
            <a:xfrm>
              <a:off x="3485" y="3338"/>
              <a:ext cx="102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path</a:t>
              </a:r>
              <a:r>
                <a:rPr lang="en-US"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/>
            </a:p>
          </p:txBody>
        </p:sp>
      </p:grpSp>
      <p:pic>
        <p:nvPicPr>
          <p:cNvPr descr="underline_base" id="1655" name="Google Shape;165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3" y="895350"/>
            <a:ext cx="4113212" cy="17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214" name="Google Shape;2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1068388"/>
            <a:ext cx="4113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16" name="Google Shape;216;p2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7" name="Google Shape;217;p2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2: outline</a:t>
            </a:r>
            <a:endParaRPr/>
          </a:p>
        </p:txBody>
      </p:sp>
      <p:sp>
        <p:nvSpPr>
          <p:cNvPr id="218" name="Google Shape;218;p2"/>
          <p:cNvSpPr txBox="1"/>
          <p:nvPr>
            <p:ph idx="1" type="body"/>
          </p:nvPr>
        </p:nvSpPr>
        <p:spPr>
          <a:xfrm>
            <a:off x="5334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2763" lvl="0" marL="5127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2.1 principles of network applications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2.2 Web and HTTP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2.3 electronic mail</a:t>
            </a:r>
            <a:endParaRPr/>
          </a:p>
          <a:p>
            <a:pPr indent="-287338" lvl="1" marL="738188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SMTP, POP3, IMAP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2.4 DNS</a:t>
            </a:r>
            <a:endParaRPr/>
          </a:p>
          <a:p>
            <a:pPr indent="-304800" lvl="0" marL="4572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9" name="Google Shape;219;p2"/>
          <p:cNvSpPr txBox="1"/>
          <p:nvPr>
            <p:ph idx="2" type="body"/>
          </p:nvPr>
        </p:nvSpPr>
        <p:spPr>
          <a:xfrm>
            <a:off x="4673600" y="1600200"/>
            <a:ext cx="387667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2763" lvl="0" marL="5127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2.5 P2P applications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2.6 video streaming and content distribution networks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2.7 socket programming with UDP and TCP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20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662" name="Google Shape;1662;p20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3" name="Google Shape;1663;p20"/>
          <p:cNvSpPr txBox="1"/>
          <p:nvPr>
            <p:ph type="title"/>
          </p:nvPr>
        </p:nvSpPr>
        <p:spPr>
          <a:xfrm>
            <a:off x="533400" y="309563"/>
            <a:ext cx="7772400" cy="795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HTTP overview</a:t>
            </a:r>
            <a:endParaRPr/>
          </a:p>
        </p:txBody>
      </p:sp>
      <p:sp>
        <p:nvSpPr>
          <p:cNvPr id="1664" name="Google Shape;1664;p20"/>
          <p:cNvSpPr txBox="1"/>
          <p:nvPr>
            <p:ph idx="1" type="body"/>
          </p:nvPr>
        </p:nvSpPr>
        <p:spPr>
          <a:xfrm>
            <a:off x="533400" y="1489075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</a:rPr>
              <a:t>HTTP: hypertext transfer protocol</a:t>
            </a:r>
            <a:endParaRPr/>
          </a:p>
          <a:p>
            <a:pPr indent="-342900" lvl="0" marL="34290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Web’s application layer protocol</a:t>
            </a:r>
            <a:endParaRPr/>
          </a:p>
          <a:p>
            <a:pPr indent="-342900" lvl="0" marL="34290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client/server model</a:t>
            </a:r>
            <a:endParaRPr/>
          </a:p>
          <a:p>
            <a:pPr indent="-228600" lvl="1" marL="68580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i="1" lang="en-US">
                <a:solidFill>
                  <a:srgbClr val="CC0000"/>
                </a:solidFill>
              </a:rPr>
              <a:t>client</a:t>
            </a:r>
            <a:r>
              <a:rPr i="1" lang="en-US">
                <a:solidFill>
                  <a:srgbClr val="FF0000"/>
                </a:solidFill>
              </a:rPr>
              <a:t>:</a:t>
            </a:r>
            <a:r>
              <a:rPr lang="en-US"/>
              <a:t> browser that requests, receives, (using HTTP protocol) and “displays” Web objects </a:t>
            </a:r>
            <a:endParaRPr/>
          </a:p>
          <a:p>
            <a:pPr indent="-228600" lvl="1" marL="68580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i="1" lang="en-US">
                <a:solidFill>
                  <a:srgbClr val="CC0000"/>
                </a:solidFill>
              </a:rPr>
              <a:t>server:</a:t>
            </a:r>
            <a:r>
              <a:rPr lang="en-US"/>
              <a:t> Web server sends (using HTTP protocol) objects in response to requests</a:t>
            </a:r>
            <a:endParaRPr/>
          </a:p>
          <a:p>
            <a:pPr indent="-342900" lvl="0" marL="34290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1665" name="Google Shape;1665;p20"/>
          <p:cNvSpPr txBox="1"/>
          <p:nvPr/>
        </p:nvSpPr>
        <p:spPr>
          <a:xfrm>
            <a:off x="4565650" y="2455863"/>
            <a:ext cx="15843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 running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Firefox browser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20"/>
          <p:cNvSpPr txBox="1"/>
          <p:nvPr/>
        </p:nvSpPr>
        <p:spPr>
          <a:xfrm>
            <a:off x="7508875" y="3836988"/>
            <a:ext cx="1346200" cy="1069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running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Apache Web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20"/>
          <p:cNvSpPr txBox="1"/>
          <p:nvPr/>
        </p:nvSpPr>
        <p:spPr>
          <a:xfrm>
            <a:off x="4800600" y="5218113"/>
            <a:ext cx="1563688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iPhone running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Safari browser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8" name="Google Shape;1668;p20"/>
          <p:cNvGrpSpPr/>
          <p:nvPr/>
        </p:nvGrpSpPr>
        <p:grpSpPr>
          <a:xfrm>
            <a:off x="5778500" y="2017151"/>
            <a:ext cx="2101850" cy="1065774"/>
            <a:chOff x="3640" y="1271"/>
            <a:chExt cx="1324" cy="671"/>
          </a:xfrm>
        </p:grpSpPr>
        <p:cxnSp>
          <p:nvCxnSpPr>
            <p:cNvPr id="1669" name="Google Shape;1669;p20"/>
            <p:cNvCxnSpPr/>
            <p:nvPr/>
          </p:nvCxnSpPr>
          <p:spPr>
            <a:xfrm>
              <a:off x="3640" y="1346"/>
              <a:ext cx="1324" cy="596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70" name="Google Shape;1670;p20"/>
            <p:cNvSpPr txBox="1"/>
            <p:nvPr/>
          </p:nvSpPr>
          <p:spPr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request</a:t>
              </a:r>
              <a:endParaRPr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1" name="Google Shape;1671;p20"/>
          <p:cNvGrpSpPr/>
          <p:nvPr/>
        </p:nvGrpSpPr>
        <p:grpSpPr>
          <a:xfrm>
            <a:off x="5889625" y="2344738"/>
            <a:ext cx="1971675" cy="1138193"/>
            <a:chOff x="4141" y="394"/>
            <a:chExt cx="1242" cy="717"/>
          </a:xfrm>
        </p:grpSpPr>
        <p:cxnSp>
          <p:nvCxnSpPr>
            <p:cNvPr id="1672" name="Google Shape;1672;p20"/>
            <p:cNvCxnSpPr/>
            <p:nvPr/>
          </p:nvCxnSpPr>
          <p:spPr>
            <a:xfrm rot="10800000">
              <a:off x="4141" y="394"/>
              <a:ext cx="1242" cy="57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73" name="Google Shape;1673;p20"/>
            <p:cNvSpPr txBox="1"/>
            <p:nvPr/>
          </p:nvSpPr>
          <p:spPr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response</a:t>
              </a:r>
              <a:endParaRPr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underline_base" id="1674" name="Google Shape;167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713" y="919163"/>
            <a:ext cx="3340100" cy="169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5" name="Google Shape;1675;p20"/>
          <p:cNvGrpSpPr/>
          <p:nvPr/>
        </p:nvGrpSpPr>
        <p:grpSpPr>
          <a:xfrm rot="-3183056">
            <a:off x="5706888" y="3534847"/>
            <a:ext cx="2101850" cy="1065774"/>
            <a:chOff x="3640" y="1271"/>
            <a:chExt cx="1324" cy="671"/>
          </a:xfrm>
        </p:grpSpPr>
        <p:cxnSp>
          <p:nvCxnSpPr>
            <p:cNvPr id="1676" name="Google Shape;1676;p20"/>
            <p:cNvCxnSpPr/>
            <p:nvPr/>
          </p:nvCxnSpPr>
          <p:spPr>
            <a:xfrm>
              <a:off x="3640" y="1346"/>
              <a:ext cx="1324" cy="596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77" name="Google Shape;1677;p20"/>
            <p:cNvSpPr txBox="1"/>
            <p:nvPr/>
          </p:nvSpPr>
          <p:spPr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request</a:t>
              </a:r>
              <a:endParaRPr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8" name="Google Shape;1678;p20"/>
          <p:cNvGrpSpPr/>
          <p:nvPr/>
        </p:nvGrpSpPr>
        <p:grpSpPr>
          <a:xfrm rot="-3264937">
            <a:off x="5895599" y="3821550"/>
            <a:ext cx="1971675" cy="1138193"/>
            <a:chOff x="4141" y="394"/>
            <a:chExt cx="1242" cy="717"/>
          </a:xfrm>
        </p:grpSpPr>
        <p:cxnSp>
          <p:nvCxnSpPr>
            <p:cNvPr id="1679" name="Google Shape;1679;p20"/>
            <p:cNvCxnSpPr/>
            <p:nvPr/>
          </p:nvCxnSpPr>
          <p:spPr>
            <a:xfrm rot="10800000">
              <a:off x="4141" y="394"/>
              <a:ext cx="1242" cy="57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80" name="Google Shape;1680;p20"/>
            <p:cNvSpPr txBox="1"/>
            <p:nvPr/>
          </p:nvSpPr>
          <p:spPr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response</a:t>
              </a:r>
              <a:endParaRPr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iphone_stylized_small" id="1681" name="Google Shape;168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725" y="4286250"/>
            <a:ext cx="382588" cy="917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2" name="Google Shape;1682;p20"/>
          <p:cNvGrpSpPr/>
          <p:nvPr/>
        </p:nvGrpSpPr>
        <p:grpSpPr>
          <a:xfrm>
            <a:off x="4757738" y="1468438"/>
            <a:ext cx="1066800" cy="1079500"/>
            <a:chOff x="-44" y="1473"/>
            <a:chExt cx="981" cy="1105"/>
          </a:xfrm>
        </p:grpSpPr>
        <p:pic>
          <p:nvPicPr>
            <p:cNvPr descr="desktop_computer_stylized_medium" id="1683" name="Google Shape;1683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4" name="Google Shape;1684;p2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5" name="Google Shape;1685;p20"/>
          <p:cNvGrpSpPr/>
          <p:nvPr/>
        </p:nvGrpSpPr>
        <p:grpSpPr>
          <a:xfrm>
            <a:off x="7878763" y="2633663"/>
            <a:ext cx="695325" cy="1282700"/>
            <a:chOff x="4140" y="429"/>
            <a:chExt cx="1425" cy="2396"/>
          </a:xfrm>
        </p:grpSpPr>
        <p:sp>
          <p:nvSpPr>
            <p:cNvPr id="1686" name="Google Shape;1686;p20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0"/>
            <p:cNvSpPr/>
            <p:nvPr/>
          </p:nvSpPr>
          <p:spPr>
            <a:xfrm>
              <a:off x="4205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0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0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0"/>
            <p:cNvSpPr/>
            <p:nvPr/>
          </p:nvSpPr>
          <p:spPr>
            <a:xfrm>
              <a:off x="4212" y="693"/>
              <a:ext cx="595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1" name="Google Shape;1691;p20"/>
            <p:cNvGrpSpPr/>
            <p:nvPr/>
          </p:nvGrpSpPr>
          <p:grpSpPr>
            <a:xfrm>
              <a:off x="4748" y="669"/>
              <a:ext cx="583" cy="140"/>
              <a:chOff x="613" y="2569"/>
              <a:chExt cx="727" cy="134"/>
            </a:xfrm>
          </p:grpSpPr>
          <p:sp>
            <p:nvSpPr>
              <p:cNvPr id="1692" name="Google Shape;1692;p20"/>
              <p:cNvSpPr/>
              <p:nvPr/>
            </p:nvSpPr>
            <p:spPr>
              <a:xfrm>
                <a:off x="613" y="2569"/>
                <a:ext cx="727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20"/>
              <p:cNvSpPr/>
              <p:nvPr/>
            </p:nvSpPr>
            <p:spPr>
              <a:xfrm>
                <a:off x="629" y="2586"/>
                <a:ext cx="694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4" name="Google Shape;1694;p20"/>
            <p:cNvSpPr/>
            <p:nvPr/>
          </p:nvSpPr>
          <p:spPr>
            <a:xfrm>
              <a:off x="4225" y="1019"/>
              <a:ext cx="595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5" name="Google Shape;1695;p20"/>
            <p:cNvGrpSpPr/>
            <p:nvPr/>
          </p:nvGrpSpPr>
          <p:grpSpPr>
            <a:xfrm>
              <a:off x="4749" y="995"/>
              <a:ext cx="579" cy="133"/>
              <a:chOff x="616" y="2569"/>
              <a:chExt cx="723" cy="138"/>
            </a:xfrm>
          </p:grpSpPr>
          <p:sp>
            <p:nvSpPr>
              <p:cNvPr id="1696" name="Google Shape;1696;p20"/>
              <p:cNvSpPr/>
              <p:nvPr/>
            </p:nvSpPr>
            <p:spPr>
              <a:xfrm>
                <a:off x="616" y="2569"/>
                <a:ext cx="723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20"/>
              <p:cNvSpPr/>
              <p:nvPr/>
            </p:nvSpPr>
            <p:spPr>
              <a:xfrm>
                <a:off x="632" y="2588"/>
                <a:ext cx="690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20"/>
            <p:cNvSpPr/>
            <p:nvPr/>
          </p:nvSpPr>
          <p:spPr>
            <a:xfrm>
              <a:off x="4218" y="1357"/>
              <a:ext cx="595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4228" y="1654"/>
              <a:ext cx="595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0"/>
            <p:cNvGrpSpPr/>
            <p:nvPr/>
          </p:nvGrpSpPr>
          <p:grpSpPr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01" name="Google Shape;1701;p20"/>
              <p:cNvSpPr/>
              <p:nvPr/>
            </p:nvSpPr>
            <p:spPr>
              <a:xfrm>
                <a:off x="614" y="2568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0"/>
              <p:cNvSpPr/>
              <p:nvPr/>
            </p:nvSpPr>
            <p:spPr>
              <a:xfrm>
                <a:off x="631" y="2584"/>
                <a:ext cx="693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03" name="Google Shape;1703;p20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4" name="Google Shape;1704;p20"/>
            <p:cNvGrpSpPr/>
            <p:nvPr/>
          </p:nvGrpSpPr>
          <p:grpSpPr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05" name="Google Shape;1705;p20"/>
              <p:cNvSpPr/>
              <p:nvPr/>
            </p:nvSpPr>
            <p:spPr>
              <a:xfrm>
                <a:off x="614" y="2568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20"/>
              <p:cNvSpPr/>
              <p:nvPr/>
            </p:nvSpPr>
            <p:spPr>
              <a:xfrm>
                <a:off x="630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07" name="Google Shape;1707;p20"/>
            <p:cNvSpPr/>
            <p:nvPr/>
          </p:nvSpPr>
          <p:spPr>
            <a:xfrm>
              <a:off x="5249" y="432"/>
              <a:ext cx="68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4140" y="2677"/>
              <a:ext cx="1201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4205" y="2712"/>
              <a:ext cx="1070" cy="8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0"/>
            <p:cNvSpPr/>
            <p:nvPr/>
          </p:nvSpPr>
          <p:spPr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0"/>
            <p:cNvSpPr/>
            <p:nvPr/>
          </p:nvSpPr>
          <p:spPr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21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724" name="Google Shape;1724;p21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5" name="Google Shape;1725;p21"/>
          <p:cNvSpPr/>
          <p:nvPr/>
        </p:nvSpPr>
        <p:spPr>
          <a:xfrm>
            <a:off x="4781550" y="3400425"/>
            <a:ext cx="3838575" cy="27114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26" name="Google Shape;1726;p21"/>
          <p:cNvSpPr/>
          <p:nvPr/>
        </p:nvSpPr>
        <p:spPr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27" name="Google Shape;1727;p21"/>
          <p:cNvSpPr txBox="1"/>
          <p:nvPr>
            <p:ph type="title"/>
          </p:nvPr>
        </p:nvSpPr>
        <p:spPr>
          <a:xfrm>
            <a:off x="423863" y="347663"/>
            <a:ext cx="7772400" cy="795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 overview (continued)</a:t>
            </a:r>
            <a:endParaRPr/>
          </a:p>
        </p:txBody>
      </p:sp>
      <p:sp>
        <p:nvSpPr>
          <p:cNvPr id="1728" name="Google Shape;1728;p21"/>
          <p:cNvSpPr txBox="1"/>
          <p:nvPr>
            <p:ph idx="1" type="body"/>
          </p:nvPr>
        </p:nvSpPr>
        <p:spPr>
          <a:xfrm>
            <a:off x="544513" y="1511300"/>
            <a:ext cx="397192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uses TCP: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client initiates TCP connection (creates socket) to server,  port 80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server accepts TCP connection from client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HTTP messages (application-layer protocol messages) exchanged between browser (HTTP client) and Web server (HTTP server)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TCP connection closed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9" name="Google Shape;1729;p21"/>
          <p:cNvSpPr txBox="1"/>
          <p:nvPr>
            <p:ph idx="2" type="body"/>
          </p:nvPr>
        </p:nvSpPr>
        <p:spPr>
          <a:xfrm>
            <a:off x="5029200" y="1566863"/>
            <a:ext cx="3200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HTTP is “stateless”</a:t>
            </a:r>
            <a:endParaRPr i="1"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server maintains no information about past client requests</a:t>
            </a:r>
            <a:endParaRPr/>
          </a:p>
        </p:txBody>
      </p:sp>
      <p:sp>
        <p:nvSpPr>
          <p:cNvPr id="1730" name="Google Shape;1730;p21"/>
          <p:cNvSpPr/>
          <p:nvPr/>
        </p:nvSpPr>
        <p:spPr>
          <a:xfrm>
            <a:off x="4852988" y="3614738"/>
            <a:ext cx="3752850" cy="284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rPr lang="en-US" sz="2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protocols that maintain “state” are complex!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past history (state) must be maintained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if server/client crashes, their views of “state” may be inconsistent, must be reconciled</a:t>
            </a:r>
            <a:endParaRPr/>
          </a:p>
          <a:p>
            <a:pPr indent="-23495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31" name="Google Shape;1731;p21"/>
          <p:cNvSpPr txBox="1"/>
          <p:nvPr/>
        </p:nvSpPr>
        <p:spPr>
          <a:xfrm>
            <a:off x="7677150" y="3160713"/>
            <a:ext cx="7683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Noto Sans Symbols"/>
              <a:buNone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aside</a:t>
            </a:r>
            <a:endParaRPr/>
          </a:p>
        </p:txBody>
      </p:sp>
      <p:pic>
        <p:nvPicPr>
          <p:cNvPr descr="underline_base" id="1732" name="Google Shape;17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1020763"/>
            <a:ext cx="6399213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22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739" name="Google Shape;1739;p22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40" name="Google Shape;1740;p22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 connections</a:t>
            </a:r>
            <a:endParaRPr/>
          </a:p>
        </p:txBody>
      </p:sp>
      <p:sp>
        <p:nvSpPr>
          <p:cNvPr id="1741" name="Google Shape;1741;p22"/>
          <p:cNvSpPr txBox="1"/>
          <p:nvPr>
            <p:ph idx="1" type="body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non-persistent HTTP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at most one object sent over TCP connection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connection then closed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downloading multiple objects required multiple connections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1742" name="Google Shape;1742;p22"/>
          <p:cNvSpPr txBox="1"/>
          <p:nvPr>
            <p:ph idx="2" type="body"/>
          </p:nvPr>
        </p:nvSpPr>
        <p:spPr>
          <a:xfrm>
            <a:off x="44958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persistent HTTP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multiple objects can be sent over single TCP connection between client, server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descr="underline_base" id="1743" name="Google Shape;174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675" y="1031875"/>
            <a:ext cx="4570413" cy="17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23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750" name="Google Shape;1750;p23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1751" name="Google Shape;17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842963"/>
            <a:ext cx="5027613" cy="173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2" name="Google Shape;1752;p23"/>
          <p:cNvCxnSpPr/>
          <p:nvPr/>
        </p:nvCxnSpPr>
        <p:spPr>
          <a:xfrm>
            <a:off x="476250" y="2095500"/>
            <a:ext cx="0" cy="44958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53" name="Google Shape;1753;p23"/>
          <p:cNvSpPr/>
          <p:nvPr/>
        </p:nvSpPr>
        <p:spPr>
          <a:xfrm>
            <a:off x="238125" y="6019800"/>
            <a:ext cx="657225" cy="295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54" name="Google Shape;1754;p23"/>
          <p:cNvSpPr txBox="1"/>
          <p:nvPr>
            <p:ph type="title"/>
          </p:nvPr>
        </p:nvSpPr>
        <p:spPr>
          <a:xfrm>
            <a:off x="498475" y="190500"/>
            <a:ext cx="7772400" cy="866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Non-persistent HTTP</a:t>
            </a:r>
            <a:endParaRPr/>
          </a:p>
        </p:txBody>
      </p:sp>
      <p:sp>
        <p:nvSpPr>
          <p:cNvPr id="1755" name="Google Shape;1755;p23"/>
          <p:cNvSpPr txBox="1"/>
          <p:nvPr>
            <p:ph idx="1" type="body"/>
          </p:nvPr>
        </p:nvSpPr>
        <p:spPr>
          <a:xfrm>
            <a:off x="401638" y="1114425"/>
            <a:ext cx="7942262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/>
              <a:t>suppose user enters URL:</a:t>
            </a:r>
            <a:endParaRPr/>
          </a:p>
        </p:txBody>
      </p:sp>
      <p:sp>
        <p:nvSpPr>
          <p:cNvPr id="1756" name="Google Shape;1756;p23"/>
          <p:cNvSpPr txBox="1"/>
          <p:nvPr>
            <p:ph idx="2" type="body"/>
          </p:nvPr>
        </p:nvSpPr>
        <p:spPr>
          <a:xfrm>
            <a:off x="657225" y="2106613"/>
            <a:ext cx="394335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</a:rPr>
              <a:t>1a</a:t>
            </a:r>
            <a:r>
              <a:rPr lang="en-US" sz="2000">
                <a:solidFill>
                  <a:srgbClr val="FF0000"/>
                </a:solidFill>
              </a:rPr>
              <a:t>.</a:t>
            </a:r>
            <a:r>
              <a:rPr lang="en-US" sz="2000"/>
              <a:t> HTTP client initiates TCP connection to HTTP server (process) at www.someSchool.edu on port 80</a:t>
            </a:r>
            <a:endParaRPr/>
          </a:p>
        </p:txBody>
      </p:sp>
      <p:sp>
        <p:nvSpPr>
          <p:cNvPr id="1757" name="Google Shape;1757;p23"/>
          <p:cNvSpPr/>
          <p:nvPr/>
        </p:nvSpPr>
        <p:spPr>
          <a:xfrm>
            <a:off x="704850" y="3829050"/>
            <a:ext cx="3810000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lang="en-US" sz="20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HTTP client sends HTTP </a:t>
            </a:r>
            <a:r>
              <a:rPr i="1" lang="en-US" sz="2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request message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(containing URL) into TCP connection socket. Message indicates that client wants object someDepartment/home.index</a:t>
            </a:r>
            <a:endParaRPr/>
          </a:p>
        </p:txBody>
      </p:sp>
      <p:sp>
        <p:nvSpPr>
          <p:cNvPr id="1758" name="Google Shape;1758;p23"/>
          <p:cNvSpPr/>
          <p:nvPr/>
        </p:nvSpPr>
        <p:spPr>
          <a:xfrm>
            <a:off x="4781550" y="2524125"/>
            <a:ext cx="3810000" cy="150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1b</a:t>
            </a:r>
            <a:r>
              <a:rPr lang="en-US" sz="20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HTTP server at host www.someSchool.edu waiting for TCP connection at port 80.  “accepts” connection, notifying client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59" name="Google Shape;1759;p23"/>
          <p:cNvSpPr/>
          <p:nvPr/>
        </p:nvSpPr>
        <p:spPr>
          <a:xfrm>
            <a:off x="4724400" y="4381500"/>
            <a:ext cx="38100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r>
              <a:rPr lang="en-US" sz="20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HTTP server receives request message, forms </a:t>
            </a:r>
            <a:r>
              <a:rPr i="1" lang="en-US" sz="2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response message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containing requested object, and sends message into its socket</a:t>
            </a:r>
            <a:endParaRPr/>
          </a:p>
        </p:txBody>
      </p:sp>
      <p:cxnSp>
        <p:nvCxnSpPr>
          <p:cNvPr id="1760" name="Google Shape;1760;p23"/>
          <p:cNvCxnSpPr/>
          <p:nvPr/>
        </p:nvCxnSpPr>
        <p:spPr>
          <a:xfrm>
            <a:off x="3895725" y="4591050"/>
            <a:ext cx="1095375" cy="523875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1" name="Google Shape;1761;p23"/>
          <p:cNvCxnSpPr/>
          <p:nvPr/>
        </p:nvCxnSpPr>
        <p:spPr>
          <a:xfrm flipH="1">
            <a:off x="3943350" y="5200650"/>
            <a:ext cx="1008063" cy="1025525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62" name="Google Shape;1762;p23"/>
          <p:cNvSpPr txBox="1"/>
          <p:nvPr/>
        </p:nvSpPr>
        <p:spPr>
          <a:xfrm>
            <a:off x="247650" y="5942013"/>
            <a:ext cx="673100" cy="406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cxnSp>
        <p:nvCxnSpPr>
          <p:cNvPr id="1763" name="Google Shape;1763;p23"/>
          <p:cNvCxnSpPr/>
          <p:nvPr/>
        </p:nvCxnSpPr>
        <p:spPr>
          <a:xfrm>
            <a:off x="4048125" y="2647950"/>
            <a:ext cx="1095375" cy="523875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4" name="Google Shape;1764;p23"/>
          <p:cNvCxnSpPr/>
          <p:nvPr/>
        </p:nvCxnSpPr>
        <p:spPr>
          <a:xfrm flipH="1">
            <a:off x="3954463" y="3259138"/>
            <a:ext cx="1095375" cy="523875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65" name="Google Shape;1765;p23"/>
          <p:cNvSpPr txBox="1"/>
          <p:nvPr/>
        </p:nvSpPr>
        <p:spPr>
          <a:xfrm>
            <a:off x="6680200" y="1123950"/>
            <a:ext cx="1898650" cy="91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(contains text,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references to 10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jpeg images)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6" name="Google Shape;1766;p23"/>
          <p:cNvSpPr/>
          <p:nvPr/>
        </p:nvSpPr>
        <p:spPr>
          <a:xfrm>
            <a:off x="409575" y="1450975"/>
            <a:ext cx="7942263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17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www.someSchool.edu/someDepartment/home.index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24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773" name="Google Shape;1773;p24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1774" name="Google Shape;177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550" y="889000"/>
            <a:ext cx="63992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775" name="Google Shape;1775;p24"/>
          <p:cNvSpPr txBox="1"/>
          <p:nvPr>
            <p:ph type="title"/>
          </p:nvPr>
        </p:nvSpPr>
        <p:spPr>
          <a:xfrm>
            <a:off x="542925" y="257175"/>
            <a:ext cx="7772400" cy="866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Non-persistent HTTP (cont.)</a:t>
            </a:r>
            <a:endParaRPr/>
          </a:p>
        </p:txBody>
      </p:sp>
      <p:sp>
        <p:nvSpPr>
          <p:cNvPr id="1776" name="Google Shape;1776;p24"/>
          <p:cNvSpPr txBox="1"/>
          <p:nvPr>
            <p:ph idx="2" type="body"/>
          </p:nvPr>
        </p:nvSpPr>
        <p:spPr>
          <a:xfrm>
            <a:off x="1095375" y="2058988"/>
            <a:ext cx="3810000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</a:rPr>
              <a:t>5</a:t>
            </a:r>
            <a:r>
              <a:rPr lang="en-US" sz="1800">
                <a:solidFill>
                  <a:srgbClr val="CC0000"/>
                </a:solidFill>
              </a:rPr>
              <a:t>.</a:t>
            </a:r>
            <a:r>
              <a:rPr lang="en-US" sz="1800"/>
              <a:t> HTTP client receives response message containing html file, displays html.  Parsing html file, finds 10 referenced jpeg  objects</a:t>
            </a:r>
            <a:endParaRPr sz="2000"/>
          </a:p>
        </p:txBody>
      </p:sp>
      <p:sp>
        <p:nvSpPr>
          <p:cNvPr id="1777" name="Google Shape;1777;p24"/>
          <p:cNvSpPr/>
          <p:nvPr/>
        </p:nvSpPr>
        <p:spPr>
          <a:xfrm>
            <a:off x="1085850" y="3568700"/>
            <a:ext cx="38100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6.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Steps 1-5 repeated for each of 10 jpeg objects</a:t>
            </a:r>
            <a:endParaRPr/>
          </a:p>
        </p:txBody>
      </p:sp>
      <p:sp>
        <p:nvSpPr>
          <p:cNvPr id="1778" name="Google Shape;1778;p24"/>
          <p:cNvSpPr/>
          <p:nvPr/>
        </p:nvSpPr>
        <p:spPr>
          <a:xfrm>
            <a:off x="5032375" y="1492250"/>
            <a:ext cx="3810000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4.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HTTP server closes TCP connection. </a:t>
            </a:r>
            <a:endParaRPr/>
          </a:p>
        </p:txBody>
      </p:sp>
      <p:cxnSp>
        <p:nvCxnSpPr>
          <p:cNvPr id="1779" name="Google Shape;1779;p24"/>
          <p:cNvCxnSpPr/>
          <p:nvPr/>
        </p:nvCxnSpPr>
        <p:spPr>
          <a:xfrm>
            <a:off x="542925" y="1519238"/>
            <a:ext cx="0" cy="2571750"/>
          </a:xfrm>
          <a:prstGeom prst="straightConnector1">
            <a:avLst/>
          </a:prstGeom>
          <a:noFill/>
          <a:ln cap="flat" cmpd="sng" w="19050">
            <a:solidFill>
              <a:srgbClr val="96969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80" name="Google Shape;1780;p24"/>
          <p:cNvSpPr/>
          <p:nvPr/>
        </p:nvSpPr>
        <p:spPr>
          <a:xfrm>
            <a:off x="304800" y="3519488"/>
            <a:ext cx="342900" cy="295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81" name="Google Shape;1781;p24"/>
          <p:cNvSpPr txBox="1"/>
          <p:nvPr/>
        </p:nvSpPr>
        <p:spPr>
          <a:xfrm>
            <a:off x="236538" y="3382963"/>
            <a:ext cx="6413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time</a:t>
            </a:r>
            <a:endParaRPr/>
          </a:p>
        </p:txBody>
      </p:sp>
      <p:cxnSp>
        <p:nvCxnSpPr>
          <p:cNvPr id="1782" name="Google Shape;1782;p24"/>
          <p:cNvCxnSpPr/>
          <p:nvPr/>
        </p:nvCxnSpPr>
        <p:spPr>
          <a:xfrm flipH="1">
            <a:off x="3762375" y="1449388"/>
            <a:ext cx="1095375" cy="523875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7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25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789" name="Google Shape;1789;p25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1790" name="Google Shape;179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575" y="668338"/>
            <a:ext cx="7007225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1" name="Google Shape;1791;p25"/>
          <p:cNvSpPr txBox="1"/>
          <p:nvPr>
            <p:ph type="title"/>
          </p:nvPr>
        </p:nvSpPr>
        <p:spPr>
          <a:xfrm>
            <a:off x="242888" y="0"/>
            <a:ext cx="8223250" cy="925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Non-persistent HTTP: response time</a:t>
            </a:r>
            <a:endParaRPr/>
          </a:p>
        </p:txBody>
      </p:sp>
      <p:sp>
        <p:nvSpPr>
          <p:cNvPr id="1792" name="Google Shape;1792;p25"/>
          <p:cNvSpPr txBox="1"/>
          <p:nvPr>
            <p:ph idx="1" type="body"/>
          </p:nvPr>
        </p:nvSpPr>
        <p:spPr>
          <a:xfrm>
            <a:off x="533400" y="1258888"/>
            <a:ext cx="4090988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solidFill>
                  <a:srgbClr val="CC0000"/>
                </a:solidFill>
              </a:rPr>
              <a:t>RTT (definition):</a:t>
            </a:r>
            <a:r>
              <a:rPr lang="en-US" sz="2400"/>
              <a:t> time for a small packet to travel from client to server and back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solidFill>
                  <a:srgbClr val="CC0000"/>
                </a:solidFill>
              </a:rPr>
              <a:t>HTTP response time: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one RTT to initiate TCP connection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one RTT for HTTP request and first few bytes of HTTP response to return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file transmission time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non-persistent HTTP response time =   	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/>
              <a:t>   2RTT+ file transmission  time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/>
          </a:p>
        </p:txBody>
      </p:sp>
      <p:cxnSp>
        <p:nvCxnSpPr>
          <p:cNvPr id="1793" name="Google Shape;1793;p25"/>
          <p:cNvCxnSpPr/>
          <p:nvPr/>
        </p:nvCxnSpPr>
        <p:spPr>
          <a:xfrm>
            <a:off x="6116638" y="2490788"/>
            <a:ext cx="0" cy="2832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794" name="Google Shape;1794;p25"/>
          <p:cNvCxnSpPr/>
          <p:nvPr/>
        </p:nvCxnSpPr>
        <p:spPr>
          <a:xfrm>
            <a:off x="7807325" y="2484438"/>
            <a:ext cx="0" cy="2881312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795" name="Google Shape;1795;p25"/>
          <p:cNvCxnSpPr/>
          <p:nvPr/>
        </p:nvCxnSpPr>
        <p:spPr>
          <a:xfrm>
            <a:off x="6130925" y="2722563"/>
            <a:ext cx="1684338" cy="3905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6" name="Google Shape;1796;p25"/>
          <p:cNvCxnSpPr/>
          <p:nvPr/>
        </p:nvCxnSpPr>
        <p:spPr>
          <a:xfrm flipH="1">
            <a:off x="6116638" y="3160713"/>
            <a:ext cx="1673225" cy="4032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7" name="Google Shape;1797;p25"/>
          <p:cNvCxnSpPr/>
          <p:nvPr/>
        </p:nvCxnSpPr>
        <p:spPr>
          <a:xfrm>
            <a:off x="6124575" y="3668713"/>
            <a:ext cx="1684338" cy="3905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8" name="Google Shape;1798;p25"/>
          <p:cNvCxnSpPr/>
          <p:nvPr/>
        </p:nvCxnSpPr>
        <p:spPr>
          <a:xfrm flipH="1">
            <a:off x="6140450" y="4151313"/>
            <a:ext cx="1673225" cy="379412"/>
          </a:xfrm>
          <a:prstGeom prst="straightConnector1">
            <a:avLst/>
          </a:prstGeom>
          <a:noFill/>
          <a:ln cap="flat" cmpd="sng" w="1270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9" name="Google Shape;1799;p25"/>
          <p:cNvSpPr/>
          <p:nvPr/>
        </p:nvSpPr>
        <p:spPr>
          <a:xfrm>
            <a:off x="7886700" y="4067175"/>
            <a:ext cx="74613" cy="182563"/>
          </a:xfrm>
          <a:prstGeom prst="rightBrace">
            <a:avLst>
              <a:gd fmla="val 2039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5"/>
          <p:cNvSpPr txBox="1"/>
          <p:nvPr/>
        </p:nvSpPr>
        <p:spPr>
          <a:xfrm>
            <a:off x="7916863" y="3763963"/>
            <a:ext cx="9652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time to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transmit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cxnSp>
        <p:nvCxnSpPr>
          <p:cNvPr id="1801" name="Google Shape;1801;p25"/>
          <p:cNvCxnSpPr/>
          <p:nvPr/>
        </p:nvCxnSpPr>
        <p:spPr>
          <a:xfrm>
            <a:off x="5726113" y="2697163"/>
            <a:ext cx="390525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2" name="Google Shape;1802;p25"/>
          <p:cNvSpPr txBox="1"/>
          <p:nvPr/>
        </p:nvSpPr>
        <p:spPr>
          <a:xfrm>
            <a:off x="4595813" y="2409825"/>
            <a:ext cx="12319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initiate TCP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connection</a:t>
            </a:r>
            <a:endParaRPr/>
          </a:p>
        </p:txBody>
      </p:sp>
      <p:sp>
        <p:nvSpPr>
          <p:cNvPr id="1803" name="Google Shape;1803;p25"/>
          <p:cNvSpPr/>
          <p:nvPr/>
        </p:nvSpPr>
        <p:spPr>
          <a:xfrm>
            <a:off x="5861050" y="2747963"/>
            <a:ext cx="128588" cy="803275"/>
          </a:xfrm>
          <a:prstGeom prst="leftBrace">
            <a:avLst>
              <a:gd fmla="val 52057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5"/>
          <p:cNvSpPr txBox="1"/>
          <p:nvPr/>
        </p:nvSpPr>
        <p:spPr>
          <a:xfrm>
            <a:off x="5378450" y="2959100"/>
            <a:ext cx="577850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RTT</a:t>
            </a:r>
            <a:endParaRPr/>
          </a:p>
        </p:txBody>
      </p:sp>
      <p:cxnSp>
        <p:nvCxnSpPr>
          <p:cNvPr id="1805" name="Google Shape;1805;p25"/>
          <p:cNvCxnSpPr/>
          <p:nvPr/>
        </p:nvCxnSpPr>
        <p:spPr>
          <a:xfrm>
            <a:off x="5775325" y="3602038"/>
            <a:ext cx="354013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6" name="Google Shape;1806;p25"/>
          <p:cNvSpPr txBox="1"/>
          <p:nvPr/>
        </p:nvSpPr>
        <p:spPr>
          <a:xfrm>
            <a:off x="5024438" y="3302000"/>
            <a:ext cx="862012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request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1807" name="Google Shape;1807;p25"/>
          <p:cNvSpPr/>
          <p:nvPr/>
        </p:nvSpPr>
        <p:spPr>
          <a:xfrm>
            <a:off x="5867400" y="3657600"/>
            <a:ext cx="128588" cy="803275"/>
          </a:xfrm>
          <a:prstGeom prst="leftBrace">
            <a:avLst>
              <a:gd fmla="val 52057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5"/>
          <p:cNvSpPr txBox="1"/>
          <p:nvPr/>
        </p:nvSpPr>
        <p:spPr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RTT</a:t>
            </a:r>
            <a:endParaRPr/>
          </a:p>
        </p:txBody>
      </p:sp>
      <p:cxnSp>
        <p:nvCxnSpPr>
          <p:cNvPr id="1809" name="Google Shape;1809;p25"/>
          <p:cNvCxnSpPr/>
          <p:nvPr/>
        </p:nvCxnSpPr>
        <p:spPr>
          <a:xfrm flipH="1">
            <a:off x="5786438" y="4591050"/>
            <a:ext cx="3429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0" name="Google Shape;1810;p25"/>
          <p:cNvSpPr txBox="1"/>
          <p:nvPr/>
        </p:nvSpPr>
        <p:spPr>
          <a:xfrm>
            <a:off x="5243513" y="4438650"/>
            <a:ext cx="950912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received</a:t>
            </a:r>
            <a:endParaRPr/>
          </a:p>
        </p:txBody>
      </p:sp>
      <p:sp>
        <p:nvSpPr>
          <p:cNvPr id="1811" name="Google Shape;1811;p25"/>
          <p:cNvSpPr txBox="1"/>
          <p:nvPr/>
        </p:nvSpPr>
        <p:spPr>
          <a:xfrm>
            <a:off x="5891213" y="5337175"/>
            <a:ext cx="568325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sp>
        <p:nvSpPr>
          <p:cNvPr id="1812" name="Google Shape;1812;p25"/>
          <p:cNvSpPr txBox="1"/>
          <p:nvPr/>
        </p:nvSpPr>
        <p:spPr>
          <a:xfrm>
            <a:off x="7569200" y="5319713"/>
            <a:ext cx="568325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grpSp>
        <p:nvGrpSpPr>
          <p:cNvPr id="1813" name="Google Shape;1813;p25"/>
          <p:cNvGrpSpPr/>
          <p:nvPr/>
        </p:nvGrpSpPr>
        <p:grpSpPr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1814" name="Google Shape;1814;p25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5"/>
            <p:cNvSpPr/>
            <p:nvPr/>
          </p:nvSpPr>
          <p:spPr>
            <a:xfrm>
              <a:off x="4204" y="429"/>
              <a:ext cx="1051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5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5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5"/>
            <p:cNvSpPr/>
            <p:nvPr/>
          </p:nvSpPr>
          <p:spPr>
            <a:xfrm>
              <a:off x="4209" y="690"/>
              <a:ext cx="598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19" name="Google Shape;1819;p25"/>
            <p:cNvGrpSpPr/>
            <p:nvPr/>
          </p:nvGrpSpPr>
          <p:grpSpPr>
            <a:xfrm>
              <a:off x="4748" y="668"/>
              <a:ext cx="582" cy="145"/>
              <a:chOff x="613" y="2568"/>
              <a:chExt cx="726" cy="139"/>
            </a:xfrm>
          </p:grpSpPr>
          <p:sp>
            <p:nvSpPr>
              <p:cNvPr id="1820" name="Google Shape;1820;p25"/>
              <p:cNvSpPr/>
              <p:nvPr/>
            </p:nvSpPr>
            <p:spPr>
              <a:xfrm>
                <a:off x="613" y="2568"/>
                <a:ext cx="726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25"/>
              <p:cNvSpPr/>
              <p:nvPr/>
            </p:nvSpPr>
            <p:spPr>
              <a:xfrm>
                <a:off x="627" y="2584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22" name="Google Shape;1822;p25"/>
            <p:cNvSpPr/>
            <p:nvPr/>
          </p:nvSpPr>
          <p:spPr>
            <a:xfrm>
              <a:off x="4225" y="1018"/>
              <a:ext cx="592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23" name="Google Shape;1823;p25"/>
            <p:cNvGrpSpPr/>
            <p:nvPr/>
          </p:nvGrpSpPr>
          <p:grpSpPr>
            <a:xfrm>
              <a:off x="4749" y="996"/>
              <a:ext cx="582" cy="133"/>
              <a:chOff x="616" y="2570"/>
              <a:chExt cx="726" cy="138"/>
            </a:xfrm>
          </p:grpSpPr>
          <p:sp>
            <p:nvSpPr>
              <p:cNvPr id="1824" name="Google Shape;1824;p25"/>
              <p:cNvSpPr/>
              <p:nvPr/>
            </p:nvSpPr>
            <p:spPr>
              <a:xfrm>
                <a:off x="616" y="2570"/>
                <a:ext cx="726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25"/>
              <p:cNvSpPr/>
              <p:nvPr/>
            </p:nvSpPr>
            <p:spPr>
              <a:xfrm>
                <a:off x="629" y="2587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26" name="Google Shape;1826;p25"/>
            <p:cNvSpPr/>
            <p:nvPr/>
          </p:nvSpPr>
          <p:spPr>
            <a:xfrm>
              <a:off x="4215" y="1357"/>
              <a:ext cx="598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5"/>
            <p:cNvSpPr/>
            <p:nvPr/>
          </p:nvSpPr>
          <p:spPr>
            <a:xfrm>
              <a:off x="4225" y="1658"/>
              <a:ext cx="598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28" name="Google Shape;1828;p25"/>
            <p:cNvGrpSpPr/>
            <p:nvPr/>
          </p:nvGrpSpPr>
          <p:grpSpPr>
            <a:xfrm>
              <a:off x="4733" y="1641"/>
              <a:ext cx="587" cy="139"/>
              <a:chOff x="611" y="2581"/>
              <a:chExt cx="731" cy="128"/>
            </a:xfrm>
          </p:grpSpPr>
          <p:sp>
            <p:nvSpPr>
              <p:cNvPr id="1829" name="Google Shape;1829;p25"/>
              <p:cNvSpPr/>
              <p:nvPr/>
            </p:nvSpPr>
            <p:spPr>
              <a:xfrm>
                <a:off x="611" y="2581"/>
                <a:ext cx="731" cy="12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25"/>
              <p:cNvSpPr/>
              <p:nvPr/>
            </p:nvSpPr>
            <p:spPr>
              <a:xfrm>
                <a:off x="624" y="2586"/>
                <a:ext cx="698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1" name="Google Shape;1831;p25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2" name="Google Shape;1832;p25"/>
            <p:cNvGrpSpPr/>
            <p:nvPr/>
          </p:nvGrpSpPr>
          <p:grpSpPr>
            <a:xfrm>
              <a:off x="4737" y="1335"/>
              <a:ext cx="582" cy="139"/>
              <a:chOff x="612" y="2576"/>
              <a:chExt cx="725" cy="139"/>
            </a:xfrm>
          </p:grpSpPr>
          <p:sp>
            <p:nvSpPr>
              <p:cNvPr id="1833" name="Google Shape;1833;p25"/>
              <p:cNvSpPr/>
              <p:nvPr/>
            </p:nvSpPr>
            <p:spPr>
              <a:xfrm>
                <a:off x="612" y="2576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25"/>
              <p:cNvSpPr/>
              <p:nvPr/>
            </p:nvSpPr>
            <p:spPr>
              <a:xfrm>
                <a:off x="626" y="2587"/>
                <a:ext cx="691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5" name="Google Shape;1835;p25"/>
            <p:cNvSpPr/>
            <p:nvPr/>
          </p:nvSpPr>
          <p:spPr>
            <a:xfrm>
              <a:off x="5250" y="429"/>
              <a:ext cx="69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5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5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5"/>
            <p:cNvSpPr/>
            <p:nvPr/>
          </p:nvSpPr>
          <p:spPr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5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5"/>
            <p:cNvSpPr/>
            <p:nvPr/>
          </p:nvSpPr>
          <p:spPr>
            <a:xfrm>
              <a:off x="4140" y="2680"/>
              <a:ext cx="1201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5"/>
            <p:cNvSpPr/>
            <p:nvPr/>
          </p:nvSpPr>
          <p:spPr>
            <a:xfrm>
              <a:off x="4204" y="2708"/>
              <a:ext cx="1073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5"/>
            <p:cNvSpPr/>
            <p:nvPr/>
          </p:nvSpPr>
          <p:spPr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5"/>
            <p:cNvSpPr/>
            <p:nvPr/>
          </p:nvSpPr>
          <p:spPr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5"/>
            <p:cNvSpPr/>
            <p:nvPr/>
          </p:nvSpPr>
          <p:spPr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5"/>
            <p:cNvSpPr/>
            <p:nvPr/>
          </p:nvSpPr>
          <p:spPr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6" name="Google Shape;1846;p25"/>
          <p:cNvGrpSpPr/>
          <p:nvPr/>
        </p:nvGrpSpPr>
        <p:grpSpPr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descr="desktop_computer_stylized_medium" id="1847" name="Google Shape;1847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8" name="Google Shape;1848;p2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26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855" name="Google Shape;1855;p26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56" name="Google Shape;1856;p26"/>
          <p:cNvSpPr txBox="1"/>
          <p:nvPr>
            <p:ph type="title"/>
          </p:nvPr>
        </p:nvSpPr>
        <p:spPr>
          <a:xfrm>
            <a:off x="452438" y="173038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Persistent HTTP</a:t>
            </a:r>
            <a:endParaRPr/>
          </a:p>
        </p:txBody>
      </p:sp>
      <p:sp>
        <p:nvSpPr>
          <p:cNvPr id="1857" name="Google Shape;1857;p26"/>
          <p:cNvSpPr txBox="1"/>
          <p:nvPr>
            <p:ph idx="1" type="body"/>
          </p:nvPr>
        </p:nvSpPr>
        <p:spPr>
          <a:xfrm>
            <a:off x="434975" y="1414463"/>
            <a:ext cx="393382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non-persistent HTTP issues: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requires 2 RTTs per object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OS overhead for </a:t>
            </a:r>
            <a:r>
              <a:rPr i="1" lang="en-US" sz="2400">
                <a:latin typeface="Gill Sans"/>
                <a:ea typeface="Gill Sans"/>
                <a:cs typeface="Gill Sans"/>
                <a:sym typeface="Gill Sans"/>
              </a:rPr>
              <a:t>each</a:t>
            </a: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 TCP connection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browsers often open parallel TCP connections to fetch referenced objects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215900" lvl="0" marL="3429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  <a:p>
            <a:pPr indent="-215900" lvl="0" marL="3429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8" name="Google Shape;1858;p26"/>
          <p:cNvSpPr txBox="1"/>
          <p:nvPr>
            <p:ph idx="2" type="body"/>
          </p:nvPr>
        </p:nvSpPr>
        <p:spPr>
          <a:xfrm>
            <a:off x="4703763" y="1438275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persistent  HTTP: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server leaves connection open after sending response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subsequent HTTP messages  between same client/server sent over open connection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client sends requests as soon as it encounters a referenced object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as little as one RTT for all the referenced objects</a:t>
            </a:r>
            <a:endParaRPr/>
          </a:p>
        </p:txBody>
      </p:sp>
      <p:pic>
        <p:nvPicPr>
          <p:cNvPr descr="underline_base" id="1859" name="Google Shape;185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900" y="796925"/>
            <a:ext cx="3303588" cy="1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27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866" name="Google Shape;1866;p27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1867" name="Google Shape;186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638" y="908050"/>
            <a:ext cx="50276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868" name="Google Shape;1868;p27"/>
          <p:cNvSpPr txBox="1"/>
          <p:nvPr>
            <p:ph type="title"/>
          </p:nvPr>
        </p:nvSpPr>
        <p:spPr>
          <a:xfrm>
            <a:off x="477838" y="23495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HTTP request message</a:t>
            </a:r>
            <a:endParaRPr/>
          </a:p>
        </p:txBody>
      </p:sp>
      <p:sp>
        <p:nvSpPr>
          <p:cNvPr id="1869" name="Google Shape;1869;p27"/>
          <p:cNvSpPr txBox="1"/>
          <p:nvPr>
            <p:ph idx="1" type="body"/>
          </p:nvPr>
        </p:nvSpPr>
        <p:spPr>
          <a:xfrm>
            <a:off x="533400" y="1444625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3363" lvl="0" marL="23336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two types of HTTP messages: </a:t>
            </a:r>
            <a:r>
              <a:rPr i="1" lang="en-US" sz="2400">
                <a:solidFill>
                  <a:srgbClr val="CC0000"/>
                </a:solidFill>
              </a:rPr>
              <a:t>request</a:t>
            </a:r>
            <a:r>
              <a:rPr lang="en-US" sz="2400">
                <a:solidFill>
                  <a:srgbClr val="CC0000"/>
                </a:solidFill>
              </a:rPr>
              <a:t>, </a:t>
            </a:r>
            <a:r>
              <a:rPr i="1" lang="en-US" sz="2400">
                <a:solidFill>
                  <a:srgbClr val="CC0000"/>
                </a:solidFill>
              </a:rPr>
              <a:t>response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CC0000"/>
                </a:solidFill>
              </a:rPr>
              <a:t>HTTP request message:</a:t>
            </a:r>
            <a:endParaRPr/>
          </a:p>
          <a:p>
            <a:pPr indent="-228600" lvl="1" marL="6858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ASCII (human-readable format)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870" name="Google Shape;1870;p27"/>
          <p:cNvSpPr txBox="1"/>
          <p:nvPr/>
        </p:nvSpPr>
        <p:spPr>
          <a:xfrm>
            <a:off x="222250" y="2870200"/>
            <a:ext cx="22860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request line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(GET, POST,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HEAD commands</a:t>
            </a:r>
            <a:r>
              <a:rPr lang="en-US" sz="2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2400">
              <a:solidFill>
                <a:srgbClr val="00009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871" name="Google Shape;1871;p27"/>
          <p:cNvCxnSpPr/>
          <p:nvPr/>
        </p:nvCxnSpPr>
        <p:spPr>
          <a:xfrm>
            <a:off x="1925638" y="3201988"/>
            <a:ext cx="868362" cy="146050"/>
          </a:xfrm>
          <a:prstGeom prst="straightConnector1">
            <a:avLst/>
          </a:prstGeom>
          <a:noFill/>
          <a:ln cap="flat" cmpd="sng" w="19050">
            <a:solidFill>
              <a:srgbClr val="0000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2" name="Google Shape;1872;p27"/>
          <p:cNvSpPr/>
          <p:nvPr/>
        </p:nvSpPr>
        <p:spPr>
          <a:xfrm>
            <a:off x="2776538" y="3538538"/>
            <a:ext cx="149225" cy="1957387"/>
          </a:xfrm>
          <a:custGeom>
            <a:rect b="b" l="l" r="r" t="t"/>
            <a:pathLst>
              <a:path extrusionOk="0" h="924" w="150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cap="flat" cmpd="sng" w="19050">
            <a:solidFill>
              <a:srgbClr val="0000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 txBox="1"/>
          <p:nvPr/>
        </p:nvSpPr>
        <p:spPr>
          <a:xfrm>
            <a:off x="1739900" y="4056063"/>
            <a:ext cx="9747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lines</a:t>
            </a:r>
            <a:endParaRPr sz="24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4" name="Google Shape;1874;p27"/>
          <p:cNvCxnSpPr/>
          <p:nvPr/>
        </p:nvCxnSpPr>
        <p:spPr>
          <a:xfrm>
            <a:off x="2309813" y="5622925"/>
            <a:ext cx="511175" cy="0"/>
          </a:xfrm>
          <a:prstGeom prst="straightConnector1">
            <a:avLst/>
          </a:prstGeom>
          <a:noFill/>
          <a:ln cap="flat" cmpd="sng" w="19050">
            <a:solidFill>
              <a:srgbClr val="0000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5" name="Google Shape;1875;p27"/>
          <p:cNvSpPr txBox="1"/>
          <p:nvPr/>
        </p:nvSpPr>
        <p:spPr>
          <a:xfrm>
            <a:off x="273050" y="4719638"/>
            <a:ext cx="2365375" cy="1293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carriage return,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line feed at start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of line indicates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end of header lines</a:t>
            </a:r>
            <a:endParaRPr sz="24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 txBox="1"/>
          <p:nvPr/>
        </p:nvSpPr>
        <p:spPr>
          <a:xfrm>
            <a:off x="2809875" y="3236913"/>
            <a:ext cx="6140450" cy="2589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GET /index.html HTTP/1.1\r\n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Host: www-net.cs.umass.edu\r\n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User-Agent: Firefox/3.6.10\r\n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Accept: text/html,application/xhtml+xml\r\n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Accept-Language: en-us,en;q=0.5\r\n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Accept-Encoding: gzip,deflate\r\n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Accept-Charset: ISO-8859-1,utf-8;q=0.7\r\n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Keep-Alive: 115\r\n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Connection: keep-alive\r\n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\r\n</a:t>
            </a:r>
            <a:endParaRPr/>
          </a:p>
        </p:txBody>
      </p:sp>
      <p:cxnSp>
        <p:nvCxnSpPr>
          <p:cNvPr id="1877" name="Google Shape;1877;p27"/>
          <p:cNvCxnSpPr/>
          <p:nvPr/>
        </p:nvCxnSpPr>
        <p:spPr>
          <a:xfrm flipH="1">
            <a:off x="6334125" y="2754313"/>
            <a:ext cx="166688" cy="514350"/>
          </a:xfrm>
          <a:prstGeom prst="straightConnector1">
            <a:avLst/>
          </a:prstGeom>
          <a:noFill/>
          <a:ln cap="flat" cmpd="sng" w="9525">
            <a:solidFill>
              <a:srgbClr val="0000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8" name="Google Shape;1878;p27"/>
          <p:cNvSpPr txBox="1"/>
          <p:nvPr/>
        </p:nvSpPr>
        <p:spPr>
          <a:xfrm>
            <a:off x="6384925" y="2466975"/>
            <a:ext cx="2411413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carriage return character</a:t>
            </a:r>
            <a:endParaRPr/>
          </a:p>
        </p:txBody>
      </p:sp>
      <p:sp>
        <p:nvSpPr>
          <p:cNvPr id="1879" name="Google Shape;1879;p27"/>
          <p:cNvSpPr txBox="1"/>
          <p:nvPr/>
        </p:nvSpPr>
        <p:spPr>
          <a:xfrm>
            <a:off x="6537325" y="2763838"/>
            <a:ext cx="18669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line-feed character</a:t>
            </a:r>
            <a:endParaRPr/>
          </a:p>
        </p:txBody>
      </p:sp>
      <p:cxnSp>
        <p:nvCxnSpPr>
          <p:cNvPr id="1880" name="Google Shape;1880;p27"/>
          <p:cNvCxnSpPr/>
          <p:nvPr/>
        </p:nvCxnSpPr>
        <p:spPr>
          <a:xfrm flipH="1">
            <a:off x="6615113" y="3063875"/>
            <a:ext cx="80962" cy="252413"/>
          </a:xfrm>
          <a:prstGeom prst="straightConnector1">
            <a:avLst/>
          </a:prstGeom>
          <a:noFill/>
          <a:ln cap="flat" cmpd="sng" w="9525">
            <a:solidFill>
              <a:srgbClr val="0000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1" name="Google Shape;1881;p27"/>
          <p:cNvSpPr txBox="1"/>
          <p:nvPr/>
        </p:nvSpPr>
        <p:spPr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Check out the online interactive exercises for more examples: h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ttp://gaia.cs.umass.edu/kurose_ross/interactive/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p28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888" name="Google Shape;1888;p28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1889" name="Google Shape;188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75" y="1001713"/>
            <a:ext cx="7313613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890" name="Google Shape;1890;p28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HTTP request message: general format</a:t>
            </a:r>
            <a:endParaRPr/>
          </a:p>
        </p:txBody>
      </p:sp>
      <p:sp>
        <p:nvSpPr>
          <p:cNvPr id="1891" name="Google Shape;1891;p28"/>
          <p:cNvSpPr txBox="1"/>
          <p:nvPr/>
        </p:nvSpPr>
        <p:spPr>
          <a:xfrm>
            <a:off x="6967538" y="1662113"/>
            <a:ext cx="1030287" cy="641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request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endParaRPr/>
          </a:p>
        </p:txBody>
      </p:sp>
      <p:sp>
        <p:nvSpPr>
          <p:cNvPr id="1892" name="Google Shape;1892;p28"/>
          <p:cNvSpPr txBox="1"/>
          <p:nvPr/>
        </p:nvSpPr>
        <p:spPr>
          <a:xfrm>
            <a:off x="6962775" y="2678113"/>
            <a:ext cx="974725" cy="641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lines</a:t>
            </a:r>
            <a:endParaRPr/>
          </a:p>
        </p:txBody>
      </p:sp>
      <p:sp>
        <p:nvSpPr>
          <p:cNvPr id="1893" name="Google Shape;1893;p28"/>
          <p:cNvSpPr/>
          <p:nvPr/>
        </p:nvSpPr>
        <p:spPr>
          <a:xfrm>
            <a:off x="6578600" y="2247900"/>
            <a:ext cx="346075" cy="1819275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8"/>
          <p:cNvSpPr/>
          <p:nvPr/>
        </p:nvSpPr>
        <p:spPr>
          <a:xfrm>
            <a:off x="6445250" y="2197100"/>
            <a:ext cx="290513" cy="20177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8"/>
          <p:cNvSpPr/>
          <p:nvPr/>
        </p:nvSpPr>
        <p:spPr>
          <a:xfrm>
            <a:off x="6813550" y="4303713"/>
            <a:ext cx="712788" cy="1216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8"/>
          <p:cNvSpPr txBox="1"/>
          <p:nvPr/>
        </p:nvSpPr>
        <p:spPr>
          <a:xfrm>
            <a:off x="6964363" y="4868863"/>
            <a:ext cx="735012" cy="366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endParaRPr/>
          </a:p>
        </p:txBody>
      </p:sp>
      <p:sp>
        <p:nvSpPr>
          <p:cNvPr id="1897" name="Google Shape;1897;p28"/>
          <p:cNvSpPr/>
          <p:nvPr/>
        </p:nvSpPr>
        <p:spPr>
          <a:xfrm>
            <a:off x="1143000" y="1698625"/>
            <a:ext cx="5638800" cy="44608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8" name="Google Shape;1898;p28"/>
          <p:cNvCxnSpPr/>
          <p:nvPr/>
        </p:nvCxnSpPr>
        <p:spPr>
          <a:xfrm>
            <a:off x="2451100" y="1701800"/>
            <a:ext cx="0" cy="43815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9" name="Google Shape;1899;p28"/>
          <p:cNvCxnSpPr/>
          <p:nvPr/>
        </p:nvCxnSpPr>
        <p:spPr>
          <a:xfrm>
            <a:off x="2895600" y="1701800"/>
            <a:ext cx="0" cy="43815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0" name="Google Shape;1900;p28"/>
          <p:cNvCxnSpPr/>
          <p:nvPr/>
        </p:nvCxnSpPr>
        <p:spPr>
          <a:xfrm>
            <a:off x="4203700" y="1701800"/>
            <a:ext cx="0" cy="43815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1" name="Google Shape;1901;p28"/>
          <p:cNvCxnSpPr/>
          <p:nvPr/>
        </p:nvCxnSpPr>
        <p:spPr>
          <a:xfrm>
            <a:off x="4629150" y="1695450"/>
            <a:ext cx="0" cy="43815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2" name="Google Shape;1902;p28"/>
          <p:cNvCxnSpPr/>
          <p:nvPr/>
        </p:nvCxnSpPr>
        <p:spPr>
          <a:xfrm>
            <a:off x="5930900" y="1701800"/>
            <a:ext cx="0" cy="43815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3" name="Google Shape;1903;p28"/>
          <p:cNvCxnSpPr/>
          <p:nvPr/>
        </p:nvCxnSpPr>
        <p:spPr>
          <a:xfrm>
            <a:off x="6369050" y="1701800"/>
            <a:ext cx="0" cy="43815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4" name="Google Shape;1904;p28"/>
          <p:cNvSpPr txBox="1"/>
          <p:nvPr/>
        </p:nvSpPr>
        <p:spPr>
          <a:xfrm>
            <a:off x="1266825" y="1725613"/>
            <a:ext cx="1030288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method</a:t>
            </a:r>
            <a:endParaRPr/>
          </a:p>
        </p:txBody>
      </p:sp>
      <p:sp>
        <p:nvSpPr>
          <p:cNvPr id="1905" name="Google Shape;1905;p28"/>
          <p:cNvSpPr txBox="1"/>
          <p:nvPr/>
        </p:nvSpPr>
        <p:spPr>
          <a:xfrm>
            <a:off x="2428875" y="1706563"/>
            <a:ext cx="452438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endParaRPr/>
          </a:p>
        </p:txBody>
      </p:sp>
      <p:sp>
        <p:nvSpPr>
          <p:cNvPr id="1906" name="Google Shape;1906;p28"/>
          <p:cNvSpPr txBox="1"/>
          <p:nvPr/>
        </p:nvSpPr>
        <p:spPr>
          <a:xfrm>
            <a:off x="4194175" y="1712913"/>
            <a:ext cx="452438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endParaRPr/>
          </a:p>
        </p:txBody>
      </p:sp>
      <p:sp>
        <p:nvSpPr>
          <p:cNvPr id="1907" name="Google Shape;1907;p28"/>
          <p:cNvSpPr txBox="1"/>
          <p:nvPr/>
        </p:nvSpPr>
        <p:spPr>
          <a:xfrm>
            <a:off x="5946775" y="1719263"/>
            <a:ext cx="4032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</a:t>
            </a:r>
            <a:endParaRPr/>
          </a:p>
        </p:txBody>
      </p:sp>
      <p:sp>
        <p:nvSpPr>
          <p:cNvPr id="1908" name="Google Shape;1908;p28"/>
          <p:cNvSpPr txBox="1"/>
          <p:nvPr/>
        </p:nvSpPr>
        <p:spPr>
          <a:xfrm>
            <a:off x="6416675" y="1730375"/>
            <a:ext cx="3111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lf</a:t>
            </a:r>
            <a:endParaRPr/>
          </a:p>
        </p:txBody>
      </p:sp>
      <p:sp>
        <p:nvSpPr>
          <p:cNvPr id="1909" name="Google Shape;1909;p28"/>
          <p:cNvSpPr txBox="1"/>
          <p:nvPr/>
        </p:nvSpPr>
        <p:spPr>
          <a:xfrm>
            <a:off x="4784725" y="1712913"/>
            <a:ext cx="1003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version</a:t>
            </a:r>
            <a:endParaRPr/>
          </a:p>
        </p:txBody>
      </p:sp>
      <p:sp>
        <p:nvSpPr>
          <p:cNvPr id="1910" name="Google Shape;1910;p28"/>
          <p:cNvSpPr txBox="1"/>
          <p:nvPr/>
        </p:nvSpPr>
        <p:spPr>
          <a:xfrm>
            <a:off x="3159125" y="1725613"/>
            <a:ext cx="693738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URL</a:t>
            </a:r>
            <a:endParaRPr/>
          </a:p>
        </p:txBody>
      </p:sp>
      <p:grpSp>
        <p:nvGrpSpPr>
          <p:cNvPr id="1911" name="Google Shape;1911;p28"/>
          <p:cNvGrpSpPr/>
          <p:nvPr/>
        </p:nvGrpSpPr>
        <p:grpSpPr>
          <a:xfrm>
            <a:off x="1143000" y="2143125"/>
            <a:ext cx="4565650" cy="446088"/>
            <a:chOff x="192" y="1894"/>
            <a:chExt cx="2876" cy="281"/>
          </a:xfrm>
        </p:grpSpPr>
        <p:sp>
          <p:nvSpPr>
            <p:cNvPr id="1912" name="Google Shape;1912;p28"/>
            <p:cNvSpPr/>
            <p:nvPr/>
          </p:nvSpPr>
          <p:spPr>
            <a:xfrm>
              <a:off x="192" y="1894"/>
              <a:ext cx="2876" cy="281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13" name="Google Shape;1913;p28"/>
            <p:cNvCxnSpPr/>
            <p:nvPr/>
          </p:nvCxnSpPr>
          <p:spPr>
            <a:xfrm>
              <a:off x="1700" y="1896"/>
              <a:ext cx="0" cy="2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4" name="Google Shape;1914;p28"/>
            <p:cNvCxnSpPr/>
            <p:nvPr/>
          </p:nvCxnSpPr>
          <p:spPr>
            <a:xfrm>
              <a:off x="1832" y="1896"/>
              <a:ext cx="0" cy="2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5" name="Google Shape;1915;p28"/>
            <p:cNvCxnSpPr/>
            <p:nvPr/>
          </p:nvCxnSpPr>
          <p:spPr>
            <a:xfrm>
              <a:off x="2528" y="1896"/>
              <a:ext cx="0" cy="2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6" name="Google Shape;1916;p28"/>
            <p:cNvCxnSpPr/>
            <p:nvPr/>
          </p:nvCxnSpPr>
          <p:spPr>
            <a:xfrm>
              <a:off x="2804" y="1896"/>
              <a:ext cx="0" cy="2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17" name="Google Shape;1917;p28"/>
            <p:cNvSpPr txBox="1"/>
            <p:nvPr/>
          </p:nvSpPr>
          <p:spPr>
            <a:xfrm>
              <a:off x="2538" y="1907"/>
              <a:ext cx="254" cy="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</a:t>
              </a:r>
              <a:endParaRPr/>
            </a:p>
          </p:txBody>
        </p:sp>
        <p:sp>
          <p:nvSpPr>
            <p:cNvPr id="1918" name="Google Shape;1918;p28"/>
            <p:cNvSpPr txBox="1"/>
            <p:nvPr/>
          </p:nvSpPr>
          <p:spPr>
            <a:xfrm>
              <a:off x="2834" y="1914"/>
              <a:ext cx="196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lf</a:t>
              </a:r>
              <a:endParaRPr/>
            </a:p>
          </p:txBody>
        </p:sp>
        <p:sp>
          <p:nvSpPr>
            <p:cNvPr id="1919" name="Google Shape;1919;p28"/>
            <p:cNvSpPr txBox="1"/>
            <p:nvPr/>
          </p:nvSpPr>
          <p:spPr>
            <a:xfrm>
              <a:off x="1922" y="1895"/>
              <a:ext cx="499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rPr lang="en-US" sz="20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  <p:sp>
          <p:nvSpPr>
            <p:cNvPr id="1920" name="Google Shape;1920;p28"/>
            <p:cNvSpPr txBox="1"/>
            <p:nvPr/>
          </p:nvSpPr>
          <p:spPr>
            <a:xfrm>
              <a:off x="246" y="1903"/>
              <a:ext cx="1396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rPr lang="en-US" sz="20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header field name</a:t>
              </a:r>
              <a:endParaRPr/>
            </a:p>
          </p:txBody>
        </p:sp>
      </p:grpSp>
      <p:grpSp>
        <p:nvGrpSpPr>
          <p:cNvPr id="1921" name="Google Shape;1921;p28"/>
          <p:cNvGrpSpPr/>
          <p:nvPr/>
        </p:nvGrpSpPr>
        <p:grpSpPr>
          <a:xfrm>
            <a:off x="1139825" y="3619500"/>
            <a:ext cx="4565650" cy="446088"/>
            <a:chOff x="192" y="1894"/>
            <a:chExt cx="2876" cy="281"/>
          </a:xfrm>
        </p:grpSpPr>
        <p:sp>
          <p:nvSpPr>
            <p:cNvPr id="1922" name="Google Shape;1922;p28"/>
            <p:cNvSpPr/>
            <p:nvPr/>
          </p:nvSpPr>
          <p:spPr>
            <a:xfrm>
              <a:off x="192" y="1894"/>
              <a:ext cx="2876" cy="281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23" name="Google Shape;1923;p28"/>
            <p:cNvCxnSpPr/>
            <p:nvPr/>
          </p:nvCxnSpPr>
          <p:spPr>
            <a:xfrm>
              <a:off x="1700" y="1896"/>
              <a:ext cx="0" cy="2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4" name="Google Shape;1924;p28"/>
            <p:cNvCxnSpPr/>
            <p:nvPr/>
          </p:nvCxnSpPr>
          <p:spPr>
            <a:xfrm>
              <a:off x="1832" y="1896"/>
              <a:ext cx="0" cy="2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5" name="Google Shape;1925;p28"/>
            <p:cNvCxnSpPr/>
            <p:nvPr/>
          </p:nvCxnSpPr>
          <p:spPr>
            <a:xfrm>
              <a:off x="2528" y="1896"/>
              <a:ext cx="0" cy="2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6" name="Google Shape;1926;p28"/>
            <p:cNvCxnSpPr/>
            <p:nvPr/>
          </p:nvCxnSpPr>
          <p:spPr>
            <a:xfrm>
              <a:off x="2804" y="1896"/>
              <a:ext cx="0" cy="2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27" name="Google Shape;1927;p28"/>
            <p:cNvSpPr txBox="1"/>
            <p:nvPr/>
          </p:nvSpPr>
          <p:spPr>
            <a:xfrm>
              <a:off x="2538" y="1907"/>
              <a:ext cx="254" cy="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</a:t>
              </a:r>
              <a:endParaRPr/>
            </a:p>
          </p:txBody>
        </p:sp>
        <p:sp>
          <p:nvSpPr>
            <p:cNvPr id="1928" name="Google Shape;1928;p28"/>
            <p:cNvSpPr txBox="1"/>
            <p:nvPr/>
          </p:nvSpPr>
          <p:spPr>
            <a:xfrm>
              <a:off x="2834" y="1914"/>
              <a:ext cx="196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lf</a:t>
              </a:r>
              <a:endParaRPr/>
            </a:p>
          </p:txBody>
        </p:sp>
        <p:sp>
          <p:nvSpPr>
            <p:cNvPr id="1929" name="Google Shape;1929;p28"/>
            <p:cNvSpPr txBox="1"/>
            <p:nvPr/>
          </p:nvSpPr>
          <p:spPr>
            <a:xfrm>
              <a:off x="1922" y="1895"/>
              <a:ext cx="499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rPr lang="en-US" sz="20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/>
            </a:p>
          </p:txBody>
        </p:sp>
        <p:sp>
          <p:nvSpPr>
            <p:cNvPr id="1930" name="Google Shape;1930;p28"/>
            <p:cNvSpPr txBox="1"/>
            <p:nvPr/>
          </p:nvSpPr>
          <p:spPr>
            <a:xfrm>
              <a:off x="246" y="1903"/>
              <a:ext cx="1396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rPr lang="en-US" sz="20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header field name</a:t>
              </a:r>
              <a:endParaRPr/>
            </a:p>
          </p:txBody>
        </p:sp>
      </p:grpSp>
      <p:cxnSp>
        <p:nvCxnSpPr>
          <p:cNvPr id="1931" name="Google Shape;1931;p28"/>
          <p:cNvCxnSpPr/>
          <p:nvPr/>
        </p:nvCxnSpPr>
        <p:spPr>
          <a:xfrm>
            <a:off x="1143000" y="2590800"/>
            <a:ext cx="0" cy="1041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932" name="Google Shape;1932;p28"/>
          <p:cNvGrpSpPr/>
          <p:nvPr/>
        </p:nvGrpSpPr>
        <p:grpSpPr>
          <a:xfrm>
            <a:off x="974725" y="2814638"/>
            <a:ext cx="331788" cy="461962"/>
            <a:chOff x="462" y="1727"/>
            <a:chExt cx="209" cy="291"/>
          </a:xfrm>
        </p:grpSpPr>
        <p:sp>
          <p:nvSpPr>
            <p:cNvPr id="1933" name="Google Shape;1933;p28"/>
            <p:cNvSpPr/>
            <p:nvPr/>
          </p:nvSpPr>
          <p:spPr>
            <a:xfrm>
              <a:off x="534" y="1854"/>
              <a:ext cx="56" cy="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28"/>
            <p:cNvSpPr txBox="1"/>
            <p:nvPr/>
          </p:nvSpPr>
          <p:spPr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/>
            </a:p>
          </p:txBody>
        </p:sp>
        <p:sp>
          <p:nvSpPr>
            <p:cNvPr id="1935" name="Google Shape;1935;p28"/>
            <p:cNvSpPr txBox="1"/>
            <p:nvPr/>
          </p:nvSpPr>
          <p:spPr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/>
            </a:p>
          </p:txBody>
        </p:sp>
      </p:grpSp>
      <p:cxnSp>
        <p:nvCxnSpPr>
          <p:cNvPr id="1936" name="Google Shape;1936;p28"/>
          <p:cNvCxnSpPr/>
          <p:nvPr/>
        </p:nvCxnSpPr>
        <p:spPr>
          <a:xfrm>
            <a:off x="5707063" y="2578100"/>
            <a:ext cx="0" cy="1041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937" name="Google Shape;1937;p28"/>
          <p:cNvGrpSpPr/>
          <p:nvPr/>
        </p:nvGrpSpPr>
        <p:grpSpPr>
          <a:xfrm>
            <a:off x="5538788" y="2801938"/>
            <a:ext cx="331787" cy="461962"/>
            <a:chOff x="462" y="1727"/>
            <a:chExt cx="209" cy="291"/>
          </a:xfrm>
        </p:grpSpPr>
        <p:sp>
          <p:nvSpPr>
            <p:cNvPr id="1938" name="Google Shape;1938;p28"/>
            <p:cNvSpPr/>
            <p:nvPr/>
          </p:nvSpPr>
          <p:spPr>
            <a:xfrm>
              <a:off x="534" y="1854"/>
              <a:ext cx="56" cy="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28"/>
            <p:cNvSpPr txBox="1"/>
            <p:nvPr/>
          </p:nvSpPr>
          <p:spPr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/>
            </a:p>
          </p:txBody>
        </p:sp>
        <p:sp>
          <p:nvSpPr>
            <p:cNvPr id="1940" name="Google Shape;1940;p28"/>
            <p:cNvSpPr txBox="1"/>
            <p:nvPr/>
          </p:nvSpPr>
          <p:spPr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/>
            </a:p>
          </p:txBody>
        </p:sp>
      </p:grpSp>
      <p:grpSp>
        <p:nvGrpSpPr>
          <p:cNvPr id="1941" name="Google Shape;1941;p28"/>
          <p:cNvGrpSpPr/>
          <p:nvPr/>
        </p:nvGrpSpPr>
        <p:grpSpPr>
          <a:xfrm>
            <a:off x="1138238" y="4065588"/>
            <a:ext cx="963612" cy="446087"/>
            <a:chOff x="3105" y="2650"/>
            <a:chExt cx="607" cy="281"/>
          </a:xfrm>
        </p:grpSpPr>
        <p:sp>
          <p:nvSpPr>
            <p:cNvPr id="1942" name="Google Shape;1942;p28"/>
            <p:cNvSpPr/>
            <p:nvPr/>
          </p:nvSpPr>
          <p:spPr>
            <a:xfrm>
              <a:off x="3105" y="2650"/>
              <a:ext cx="607" cy="281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43" name="Google Shape;1943;p28"/>
            <p:cNvCxnSpPr/>
            <p:nvPr/>
          </p:nvCxnSpPr>
          <p:spPr>
            <a:xfrm>
              <a:off x="3406" y="2652"/>
              <a:ext cx="0" cy="2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44" name="Google Shape;1944;p28"/>
            <p:cNvSpPr txBox="1"/>
            <p:nvPr/>
          </p:nvSpPr>
          <p:spPr>
            <a:xfrm>
              <a:off x="3140" y="2663"/>
              <a:ext cx="254" cy="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</a:t>
              </a:r>
              <a:endParaRPr/>
            </a:p>
          </p:txBody>
        </p:sp>
        <p:sp>
          <p:nvSpPr>
            <p:cNvPr id="1945" name="Google Shape;1945;p28"/>
            <p:cNvSpPr txBox="1"/>
            <p:nvPr/>
          </p:nvSpPr>
          <p:spPr>
            <a:xfrm>
              <a:off x="3436" y="2670"/>
              <a:ext cx="196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lf</a:t>
              </a:r>
              <a:endParaRPr/>
            </a:p>
          </p:txBody>
        </p:sp>
      </p:grpSp>
      <p:sp>
        <p:nvSpPr>
          <p:cNvPr id="1946" name="Google Shape;1946;p28"/>
          <p:cNvSpPr/>
          <p:nvPr/>
        </p:nvSpPr>
        <p:spPr>
          <a:xfrm>
            <a:off x="1138238" y="4513263"/>
            <a:ext cx="5170487" cy="112077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 txBox="1"/>
          <p:nvPr/>
        </p:nvSpPr>
        <p:spPr>
          <a:xfrm>
            <a:off x="3074988" y="4837113"/>
            <a:ext cx="14112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entity body</a:t>
            </a:r>
            <a:endParaRPr/>
          </a:p>
        </p:txBody>
      </p:sp>
      <p:grpSp>
        <p:nvGrpSpPr>
          <p:cNvPr id="1948" name="Google Shape;1948;p28"/>
          <p:cNvGrpSpPr/>
          <p:nvPr/>
        </p:nvGrpSpPr>
        <p:grpSpPr>
          <a:xfrm>
            <a:off x="974725" y="4851400"/>
            <a:ext cx="331788" cy="461963"/>
            <a:chOff x="462" y="1727"/>
            <a:chExt cx="209" cy="291"/>
          </a:xfrm>
        </p:grpSpPr>
        <p:sp>
          <p:nvSpPr>
            <p:cNvPr id="1949" name="Google Shape;1949;p28"/>
            <p:cNvSpPr/>
            <p:nvPr/>
          </p:nvSpPr>
          <p:spPr>
            <a:xfrm>
              <a:off x="534" y="1854"/>
              <a:ext cx="56" cy="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28"/>
            <p:cNvSpPr txBox="1"/>
            <p:nvPr/>
          </p:nvSpPr>
          <p:spPr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/>
            </a:p>
          </p:txBody>
        </p:sp>
        <p:sp>
          <p:nvSpPr>
            <p:cNvPr id="1951" name="Google Shape;1951;p28"/>
            <p:cNvSpPr txBox="1"/>
            <p:nvPr/>
          </p:nvSpPr>
          <p:spPr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/>
            </a:p>
          </p:txBody>
        </p:sp>
      </p:grpSp>
      <p:grpSp>
        <p:nvGrpSpPr>
          <p:cNvPr id="1952" name="Google Shape;1952;p28"/>
          <p:cNvGrpSpPr/>
          <p:nvPr/>
        </p:nvGrpSpPr>
        <p:grpSpPr>
          <a:xfrm>
            <a:off x="6134100" y="4841875"/>
            <a:ext cx="331788" cy="461963"/>
            <a:chOff x="462" y="1727"/>
            <a:chExt cx="209" cy="291"/>
          </a:xfrm>
        </p:grpSpPr>
        <p:sp>
          <p:nvSpPr>
            <p:cNvPr id="1953" name="Google Shape;1953;p28"/>
            <p:cNvSpPr/>
            <p:nvPr/>
          </p:nvSpPr>
          <p:spPr>
            <a:xfrm>
              <a:off x="534" y="1854"/>
              <a:ext cx="56" cy="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28"/>
            <p:cNvSpPr txBox="1"/>
            <p:nvPr/>
          </p:nvSpPr>
          <p:spPr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/>
            </a:p>
          </p:txBody>
        </p:sp>
        <p:sp>
          <p:nvSpPr>
            <p:cNvPr id="1955" name="Google Shape;1955;p28"/>
            <p:cNvSpPr txBox="1"/>
            <p:nvPr/>
          </p:nvSpPr>
          <p:spPr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29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962" name="Google Shape;1962;p29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1963" name="Google Shape;196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475" y="904875"/>
            <a:ext cx="45704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964" name="Google Shape;1964;p29"/>
          <p:cNvSpPr txBox="1"/>
          <p:nvPr>
            <p:ph type="title"/>
          </p:nvPr>
        </p:nvSpPr>
        <p:spPr>
          <a:xfrm>
            <a:off x="446088" y="223838"/>
            <a:ext cx="8186737" cy="903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Uploading form input</a:t>
            </a:r>
            <a:endParaRPr/>
          </a:p>
        </p:txBody>
      </p:sp>
      <p:sp>
        <p:nvSpPr>
          <p:cNvPr id="1965" name="Google Shape;1965;p29"/>
          <p:cNvSpPr txBox="1"/>
          <p:nvPr>
            <p:ph idx="1" type="body"/>
          </p:nvPr>
        </p:nvSpPr>
        <p:spPr>
          <a:xfrm>
            <a:off x="700088" y="1343025"/>
            <a:ext cx="3810000" cy="266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 u="sng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POST method:</a:t>
            </a:r>
            <a:endParaRPr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web page often includes form input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input is uploaded to server in entity body</a:t>
            </a:r>
            <a:endParaRPr/>
          </a:p>
        </p:txBody>
      </p:sp>
      <p:sp>
        <p:nvSpPr>
          <p:cNvPr id="1966" name="Google Shape;1966;p29"/>
          <p:cNvSpPr txBox="1"/>
          <p:nvPr>
            <p:ph idx="2" type="body"/>
          </p:nvPr>
        </p:nvSpPr>
        <p:spPr>
          <a:xfrm>
            <a:off x="703263" y="3409950"/>
            <a:ext cx="3810000" cy="220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 u="sng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URL method: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uses GET method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input is uploaded in URL field of request line: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67" name="Google Shape;1967;p29"/>
          <p:cNvSpPr txBox="1"/>
          <p:nvPr/>
        </p:nvSpPr>
        <p:spPr>
          <a:xfrm>
            <a:off x="1798638" y="5080000"/>
            <a:ext cx="628015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www.somesite.com/animalsearch?monkeys&amp;banana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26" name="Google Shape;226;p3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227" name="Google Shape;2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800" y="820738"/>
            <a:ext cx="6399213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"/>
          <p:cNvSpPr txBox="1"/>
          <p:nvPr>
            <p:ph type="title"/>
          </p:nvPr>
        </p:nvSpPr>
        <p:spPr>
          <a:xfrm>
            <a:off x="455613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2: application layer</a:t>
            </a:r>
            <a:endParaRPr/>
          </a:p>
        </p:txBody>
      </p:sp>
      <p:sp>
        <p:nvSpPr>
          <p:cNvPr id="229" name="Google Shape;229;p3"/>
          <p:cNvSpPr txBox="1"/>
          <p:nvPr>
            <p:ph idx="1" type="body"/>
          </p:nvPr>
        </p:nvSpPr>
        <p:spPr>
          <a:xfrm>
            <a:off x="533400" y="1371600"/>
            <a:ext cx="3581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 u="sng">
                <a:solidFill>
                  <a:srgbClr val="CC0000"/>
                </a:solidFill>
              </a:rPr>
              <a:t>our goals:</a:t>
            </a:r>
            <a:r>
              <a:rPr lang="en-US">
                <a:solidFill>
                  <a:srgbClr val="CC0000"/>
                </a:solidFill>
              </a:rPr>
              <a:t>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conceptual, implementation aspects of network application protocols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transport-layer service models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client-server paradigm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peer-to-peer paradigm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content distribution networks</a:t>
            </a:r>
            <a:endParaRPr/>
          </a:p>
        </p:txBody>
      </p:sp>
      <p:sp>
        <p:nvSpPr>
          <p:cNvPr id="230" name="Google Shape;230;p3"/>
          <p:cNvSpPr txBox="1"/>
          <p:nvPr>
            <p:ph idx="2" type="body"/>
          </p:nvPr>
        </p:nvSpPr>
        <p:spPr>
          <a:xfrm>
            <a:off x="4419600" y="1441450"/>
            <a:ext cx="366712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learn about protocols by examining popular application-level protocols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HTTP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FTP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SMTP / POP3 / IMAP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DNS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creating network applications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socket API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30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974" name="Google Shape;1974;p30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1975" name="Google Shape;197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288" y="1023938"/>
            <a:ext cx="3240087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6" name="Google Shape;1976;p30"/>
          <p:cNvSpPr txBox="1"/>
          <p:nvPr>
            <p:ph type="title"/>
          </p:nvPr>
        </p:nvSpPr>
        <p:spPr>
          <a:xfrm>
            <a:off x="533400" y="228600"/>
            <a:ext cx="3479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 types</a:t>
            </a:r>
            <a:endParaRPr/>
          </a:p>
        </p:txBody>
      </p:sp>
      <p:sp>
        <p:nvSpPr>
          <p:cNvPr id="1977" name="Google Shape;1977;p30"/>
          <p:cNvSpPr txBox="1"/>
          <p:nvPr>
            <p:ph idx="1" type="body"/>
          </p:nvPr>
        </p:nvSpPr>
        <p:spPr>
          <a:xfrm>
            <a:off x="5334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</a:rPr>
              <a:t>HTTP/1.0: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GET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POST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HEAD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asks server to leave requested object out of response</a:t>
            </a:r>
            <a:endParaRPr/>
          </a:p>
        </p:txBody>
      </p:sp>
      <p:sp>
        <p:nvSpPr>
          <p:cNvPr id="1978" name="Google Shape;1978;p30"/>
          <p:cNvSpPr txBox="1"/>
          <p:nvPr>
            <p:ph idx="2" type="body"/>
          </p:nvPr>
        </p:nvSpPr>
        <p:spPr>
          <a:xfrm>
            <a:off x="44958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</a:rPr>
              <a:t>HTTP/1.1: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GET, POST, HEAD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PUT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uploads file in entity body to path specified in URL field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DELETE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deletes file specified in the URL field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3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31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985" name="Google Shape;1985;p31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1986" name="Google Shape;198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388" y="895350"/>
            <a:ext cx="54848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987" name="Google Shape;1987;p31"/>
          <p:cNvSpPr txBox="1"/>
          <p:nvPr>
            <p:ph type="title"/>
          </p:nvPr>
        </p:nvSpPr>
        <p:spPr>
          <a:xfrm>
            <a:off x="533400" y="158750"/>
            <a:ext cx="7772400" cy="979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HTTP response message</a:t>
            </a:r>
            <a:endParaRPr/>
          </a:p>
        </p:txBody>
      </p:sp>
      <p:sp>
        <p:nvSpPr>
          <p:cNvPr id="1988" name="Google Shape;1988;p31"/>
          <p:cNvSpPr txBox="1"/>
          <p:nvPr/>
        </p:nvSpPr>
        <p:spPr>
          <a:xfrm>
            <a:off x="139700" y="1397000"/>
            <a:ext cx="17907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status line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(protocol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status code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status phrase)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9" name="Google Shape;1989;p31"/>
          <p:cNvCxnSpPr/>
          <p:nvPr/>
        </p:nvCxnSpPr>
        <p:spPr>
          <a:xfrm>
            <a:off x="1358900" y="1914525"/>
            <a:ext cx="923925" cy="257175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0" name="Google Shape;1990;p31"/>
          <p:cNvSpPr/>
          <p:nvPr/>
        </p:nvSpPr>
        <p:spPr>
          <a:xfrm>
            <a:off x="2057400" y="2305050"/>
            <a:ext cx="257175" cy="2941638"/>
          </a:xfrm>
          <a:custGeom>
            <a:rect b="b" l="l" r="r" t="t"/>
            <a:pathLst>
              <a:path extrusionOk="0" h="1428" w="162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1"/>
          <p:cNvSpPr txBox="1"/>
          <p:nvPr/>
        </p:nvSpPr>
        <p:spPr>
          <a:xfrm>
            <a:off x="893763" y="3286125"/>
            <a:ext cx="9747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lines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2" name="Google Shape;1992;p31"/>
          <p:cNvCxnSpPr/>
          <p:nvPr/>
        </p:nvCxnSpPr>
        <p:spPr>
          <a:xfrm flipH="1" rot="10800000">
            <a:off x="1543050" y="5418138"/>
            <a:ext cx="757238" cy="212725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3" name="Google Shape;1993;p31"/>
          <p:cNvSpPr txBox="1"/>
          <p:nvPr/>
        </p:nvSpPr>
        <p:spPr>
          <a:xfrm>
            <a:off x="242888" y="4846638"/>
            <a:ext cx="1379537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data, e.g.,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requested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HTML file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1"/>
          <p:cNvSpPr/>
          <p:nvPr/>
        </p:nvSpPr>
        <p:spPr>
          <a:xfrm>
            <a:off x="2243138" y="2044700"/>
            <a:ext cx="6311900" cy="3559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HTTP/1.1 200 OK\r\n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Date: Sun, 26 Sep 2010 20:09:20 GMT\r\n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Server: Apache/2.0.52 (CentOS)\r\n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Last-Modified: Tue, 30 Oct 2007 17:00:02 GMT\r\n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ETag: "17dc6-a5c-bf716880"\r\n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Accept-Ranges: bytes\r\n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Content-Length: 2652\r\n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Keep-Alive: timeout=10, max=100\r\n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Connection: Keep-Alive\r\n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Content-Type: text/html; charset=ISO-8859-1\r\n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\r\n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data data data data data ... </a:t>
            </a:r>
            <a:endParaRPr b="1"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95" name="Google Shape;1995;p31"/>
          <p:cNvSpPr txBox="1"/>
          <p:nvPr/>
        </p:nvSpPr>
        <p:spPr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Check out the online interactive exercises for more examples: h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ttp://gaia.cs.umass.edu/kurose_ross/interactive/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0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32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002" name="Google Shape;2002;p32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2003" name="Google Shape;200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688" y="835025"/>
            <a:ext cx="60563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2004" name="Google Shape;2004;p32"/>
          <p:cNvSpPr txBox="1"/>
          <p:nvPr>
            <p:ph type="title"/>
          </p:nvPr>
        </p:nvSpPr>
        <p:spPr>
          <a:xfrm>
            <a:off x="477838" y="147638"/>
            <a:ext cx="7772400" cy="979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HTTP response status codes</a:t>
            </a:r>
            <a:endParaRPr/>
          </a:p>
        </p:txBody>
      </p:sp>
      <p:sp>
        <p:nvSpPr>
          <p:cNvPr id="2005" name="Google Shape;2005;p32"/>
          <p:cNvSpPr txBox="1"/>
          <p:nvPr>
            <p:ph idx="1" type="body"/>
          </p:nvPr>
        </p:nvSpPr>
        <p:spPr>
          <a:xfrm>
            <a:off x="889000" y="2554288"/>
            <a:ext cx="8075613" cy="416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b="1" lang="en-US" sz="24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200 OK</a:t>
            </a:r>
            <a:endParaRPr sz="2400">
              <a:solidFill>
                <a:srgbClr val="CC0000"/>
              </a:solidFill>
            </a:endParaRPr>
          </a:p>
          <a:p>
            <a:pPr indent="-285750" lvl="1" marL="74295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request succeeded, requested object later in this msg</a:t>
            </a:r>
            <a:endParaRPr/>
          </a:p>
          <a:p>
            <a:pPr indent="-342900" lvl="0" marL="342900" rtl="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b="1" lang="en-US" sz="24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301 Moved Permanently</a:t>
            </a:r>
            <a:endParaRPr sz="2400">
              <a:solidFill>
                <a:srgbClr val="CC0000"/>
              </a:solidFill>
            </a:endParaRPr>
          </a:p>
          <a:p>
            <a:pPr indent="-285750" lvl="1" marL="74295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requested object moved, new location specified later in this msg (Location:)</a:t>
            </a:r>
            <a:endParaRPr/>
          </a:p>
          <a:p>
            <a:pPr indent="-342900" lvl="0" marL="342900" rtl="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b="1" lang="en-US" sz="24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400 Bad Request</a:t>
            </a:r>
            <a:endParaRPr sz="2400">
              <a:solidFill>
                <a:srgbClr val="CC0000"/>
              </a:solidFill>
            </a:endParaRPr>
          </a:p>
          <a:p>
            <a:pPr indent="-285750" lvl="1" marL="74295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request msg not understood by server</a:t>
            </a:r>
            <a:endParaRPr/>
          </a:p>
          <a:p>
            <a:pPr indent="-342900" lvl="0" marL="342900" rtl="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b="1" lang="en-US" sz="24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404 Not Found</a:t>
            </a:r>
            <a:endParaRPr sz="2400">
              <a:solidFill>
                <a:srgbClr val="CC0000"/>
              </a:solidFill>
            </a:endParaRPr>
          </a:p>
          <a:p>
            <a:pPr indent="-285750" lvl="1" marL="74295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requested document not found on this server</a:t>
            </a:r>
            <a:endParaRPr/>
          </a:p>
          <a:p>
            <a:pPr indent="-342900" lvl="0" marL="342900" rtl="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b="1" lang="en-US" sz="24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505 HTTP Version Not Supported</a:t>
            </a:r>
            <a:endParaRPr sz="2400">
              <a:solidFill>
                <a:srgbClr val="CC0000"/>
              </a:solidFill>
            </a:endParaRPr>
          </a:p>
        </p:txBody>
      </p:sp>
      <p:sp>
        <p:nvSpPr>
          <p:cNvPr id="2006" name="Google Shape;2006;p32"/>
          <p:cNvSpPr/>
          <p:nvPr/>
        </p:nvSpPr>
        <p:spPr>
          <a:xfrm>
            <a:off x="488950" y="1190625"/>
            <a:ext cx="811212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0838" lvl="0" marL="3508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status code appears in 1st line in server-to-client response message.</a:t>
            </a:r>
            <a:endParaRPr/>
          </a:p>
          <a:p>
            <a:pPr indent="-350838" lvl="0" marL="350838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sample codes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33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013" name="Google Shape;2013;p33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2014" name="Google Shape;201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588" y="879475"/>
            <a:ext cx="7769225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2015" name="Google Shape;2015;p33"/>
          <p:cNvSpPr txBox="1"/>
          <p:nvPr>
            <p:ph type="title"/>
          </p:nvPr>
        </p:nvSpPr>
        <p:spPr>
          <a:xfrm>
            <a:off x="422275" y="192088"/>
            <a:ext cx="8455025" cy="979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Trying out HTTP (client side) for yourself</a:t>
            </a:r>
            <a:endParaRPr/>
          </a:p>
        </p:txBody>
      </p:sp>
      <p:sp>
        <p:nvSpPr>
          <p:cNvPr id="2016" name="Google Shape;2016;p33"/>
          <p:cNvSpPr txBox="1"/>
          <p:nvPr>
            <p:ph idx="1" type="body"/>
          </p:nvPr>
        </p:nvSpPr>
        <p:spPr>
          <a:xfrm>
            <a:off x="390525" y="1390650"/>
            <a:ext cx="809625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/>
              <a:t>1. Telnet to your favorite Web server: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t/>
            </a:r>
            <a:endParaRPr sz="1800"/>
          </a:p>
        </p:txBody>
      </p:sp>
      <p:sp>
        <p:nvSpPr>
          <p:cNvPr id="2017" name="Google Shape;2017;p33"/>
          <p:cNvSpPr txBox="1"/>
          <p:nvPr/>
        </p:nvSpPr>
        <p:spPr>
          <a:xfrm>
            <a:off x="4479925" y="1884363"/>
            <a:ext cx="3725863" cy="147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opens TCP connection to port 80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(default HTTP server port)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at gaia.cs.umass. edu.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anything typed in will be sent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to port 80 at gaia.cs.umass.edu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33"/>
          <p:cNvSpPr txBox="1"/>
          <p:nvPr/>
        </p:nvSpPr>
        <p:spPr>
          <a:xfrm>
            <a:off x="414338" y="1933575"/>
            <a:ext cx="39243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telnet gaia.cs.umass.edu 80</a:t>
            </a:r>
            <a:endParaRPr sz="28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33"/>
          <p:cNvSpPr/>
          <p:nvPr/>
        </p:nvSpPr>
        <p:spPr>
          <a:xfrm>
            <a:off x="422275" y="3463925"/>
            <a:ext cx="809625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type in a GET HTTP request:</a:t>
            </a:r>
            <a:endParaRPr/>
          </a:p>
          <a:p>
            <a: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20" name="Google Shape;2020;p33"/>
          <p:cNvSpPr txBox="1"/>
          <p:nvPr/>
        </p:nvSpPr>
        <p:spPr>
          <a:xfrm>
            <a:off x="671513" y="3987800"/>
            <a:ext cx="6696075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GET /kurose_ross/interactive/index.php HTTP/1.1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Host: gaia.cs.umass.edu</a:t>
            </a:r>
            <a:endParaRPr sz="180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21" name="Google Shape;2021;p33"/>
          <p:cNvSpPr txBox="1"/>
          <p:nvPr/>
        </p:nvSpPr>
        <p:spPr>
          <a:xfrm>
            <a:off x="4848225" y="4340225"/>
            <a:ext cx="309245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typing this in (hit carriage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return twice), you send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minimal (but complete)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request to HTTP server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3"/>
          <p:cNvSpPr/>
          <p:nvPr/>
        </p:nvSpPr>
        <p:spPr>
          <a:xfrm>
            <a:off x="407988" y="5565775"/>
            <a:ext cx="809625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look at response message sent by HTTP server!</a:t>
            </a:r>
            <a:endParaRPr/>
          </a:p>
        </p:txBody>
      </p:sp>
      <p:sp>
        <p:nvSpPr>
          <p:cNvPr id="2023" name="Google Shape;2023;p33"/>
          <p:cNvSpPr txBox="1"/>
          <p:nvPr/>
        </p:nvSpPr>
        <p:spPr>
          <a:xfrm>
            <a:off x="711200" y="5953125"/>
            <a:ext cx="680085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(or use Wireshark to look at captured HTTP request/response)</a:t>
            </a:r>
            <a:endParaRPr/>
          </a:p>
        </p:txBody>
      </p:sp>
      <p:sp>
        <p:nvSpPr>
          <p:cNvPr id="2024" name="Google Shape;2024;p33"/>
          <p:cNvSpPr/>
          <p:nvPr/>
        </p:nvSpPr>
        <p:spPr>
          <a:xfrm>
            <a:off x="4264025" y="2055813"/>
            <a:ext cx="257175" cy="1179512"/>
          </a:xfrm>
          <a:prstGeom prst="leftBrace">
            <a:avLst>
              <a:gd fmla="val 8323" name="adj1"/>
              <a:gd fmla="val 50000" name="adj2"/>
            </a:avLst>
          </a:prstGeom>
          <a:noFill/>
          <a:ln cap="flat" cmpd="sng" w="25400">
            <a:solidFill>
              <a:srgbClr val="0000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3"/>
          <p:cNvSpPr/>
          <p:nvPr/>
        </p:nvSpPr>
        <p:spPr>
          <a:xfrm>
            <a:off x="4627563" y="4476750"/>
            <a:ext cx="285750" cy="950913"/>
          </a:xfrm>
          <a:prstGeom prst="leftBrace">
            <a:avLst>
              <a:gd fmla="val 8335" name="adj1"/>
              <a:gd fmla="val 50000" name="adj2"/>
            </a:avLst>
          </a:prstGeom>
          <a:noFill/>
          <a:ln cap="flat" cmpd="sng" w="25400">
            <a:solidFill>
              <a:srgbClr val="0000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0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p34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032" name="Google Shape;2032;p34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33" name="Google Shape;2033;p34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User-server state: cookies</a:t>
            </a:r>
            <a:endParaRPr/>
          </a:p>
        </p:txBody>
      </p:sp>
      <p:sp>
        <p:nvSpPr>
          <p:cNvPr id="2034" name="Google Shape;2034;p34"/>
          <p:cNvSpPr txBox="1"/>
          <p:nvPr>
            <p:ph idx="1" type="body"/>
          </p:nvPr>
        </p:nvSpPr>
        <p:spPr>
          <a:xfrm>
            <a:off x="533400" y="1611313"/>
            <a:ext cx="3810000" cy="488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/>
              <a:t>many Web sites use cookies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i="1" lang="en-US" sz="2400">
                <a:solidFill>
                  <a:srgbClr val="CC0000"/>
                </a:solidFill>
              </a:rPr>
              <a:t>four components: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000"/>
              <a:t>1) </a:t>
            </a:r>
            <a:r>
              <a:rPr lang="en-US"/>
              <a:t>cookie header line of HTTP </a:t>
            </a:r>
            <a:r>
              <a:rPr i="1" lang="en-US"/>
              <a:t>response</a:t>
            </a:r>
            <a:r>
              <a:rPr lang="en-US"/>
              <a:t> message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/>
              <a:t>2) cookie header line in next HTTP </a:t>
            </a:r>
            <a:r>
              <a:rPr i="1" lang="en-US"/>
              <a:t>request</a:t>
            </a:r>
            <a:r>
              <a:rPr lang="en-US"/>
              <a:t> message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/>
              <a:t>3) cookie file kept on user’s host, managed by user’s browser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/>
              <a:t>4) back-end database at Web site</a:t>
            </a:r>
            <a:endParaRPr/>
          </a:p>
        </p:txBody>
      </p:sp>
      <p:sp>
        <p:nvSpPr>
          <p:cNvPr id="2035" name="Google Shape;2035;p34"/>
          <p:cNvSpPr txBox="1"/>
          <p:nvPr>
            <p:ph idx="2" type="body"/>
          </p:nvPr>
        </p:nvSpPr>
        <p:spPr>
          <a:xfrm>
            <a:off x="4425950" y="1392238"/>
            <a:ext cx="4059238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example: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Susan always access Internet from PC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visits specific e-commerce site for first time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when initial HTTP requests arrives at site, site creates: </a:t>
            </a:r>
            <a:endParaRPr/>
          </a:p>
          <a:p>
            <a:pPr indent="-228600" lvl="1" marL="6858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unique ID</a:t>
            </a:r>
            <a:endParaRPr/>
          </a:p>
          <a:p>
            <a:pPr indent="-228600" lvl="1" marL="6858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entry in backend database for ID</a:t>
            </a:r>
            <a:endParaRPr/>
          </a:p>
        </p:txBody>
      </p:sp>
      <p:pic>
        <p:nvPicPr>
          <p:cNvPr descr="underline_base" id="2036" name="Google Shape;203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363" y="1046163"/>
            <a:ext cx="6126162" cy="1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35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043" name="Google Shape;2043;p35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2044" name="Google Shape;204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238" y="788988"/>
            <a:ext cx="6399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045" name="Google Shape;2045;p35"/>
          <p:cNvSpPr txBox="1"/>
          <p:nvPr>
            <p:ph type="title"/>
          </p:nvPr>
        </p:nvSpPr>
        <p:spPr>
          <a:xfrm>
            <a:off x="431800" y="153988"/>
            <a:ext cx="7772400" cy="773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Cookies: keeping “state” (cont.)</a:t>
            </a:r>
            <a:endParaRPr/>
          </a:p>
        </p:txBody>
      </p:sp>
      <p:sp>
        <p:nvSpPr>
          <p:cNvPr id="2046" name="Google Shape;2046;p35"/>
          <p:cNvSpPr txBox="1"/>
          <p:nvPr/>
        </p:nvSpPr>
        <p:spPr>
          <a:xfrm>
            <a:off x="1052513" y="1227138"/>
            <a:ext cx="7778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/>
          </a:p>
        </p:txBody>
      </p:sp>
      <p:sp>
        <p:nvSpPr>
          <p:cNvPr id="2047" name="Google Shape;2047;p35"/>
          <p:cNvSpPr txBox="1"/>
          <p:nvPr/>
        </p:nvSpPr>
        <p:spPr>
          <a:xfrm>
            <a:off x="5973763" y="1273175"/>
            <a:ext cx="889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/>
          </a:p>
        </p:txBody>
      </p:sp>
      <p:grpSp>
        <p:nvGrpSpPr>
          <p:cNvPr id="2048" name="Google Shape;2048;p35"/>
          <p:cNvGrpSpPr/>
          <p:nvPr/>
        </p:nvGrpSpPr>
        <p:grpSpPr>
          <a:xfrm>
            <a:off x="2200275" y="4227513"/>
            <a:ext cx="3305175" cy="425450"/>
            <a:chOff x="1386" y="2663"/>
            <a:chExt cx="2082" cy="268"/>
          </a:xfrm>
        </p:grpSpPr>
        <p:cxnSp>
          <p:nvCxnSpPr>
            <p:cNvPr id="2049" name="Google Shape;2049;p35"/>
            <p:cNvCxnSpPr/>
            <p:nvPr/>
          </p:nvCxnSpPr>
          <p:spPr>
            <a:xfrm flipH="1">
              <a:off x="1386" y="2663"/>
              <a:ext cx="2082" cy="24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2050" name="Google Shape;2050;p35"/>
            <p:cNvGrpSpPr/>
            <p:nvPr/>
          </p:nvGrpSpPr>
          <p:grpSpPr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2051" name="Google Shape;2051;p35"/>
              <p:cNvSpPr/>
              <p:nvPr/>
            </p:nvSpPr>
            <p:spPr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2052" name="Google Shape;2052;p35"/>
              <p:cNvSpPr txBox="1"/>
              <p:nvPr/>
            </p:nvSpPr>
            <p:spPr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usual http response msg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3" name="Google Shape;2053;p35"/>
          <p:cNvGrpSpPr/>
          <p:nvPr/>
        </p:nvGrpSpPr>
        <p:grpSpPr>
          <a:xfrm>
            <a:off x="2209800" y="6145213"/>
            <a:ext cx="3305175" cy="407987"/>
            <a:chOff x="1392" y="3605"/>
            <a:chExt cx="2082" cy="257"/>
          </a:xfrm>
        </p:grpSpPr>
        <p:cxnSp>
          <p:nvCxnSpPr>
            <p:cNvPr id="2054" name="Google Shape;2054;p35"/>
            <p:cNvCxnSpPr/>
            <p:nvPr/>
          </p:nvCxnSpPr>
          <p:spPr>
            <a:xfrm flipH="1">
              <a:off x="1392" y="3605"/>
              <a:ext cx="2082" cy="24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2055" name="Google Shape;2055;p35"/>
            <p:cNvGrpSpPr/>
            <p:nvPr/>
          </p:nvGrpSpPr>
          <p:grpSpPr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2056" name="Google Shape;2056;p35"/>
              <p:cNvSpPr/>
              <p:nvPr/>
            </p:nvSpPr>
            <p:spPr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2057" name="Google Shape;2057;p35"/>
              <p:cNvSpPr txBox="1"/>
              <p:nvPr/>
            </p:nvSpPr>
            <p:spPr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usual http response msg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58" name="Google Shape;2058;p35"/>
          <p:cNvSpPr txBox="1"/>
          <p:nvPr/>
        </p:nvSpPr>
        <p:spPr>
          <a:xfrm>
            <a:off x="981075" y="2454275"/>
            <a:ext cx="1787525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cookie file</a:t>
            </a:r>
            <a:endParaRPr/>
          </a:p>
        </p:txBody>
      </p:sp>
      <p:sp>
        <p:nvSpPr>
          <p:cNvPr id="2059" name="Google Shape;2059;p35"/>
          <p:cNvSpPr txBox="1"/>
          <p:nvPr/>
        </p:nvSpPr>
        <p:spPr>
          <a:xfrm>
            <a:off x="0" y="4878388"/>
            <a:ext cx="1733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week later:</a:t>
            </a:r>
            <a:endParaRPr/>
          </a:p>
        </p:txBody>
      </p:sp>
      <p:grpSp>
        <p:nvGrpSpPr>
          <p:cNvPr id="2060" name="Google Shape;2060;p35"/>
          <p:cNvGrpSpPr/>
          <p:nvPr/>
        </p:nvGrpSpPr>
        <p:grpSpPr>
          <a:xfrm>
            <a:off x="2209800" y="3589338"/>
            <a:ext cx="5638800" cy="1028700"/>
            <a:chOff x="1392" y="2261"/>
            <a:chExt cx="3552" cy="648"/>
          </a:xfrm>
        </p:grpSpPr>
        <p:cxnSp>
          <p:nvCxnSpPr>
            <p:cNvPr id="2061" name="Google Shape;2061;p35"/>
            <p:cNvCxnSpPr/>
            <p:nvPr/>
          </p:nvCxnSpPr>
          <p:spPr>
            <a:xfrm>
              <a:off x="1392" y="2357"/>
              <a:ext cx="2082" cy="24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62" name="Google Shape;2062;p35"/>
            <p:cNvSpPr txBox="1"/>
            <p:nvPr/>
          </p:nvSpPr>
          <p:spPr>
            <a:xfrm>
              <a:off x="1548" y="2261"/>
              <a:ext cx="1689" cy="35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usual http request msg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Noto Sans Symbols"/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cookie: 1678</a:t>
              </a:r>
              <a:endParaRPr/>
            </a:p>
          </p:txBody>
        </p:sp>
        <p:sp>
          <p:nvSpPr>
            <p:cNvPr id="2063" name="Google Shape;2063;p35"/>
            <p:cNvSpPr txBox="1"/>
            <p:nvPr/>
          </p:nvSpPr>
          <p:spPr>
            <a:xfrm>
              <a:off x="3554" y="2332"/>
              <a:ext cx="596" cy="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cookie-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specific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action</a:t>
              </a:r>
              <a:endParaRPr/>
            </a:p>
          </p:txBody>
        </p:sp>
        <p:cxnSp>
          <p:nvCxnSpPr>
            <p:cNvPr id="2064" name="Google Shape;2064;p35"/>
            <p:cNvCxnSpPr/>
            <p:nvPr/>
          </p:nvCxnSpPr>
          <p:spPr>
            <a:xfrm flipH="1" rot="10800000">
              <a:off x="4252" y="2367"/>
              <a:ext cx="692" cy="26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grpSp>
          <p:nvGrpSpPr>
            <p:cNvPr id="2065" name="Google Shape;2065;p35"/>
            <p:cNvGrpSpPr/>
            <p:nvPr/>
          </p:nvGrpSpPr>
          <p:grpSpPr>
            <a:xfrm>
              <a:off x="4306" y="2363"/>
              <a:ext cx="564" cy="231"/>
              <a:chOff x="4306" y="2273"/>
              <a:chExt cx="564" cy="231"/>
            </a:xfrm>
          </p:grpSpPr>
          <p:sp>
            <p:nvSpPr>
              <p:cNvPr id="2066" name="Google Shape;2066;p35"/>
              <p:cNvSpPr/>
              <p:nvPr/>
            </p:nvSpPr>
            <p:spPr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2067" name="Google Shape;2067;p35"/>
              <p:cNvSpPr txBox="1"/>
              <p:nvPr/>
            </p:nvSpPr>
            <p:spPr>
              <a:xfrm>
                <a:off x="4306" y="2273"/>
                <a:ext cx="564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access</a:t>
                </a:r>
                <a:endParaRPr/>
              </a:p>
            </p:txBody>
          </p:sp>
        </p:grpSp>
      </p:grpSp>
      <p:grpSp>
        <p:nvGrpSpPr>
          <p:cNvPr id="2068" name="Google Shape;2068;p35"/>
          <p:cNvGrpSpPr/>
          <p:nvPr/>
        </p:nvGrpSpPr>
        <p:grpSpPr>
          <a:xfrm>
            <a:off x="936625" y="1922463"/>
            <a:ext cx="1068388" cy="565150"/>
            <a:chOff x="476" y="1047"/>
            <a:chExt cx="906" cy="486"/>
          </a:xfrm>
        </p:grpSpPr>
        <p:sp>
          <p:nvSpPr>
            <p:cNvPr id="2069" name="Google Shape;2069;p35"/>
            <p:cNvSpPr/>
            <p:nvPr/>
          </p:nvSpPr>
          <p:spPr>
            <a:xfrm>
              <a:off x="527" y="1047"/>
              <a:ext cx="855" cy="486"/>
            </a:xfrm>
            <a:prstGeom prst="can">
              <a:avLst>
                <a:gd fmla="val 25000" name="adj"/>
              </a:avLst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70" name="Google Shape;2070;p35"/>
            <p:cNvSpPr txBox="1"/>
            <p:nvPr/>
          </p:nvSpPr>
          <p:spPr>
            <a:xfrm>
              <a:off x="476" y="1134"/>
              <a:ext cx="885" cy="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ebay 8734</a:t>
              </a:r>
              <a:endParaRPr/>
            </a:p>
          </p:txBody>
        </p:sp>
      </p:grpSp>
      <p:grpSp>
        <p:nvGrpSpPr>
          <p:cNvPr id="2071" name="Google Shape;2071;p35"/>
          <p:cNvGrpSpPr/>
          <p:nvPr/>
        </p:nvGrpSpPr>
        <p:grpSpPr>
          <a:xfrm>
            <a:off x="2200275" y="2106613"/>
            <a:ext cx="5921375" cy="1296987"/>
            <a:chOff x="1386" y="1327"/>
            <a:chExt cx="3730" cy="817"/>
          </a:xfrm>
        </p:grpSpPr>
        <p:cxnSp>
          <p:nvCxnSpPr>
            <p:cNvPr id="2072" name="Google Shape;2072;p35"/>
            <p:cNvCxnSpPr/>
            <p:nvPr/>
          </p:nvCxnSpPr>
          <p:spPr>
            <a:xfrm>
              <a:off x="1386" y="1355"/>
              <a:ext cx="2082" cy="24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73" name="Google Shape;2073;p35"/>
            <p:cNvSpPr txBox="1"/>
            <p:nvPr/>
          </p:nvSpPr>
          <p:spPr>
            <a:xfrm>
              <a:off x="1554" y="1327"/>
              <a:ext cx="1689" cy="23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usual http request msg</a:t>
              </a:r>
              <a:endParaRPr/>
            </a:p>
          </p:txBody>
        </p:sp>
        <p:sp>
          <p:nvSpPr>
            <p:cNvPr id="2074" name="Google Shape;2074;p35"/>
            <p:cNvSpPr txBox="1"/>
            <p:nvPr/>
          </p:nvSpPr>
          <p:spPr>
            <a:xfrm>
              <a:off x="3341" y="1390"/>
              <a:ext cx="1084" cy="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Amazon server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creates ID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1678 for user</a:t>
              </a:r>
              <a:endParaRPr/>
            </a:p>
          </p:txBody>
        </p:sp>
        <p:grpSp>
          <p:nvGrpSpPr>
            <p:cNvPr id="2075" name="Google Shape;2075;p35"/>
            <p:cNvGrpSpPr/>
            <p:nvPr/>
          </p:nvGrpSpPr>
          <p:grpSpPr>
            <a:xfrm>
              <a:off x="4377" y="1730"/>
              <a:ext cx="739" cy="414"/>
              <a:chOff x="4377" y="1640"/>
              <a:chExt cx="739" cy="414"/>
            </a:xfrm>
          </p:grpSpPr>
          <p:cxnSp>
            <p:nvCxnSpPr>
              <p:cNvPr id="2076" name="Google Shape;2076;p35"/>
              <p:cNvCxnSpPr/>
              <p:nvPr/>
            </p:nvCxnSpPr>
            <p:spPr>
              <a:xfrm>
                <a:off x="4377" y="1640"/>
                <a:ext cx="659" cy="41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077" name="Google Shape;2077;p35"/>
              <p:cNvSpPr/>
              <p:nvPr/>
            </p:nvSpPr>
            <p:spPr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2078" name="Google Shape;2078;p35"/>
              <p:cNvSpPr txBox="1"/>
              <p:nvPr/>
            </p:nvSpPr>
            <p:spPr>
              <a:xfrm>
                <a:off x="4381" y="1702"/>
                <a:ext cx="735" cy="3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create</a:t>
                </a:r>
                <a:endParaRPr/>
              </a:p>
              <a:p>
                <a:pPr indent="0" lvl="0" marL="0" marR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 entry</a:t>
                </a:r>
                <a:endParaRPr/>
              </a:p>
            </p:txBody>
          </p:sp>
        </p:grpSp>
      </p:grpSp>
      <p:grpSp>
        <p:nvGrpSpPr>
          <p:cNvPr id="2079" name="Google Shape;2079;p35"/>
          <p:cNvGrpSpPr/>
          <p:nvPr/>
        </p:nvGrpSpPr>
        <p:grpSpPr>
          <a:xfrm>
            <a:off x="919163" y="2676525"/>
            <a:ext cx="4392612" cy="877888"/>
            <a:chOff x="459" y="1637"/>
            <a:chExt cx="3027" cy="709"/>
          </a:xfrm>
        </p:grpSpPr>
        <p:cxnSp>
          <p:nvCxnSpPr>
            <p:cNvPr id="2080" name="Google Shape;2080;p35"/>
            <p:cNvCxnSpPr/>
            <p:nvPr/>
          </p:nvCxnSpPr>
          <p:spPr>
            <a:xfrm flipH="1">
              <a:off x="1404" y="1637"/>
              <a:ext cx="2082" cy="24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81" name="Google Shape;2081;p35"/>
            <p:cNvSpPr txBox="1"/>
            <p:nvPr/>
          </p:nvSpPr>
          <p:spPr>
            <a:xfrm>
              <a:off x="1552" y="1650"/>
              <a:ext cx="1665" cy="45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usual http response 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Noto Sans Symbols"/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set-cookie: 1678</a:t>
              </a:r>
              <a:r>
                <a:rPr b="1" lang="en-US" sz="20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endParaRPr/>
            </a:p>
          </p:txBody>
        </p:sp>
        <p:grpSp>
          <p:nvGrpSpPr>
            <p:cNvPr id="2082" name="Google Shape;2082;p35"/>
            <p:cNvGrpSpPr/>
            <p:nvPr/>
          </p:nvGrpSpPr>
          <p:grpSpPr>
            <a:xfrm>
              <a:off x="459" y="1836"/>
              <a:ext cx="1004" cy="510"/>
              <a:chOff x="684" y="1746"/>
              <a:chExt cx="1004" cy="510"/>
            </a:xfrm>
          </p:grpSpPr>
          <p:sp>
            <p:nvSpPr>
              <p:cNvPr id="2083" name="Google Shape;2083;p35"/>
              <p:cNvSpPr/>
              <p:nvPr/>
            </p:nvSpPr>
            <p:spPr>
              <a:xfrm>
                <a:off x="735" y="1746"/>
                <a:ext cx="829" cy="486"/>
              </a:xfrm>
              <a:prstGeom prst="can">
                <a:avLst>
                  <a:gd fmla="val 25000" name="adj"/>
                </a:avLst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2084" name="Google Shape;2084;p35"/>
              <p:cNvSpPr txBox="1"/>
              <p:nvPr/>
            </p:nvSpPr>
            <p:spPr>
              <a:xfrm>
                <a:off x="684" y="1833"/>
                <a:ext cx="1004" cy="4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Noto Sans Symbols"/>
                  <a:buNone/>
                </a:pPr>
                <a:r>
                  <a:rPr b="1"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ebay 8734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Noto Sans Symbols"/>
                  <a:buNone/>
                </a:pPr>
                <a:r>
                  <a:rPr b="1"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amazon 1678</a:t>
                </a:r>
                <a:endParaRPr/>
              </a:p>
            </p:txBody>
          </p:sp>
        </p:grpSp>
      </p:grpSp>
      <p:grpSp>
        <p:nvGrpSpPr>
          <p:cNvPr id="2085" name="Google Shape;2085;p35"/>
          <p:cNvGrpSpPr/>
          <p:nvPr/>
        </p:nvGrpSpPr>
        <p:grpSpPr>
          <a:xfrm>
            <a:off x="2181225" y="4603750"/>
            <a:ext cx="5705475" cy="1901825"/>
            <a:chOff x="1374" y="2641"/>
            <a:chExt cx="3594" cy="1198"/>
          </a:xfrm>
        </p:grpSpPr>
        <p:cxnSp>
          <p:nvCxnSpPr>
            <p:cNvPr id="2086" name="Google Shape;2086;p35"/>
            <p:cNvCxnSpPr/>
            <p:nvPr/>
          </p:nvCxnSpPr>
          <p:spPr>
            <a:xfrm>
              <a:off x="1374" y="3293"/>
              <a:ext cx="2082" cy="24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87" name="Google Shape;2087;p35"/>
            <p:cNvSpPr txBox="1"/>
            <p:nvPr/>
          </p:nvSpPr>
          <p:spPr>
            <a:xfrm>
              <a:off x="1561" y="3171"/>
              <a:ext cx="1689" cy="35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usual http request msg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Noto Sans Symbols"/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cookie: 1678</a:t>
              </a:r>
              <a:endParaRPr/>
            </a:p>
          </p:txBody>
        </p:sp>
        <p:sp>
          <p:nvSpPr>
            <p:cNvPr id="2088" name="Google Shape;2088;p35"/>
            <p:cNvSpPr txBox="1"/>
            <p:nvPr/>
          </p:nvSpPr>
          <p:spPr>
            <a:xfrm>
              <a:off x="3584" y="3262"/>
              <a:ext cx="596" cy="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cookie-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specific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action</a:t>
              </a:r>
              <a:endParaRPr/>
            </a:p>
          </p:txBody>
        </p:sp>
        <p:cxnSp>
          <p:nvCxnSpPr>
            <p:cNvPr id="2089" name="Google Shape;2089;p35"/>
            <p:cNvCxnSpPr/>
            <p:nvPr/>
          </p:nvCxnSpPr>
          <p:spPr>
            <a:xfrm flipH="1" rot="10800000">
              <a:off x="4181" y="2641"/>
              <a:ext cx="787" cy="86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2090" name="Google Shape;2090;p35"/>
            <p:cNvSpPr txBox="1"/>
            <p:nvPr/>
          </p:nvSpPr>
          <p:spPr>
            <a:xfrm>
              <a:off x="4287" y="2939"/>
              <a:ext cx="564" cy="2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access</a:t>
              </a:r>
              <a:endParaRPr/>
            </a:p>
          </p:txBody>
        </p:sp>
      </p:grpSp>
      <p:grpSp>
        <p:nvGrpSpPr>
          <p:cNvPr id="2091" name="Google Shape;2091;p35"/>
          <p:cNvGrpSpPr/>
          <p:nvPr/>
        </p:nvGrpSpPr>
        <p:grpSpPr>
          <a:xfrm>
            <a:off x="865188" y="5351463"/>
            <a:ext cx="1389062" cy="636587"/>
            <a:chOff x="684" y="1746"/>
            <a:chExt cx="1004" cy="488"/>
          </a:xfrm>
        </p:grpSpPr>
        <p:sp>
          <p:nvSpPr>
            <p:cNvPr id="2092" name="Google Shape;2092;p35"/>
            <p:cNvSpPr/>
            <p:nvPr/>
          </p:nvSpPr>
          <p:spPr>
            <a:xfrm>
              <a:off x="735" y="1746"/>
              <a:ext cx="829" cy="486"/>
            </a:xfrm>
            <a:prstGeom prst="can">
              <a:avLst>
                <a:gd fmla="val 25000" name="adj"/>
              </a:avLst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093" name="Google Shape;2093;p35"/>
            <p:cNvSpPr txBox="1"/>
            <p:nvPr/>
          </p:nvSpPr>
          <p:spPr>
            <a:xfrm>
              <a:off x="684" y="1833"/>
              <a:ext cx="1004" cy="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ebay 8734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Noto Sans Symbols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amazon 1678</a:t>
              </a:r>
              <a:endParaRPr/>
            </a:p>
          </p:txBody>
        </p:sp>
      </p:grpSp>
      <p:sp>
        <p:nvSpPr>
          <p:cNvPr id="2094" name="Google Shape;2094;p35"/>
          <p:cNvSpPr txBox="1"/>
          <p:nvPr/>
        </p:nvSpPr>
        <p:spPr>
          <a:xfrm>
            <a:off x="7842250" y="2692400"/>
            <a:ext cx="11239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backend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database</a:t>
            </a:r>
            <a:endParaRPr/>
          </a:p>
        </p:txBody>
      </p:sp>
      <p:sp>
        <p:nvSpPr>
          <p:cNvPr id="2095" name="Google Shape;2095;p35"/>
          <p:cNvSpPr/>
          <p:nvPr/>
        </p:nvSpPr>
        <p:spPr>
          <a:xfrm>
            <a:off x="8112125" y="3313113"/>
            <a:ext cx="592138" cy="908050"/>
          </a:xfrm>
          <a:prstGeom prst="can">
            <a:avLst>
              <a:gd fmla="val 31004" name="adj"/>
            </a:avLst>
          </a:prstGeom>
          <a:gradFill>
            <a:gsLst>
              <a:gs pos="0">
                <a:srgbClr val="000099"/>
              </a:gs>
              <a:gs pos="100000">
                <a:srgbClr val="FFFFFF"/>
              </a:gs>
            </a:gsLst>
            <a:lin ang="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96" name="Google Shape;2096;p35"/>
          <p:cNvGrpSpPr/>
          <p:nvPr/>
        </p:nvGrpSpPr>
        <p:grpSpPr>
          <a:xfrm>
            <a:off x="5475288" y="1119188"/>
            <a:ext cx="411162" cy="771525"/>
            <a:chOff x="4140" y="429"/>
            <a:chExt cx="1425" cy="2396"/>
          </a:xfrm>
        </p:grpSpPr>
        <p:sp>
          <p:nvSpPr>
            <p:cNvPr id="2097" name="Google Shape;2097;p35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4206" y="429"/>
              <a:ext cx="1045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4212" y="695"/>
              <a:ext cx="594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02" name="Google Shape;2102;p35"/>
            <p:cNvGrpSpPr/>
            <p:nvPr/>
          </p:nvGrpSpPr>
          <p:grpSpPr>
            <a:xfrm>
              <a:off x="4751" y="666"/>
              <a:ext cx="578" cy="148"/>
              <a:chOff x="616" y="2566"/>
              <a:chExt cx="721" cy="142"/>
            </a:xfrm>
          </p:grpSpPr>
          <p:sp>
            <p:nvSpPr>
              <p:cNvPr id="2103" name="Google Shape;2103;p35"/>
              <p:cNvSpPr/>
              <p:nvPr/>
            </p:nvSpPr>
            <p:spPr>
              <a:xfrm>
                <a:off x="616" y="2566"/>
                <a:ext cx="721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35"/>
              <p:cNvSpPr/>
              <p:nvPr/>
            </p:nvSpPr>
            <p:spPr>
              <a:xfrm>
                <a:off x="630" y="2580"/>
                <a:ext cx="687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05" name="Google Shape;2105;p35"/>
            <p:cNvSpPr/>
            <p:nvPr/>
          </p:nvSpPr>
          <p:spPr>
            <a:xfrm>
              <a:off x="4223" y="1021"/>
              <a:ext cx="600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06" name="Google Shape;2106;p35"/>
            <p:cNvGrpSpPr/>
            <p:nvPr/>
          </p:nvGrpSpPr>
          <p:grpSpPr>
            <a:xfrm>
              <a:off x="4745" y="996"/>
              <a:ext cx="583" cy="133"/>
              <a:chOff x="612" y="2570"/>
              <a:chExt cx="728" cy="138"/>
            </a:xfrm>
          </p:grpSpPr>
          <p:sp>
            <p:nvSpPr>
              <p:cNvPr id="2107" name="Google Shape;2107;p35"/>
              <p:cNvSpPr/>
              <p:nvPr/>
            </p:nvSpPr>
            <p:spPr>
              <a:xfrm>
                <a:off x="612" y="2570"/>
                <a:ext cx="728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35"/>
              <p:cNvSpPr/>
              <p:nvPr/>
            </p:nvSpPr>
            <p:spPr>
              <a:xfrm>
                <a:off x="625" y="2585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09" name="Google Shape;2109;p35"/>
            <p:cNvSpPr/>
            <p:nvPr/>
          </p:nvSpPr>
          <p:spPr>
            <a:xfrm>
              <a:off x="4217" y="1356"/>
              <a:ext cx="594" cy="49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4228" y="1657"/>
              <a:ext cx="594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1" name="Google Shape;2111;p35"/>
            <p:cNvGrpSpPr/>
            <p:nvPr/>
          </p:nvGrpSpPr>
          <p:grpSpPr>
            <a:xfrm>
              <a:off x="4734" y="1627"/>
              <a:ext cx="584" cy="153"/>
              <a:chOff x="613" y="2568"/>
              <a:chExt cx="727" cy="141"/>
            </a:xfrm>
          </p:grpSpPr>
          <p:sp>
            <p:nvSpPr>
              <p:cNvPr id="2112" name="Google Shape;2112;p35"/>
              <p:cNvSpPr/>
              <p:nvPr/>
            </p:nvSpPr>
            <p:spPr>
              <a:xfrm>
                <a:off x="613" y="2568"/>
                <a:ext cx="727" cy="14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3" name="Google Shape;2113;p35"/>
              <p:cNvSpPr/>
              <p:nvPr/>
            </p:nvSpPr>
            <p:spPr>
              <a:xfrm>
                <a:off x="627" y="2586"/>
                <a:ext cx="692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4" name="Google Shape;2114;p35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5" name="Google Shape;2115;p35"/>
            <p:cNvGrpSpPr/>
            <p:nvPr/>
          </p:nvGrpSpPr>
          <p:grpSpPr>
            <a:xfrm>
              <a:off x="4740" y="1326"/>
              <a:ext cx="584" cy="138"/>
              <a:chOff x="615" y="2567"/>
              <a:chExt cx="727" cy="138"/>
            </a:xfrm>
          </p:grpSpPr>
          <p:sp>
            <p:nvSpPr>
              <p:cNvPr id="2116" name="Google Shape;2116;p35"/>
              <p:cNvSpPr/>
              <p:nvPr/>
            </p:nvSpPr>
            <p:spPr>
              <a:xfrm>
                <a:off x="615" y="2567"/>
                <a:ext cx="727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7" name="Google Shape;2117;p35"/>
              <p:cNvSpPr/>
              <p:nvPr/>
            </p:nvSpPr>
            <p:spPr>
              <a:xfrm>
                <a:off x="629" y="2582"/>
                <a:ext cx="692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8" name="Google Shape;2118;p35"/>
            <p:cNvSpPr/>
            <p:nvPr/>
          </p:nvSpPr>
          <p:spPr>
            <a:xfrm>
              <a:off x="5251" y="429"/>
              <a:ext cx="66" cy="2288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4206" y="2712"/>
              <a:ext cx="1067" cy="84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5"/>
            <p:cNvSpPr/>
            <p:nvPr/>
          </p:nvSpPr>
          <p:spPr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5"/>
            <p:cNvSpPr/>
            <p:nvPr/>
          </p:nvSpPr>
          <p:spPr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35"/>
            <p:cNvSpPr/>
            <p:nvPr/>
          </p:nvSpPr>
          <p:spPr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9" name="Google Shape;2129;p35"/>
          <p:cNvGrpSpPr/>
          <p:nvPr/>
        </p:nvGrpSpPr>
        <p:grpSpPr>
          <a:xfrm>
            <a:off x="1806575" y="1117600"/>
            <a:ext cx="687388" cy="731838"/>
            <a:chOff x="-44" y="1473"/>
            <a:chExt cx="981" cy="1105"/>
          </a:xfrm>
        </p:grpSpPr>
        <p:pic>
          <p:nvPicPr>
            <p:cNvPr descr="desktop_computer_stylized_medium" id="2130" name="Google Shape;2130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1" name="Google Shape;2131;p3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6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6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138" name="Google Shape;2138;p36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2139" name="Google Shape;213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825" y="898525"/>
            <a:ext cx="50276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2140" name="Google Shape;2140;p36"/>
          <p:cNvSpPr txBox="1"/>
          <p:nvPr>
            <p:ph type="title"/>
          </p:nvPr>
        </p:nvSpPr>
        <p:spPr>
          <a:xfrm>
            <a:off x="373063" y="207963"/>
            <a:ext cx="7772400" cy="925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Cookies (continued)</a:t>
            </a:r>
            <a:endParaRPr/>
          </a:p>
        </p:txBody>
      </p:sp>
      <p:sp>
        <p:nvSpPr>
          <p:cNvPr id="2141" name="Google Shape;2141;p36"/>
          <p:cNvSpPr txBox="1"/>
          <p:nvPr>
            <p:ph idx="1" type="body"/>
          </p:nvPr>
        </p:nvSpPr>
        <p:spPr>
          <a:xfrm>
            <a:off x="533400" y="1389063"/>
            <a:ext cx="3810000" cy="2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what cookies can be used for:</a:t>
            </a:r>
            <a:endParaRPr/>
          </a:p>
          <a:p>
            <a:pPr indent="-342900" lvl="0" marL="34290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authorization</a:t>
            </a:r>
            <a:endParaRPr/>
          </a:p>
          <a:p>
            <a:pPr indent="-342900" lvl="0" marL="34290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shopping carts</a:t>
            </a:r>
            <a:endParaRPr/>
          </a:p>
          <a:p>
            <a:pPr indent="-342900" lvl="0" marL="34290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recommendations</a:t>
            </a:r>
            <a:endParaRPr/>
          </a:p>
          <a:p>
            <a:pPr indent="-342900" lvl="0" marL="34290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user session state (Web e-mail)</a:t>
            </a:r>
            <a:endParaRPr/>
          </a:p>
        </p:txBody>
      </p:sp>
      <p:sp>
        <p:nvSpPr>
          <p:cNvPr id="2142" name="Google Shape;2142;p36"/>
          <p:cNvSpPr/>
          <p:nvPr/>
        </p:nvSpPr>
        <p:spPr>
          <a:xfrm>
            <a:off x="4670425" y="1471613"/>
            <a:ext cx="3810000" cy="2065337"/>
          </a:xfrm>
          <a:prstGeom prst="rect">
            <a:avLst/>
          </a:prstGeom>
          <a:noFill/>
          <a:ln cap="flat" cmpd="sng" w="19050">
            <a:solidFill>
              <a:srgbClr val="00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cookies and privacy: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cookies permit sites to learn a lot about you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you may supply name and e-mail to sites</a:t>
            </a:r>
            <a:endParaRPr/>
          </a:p>
        </p:txBody>
      </p:sp>
      <p:sp>
        <p:nvSpPr>
          <p:cNvPr id="2143" name="Google Shape;2143;p36"/>
          <p:cNvSpPr txBox="1"/>
          <p:nvPr/>
        </p:nvSpPr>
        <p:spPr>
          <a:xfrm>
            <a:off x="7321550" y="1177925"/>
            <a:ext cx="8001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aside</a:t>
            </a:r>
            <a:endParaRPr/>
          </a:p>
        </p:txBody>
      </p:sp>
      <p:sp>
        <p:nvSpPr>
          <p:cNvPr id="2144" name="Google Shape;2144;p36"/>
          <p:cNvSpPr/>
          <p:nvPr/>
        </p:nvSpPr>
        <p:spPr>
          <a:xfrm>
            <a:off x="547688" y="3946525"/>
            <a:ext cx="5702300" cy="2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Arial"/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how to keep “state”: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protocol endpoints: maintain state at sender/receiver over multiple transactions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cookies: http messages carry state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49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p37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151" name="Google Shape;2151;p37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152" name="Google Shape;2152;p37"/>
          <p:cNvGrpSpPr/>
          <p:nvPr/>
        </p:nvGrpSpPr>
        <p:grpSpPr>
          <a:xfrm>
            <a:off x="4027488" y="2695575"/>
            <a:ext cx="687387" cy="763588"/>
            <a:chOff x="-44" y="1473"/>
            <a:chExt cx="981" cy="1105"/>
          </a:xfrm>
        </p:grpSpPr>
        <p:pic>
          <p:nvPicPr>
            <p:cNvPr descr="desktop_computer_stylized_medium" id="2153" name="Google Shape;2153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4" name="Google Shape;2154;p3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5" name="Google Shape;2155;p37"/>
          <p:cNvGrpSpPr/>
          <p:nvPr/>
        </p:nvGrpSpPr>
        <p:grpSpPr>
          <a:xfrm>
            <a:off x="4092575" y="4568825"/>
            <a:ext cx="687388" cy="763588"/>
            <a:chOff x="-44" y="1473"/>
            <a:chExt cx="981" cy="1105"/>
          </a:xfrm>
        </p:grpSpPr>
        <p:pic>
          <p:nvPicPr>
            <p:cNvPr descr="desktop_computer_stylized_medium" id="2156" name="Google Shape;2156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7" name="Google Shape;2157;p3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8" name="Google Shape;2158;p37"/>
          <p:cNvGrpSpPr/>
          <p:nvPr/>
        </p:nvGrpSpPr>
        <p:grpSpPr>
          <a:xfrm>
            <a:off x="6230938" y="3457575"/>
            <a:ext cx="400050" cy="715963"/>
            <a:chOff x="4140" y="429"/>
            <a:chExt cx="1425" cy="2396"/>
          </a:xfrm>
        </p:grpSpPr>
        <p:sp>
          <p:nvSpPr>
            <p:cNvPr id="2159" name="Google Shape;2159;p37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37"/>
            <p:cNvSpPr/>
            <p:nvPr/>
          </p:nvSpPr>
          <p:spPr>
            <a:xfrm>
              <a:off x="4208" y="429"/>
              <a:ext cx="1046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37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37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37"/>
            <p:cNvSpPr/>
            <p:nvPr/>
          </p:nvSpPr>
          <p:spPr>
            <a:xfrm>
              <a:off x="4214" y="695"/>
              <a:ext cx="594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4" name="Google Shape;2164;p37"/>
            <p:cNvGrpSpPr/>
            <p:nvPr/>
          </p:nvGrpSpPr>
          <p:grpSpPr>
            <a:xfrm>
              <a:off x="4751" y="668"/>
              <a:ext cx="577" cy="144"/>
              <a:chOff x="616" y="2568"/>
              <a:chExt cx="720" cy="138"/>
            </a:xfrm>
          </p:grpSpPr>
          <p:sp>
            <p:nvSpPr>
              <p:cNvPr id="2165" name="Google Shape;2165;p37"/>
              <p:cNvSpPr/>
              <p:nvPr/>
            </p:nvSpPr>
            <p:spPr>
              <a:xfrm>
                <a:off x="616" y="2568"/>
                <a:ext cx="720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7"/>
              <p:cNvSpPr/>
              <p:nvPr/>
            </p:nvSpPr>
            <p:spPr>
              <a:xfrm>
                <a:off x="630" y="2583"/>
                <a:ext cx="670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7" name="Google Shape;2167;p37"/>
            <p:cNvSpPr/>
            <p:nvPr/>
          </p:nvSpPr>
          <p:spPr>
            <a:xfrm>
              <a:off x="4225" y="1019"/>
              <a:ext cx="594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8" name="Google Shape;2168;p37"/>
            <p:cNvGrpSpPr/>
            <p:nvPr/>
          </p:nvGrpSpPr>
          <p:grpSpPr>
            <a:xfrm>
              <a:off x="4745" y="992"/>
              <a:ext cx="583" cy="138"/>
              <a:chOff x="612" y="2566"/>
              <a:chExt cx="727" cy="143"/>
            </a:xfrm>
          </p:grpSpPr>
          <p:sp>
            <p:nvSpPr>
              <p:cNvPr id="2169" name="Google Shape;2169;p37"/>
              <p:cNvSpPr/>
              <p:nvPr/>
            </p:nvSpPr>
            <p:spPr>
              <a:xfrm>
                <a:off x="612" y="2566"/>
                <a:ext cx="727" cy="14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7"/>
              <p:cNvSpPr/>
              <p:nvPr/>
            </p:nvSpPr>
            <p:spPr>
              <a:xfrm>
                <a:off x="626" y="2583"/>
                <a:ext cx="692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71" name="Google Shape;2171;p37"/>
            <p:cNvSpPr/>
            <p:nvPr/>
          </p:nvSpPr>
          <p:spPr>
            <a:xfrm>
              <a:off x="4219" y="1359"/>
              <a:ext cx="594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4230" y="1656"/>
              <a:ext cx="594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73" name="Google Shape;2173;p37"/>
            <p:cNvGrpSpPr/>
            <p:nvPr/>
          </p:nvGrpSpPr>
          <p:grpSpPr>
            <a:xfrm>
              <a:off x="4733" y="1629"/>
              <a:ext cx="583" cy="149"/>
              <a:chOff x="612" y="2570"/>
              <a:chExt cx="726" cy="137"/>
            </a:xfrm>
          </p:grpSpPr>
          <p:sp>
            <p:nvSpPr>
              <p:cNvPr id="2174" name="Google Shape;2174;p37"/>
              <p:cNvSpPr/>
              <p:nvPr/>
            </p:nvSpPr>
            <p:spPr>
              <a:xfrm>
                <a:off x="612" y="2570"/>
                <a:ext cx="726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7"/>
              <p:cNvSpPr/>
              <p:nvPr/>
            </p:nvSpPr>
            <p:spPr>
              <a:xfrm>
                <a:off x="627" y="2585"/>
                <a:ext cx="690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76" name="Google Shape;2176;p37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77" name="Google Shape;2177;p37"/>
            <p:cNvGrpSpPr/>
            <p:nvPr/>
          </p:nvGrpSpPr>
          <p:grpSpPr>
            <a:xfrm>
              <a:off x="4740" y="1327"/>
              <a:ext cx="583" cy="138"/>
              <a:chOff x="615" y="2568"/>
              <a:chExt cx="726" cy="138"/>
            </a:xfrm>
          </p:grpSpPr>
          <p:sp>
            <p:nvSpPr>
              <p:cNvPr id="2178" name="Google Shape;2178;p37"/>
              <p:cNvSpPr/>
              <p:nvPr/>
            </p:nvSpPr>
            <p:spPr>
              <a:xfrm>
                <a:off x="615" y="2568"/>
                <a:ext cx="726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7"/>
              <p:cNvSpPr/>
              <p:nvPr/>
            </p:nvSpPr>
            <p:spPr>
              <a:xfrm>
                <a:off x="629" y="2584"/>
                <a:ext cx="690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0" name="Google Shape;2180;p37"/>
            <p:cNvSpPr/>
            <p:nvPr/>
          </p:nvSpPr>
          <p:spPr>
            <a:xfrm>
              <a:off x="5248" y="429"/>
              <a:ext cx="68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37"/>
            <p:cNvSpPr/>
            <p:nvPr/>
          </p:nvSpPr>
          <p:spPr>
            <a:xfrm>
              <a:off x="5520" y="2612"/>
              <a:ext cx="45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37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37"/>
            <p:cNvSpPr/>
            <p:nvPr/>
          </p:nvSpPr>
          <p:spPr>
            <a:xfrm>
              <a:off x="4140" y="2676"/>
              <a:ext cx="1199" cy="149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37"/>
            <p:cNvSpPr/>
            <p:nvPr/>
          </p:nvSpPr>
          <p:spPr>
            <a:xfrm>
              <a:off x="4208" y="2713"/>
              <a:ext cx="1069" cy="8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37"/>
            <p:cNvSpPr/>
            <p:nvPr/>
          </p:nvSpPr>
          <p:spPr>
            <a:xfrm>
              <a:off x="4310" y="2384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37"/>
            <p:cNvSpPr/>
            <p:nvPr/>
          </p:nvSpPr>
          <p:spPr>
            <a:xfrm>
              <a:off x="4485" y="2384"/>
              <a:ext cx="158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4660" y="2379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5062" y="1837"/>
              <a:ext cx="85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1" name="Google Shape;2191;p37"/>
          <p:cNvGrpSpPr/>
          <p:nvPr/>
        </p:nvGrpSpPr>
        <p:grpSpPr>
          <a:xfrm>
            <a:off x="8178800" y="2836863"/>
            <a:ext cx="433388" cy="715962"/>
            <a:chOff x="4140" y="429"/>
            <a:chExt cx="1425" cy="2396"/>
          </a:xfrm>
        </p:grpSpPr>
        <p:sp>
          <p:nvSpPr>
            <p:cNvPr id="2192" name="Google Shape;2192;p37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4208" y="429"/>
              <a:ext cx="1044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7"/>
            <p:cNvSpPr/>
            <p:nvPr/>
          </p:nvSpPr>
          <p:spPr>
            <a:xfrm>
              <a:off x="4213" y="695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97" name="Google Shape;2197;p37"/>
            <p:cNvGrpSpPr/>
            <p:nvPr/>
          </p:nvGrpSpPr>
          <p:grpSpPr>
            <a:xfrm>
              <a:off x="4751" y="668"/>
              <a:ext cx="579" cy="144"/>
              <a:chOff x="616" y="2568"/>
              <a:chExt cx="723" cy="138"/>
            </a:xfrm>
          </p:grpSpPr>
          <p:sp>
            <p:nvSpPr>
              <p:cNvPr id="2198" name="Google Shape;2198;p37"/>
              <p:cNvSpPr/>
              <p:nvPr/>
            </p:nvSpPr>
            <p:spPr>
              <a:xfrm>
                <a:off x="616" y="2568"/>
                <a:ext cx="723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7"/>
              <p:cNvSpPr/>
              <p:nvPr/>
            </p:nvSpPr>
            <p:spPr>
              <a:xfrm>
                <a:off x="629" y="2583"/>
                <a:ext cx="690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0" name="Google Shape;2200;p37"/>
            <p:cNvSpPr/>
            <p:nvPr/>
          </p:nvSpPr>
          <p:spPr>
            <a:xfrm>
              <a:off x="4224" y="1019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01" name="Google Shape;2201;p37"/>
            <p:cNvGrpSpPr/>
            <p:nvPr/>
          </p:nvGrpSpPr>
          <p:grpSpPr>
            <a:xfrm>
              <a:off x="4745" y="992"/>
              <a:ext cx="585" cy="138"/>
              <a:chOff x="612" y="2566"/>
              <a:chExt cx="730" cy="143"/>
            </a:xfrm>
          </p:grpSpPr>
          <p:sp>
            <p:nvSpPr>
              <p:cNvPr id="2202" name="Google Shape;2202;p37"/>
              <p:cNvSpPr/>
              <p:nvPr/>
            </p:nvSpPr>
            <p:spPr>
              <a:xfrm>
                <a:off x="612" y="2566"/>
                <a:ext cx="730" cy="14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3" name="Google Shape;2203;p37"/>
              <p:cNvSpPr/>
              <p:nvPr/>
            </p:nvSpPr>
            <p:spPr>
              <a:xfrm>
                <a:off x="625" y="2583"/>
                <a:ext cx="697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4" name="Google Shape;2204;p37"/>
            <p:cNvSpPr/>
            <p:nvPr/>
          </p:nvSpPr>
          <p:spPr>
            <a:xfrm>
              <a:off x="4218" y="1359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7"/>
            <p:cNvSpPr/>
            <p:nvPr/>
          </p:nvSpPr>
          <p:spPr>
            <a:xfrm>
              <a:off x="4229" y="1656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06" name="Google Shape;2206;p37"/>
            <p:cNvGrpSpPr/>
            <p:nvPr/>
          </p:nvGrpSpPr>
          <p:grpSpPr>
            <a:xfrm>
              <a:off x="4735" y="1629"/>
              <a:ext cx="580" cy="149"/>
              <a:chOff x="614" y="2570"/>
              <a:chExt cx="722" cy="137"/>
            </a:xfrm>
          </p:grpSpPr>
          <p:sp>
            <p:nvSpPr>
              <p:cNvPr id="2207" name="Google Shape;2207;p37"/>
              <p:cNvSpPr/>
              <p:nvPr/>
            </p:nvSpPr>
            <p:spPr>
              <a:xfrm>
                <a:off x="614" y="2570"/>
                <a:ext cx="722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8" name="Google Shape;2208;p37"/>
              <p:cNvSpPr/>
              <p:nvPr/>
            </p:nvSpPr>
            <p:spPr>
              <a:xfrm>
                <a:off x="627" y="2585"/>
                <a:ext cx="683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9" name="Google Shape;2209;p37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0" name="Google Shape;2210;p37"/>
            <p:cNvGrpSpPr/>
            <p:nvPr/>
          </p:nvGrpSpPr>
          <p:grpSpPr>
            <a:xfrm>
              <a:off x="4741" y="1327"/>
              <a:ext cx="580" cy="138"/>
              <a:chOff x="616" y="2568"/>
              <a:chExt cx="722" cy="138"/>
            </a:xfrm>
          </p:grpSpPr>
          <p:sp>
            <p:nvSpPr>
              <p:cNvPr id="2211" name="Google Shape;2211;p37"/>
              <p:cNvSpPr/>
              <p:nvPr/>
            </p:nvSpPr>
            <p:spPr>
              <a:xfrm>
                <a:off x="616" y="2568"/>
                <a:ext cx="722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2212;p37"/>
              <p:cNvSpPr/>
              <p:nvPr/>
            </p:nvSpPr>
            <p:spPr>
              <a:xfrm>
                <a:off x="629" y="2584"/>
                <a:ext cx="689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13" name="Google Shape;2213;p37"/>
            <p:cNvSpPr/>
            <p:nvPr/>
          </p:nvSpPr>
          <p:spPr>
            <a:xfrm>
              <a:off x="5252" y="429"/>
              <a:ext cx="68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7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7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7"/>
            <p:cNvSpPr/>
            <p:nvPr/>
          </p:nvSpPr>
          <p:spPr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7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7"/>
            <p:cNvSpPr/>
            <p:nvPr/>
          </p:nvSpPr>
          <p:spPr>
            <a:xfrm>
              <a:off x="4140" y="2676"/>
              <a:ext cx="1201" cy="149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7"/>
            <p:cNvSpPr/>
            <p:nvPr/>
          </p:nvSpPr>
          <p:spPr>
            <a:xfrm>
              <a:off x="4208" y="2713"/>
              <a:ext cx="1070" cy="8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7"/>
            <p:cNvSpPr/>
            <p:nvPr/>
          </p:nvSpPr>
          <p:spPr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7"/>
            <p:cNvSpPr/>
            <p:nvPr/>
          </p:nvSpPr>
          <p:spPr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7"/>
            <p:cNvSpPr/>
            <p:nvPr/>
          </p:nvSpPr>
          <p:spPr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7"/>
            <p:cNvSpPr/>
            <p:nvPr/>
          </p:nvSpPr>
          <p:spPr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underline_base" id="2224" name="Google Shape;222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288" y="893763"/>
            <a:ext cx="59420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225" name="Google Shape;2225;p37"/>
          <p:cNvSpPr txBox="1"/>
          <p:nvPr>
            <p:ph type="title"/>
          </p:nvPr>
        </p:nvSpPr>
        <p:spPr>
          <a:xfrm>
            <a:off x="333375" y="234950"/>
            <a:ext cx="7772400" cy="892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Web caches (proxy server)</a:t>
            </a:r>
            <a:endParaRPr/>
          </a:p>
        </p:txBody>
      </p:sp>
      <p:sp>
        <p:nvSpPr>
          <p:cNvPr id="2226" name="Google Shape;2226;p37"/>
          <p:cNvSpPr txBox="1"/>
          <p:nvPr>
            <p:ph idx="1" type="body"/>
          </p:nvPr>
        </p:nvSpPr>
        <p:spPr>
          <a:xfrm>
            <a:off x="346075" y="1957388"/>
            <a:ext cx="3767138" cy="376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3363" lvl="0" marL="23336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user sets browser: Web accesses via  cache</a:t>
            </a:r>
            <a:endParaRPr/>
          </a:p>
          <a:p>
            <a:pPr indent="-233363" lvl="0" marL="2333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browser sends all HTTP requests to cache</a:t>
            </a:r>
            <a:endParaRPr/>
          </a:p>
          <a:p>
            <a:pPr indent="-228600" lvl="1" marL="6858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object in cache: cache returns object </a:t>
            </a:r>
            <a:endParaRPr/>
          </a:p>
          <a:p>
            <a:pPr indent="-228600" lvl="1" marL="6858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else cache requests object from origin server, then returns object to client</a:t>
            </a:r>
            <a:endParaRPr/>
          </a:p>
        </p:txBody>
      </p:sp>
      <p:sp>
        <p:nvSpPr>
          <p:cNvPr id="2227" name="Google Shape;2227;p37"/>
          <p:cNvSpPr/>
          <p:nvPr/>
        </p:nvSpPr>
        <p:spPr>
          <a:xfrm>
            <a:off x="393700" y="1265238"/>
            <a:ext cx="87503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Arial"/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goal:</a:t>
            </a: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satisfy client request without involving origin server</a:t>
            </a:r>
            <a:endParaRPr/>
          </a:p>
        </p:txBody>
      </p:sp>
      <p:sp>
        <p:nvSpPr>
          <p:cNvPr id="2228" name="Google Shape;2228;p37"/>
          <p:cNvSpPr txBox="1"/>
          <p:nvPr/>
        </p:nvSpPr>
        <p:spPr>
          <a:xfrm>
            <a:off x="4171950" y="3368675"/>
            <a:ext cx="657225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37"/>
          <p:cNvSpPr txBox="1"/>
          <p:nvPr/>
        </p:nvSpPr>
        <p:spPr>
          <a:xfrm>
            <a:off x="5957888" y="2774950"/>
            <a:ext cx="8890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7"/>
          <p:cNvSpPr txBox="1"/>
          <p:nvPr/>
        </p:nvSpPr>
        <p:spPr>
          <a:xfrm>
            <a:off x="4294188" y="5340350"/>
            <a:ext cx="657225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1" name="Google Shape;2231;p37"/>
          <p:cNvGrpSpPr/>
          <p:nvPr/>
        </p:nvGrpSpPr>
        <p:grpSpPr>
          <a:xfrm>
            <a:off x="4603842" y="3878315"/>
            <a:ext cx="1557246" cy="980970"/>
            <a:chOff x="2900" y="2443"/>
            <a:chExt cx="981" cy="618"/>
          </a:xfrm>
        </p:grpSpPr>
        <p:cxnSp>
          <p:nvCxnSpPr>
            <p:cNvPr id="2232" name="Google Shape;2232;p37"/>
            <p:cNvCxnSpPr/>
            <p:nvPr/>
          </p:nvCxnSpPr>
          <p:spPr>
            <a:xfrm flipH="1" rot="10800000">
              <a:off x="2998" y="2580"/>
              <a:ext cx="883" cy="479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33" name="Google Shape;2233;p37"/>
            <p:cNvSpPr txBox="1"/>
            <p:nvPr/>
          </p:nvSpPr>
          <p:spPr>
            <a:xfrm rot="-1692639">
              <a:off x="2896" y="2646"/>
              <a:ext cx="912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request</a:t>
              </a:r>
              <a:endParaRPr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7"/>
          <p:cNvGrpSpPr/>
          <p:nvPr/>
        </p:nvGrpSpPr>
        <p:grpSpPr>
          <a:xfrm>
            <a:off x="4800428" y="4152061"/>
            <a:ext cx="1567207" cy="1071654"/>
            <a:chOff x="3024" y="2615"/>
            <a:chExt cx="987" cy="675"/>
          </a:xfrm>
        </p:grpSpPr>
        <p:cxnSp>
          <p:nvCxnSpPr>
            <p:cNvPr id="2235" name="Google Shape;2235;p37"/>
            <p:cNvCxnSpPr/>
            <p:nvPr/>
          </p:nvCxnSpPr>
          <p:spPr>
            <a:xfrm flipH="1">
              <a:off x="3030" y="2635"/>
              <a:ext cx="884" cy="495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36" name="Google Shape;2236;p37"/>
            <p:cNvSpPr txBox="1"/>
            <p:nvPr/>
          </p:nvSpPr>
          <p:spPr>
            <a:xfrm rot="-1737783">
              <a:off x="3012" y="2847"/>
              <a:ext cx="1011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response</a:t>
              </a:r>
              <a:endParaRPr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7" name="Google Shape;2237;p37"/>
          <p:cNvGrpSpPr/>
          <p:nvPr/>
        </p:nvGrpSpPr>
        <p:grpSpPr>
          <a:xfrm>
            <a:off x="4765675" y="2890276"/>
            <a:ext cx="3251200" cy="964174"/>
            <a:chOff x="3002" y="1832"/>
            <a:chExt cx="2048" cy="607"/>
          </a:xfrm>
        </p:grpSpPr>
        <p:sp>
          <p:nvSpPr>
            <p:cNvPr id="2238" name="Google Shape;2238;p37"/>
            <p:cNvSpPr/>
            <p:nvPr/>
          </p:nvSpPr>
          <p:spPr>
            <a:xfrm>
              <a:off x="3002" y="1979"/>
              <a:ext cx="2048" cy="460"/>
            </a:xfrm>
            <a:custGeom>
              <a:rect b="b" l="l" r="r" t="t"/>
              <a:pathLst>
                <a:path extrusionOk="0" h="460" w="2048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7"/>
            <p:cNvSpPr txBox="1"/>
            <p:nvPr/>
          </p:nvSpPr>
          <p:spPr>
            <a:xfrm rot="1422049">
              <a:off x="3083" y="2006"/>
              <a:ext cx="912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request</a:t>
              </a:r>
              <a:endParaRPr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7"/>
            <p:cNvSpPr txBox="1"/>
            <p:nvPr/>
          </p:nvSpPr>
          <p:spPr>
            <a:xfrm rot="-1419968">
              <a:off x="4114" y="2016"/>
              <a:ext cx="912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request</a:t>
              </a:r>
              <a:endParaRPr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1" name="Google Shape;2241;p37"/>
          <p:cNvSpPr txBox="1"/>
          <p:nvPr/>
        </p:nvSpPr>
        <p:spPr>
          <a:xfrm>
            <a:off x="7999413" y="5421313"/>
            <a:ext cx="74930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37"/>
          <p:cNvSpPr txBox="1"/>
          <p:nvPr/>
        </p:nvSpPr>
        <p:spPr>
          <a:xfrm>
            <a:off x="8016875" y="3484563"/>
            <a:ext cx="74930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7"/>
          <p:cNvSpPr/>
          <p:nvPr/>
        </p:nvSpPr>
        <p:spPr>
          <a:xfrm>
            <a:off x="6946900" y="4349750"/>
            <a:ext cx="406400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44" name="Google Shape;224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7863" y="2632075"/>
            <a:ext cx="527050" cy="433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5" name="Google Shape;2245;p37"/>
          <p:cNvGrpSpPr/>
          <p:nvPr/>
        </p:nvGrpSpPr>
        <p:grpSpPr>
          <a:xfrm>
            <a:off x="3992563" y="2671763"/>
            <a:ext cx="4178562" cy="1814512"/>
            <a:chOff x="2515" y="1687"/>
            <a:chExt cx="2632" cy="1143"/>
          </a:xfrm>
        </p:grpSpPr>
        <p:sp>
          <p:nvSpPr>
            <p:cNvPr id="2246" name="Google Shape;2246;p37"/>
            <p:cNvSpPr/>
            <p:nvPr/>
          </p:nvSpPr>
          <p:spPr>
            <a:xfrm>
              <a:off x="2985" y="2026"/>
              <a:ext cx="2119" cy="476"/>
            </a:xfrm>
            <a:custGeom>
              <a:rect b="b" l="l" r="r" t="t"/>
              <a:pathLst>
                <a:path extrusionOk="0" h="476" w="2119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7"/>
            <p:cNvSpPr txBox="1"/>
            <p:nvPr/>
          </p:nvSpPr>
          <p:spPr>
            <a:xfrm rot="1411598">
              <a:off x="2906" y="2244"/>
              <a:ext cx="1011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response</a:t>
              </a:r>
              <a:endParaRPr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7"/>
            <p:cNvSpPr txBox="1"/>
            <p:nvPr/>
          </p:nvSpPr>
          <p:spPr>
            <a:xfrm rot="-1415789">
              <a:off x="4136" y="2232"/>
              <a:ext cx="1011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response</a:t>
              </a:r>
              <a:endParaRPr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49" name="Google Shape;2249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79" y="2557"/>
              <a:ext cx="332" cy="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0" name="Google Shape;2250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515" y="1687"/>
              <a:ext cx="332" cy="2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51" name="Google Shape;2251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0188" y="4613275"/>
            <a:ext cx="527050" cy="433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2" name="Google Shape;2252;p37"/>
          <p:cNvGrpSpPr/>
          <p:nvPr/>
        </p:nvGrpSpPr>
        <p:grpSpPr>
          <a:xfrm>
            <a:off x="8112125" y="4764088"/>
            <a:ext cx="433388" cy="715962"/>
            <a:chOff x="4140" y="429"/>
            <a:chExt cx="1425" cy="2396"/>
          </a:xfrm>
        </p:grpSpPr>
        <p:sp>
          <p:nvSpPr>
            <p:cNvPr id="2253" name="Google Shape;2253;p37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4208" y="429"/>
              <a:ext cx="1044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4213" y="695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37"/>
            <p:cNvGrpSpPr/>
            <p:nvPr/>
          </p:nvGrpSpPr>
          <p:grpSpPr>
            <a:xfrm>
              <a:off x="4751" y="668"/>
              <a:ext cx="579" cy="144"/>
              <a:chOff x="616" y="2568"/>
              <a:chExt cx="723" cy="138"/>
            </a:xfrm>
          </p:grpSpPr>
          <p:sp>
            <p:nvSpPr>
              <p:cNvPr id="2259" name="Google Shape;2259;p37"/>
              <p:cNvSpPr/>
              <p:nvPr/>
            </p:nvSpPr>
            <p:spPr>
              <a:xfrm>
                <a:off x="616" y="2568"/>
                <a:ext cx="723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7"/>
              <p:cNvSpPr/>
              <p:nvPr/>
            </p:nvSpPr>
            <p:spPr>
              <a:xfrm>
                <a:off x="629" y="2583"/>
                <a:ext cx="690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1" name="Google Shape;2261;p37"/>
            <p:cNvSpPr/>
            <p:nvPr/>
          </p:nvSpPr>
          <p:spPr>
            <a:xfrm>
              <a:off x="4224" y="1019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62" name="Google Shape;2262;p37"/>
            <p:cNvGrpSpPr/>
            <p:nvPr/>
          </p:nvGrpSpPr>
          <p:grpSpPr>
            <a:xfrm>
              <a:off x="4745" y="992"/>
              <a:ext cx="585" cy="138"/>
              <a:chOff x="612" y="2566"/>
              <a:chExt cx="730" cy="143"/>
            </a:xfrm>
          </p:grpSpPr>
          <p:sp>
            <p:nvSpPr>
              <p:cNvPr id="2263" name="Google Shape;2263;p37"/>
              <p:cNvSpPr/>
              <p:nvPr/>
            </p:nvSpPr>
            <p:spPr>
              <a:xfrm>
                <a:off x="612" y="2566"/>
                <a:ext cx="730" cy="14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7"/>
              <p:cNvSpPr/>
              <p:nvPr/>
            </p:nvSpPr>
            <p:spPr>
              <a:xfrm>
                <a:off x="625" y="2583"/>
                <a:ext cx="697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5" name="Google Shape;2265;p37"/>
            <p:cNvSpPr/>
            <p:nvPr/>
          </p:nvSpPr>
          <p:spPr>
            <a:xfrm>
              <a:off x="4218" y="1359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4229" y="1656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67" name="Google Shape;2267;p37"/>
            <p:cNvGrpSpPr/>
            <p:nvPr/>
          </p:nvGrpSpPr>
          <p:grpSpPr>
            <a:xfrm>
              <a:off x="4735" y="1629"/>
              <a:ext cx="580" cy="149"/>
              <a:chOff x="614" y="2570"/>
              <a:chExt cx="722" cy="137"/>
            </a:xfrm>
          </p:grpSpPr>
          <p:sp>
            <p:nvSpPr>
              <p:cNvPr id="2268" name="Google Shape;2268;p37"/>
              <p:cNvSpPr/>
              <p:nvPr/>
            </p:nvSpPr>
            <p:spPr>
              <a:xfrm>
                <a:off x="614" y="2570"/>
                <a:ext cx="722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7"/>
              <p:cNvSpPr/>
              <p:nvPr/>
            </p:nvSpPr>
            <p:spPr>
              <a:xfrm>
                <a:off x="627" y="2585"/>
                <a:ext cx="683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0" name="Google Shape;2270;p37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71" name="Google Shape;2271;p37"/>
            <p:cNvGrpSpPr/>
            <p:nvPr/>
          </p:nvGrpSpPr>
          <p:grpSpPr>
            <a:xfrm>
              <a:off x="4741" y="1327"/>
              <a:ext cx="580" cy="138"/>
              <a:chOff x="616" y="2568"/>
              <a:chExt cx="722" cy="138"/>
            </a:xfrm>
          </p:grpSpPr>
          <p:sp>
            <p:nvSpPr>
              <p:cNvPr id="2272" name="Google Shape;2272;p37"/>
              <p:cNvSpPr/>
              <p:nvPr/>
            </p:nvSpPr>
            <p:spPr>
              <a:xfrm>
                <a:off x="616" y="2568"/>
                <a:ext cx="722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7"/>
              <p:cNvSpPr/>
              <p:nvPr/>
            </p:nvSpPr>
            <p:spPr>
              <a:xfrm>
                <a:off x="629" y="2584"/>
                <a:ext cx="689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4" name="Google Shape;2274;p37"/>
            <p:cNvSpPr/>
            <p:nvPr/>
          </p:nvSpPr>
          <p:spPr>
            <a:xfrm>
              <a:off x="5252" y="429"/>
              <a:ext cx="68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4140" y="2676"/>
              <a:ext cx="1201" cy="149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4208" y="2713"/>
              <a:ext cx="1070" cy="8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89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p38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291" name="Google Shape;2291;p38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2292" name="Google Shape;229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913" y="936625"/>
            <a:ext cx="59420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2293" name="Google Shape;2293;p38"/>
          <p:cNvSpPr txBox="1"/>
          <p:nvPr>
            <p:ph type="title"/>
          </p:nvPr>
        </p:nvSpPr>
        <p:spPr>
          <a:xfrm>
            <a:off x="477838" y="234950"/>
            <a:ext cx="7772400" cy="947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about Web caching</a:t>
            </a:r>
            <a:endParaRPr/>
          </a:p>
        </p:txBody>
      </p:sp>
      <p:sp>
        <p:nvSpPr>
          <p:cNvPr id="2294" name="Google Shape;2294;p38"/>
          <p:cNvSpPr txBox="1"/>
          <p:nvPr>
            <p:ph idx="1" type="body"/>
          </p:nvPr>
        </p:nvSpPr>
        <p:spPr>
          <a:xfrm>
            <a:off x="5334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cache acts as both client and server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server for original requesting client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client to origin server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typically cache is installed by ISP (university, company, residential ISP)</a:t>
            </a:r>
            <a:endParaRPr/>
          </a:p>
        </p:txBody>
      </p:sp>
      <p:sp>
        <p:nvSpPr>
          <p:cNvPr id="2295" name="Google Shape;2295;p38"/>
          <p:cNvSpPr txBox="1"/>
          <p:nvPr>
            <p:ph idx="2" type="body"/>
          </p:nvPr>
        </p:nvSpPr>
        <p:spPr>
          <a:xfrm>
            <a:off x="4495800" y="1611313"/>
            <a:ext cx="415925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why Web caching?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reduce response time for client request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reduce traffic on an institution’s access link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Internet dense with caches: enables “poor” content providers to effectively deliver content (so too does P2P file sharing)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00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p39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302" name="Google Shape;2302;p39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2303" name="Google Shape;230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806450"/>
            <a:ext cx="3656013" cy="173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4" name="Google Shape;2304;p39"/>
          <p:cNvCxnSpPr/>
          <p:nvPr/>
        </p:nvCxnSpPr>
        <p:spPr>
          <a:xfrm>
            <a:off x="5373688" y="2409825"/>
            <a:ext cx="285750" cy="1143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05" name="Google Shape;2305;p39"/>
          <p:cNvSpPr txBox="1"/>
          <p:nvPr>
            <p:ph type="title"/>
          </p:nvPr>
        </p:nvSpPr>
        <p:spPr>
          <a:xfrm>
            <a:off x="403225" y="269875"/>
            <a:ext cx="7772400" cy="663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Caching example: </a:t>
            </a:r>
            <a:endParaRPr/>
          </a:p>
        </p:txBody>
      </p:sp>
      <p:sp>
        <p:nvSpPr>
          <p:cNvPr id="2306" name="Google Shape;2306;p39"/>
          <p:cNvSpPr txBox="1"/>
          <p:nvPr/>
        </p:nvSpPr>
        <p:spPr>
          <a:xfrm>
            <a:off x="7802563" y="1824038"/>
            <a:ext cx="9334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servers</a:t>
            </a:r>
            <a:endParaRPr/>
          </a:p>
        </p:txBody>
      </p:sp>
      <p:cxnSp>
        <p:nvCxnSpPr>
          <p:cNvPr id="2307" name="Google Shape;2307;p39"/>
          <p:cNvCxnSpPr/>
          <p:nvPr/>
        </p:nvCxnSpPr>
        <p:spPr>
          <a:xfrm>
            <a:off x="6183313" y="2028825"/>
            <a:ext cx="66675" cy="2762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8" name="Google Shape;2308;p39"/>
          <p:cNvCxnSpPr/>
          <p:nvPr/>
        </p:nvCxnSpPr>
        <p:spPr>
          <a:xfrm flipH="1">
            <a:off x="6811963" y="2066925"/>
            <a:ext cx="9525" cy="2381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9" name="Google Shape;2309;p39"/>
          <p:cNvCxnSpPr/>
          <p:nvPr/>
        </p:nvCxnSpPr>
        <p:spPr>
          <a:xfrm flipH="1">
            <a:off x="7269163" y="2228850"/>
            <a:ext cx="133350" cy="2095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0" name="Google Shape;2310;p39"/>
          <p:cNvCxnSpPr/>
          <p:nvPr/>
        </p:nvCxnSpPr>
        <p:spPr>
          <a:xfrm rot="10800000">
            <a:off x="7431088" y="2990850"/>
            <a:ext cx="24765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1" name="Google Shape;2311;p39"/>
          <p:cNvSpPr/>
          <p:nvPr/>
        </p:nvSpPr>
        <p:spPr>
          <a:xfrm>
            <a:off x="5457825" y="2022475"/>
            <a:ext cx="2174875" cy="1581150"/>
          </a:xfrm>
          <a:custGeom>
            <a:rect b="b" l="l" r="r" t="t"/>
            <a:pathLst>
              <a:path extrusionOk="0" h="1662" w="2135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9"/>
          <p:cNvSpPr txBox="1"/>
          <p:nvPr/>
        </p:nvSpPr>
        <p:spPr>
          <a:xfrm>
            <a:off x="6164263" y="2354263"/>
            <a:ext cx="931862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9"/>
          <p:cNvSpPr/>
          <p:nvPr/>
        </p:nvSpPr>
        <p:spPr>
          <a:xfrm>
            <a:off x="5038725" y="4392613"/>
            <a:ext cx="2965450" cy="1390650"/>
          </a:xfrm>
          <a:custGeom>
            <a:rect b="b" l="l" r="r" t="t"/>
            <a:pathLst>
              <a:path extrusionOk="0" h="876" w="1868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4" name="Google Shape;2314;p39"/>
          <p:cNvCxnSpPr/>
          <p:nvPr/>
        </p:nvCxnSpPr>
        <p:spPr>
          <a:xfrm flipH="1">
            <a:off x="5487988" y="4702175"/>
            <a:ext cx="855662" cy="431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5" name="Google Shape;2315;p39"/>
          <p:cNvCxnSpPr/>
          <p:nvPr/>
        </p:nvCxnSpPr>
        <p:spPr>
          <a:xfrm flipH="1">
            <a:off x="5997575" y="4749800"/>
            <a:ext cx="563563" cy="393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6" name="Google Shape;2316;p39"/>
          <p:cNvCxnSpPr/>
          <p:nvPr/>
        </p:nvCxnSpPr>
        <p:spPr>
          <a:xfrm flipH="1">
            <a:off x="6535738" y="4756150"/>
            <a:ext cx="149225" cy="3825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7" name="Google Shape;2317;p39"/>
          <p:cNvCxnSpPr/>
          <p:nvPr/>
        </p:nvCxnSpPr>
        <p:spPr>
          <a:xfrm>
            <a:off x="6902450" y="4735513"/>
            <a:ext cx="123825" cy="4127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8" name="Google Shape;2318;p39"/>
          <p:cNvCxnSpPr/>
          <p:nvPr/>
        </p:nvCxnSpPr>
        <p:spPr>
          <a:xfrm>
            <a:off x="6697663" y="3467100"/>
            <a:ext cx="0" cy="106203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9" name="Google Shape;2319;p39"/>
          <p:cNvSpPr txBox="1"/>
          <p:nvPr/>
        </p:nvSpPr>
        <p:spPr>
          <a:xfrm>
            <a:off x="5065713" y="4279900"/>
            <a:ext cx="1198562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institutional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9"/>
          <p:cNvSpPr txBox="1"/>
          <p:nvPr/>
        </p:nvSpPr>
        <p:spPr>
          <a:xfrm>
            <a:off x="7073900" y="4660900"/>
            <a:ext cx="1290638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Gbps LAN</a:t>
            </a:r>
            <a:endParaRPr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9"/>
          <p:cNvSpPr txBox="1"/>
          <p:nvPr/>
        </p:nvSpPr>
        <p:spPr>
          <a:xfrm>
            <a:off x="6699250" y="3656013"/>
            <a:ext cx="11906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1.54 Mbps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link</a:t>
            </a:r>
            <a:endParaRPr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9"/>
          <p:cNvGrpSpPr/>
          <p:nvPr/>
        </p:nvGrpSpPr>
        <p:grpSpPr>
          <a:xfrm>
            <a:off x="6281738" y="3165475"/>
            <a:ext cx="881062" cy="307975"/>
            <a:chOff x="2356" y="1300"/>
            <a:chExt cx="555" cy="194"/>
          </a:xfrm>
        </p:grpSpPr>
        <p:sp>
          <p:nvSpPr>
            <p:cNvPr id="2323" name="Google Shape;2323;p39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4" name="Google Shape;2324;p39"/>
            <p:cNvSpPr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5" name="Google Shape;2325;p39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326" name="Google Shape;2326;p39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2327" name="Google Shape;2327;p39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39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329" name="Google Shape;2329;p39"/>
            <p:cNvCxnSpPr/>
            <p:nvPr/>
          </p:nvCxnSpPr>
          <p:spPr>
            <a:xfrm>
              <a:off x="2357" y="1361"/>
              <a:ext cx="0" cy="8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0" name="Google Shape;2330;p39"/>
            <p:cNvCxnSpPr/>
            <p:nvPr/>
          </p:nvCxnSpPr>
          <p:spPr>
            <a:xfrm>
              <a:off x="2907" y="1363"/>
              <a:ext cx="0" cy="8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331" name="Google Shape;2331;p39"/>
          <p:cNvGrpSpPr/>
          <p:nvPr/>
        </p:nvGrpSpPr>
        <p:grpSpPr>
          <a:xfrm>
            <a:off x="6261100" y="4460875"/>
            <a:ext cx="881063" cy="307975"/>
            <a:chOff x="2356" y="1300"/>
            <a:chExt cx="555" cy="194"/>
          </a:xfrm>
        </p:grpSpPr>
        <p:sp>
          <p:nvSpPr>
            <p:cNvPr id="2332" name="Google Shape;2332;p39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3" name="Google Shape;2333;p39"/>
            <p:cNvSpPr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4" name="Google Shape;2334;p39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335" name="Google Shape;2335;p39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2336" name="Google Shape;2336;p39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39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338" name="Google Shape;2338;p39"/>
            <p:cNvCxnSpPr/>
            <p:nvPr/>
          </p:nvCxnSpPr>
          <p:spPr>
            <a:xfrm>
              <a:off x="2357" y="1361"/>
              <a:ext cx="0" cy="8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9" name="Google Shape;2339;p39"/>
            <p:cNvCxnSpPr/>
            <p:nvPr/>
          </p:nvCxnSpPr>
          <p:spPr>
            <a:xfrm>
              <a:off x="2907" y="1363"/>
              <a:ext cx="0" cy="8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340" name="Google Shape;2340;p39"/>
          <p:cNvSpPr/>
          <p:nvPr/>
        </p:nvSpPr>
        <p:spPr>
          <a:xfrm>
            <a:off x="398463" y="1335088"/>
            <a:ext cx="4370387" cy="5170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assumptions: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avg object size: 100K bits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avg request rate from browsers to origin servers:15/sec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avg data rate to browsers: 1.50 Mbps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RTT from institutional router to any origin server: 2 sec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access link rate: 1.54 Mbps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10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None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consequences: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LAN utilization: 15%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access link utilization = </a:t>
            </a:r>
            <a:r>
              <a:rPr lang="en-US" sz="20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99%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total delay   = Internet delay + access delay + LAN delay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=  2 sec + minutes + usecs</a:t>
            </a:r>
            <a:endParaRPr/>
          </a:p>
          <a:p>
            <a:pPr indent="-26035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6035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41" name="Google Shape;2341;p39"/>
          <p:cNvSpPr/>
          <p:nvPr/>
        </p:nvSpPr>
        <p:spPr>
          <a:xfrm>
            <a:off x="3025775" y="4630738"/>
            <a:ext cx="838200" cy="392112"/>
          </a:xfrm>
          <a:prstGeom prst="ellipse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p39"/>
          <p:cNvSpPr txBox="1"/>
          <p:nvPr/>
        </p:nvSpPr>
        <p:spPr>
          <a:xfrm>
            <a:off x="3379788" y="4276725"/>
            <a:ext cx="11715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i="1"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problem!</a:t>
            </a:r>
            <a:endParaRPr/>
          </a:p>
        </p:txBody>
      </p:sp>
      <p:grpSp>
        <p:nvGrpSpPr>
          <p:cNvPr id="2343" name="Google Shape;2343;p39"/>
          <p:cNvGrpSpPr/>
          <p:nvPr/>
        </p:nvGrpSpPr>
        <p:grpSpPr>
          <a:xfrm>
            <a:off x="5026025" y="1957388"/>
            <a:ext cx="377825" cy="576262"/>
            <a:chOff x="4140" y="429"/>
            <a:chExt cx="1425" cy="2396"/>
          </a:xfrm>
        </p:grpSpPr>
        <p:sp>
          <p:nvSpPr>
            <p:cNvPr id="2344" name="Google Shape;2344;p39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9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9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9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9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49" name="Google Shape;2349;p39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350" name="Google Shape;2350;p39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39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2" name="Google Shape;2352;p39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3" name="Google Shape;2353;p39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354" name="Google Shape;2354;p39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39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6" name="Google Shape;2356;p39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9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8" name="Google Shape;2358;p39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359" name="Google Shape;2359;p39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39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1" name="Google Shape;2361;p39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2" name="Google Shape;2362;p39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363" name="Google Shape;2363;p39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9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5" name="Google Shape;2365;p39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9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39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39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9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9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9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9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9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9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9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6" name="Google Shape;2376;p39"/>
          <p:cNvGrpSpPr/>
          <p:nvPr/>
        </p:nvGrpSpPr>
        <p:grpSpPr>
          <a:xfrm>
            <a:off x="5175250" y="5070475"/>
            <a:ext cx="525463" cy="557213"/>
            <a:chOff x="-44" y="1473"/>
            <a:chExt cx="981" cy="1105"/>
          </a:xfrm>
        </p:grpSpPr>
        <p:pic>
          <p:nvPicPr>
            <p:cNvPr descr="desktop_computer_stylized_medium" id="2377" name="Google Shape;2377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8" name="Google Shape;2378;p39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9" name="Google Shape;2379;p39"/>
          <p:cNvGrpSpPr/>
          <p:nvPr/>
        </p:nvGrpSpPr>
        <p:grpSpPr>
          <a:xfrm>
            <a:off x="5940425" y="1479550"/>
            <a:ext cx="377825" cy="576263"/>
            <a:chOff x="4140" y="429"/>
            <a:chExt cx="1425" cy="2396"/>
          </a:xfrm>
        </p:grpSpPr>
        <p:sp>
          <p:nvSpPr>
            <p:cNvPr id="2380" name="Google Shape;2380;p39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85" name="Google Shape;2385;p39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386" name="Google Shape;2386;p39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39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88" name="Google Shape;2388;p39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89" name="Google Shape;2389;p39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390" name="Google Shape;2390;p39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39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2" name="Google Shape;2392;p39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9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395" name="Google Shape;2395;p39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9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7" name="Google Shape;2397;p39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8" name="Google Shape;2398;p39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399" name="Google Shape;2399;p39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2400;p39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1" name="Google Shape;2401;p39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39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39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39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39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39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39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39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39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9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39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2" name="Google Shape;2412;p39"/>
          <p:cNvGrpSpPr/>
          <p:nvPr/>
        </p:nvGrpSpPr>
        <p:grpSpPr>
          <a:xfrm>
            <a:off x="6692900" y="1511300"/>
            <a:ext cx="377825" cy="576263"/>
            <a:chOff x="4140" y="429"/>
            <a:chExt cx="1425" cy="2396"/>
          </a:xfrm>
        </p:grpSpPr>
        <p:sp>
          <p:nvSpPr>
            <p:cNvPr id="2413" name="Google Shape;2413;p39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39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39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39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39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8" name="Google Shape;2418;p39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419" name="Google Shape;2419;p39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2420;p39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21" name="Google Shape;2421;p39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22" name="Google Shape;2422;p39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423" name="Google Shape;2423;p39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4" name="Google Shape;2424;p39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25" name="Google Shape;2425;p39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9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27" name="Google Shape;2427;p39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428" name="Google Shape;2428;p39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9" name="Google Shape;2429;p39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30" name="Google Shape;2430;p39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1" name="Google Shape;2431;p39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432" name="Google Shape;2432;p39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3" name="Google Shape;2433;p39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34" name="Google Shape;2434;p39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9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9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9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9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9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9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9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9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9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9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5" name="Google Shape;2445;p39"/>
          <p:cNvGrpSpPr/>
          <p:nvPr/>
        </p:nvGrpSpPr>
        <p:grpSpPr>
          <a:xfrm>
            <a:off x="7302500" y="1663700"/>
            <a:ext cx="377825" cy="576263"/>
            <a:chOff x="4140" y="429"/>
            <a:chExt cx="1425" cy="2396"/>
          </a:xfrm>
        </p:grpSpPr>
        <p:sp>
          <p:nvSpPr>
            <p:cNvPr id="2446" name="Google Shape;2446;p39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9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9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9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9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1" name="Google Shape;2451;p39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452" name="Google Shape;2452;p39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3" name="Google Shape;2453;p39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54" name="Google Shape;2454;p39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5" name="Google Shape;2455;p39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456" name="Google Shape;2456;p39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39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58" name="Google Shape;2458;p39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9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9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461" name="Google Shape;2461;p39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9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9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9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465" name="Google Shape;2465;p39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9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7" name="Google Shape;2467;p39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9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9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9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9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9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9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9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9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9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8" name="Google Shape;2478;p39"/>
          <p:cNvGrpSpPr/>
          <p:nvPr/>
        </p:nvGrpSpPr>
        <p:grpSpPr>
          <a:xfrm>
            <a:off x="7631113" y="2609850"/>
            <a:ext cx="377825" cy="576263"/>
            <a:chOff x="4140" y="429"/>
            <a:chExt cx="1425" cy="2396"/>
          </a:xfrm>
        </p:grpSpPr>
        <p:sp>
          <p:nvSpPr>
            <p:cNvPr id="2479" name="Google Shape;2479;p39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9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39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39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4" name="Google Shape;2484;p39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485" name="Google Shape;2485;p39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6" name="Google Shape;2486;p39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87" name="Google Shape;2487;p39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8" name="Google Shape;2488;p39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489" name="Google Shape;2489;p39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0" name="Google Shape;2490;p39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1" name="Google Shape;2491;p39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39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9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494" name="Google Shape;2494;p39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9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6" name="Google Shape;2496;p39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7" name="Google Shape;2497;p39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498" name="Google Shape;2498;p39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9" name="Google Shape;2499;p39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0" name="Google Shape;2500;p39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39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39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39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39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39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39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39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39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9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39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1" name="Google Shape;2511;p39"/>
          <p:cNvGrpSpPr/>
          <p:nvPr/>
        </p:nvGrpSpPr>
        <p:grpSpPr>
          <a:xfrm>
            <a:off x="6891338" y="5027613"/>
            <a:ext cx="377825" cy="576262"/>
            <a:chOff x="4140" y="429"/>
            <a:chExt cx="1425" cy="2396"/>
          </a:xfrm>
        </p:grpSpPr>
        <p:sp>
          <p:nvSpPr>
            <p:cNvPr id="2512" name="Google Shape;2512;p39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39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39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39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39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17" name="Google Shape;2517;p39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518" name="Google Shape;2518;p39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9" name="Google Shape;2519;p39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0" name="Google Shape;2520;p39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1" name="Google Shape;2521;p39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522" name="Google Shape;2522;p39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39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4" name="Google Shape;2524;p39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39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6" name="Google Shape;2526;p39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527" name="Google Shape;2527;p39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8" name="Google Shape;2528;p39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9" name="Google Shape;2529;p39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9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531" name="Google Shape;2531;p39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9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9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39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39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39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39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39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39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39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39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39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39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4" name="Google Shape;2544;p39"/>
          <p:cNvGrpSpPr/>
          <p:nvPr/>
        </p:nvGrpSpPr>
        <p:grpSpPr>
          <a:xfrm>
            <a:off x="5686425" y="5092700"/>
            <a:ext cx="525463" cy="557213"/>
            <a:chOff x="-44" y="1473"/>
            <a:chExt cx="981" cy="1105"/>
          </a:xfrm>
        </p:grpSpPr>
        <p:pic>
          <p:nvPicPr>
            <p:cNvPr descr="desktop_computer_stylized_medium" id="2545" name="Google Shape;2545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6" name="Google Shape;2546;p39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7" name="Google Shape;2547;p39"/>
          <p:cNvGrpSpPr/>
          <p:nvPr/>
        </p:nvGrpSpPr>
        <p:grpSpPr>
          <a:xfrm>
            <a:off x="6210300" y="5081588"/>
            <a:ext cx="525463" cy="557212"/>
            <a:chOff x="-44" y="1473"/>
            <a:chExt cx="981" cy="1105"/>
          </a:xfrm>
        </p:grpSpPr>
        <p:pic>
          <p:nvPicPr>
            <p:cNvPr descr="desktop_computer_stylized_medium" id="2548" name="Google Shape;2548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9" name="Google Shape;2549;p39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37" name="Google Shape;237;p4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238" name="Google Shape;2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8" y="1025525"/>
            <a:ext cx="45704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"/>
          <p:cNvSpPr txBox="1"/>
          <p:nvPr>
            <p:ph type="title"/>
          </p:nvPr>
        </p:nvSpPr>
        <p:spPr>
          <a:xfrm>
            <a:off x="533400" y="19526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network apps</a:t>
            </a:r>
            <a:endParaRPr/>
          </a:p>
        </p:txBody>
      </p:sp>
      <p:sp>
        <p:nvSpPr>
          <p:cNvPr id="240" name="Google Shape;240;p4"/>
          <p:cNvSpPr txBox="1"/>
          <p:nvPr>
            <p:ph idx="1" type="body"/>
          </p:nvPr>
        </p:nvSpPr>
        <p:spPr>
          <a:xfrm>
            <a:off x="5334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e-mail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web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text messaging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remote login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P2P file sharing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multi-user network games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streaming stored video (YouTube, Hulu, Netflix) </a:t>
            </a:r>
            <a:endParaRPr/>
          </a:p>
          <a:p>
            <a:pPr indent="-1651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241" name="Google Shape;241;p4"/>
          <p:cNvSpPr txBox="1"/>
          <p:nvPr>
            <p:ph idx="2" type="body"/>
          </p:nvPr>
        </p:nvSpPr>
        <p:spPr>
          <a:xfrm>
            <a:off x="44958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voice over IP (e.g., Skype)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real-time video conferencing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social networking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search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…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…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54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40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556" name="Google Shape;2556;p40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57" name="Google Shape;2557;p40"/>
          <p:cNvSpPr/>
          <p:nvPr/>
        </p:nvSpPr>
        <p:spPr>
          <a:xfrm>
            <a:off x="398463" y="1335088"/>
            <a:ext cx="4370387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assumptions: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avg object size: 100K bits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avg request rate from browsers to origin servers:15/sec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avg data rate to browsers: 1.50 Mbps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RTT from institutional router to any origin server: 2 sec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access link rate: 1.54 Mbps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10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None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consequences: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LAN utilization: 15%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access link utilization = </a:t>
            </a:r>
            <a:r>
              <a:rPr lang="en-US" sz="1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99%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total delay   = Internet delay + access delay + LAN delay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17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=  2 sec + minutes + usecs</a:t>
            </a:r>
            <a:endParaRPr/>
          </a:p>
          <a:p>
            <a:pPr indent="-26035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6035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underline_base" id="2558" name="Google Shape;255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806450"/>
            <a:ext cx="36560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2559" name="Google Shape;2559;p40"/>
          <p:cNvSpPr txBox="1"/>
          <p:nvPr>
            <p:ph idx="4294967295" type="title"/>
          </p:nvPr>
        </p:nvSpPr>
        <p:spPr>
          <a:xfrm>
            <a:off x="403225" y="269875"/>
            <a:ext cx="7772400" cy="663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Caching example: </a:t>
            </a:r>
            <a:r>
              <a:rPr lang="en-US" sz="3600"/>
              <a:t>fatter access link</a:t>
            </a:r>
            <a:r>
              <a:rPr lang="en-US" sz="4000"/>
              <a:t> </a:t>
            </a:r>
            <a:endParaRPr/>
          </a:p>
        </p:txBody>
      </p:sp>
      <p:sp>
        <p:nvSpPr>
          <p:cNvPr id="2560" name="Google Shape;2560;p40"/>
          <p:cNvSpPr txBox="1"/>
          <p:nvPr/>
        </p:nvSpPr>
        <p:spPr>
          <a:xfrm>
            <a:off x="7802563" y="1824038"/>
            <a:ext cx="9334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servers</a:t>
            </a:r>
            <a:endParaRPr/>
          </a:p>
        </p:txBody>
      </p:sp>
      <p:sp>
        <p:nvSpPr>
          <p:cNvPr id="2561" name="Google Shape;2561;p40"/>
          <p:cNvSpPr txBox="1"/>
          <p:nvPr/>
        </p:nvSpPr>
        <p:spPr>
          <a:xfrm>
            <a:off x="6699250" y="3656013"/>
            <a:ext cx="11906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1.54 Mbps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link</a:t>
            </a:r>
            <a:endParaRPr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2" name="Google Shape;2562;p40"/>
          <p:cNvCxnSpPr/>
          <p:nvPr/>
        </p:nvCxnSpPr>
        <p:spPr>
          <a:xfrm>
            <a:off x="2581275" y="3670300"/>
            <a:ext cx="990600" cy="150813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3" name="Google Shape;2563;p40"/>
          <p:cNvSpPr txBox="1"/>
          <p:nvPr/>
        </p:nvSpPr>
        <p:spPr>
          <a:xfrm>
            <a:off x="3509963" y="3659188"/>
            <a:ext cx="12001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154 Mbps</a:t>
            </a:r>
            <a:endParaRPr/>
          </a:p>
        </p:txBody>
      </p:sp>
      <p:cxnSp>
        <p:nvCxnSpPr>
          <p:cNvPr id="2564" name="Google Shape;2564;p40"/>
          <p:cNvCxnSpPr/>
          <p:nvPr/>
        </p:nvCxnSpPr>
        <p:spPr>
          <a:xfrm>
            <a:off x="6811963" y="3789363"/>
            <a:ext cx="1154112" cy="174625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5" name="Google Shape;2565;p40"/>
          <p:cNvSpPr txBox="1"/>
          <p:nvPr/>
        </p:nvSpPr>
        <p:spPr>
          <a:xfrm>
            <a:off x="7894638" y="3779838"/>
            <a:ext cx="1076325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154 Mbps</a:t>
            </a:r>
            <a:endParaRPr/>
          </a:p>
        </p:txBody>
      </p:sp>
      <p:cxnSp>
        <p:nvCxnSpPr>
          <p:cNvPr id="2566" name="Google Shape;2566;p40"/>
          <p:cNvCxnSpPr/>
          <p:nvPr/>
        </p:nvCxnSpPr>
        <p:spPr>
          <a:xfrm>
            <a:off x="1716088" y="5541963"/>
            <a:ext cx="969962" cy="239712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7" name="Google Shape;2567;p40"/>
          <p:cNvSpPr txBox="1"/>
          <p:nvPr/>
        </p:nvSpPr>
        <p:spPr>
          <a:xfrm>
            <a:off x="2616200" y="5661025"/>
            <a:ext cx="8096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msecs</a:t>
            </a:r>
            <a:endParaRPr/>
          </a:p>
        </p:txBody>
      </p:sp>
      <p:sp>
        <p:nvSpPr>
          <p:cNvPr id="2568" name="Google Shape;2568;p40"/>
          <p:cNvSpPr txBox="1"/>
          <p:nvPr/>
        </p:nvSpPr>
        <p:spPr>
          <a:xfrm>
            <a:off x="598488" y="6127750"/>
            <a:ext cx="65071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rPr i="1" lang="en-US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Cost: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increased access link speed (not cheap!)</a:t>
            </a:r>
            <a:endParaRPr/>
          </a:p>
        </p:txBody>
      </p:sp>
      <p:cxnSp>
        <p:nvCxnSpPr>
          <p:cNvPr id="2569" name="Google Shape;2569;p40"/>
          <p:cNvCxnSpPr/>
          <p:nvPr/>
        </p:nvCxnSpPr>
        <p:spPr>
          <a:xfrm>
            <a:off x="2928938" y="4743450"/>
            <a:ext cx="706437" cy="117475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0" name="Google Shape;2570;p40"/>
          <p:cNvSpPr txBox="1"/>
          <p:nvPr/>
        </p:nvSpPr>
        <p:spPr>
          <a:xfrm>
            <a:off x="3529013" y="4600575"/>
            <a:ext cx="6651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9.9%</a:t>
            </a:r>
            <a:endParaRPr/>
          </a:p>
        </p:txBody>
      </p:sp>
      <p:cxnSp>
        <p:nvCxnSpPr>
          <p:cNvPr id="2571" name="Google Shape;2571;p40"/>
          <p:cNvCxnSpPr/>
          <p:nvPr/>
        </p:nvCxnSpPr>
        <p:spPr>
          <a:xfrm>
            <a:off x="5373688" y="2409825"/>
            <a:ext cx="285750" cy="1143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2" name="Google Shape;2572;p40"/>
          <p:cNvCxnSpPr/>
          <p:nvPr/>
        </p:nvCxnSpPr>
        <p:spPr>
          <a:xfrm>
            <a:off x="6183313" y="2028825"/>
            <a:ext cx="66675" cy="2762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3" name="Google Shape;2573;p40"/>
          <p:cNvCxnSpPr/>
          <p:nvPr/>
        </p:nvCxnSpPr>
        <p:spPr>
          <a:xfrm flipH="1">
            <a:off x="6811963" y="2066925"/>
            <a:ext cx="9525" cy="2381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4" name="Google Shape;2574;p40"/>
          <p:cNvCxnSpPr/>
          <p:nvPr/>
        </p:nvCxnSpPr>
        <p:spPr>
          <a:xfrm flipH="1">
            <a:off x="7269163" y="2228850"/>
            <a:ext cx="133350" cy="2095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5" name="Google Shape;2575;p40"/>
          <p:cNvCxnSpPr/>
          <p:nvPr/>
        </p:nvCxnSpPr>
        <p:spPr>
          <a:xfrm rot="10800000">
            <a:off x="7431088" y="2990850"/>
            <a:ext cx="24765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6" name="Google Shape;2576;p40"/>
          <p:cNvSpPr/>
          <p:nvPr/>
        </p:nvSpPr>
        <p:spPr>
          <a:xfrm>
            <a:off x="5457825" y="2022475"/>
            <a:ext cx="2174875" cy="1581150"/>
          </a:xfrm>
          <a:custGeom>
            <a:rect b="b" l="l" r="r" t="t"/>
            <a:pathLst>
              <a:path extrusionOk="0" h="1662" w="2135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0"/>
          <p:cNvSpPr txBox="1"/>
          <p:nvPr/>
        </p:nvSpPr>
        <p:spPr>
          <a:xfrm>
            <a:off x="6164263" y="2354263"/>
            <a:ext cx="931862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8" name="Google Shape;2578;p40"/>
          <p:cNvGrpSpPr/>
          <p:nvPr/>
        </p:nvGrpSpPr>
        <p:grpSpPr>
          <a:xfrm>
            <a:off x="6281738" y="3165475"/>
            <a:ext cx="881062" cy="307975"/>
            <a:chOff x="2356" y="1300"/>
            <a:chExt cx="555" cy="194"/>
          </a:xfrm>
        </p:grpSpPr>
        <p:sp>
          <p:nvSpPr>
            <p:cNvPr id="2579" name="Google Shape;2579;p40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0" name="Google Shape;2580;p40"/>
            <p:cNvSpPr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1" name="Google Shape;2581;p40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582" name="Google Shape;2582;p40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2583" name="Google Shape;2583;p40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40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585" name="Google Shape;2585;p40"/>
            <p:cNvCxnSpPr/>
            <p:nvPr/>
          </p:nvCxnSpPr>
          <p:spPr>
            <a:xfrm>
              <a:off x="2357" y="1361"/>
              <a:ext cx="0" cy="8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6" name="Google Shape;2586;p40"/>
            <p:cNvCxnSpPr/>
            <p:nvPr/>
          </p:nvCxnSpPr>
          <p:spPr>
            <a:xfrm>
              <a:off x="2907" y="1363"/>
              <a:ext cx="0" cy="8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587" name="Google Shape;2587;p40"/>
          <p:cNvGrpSpPr/>
          <p:nvPr/>
        </p:nvGrpSpPr>
        <p:grpSpPr>
          <a:xfrm>
            <a:off x="5026025" y="1957388"/>
            <a:ext cx="377825" cy="576262"/>
            <a:chOff x="4140" y="429"/>
            <a:chExt cx="1425" cy="2396"/>
          </a:xfrm>
        </p:grpSpPr>
        <p:sp>
          <p:nvSpPr>
            <p:cNvPr id="2588" name="Google Shape;2588;p40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40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40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40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40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3" name="Google Shape;2593;p40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594" name="Google Shape;2594;p40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40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96" name="Google Shape;2596;p40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7" name="Google Shape;2597;p40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598" name="Google Shape;2598;p40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9" name="Google Shape;2599;p40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0" name="Google Shape;2600;p40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02" name="Google Shape;2602;p40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603" name="Google Shape;2603;p40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40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40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06" name="Google Shape;2606;p40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607" name="Google Shape;2607;p40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40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9" name="Google Shape;2609;p40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40"/>
          <p:cNvGrpSpPr/>
          <p:nvPr/>
        </p:nvGrpSpPr>
        <p:grpSpPr>
          <a:xfrm>
            <a:off x="5940425" y="1479550"/>
            <a:ext cx="377825" cy="576263"/>
            <a:chOff x="4140" y="429"/>
            <a:chExt cx="1425" cy="2396"/>
          </a:xfrm>
        </p:grpSpPr>
        <p:sp>
          <p:nvSpPr>
            <p:cNvPr id="2621" name="Google Shape;2621;p40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26" name="Google Shape;2626;p40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627" name="Google Shape;2627;p40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40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29" name="Google Shape;2629;p40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30" name="Google Shape;2630;p40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631" name="Google Shape;2631;p40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40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33" name="Google Shape;2633;p40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35" name="Google Shape;2635;p40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636" name="Google Shape;2636;p40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40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38" name="Google Shape;2638;p40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39" name="Google Shape;2639;p40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640" name="Google Shape;2640;p40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40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42" name="Google Shape;2642;p40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40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40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40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40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40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40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40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40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0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40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3" name="Google Shape;2653;p40"/>
          <p:cNvGrpSpPr/>
          <p:nvPr/>
        </p:nvGrpSpPr>
        <p:grpSpPr>
          <a:xfrm>
            <a:off x="6692900" y="1511300"/>
            <a:ext cx="377825" cy="576263"/>
            <a:chOff x="4140" y="429"/>
            <a:chExt cx="1425" cy="2396"/>
          </a:xfrm>
        </p:grpSpPr>
        <p:sp>
          <p:nvSpPr>
            <p:cNvPr id="2654" name="Google Shape;2654;p40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40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40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40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0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9" name="Google Shape;2659;p40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660" name="Google Shape;2660;p40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40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2" name="Google Shape;2662;p40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63" name="Google Shape;2663;p40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664" name="Google Shape;2664;p40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40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6" name="Google Shape;2666;p40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0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68" name="Google Shape;2668;p40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669" name="Google Shape;2669;p40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p40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71" name="Google Shape;2671;p40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72" name="Google Shape;2672;p40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673" name="Google Shape;2673;p40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p40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75" name="Google Shape;2675;p40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40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40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40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40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40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40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40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40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40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40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6" name="Google Shape;2686;p40"/>
          <p:cNvGrpSpPr/>
          <p:nvPr/>
        </p:nvGrpSpPr>
        <p:grpSpPr>
          <a:xfrm>
            <a:off x="7302500" y="1663700"/>
            <a:ext cx="377825" cy="576263"/>
            <a:chOff x="4140" y="429"/>
            <a:chExt cx="1425" cy="2396"/>
          </a:xfrm>
        </p:grpSpPr>
        <p:sp>
          <p:nvSpPr>
            <p:cNvPr id="2687" name="Google Shape;2687;p40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40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40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40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40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92" name="Google Shape;2692;p40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693" name="Google Shape;2693;p40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40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95" name="Google Shape;2695;p40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96" name="Google Shape;2696;p40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697" name="Google Shape;2697;p40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40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99" name="Google Shape;2699;p40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40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01" name="Google Shape;2701;p40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702" name="Google Shape;2702;p40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40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04" name="Google Shape;2704;p40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05" name="Google Shape;2705;p40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706" name="Google Shape;2706;p40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08" name="Google Shape;2708;p40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40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40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40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40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40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40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40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40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40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40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9" name="Google Shape;2719;p40"/>
          <p:cNvGrpSpPr/>
          <p:nvPr/>
        </p:nvGrpSpPr>
        <p:grpSpPr>
          <a:xfrm>
            <a:off x="7631113" y="2609850"/>
            <a:ext cx="377825" cy="576263"/>
            <a:chOff x="4140" y="429"/>
            <a:chExt cx="1425" cy="2396"/>
          </a:xfrm>
        </p:grpSpPr>
        <p:sp>
          <p:nvSpPr>
            <p:cNvPr id="2720" name="Google Shape;2720;p40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40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40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40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40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5" name="Google Shape;2725;p40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726" name="Google Shape;2726;p40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40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8" name="Google Shape;2728;p40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9" name="Google Shape;2729;p40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730" name="Google Shape;2730;p40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40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2" name="Google Shape;2732;p40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40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34" name="Google Shape;2734;p40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735" name="Google Shape;2735;p40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40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7" name="Google Shape;2737;p40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38" name="Google Shape;2738;p40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739" name="Google Shape;2739;p40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40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41" name="Google Shape;2741;p40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2" name="Google Shape;2752;p40"/>
          <p:cNvSpPr/>
          <p:nvPr/>
        </p:nvSpPr>
        <p:spPr>
          <a:xfrm>
            <a:off x="5038725" y="4392613"/>
            <a:ext cx="2965450" cy="1390650"/>
          </a:xfrm>
          <a:custGeom>
            <a:rect b="b" l="l" r="r" t="t"/>
            <a:pathLst>
              <a:path extrusionOk="0" h="876" w="1868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3" name="Google Shape;2753;p40"/>
          <p:cNvCxnSpPr/>
          <p:nvPr/>
        </p:nvCxnSpPr>
        <p:spPr>
          <a:xfrm flipH="1">
            <a:off x="5487988" y="4702175"/>
            <a:ext cx="855662" cy="431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4" name="Google Shape;2754;p40"/>
          <p:cNvCxnSpPr/>
          <p:nvPr/>
        </p:nvCxnSpPr>
        <p:spPr>
          <a:xfrm flipH="1">
            <a:off x="5997575" y="4749800"/>
            <a:ext cx="563563" cy="393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5" name="Google Shape;2755;p40"/>
          <p:cNvCxnSpPr/>
          <p:nvPr/>
        </p:nvCxnSpPr>
        <p:spPr>
          <a:xfrm flipH="1">
            <a:off x="6535738" y="4756150"/>
            <a:ext cx="149225" cy="3825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6" name="Google Shape;2756;p40"/>
          <p:cNvCxnSpPr/>
          <p:nvPr/>
        </p:nvCxnSpPr>
        <p:spPr>
          <a:xfrm>
            <a:off x="6902450" y="4735513"/>
            <a:ext cx="123825" cy="4127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57" name="Google Shape;2757;p40"/>
          <p:cNvSpPr txBox="1"/>
          <p:nvPr/>
        </p:nvSpPr>
        <p:spPr>
          <a:xfrm>
            <a:off x="5065713" y="4279900"/>
            <a:ext cx="1198562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institutional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8" name="Google Shape;2758;p40"/>
          <p:cNvSpPr txBox="1"/>
          <p:nvPr/>
        </p:nvSpPr>
        <p:spPr>
          <a:xfrm>
            <a:off x="7073900" y="4660900"/>
            <a:ext cx="1290638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Gbps LAN</a:t>
            </a:r>
            <a:endParaRPr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9" name="Google Shape;2759;p40"/>
          <p:cNvGrpSpPr/>
          <p:nvPr/>
        </p:nvGrpSpPr>
        <p:grpSpPr>
          <a:xfrm>
            <a:off x="6261100" y="4460875"/>
            <a:ext cx="881063" cy="307975"/>
            <a:chOff x="2356" y="1300"/>
            <a:chExt cx="555" cy="194"/>
          </a:xfrm>
        </p:grpSpPr>
        <p:sp>
          <p:nvSpPr>
            <p:cNvPr id="2760" name="Google Shape;2760;p40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61" name="Google Shape;2761;p40"/>
            <p:cNvSpPr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62" name="Google Shape;2762;p40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763" name="Google Shape;2763;p40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2764" name="Google Shape;2764;p40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5" name="Google Shape;2765;p40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66" name="Google Shape;2766;p40"/>
            <p:cNvCxnSpPr/>
            <p:nvPr/>
          </p:nvCxnSpPr>
          <p:spPr>
            <a:xfrm>
              <a:off x="2357" y="1361"/>
              <a:ext cx="0" cy="8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7" name="Google Shape;2767;p40"/>
            <p:cNvCxnSpPr/>
            <p:nvPr/>
          </p:nvCxnSpPr>
          <p:spPr>
            <a:xfrm>
              <a:off x="2907" y="1363"/>
              <a:ext cx="0" cy="8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768" name="Google Shape;2768;p40"/>
          <p:cNvGrpSpPr/>
          <p:nvPr/>
        </p:nvGrpSpPr>
        <p:grpSpPr>
          <a:xfrm>
            <a:off x="5175250" y="5070475"/>
            <a:ext cx="525463" cy="557213"/>
            <a:chOff x="-44" y="1473"/>
            <a:chExt cx="981" cy="1105"/>
          </a:xfrm>
        </p:grpSpPr>
        <p:pic>
          <p:nvPicPr>
            <p:cNvPr descr="desktop_computer_stylized_medium" id="2769" name="Google Shape;2769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0" name="Google Shape;2770;p4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1" name="Google Shape;2771;p40"/>
          <p:cNvGrpSpPr/>
          <p:nvPr/>
        </p:nvGrpSpPr>
        <p:grpSpPr>
          <a:xfrm>
            <a:off x="6891338" y="5027613"/>
            <a:ext cx="377825" cy="576262"/>
            <a:chOff x="4140" y="429"/>
            <a:chExt cx="1425" cy="2396"/>
          </a:xfrm>
        </p:grpSpPr>
        <p:sp>
          <p:nvSpPr>
            <p:cNvPr id="2772" name="Google Shape;2772;p40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40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40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40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40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77" name="Google Shape;2777;p40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778" name="Google Shape;2778;p40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9" name="Google Shape;2779;p40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80" name="Google Shape;2780;p40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81" name="Google Shape;2781;p40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782" name="Google Shape;2782;p40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3" name="Google Shape;2783;p40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84" name="Google Shape;2784;p40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40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86" name="Google Shape;2786;p40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787" name="Google Shape;2787;p40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8" name="Google Shape;2788;p40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89" name="Google Shape;2789;p40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90" name="Google Shape;2790;p40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791" name="Google Shape;2791;p40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2" name="Google Shape;2792;p40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93" name="Google Shape;2793;p40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40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40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40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40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40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40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40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40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40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40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4" name="Google Shape;2804;p40"/>
          <p:cNvGrpSpPr/>
          <p:nvPr/>
        </p:nvGrpSpPr>
        <p:grpSpPr>
          <a:xfrm>
            <a:off x="5686425" y="5092700"/>
            <a:ext cx="525463" cy="557213"/>
            <a:chOff x="-44" y="1473"/>
            <a:chExt cx="981" cy="1105"/>
          </a:xfrm>
        </p:grpSpPr>
        <p:pic>
          <p:nvPicPr>
            <p:cNvPr descr="desktop_computer_stylized_medium" id="2805" name="Google Shape;2805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6" name="Google Shape;2806;p4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7" name="Google Shape;2807;p40"/>
          <p:cNvGrpSpPr/>
          <p:nvPr/>
        </p:nvGrpSpPr>
        <p:grpSpPr>
          <a:xfrm>
            <a:off x="6210300" y="5081588"/>
            <a:ext cx="525463" cy="557212"/>
            <a:chOff x="-44" y="1473"/>
            <a:chExt cx="981" cy="1105"/>
          </a:xfrm>
        </p:grpSpPr>
        <p:pic>
          <p:nvPicPr>
            <p:cNvPr descr="desktop_computer_stylized_medium" id="2808" name="Google Shape;2808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9" name="Google Shape;2809;p4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810" name="Google Shape;2810;p40"/>
          <p:cNvCxnSpPr/>
          <p:nvPr/>
        </p:nvCxnSpPr>
        <p:spPr>
          <a:xfrm>
            <a:off x="6697663" y="3467100"/>
            <a:ext cx="19050" cy="989013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15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p41"/>
          <p:cNvSpPr/>
          <p:nvPr/>
        </p:nvSpPr>
        <p:spPr>
          <a:xfrm>
            <a:off x="5038725" y="4392613"/>
            <a:ext cx="2965450" cy="1390650"/>
          </a:xfrm>
          <a:custGeom>
            <a:rect b="b" l="l" r="r" t="t"/>
            <a:pathLst>
              <a:path extrusionOk="0" h="876" w="1868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7" name="Google Shape;2817;p41"/>
          <p:cNvCxnSpPr/>
          <p:nvPr/>
        </p:nvCxnSpPr>
        <p:spPr>
          <a:xfrm flipH="1">
            <a:off x="5487988" y="4702175"/>
            <a:ext cx="855662" cy="431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8" name="Google Shape;2818;p41"/>
          <p:cNvCxnSpPr/>
          <p:nvPr/>
        </p:nvCxnSpPr>
        <p:spPr>
          <a:xfrm flipH="1">
            <a:off x="5997575" y="4749800"/>
            <a:ext cx="563563" cy="393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9" name="Google Shape;2819;p41"/>
          <p:cNvCxnSpPr/>
          <p:nvPr/>
        </p:nvCxnSpPr>
        <p:spPr>
          <a:xfrm flipH="1">
            <a:off x="6535738" y="4756150"/>
            <a:ext cx="149225" cy="3825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0" name="Google Shape;2820;p41"/>
          <p:cNvCxnSpPr/>
          <p:nvPr/>
        </p:nvCxnSpPr>
        <p:spPr>
          <a:xfrm>
            <a:off x="6902450" y="4735513"/>
            <a:ext cx="123825" cy="4127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1" name="Google Shape;2821;p41"/>
          <p:cNvSpPr txBox="1"/>
          <p:nvPr/>
        </p:nvSpPr>
        <p:spPr>
          <a:xfrm>
            <a:off x="5065713" y="4279900"/>
            <a:ext cx="1198562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institutional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2" name="Google Shape;2822;p41"/>
          <p:cNvSpPr txBox="1"/>
          <p:nvPr/>
        </p:nvSpPr>
        <p:spPr>
          <a:xfrm>
            <a:off x="7073900" y="4660900"/>
            <a:ext cx="1290638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Gbps LAN</a:t>
            </a:r>
            <a:endParaRPr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3" name="Google Shape;2823;p41"/>
          <p:cNvGrpSpPr/>
          <p:nvPr/>
        </p:nvGrpSpPr>
        <p:grpSpPr>
          <a:xfrm>
            <a:off x="6261100" y="4460875"/>
            <a:ext cx="881063" cy="307975"/>
            <a:chOff x="2356" y="1300"/>
            <a:chExt cx="555" cy="194"/>
          </a:xfrm>
        </p:grpSpPr>
        <p:sp>
          <p:nvSpPr>
            <p:cNvPr id="2824" name="Google Shape;2824;p41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25" name="Google Shape;2825;p41"/>
            <p:cNvSpPr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26" name="Google Shape;2826;p41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827" name="Google Shape;2827;p41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2828" name="Google Shape;2828;p41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41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0" name="Google Shape;2830;p41"/>
            <p:cNvCxnSpPr/>
            <p:nvPr/>
          </p:nvCxnSpPr>
          <p:spPr>
            <a:xfrm>
              <a:off x="2357" y="1361"/>
              <a:ext cx="0" cy="8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31" name="Google Shape;2831;p41"/>
            <p:cNvCxnSpPr/>
            <p:nvPr/>
          </p:nvCxnSpPr>
          <p:spPr>
            <a:xfrm>
              <a:off x="2907" y="1363"/>
              <a:ext cx="0" cy="8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832" name="Google Shape;2832;p41"/>
          <p:cNvGrpSpPr/>
          <p:nvPr/>
        </p:nvGrpSpPr>
        <p:grpSpPr>
          <a:xfrm>
            <a:off x="5175250" y="5070475"/>
            <a:ext cx="525463" cy="557213"/>
            <a:chOff x="-44" y="1473"/>
            <a:chExt cx="981" cy="1105"/>
          </a:xfrm>
        </p:grpSpPr>
        <p:pic>
          <p:nvPicPr>
            <p:cNvPr descr="desktop_computer_stylized_medium" id="2833" name="Google Shape;2833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4" name="Google Shape;2834;p4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5" name="Google Shape;2835;p41"/>
          <p:cNvGrpSpPr/>
          <p:nvPr/>
        </p:nvGrpSpPr>
        <p:grpSpPr>
          <a:xfrm>
            <a:off x="5686425" y="5092700"/>
            <a:ext cx="525463" cy="557213"/>
            <a:chOff x="-44" y="1473"/>
            <a:chExt cx="981" cy="1105"/>
          </a:xfrm>
        </p:grpSpPr>
        <p:pic>
          <p:nvPicPr>
            <p:cNvPr descr="desktop_computer_stylized_medium" id="2836" name="Google Shape;2836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7" name="Google Shape;2837;p4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8" name="Google Shape;2838;p41"/>
          <p:cNvGrpSpPr/>
          <p:nvPr/>
        </p:nvGrpSpPr>
        <p:grpSpPr>
          <a:xfrm>
            <a:off x="6210300" y="5081588"/>
            <a:ext cx="525463" cy="557212"/>
            <a:chOff x="-44" y="1473"/>
            <a:chExt cx="981" cy="1105"/>
          </a:xfrm>
        </p:grpSpPr>
        <p:pic>
          <p:nvPicPr>
            <p:cNvPr descr="desktop_computer_stylized_medium" id="2839" name="Google Shape;2839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0" name="Google Shape;2840;p4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1" name="Google Shape;2841;p41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842" name="Google Shape;2842;p41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2843" name="Google Shape;284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950" y="806450"/>
            <a:ext cx="36560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2844" name="Google Shape;2844;p41"/>
          <p:cNvSpPr txBox="1"/>
          <p:nvPr>
            <p:ph idx="4294967295" type="title"/>
          </p:nvPr>
        </p:nvSpPr>
        <p:spPr>
          <a:xfrm>
            <a:off x="403225" y="269875"/>
            <a:ext cx="7772400" cy="663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Caching example: </a:t>
            </a:r>
            <a:r>
              <a:rPr lang="en-US" sz="3600"/>
              <a:t>install local cache</a:t>
            </a:r>
            <a:r>
              <a:rPr lang="en-US" sz="4000"/>
              <a:t> </a:t>
            </a:r>
            <a:endParaRPr/>
          </a:p>
        </p:txBody>
      </p:sp>
      <p:sp>
        <p:nvSpPr>
          <p:cNvPr id="2845" name="Google Shape;2845;p41"/>
          <p:cNvSpPr txBox="1"/>
          <p:nvPr/>
        </p:nvSpPr>
        <p:spPr>
          <a:xfrm>
            <a:off x="7802563" y="1824038"/>
            <a:ext cx="9334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servers</a:t>
            </a:r>
            <a:endParaRPr/>
          </a:p>
        </p:txBody>
      </p:sp>
      <p:cxnSp>
        <p:nvCxnSpPr>
          <p:cNvPr id="2846" name="Google Shape;2846;p41"/>
          <p:cNvCxnSpPr/>
          <p:nvPr/>
        </p:nvCxnSpPr>
        <p:spPr>
          <a:xfrm>
            <a:off x="6697663" y="3467100"/>
            <a:ext cx="0" cy="106203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47" name="Google Shape;2847;p41"/>
          <p:cNvSpPr txBox="1"/>
          <p:nvPr/>
        </p:nvSpPr>
        <p:spPr>
          <a:xfrm>
            <a:off x="6699250" y="3656013"/>
            <a:ext cx="11906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1.54 Mbps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link</a:t>
            </a:r>
            <a:endParaRPr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8" name="Google Shape;2848;p41"/>
          <p:cNvGrpSpPr/>
          <p:nvPr/>
        </p:nvGrpSpPr>
        <p:grpSpPr>
          <a:xfrm>
            <a:off x="6826250" y="4941888"/>
            <a:ext cx="1860550" cy="809625"/>
            <a:chOff x="4217" y="3611"/>
            <a:chExt cx="1172" cy="510"/>
          </a:xfrm>
        </p:grpSpPr>
        <p:sp>
          <p:nvSpPr>
            <p:cNvPr id="2849" name="Google Shape;2849;p41"/>
            <p:cNvSpPr/>
            <p:nvPr/>
          </p:nvSpPr>
          <p:spPr>
            <a:xfrm>
              <a:off x="4217" y="3611"/>
              <a:ext cx="329" cy="47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1"/>
            <p:cNvSpPr txBox="1"/>
            <p:nvPr/>
          </p:nvSpPr>
          <p:spPr>
            <a:xfrm>
              <a:off x="4561" y="3717"/>
              <a:ext cx="828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Noto Sans Symbols"/>
                <a:buNone/>
              </a:pPr>
              <a:r>
                <a:rPr lang="en-US" sz="20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local web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Noto Sans Symbols"/>
                <a:buNone/>
              </a:pPr>
              <a:r>
                <a:rPr lang="en-US" sz="20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cache</a:t>
              </a:r>
              <a:endParaRPr/>
            </a:p>
          </p:txBody>
        </p:sp>
      </p:grpSp>
      <p:sp>
        <p:nvSpPr>
          <p:cNvPr id="2851" name="Google Shape;2851;p41"/>
          <p:cNvSpPr/>
          <p:nvPr/>
        </p:nvSpPr>
        <p:spPr>
          <a:xfrm>
            <a:off x="398463" y="1335088"/>
            <a:ext cx="4370387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assumptions: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avg object size: 100K bits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avg request rate from browsers to origin servers:15/sec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avg data rate to browsers: 1.50 Mbps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RTT from institutional router to any origin server: 2 sec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access link rate: 1.54 Mbps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10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None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consequences: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LAN utilization: 15%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access link utilization = </a:t>
            </a:r>
            <a:r>
              <a:rPr lang="en-US" sz="18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100%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total delay   = Internet delay + access delay + LAN delay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17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=  2 sec + minutes + usecs</a:t>
            </a:r>
            <a:endParaRPr/>
          </a:p>
          <a:p>
            <a:pPr indent="-26035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6035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52" name="Google Shape;2852;p41"/>
          <p:cNvSpPr/>
          <p:nvPr/>
        </p:nvSpPr>
        <p:spPr>
          <a:xfrm>
            <a:off x="663575" y="4605338"/>
            <a:ext cx="3973513" cy="1163637"/>
          </a:xfrm>
          <a:custGeom>
            <a:rect b="b" l="l" r="r" t="t"/>
            <a:pathLst>
              <a:path extrusionOk="0" h="733" w="2503">
                <a:moveTo>
                  <a:pt x="1481" y="0"/>
                </a:moveTo>
                <a:lnTo>
                  <a:pt x="1481" y="198"/>
                </a:lnTo>
                <a:lnTo>
                  <a:pt x="953" y="198"/>
                </a:lnTo>
                <a:lnTo>
                  <a:pt x="953" y="370"/>
                </a:lnTo>
                <a:lnTo>
                  <a:pt x="0" y="370"/>
                </a:lnTo>
                <a:lnTo>
                  <a:pt x="14" y="733"/>
                </a:lnTo>
                <a:lnTo>
                  <a:pt x="2503" y="713"/>
                </a:lnTo>
                <a:lnTo>
                  <a:pt x="2455" y="6"/>
                </a:lnTo>
                <a:lnTo>
                  <a:pt x="14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3" name="Google Shape;2853;p41"/>
          <p:cNvSpPr txBox="1"/>
          <p:nvPr/>
        </p:nvSpPr>
        <p:spPr>
          <a:xfrm>
            <a:off x="2986088" y="4589463"/>
            <a:ext cx="3254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854" name="Google Shape;2854;p41"/>
          <p:cNvSpPr txBox="1"/>
          <p:nvPr/>
        </p:nvSpPr>
        <p:spPr>
          <a:xfrm>
            <a:off x="2149475" y="4862513"/>
            <a:ext cx="325438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855" name="Google Shape;2855;p41"/>
          <p:cNvSpPr txBox="1"/>
          <p:nvPr/>
        </p:nvSpPr>
        <p:spPr>
          <a:xfrm>
            <a:off x="1123950" y="5262563"/>
            <a:ext cx="26670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How to compute link </a:t>
            </a:r>
            <a:endParaRPr/>
          </a:p>
          <a:p>
            <a:pPr indent="-3429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utilization, delay?</a:t>
            </a:r>
            <a:endParaRPr/>
          </a:p>
        </p:txBody>
      </p:sp>
      <p:sp>
        <p:nvSpPr>
          <p:cNvPr id="2856" name="Google Shape;2856;p41"/>
          <p:cNvSpPr txBox="1"/>
          <p:nvPr/>
        </p:nvSpPr>
        <p:spPr>
          <a:xfrm>
            <a:off x="598488" y="6051550"/>
            <a:ext cx="36417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rPr i="1" lang="en-US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Cost: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 cache (cheap!)</a:t>
            </a:r>
            <a:endParaRPr/>
          </a:p>
        </p:txBody>
      </p:sp>
      <p:cxnSp>
        <p:nvCxnSpPr>
          <p:cNvPr id="2857" name="Google Shape;2857;p41"/>
          <p:cNvCxnSpPr/>
          <p:nvPr/>
        </p:nvCxnSpPr>
        <p:spPr>
          <a:xfrm>
            <a:off x="5373688" y="2409825"/>
            <a:ext cx="285750" cy="1143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8" name="Google Shape;2858;p41"/>
          <p:cNvCxnSpPr/>
          <p:nvPr/>
        </p:nvCxnSpPr>
        <p:spPr>
          <a:xfrm>
            <a:off x="6183313" y="2028825"/>
            <a:ext cx="66675" cy="2762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9" name="Google Shape;2859;p41"/>
          <p:cNvCxnSpPr/>
          <p:nvPr/>
        </p:nvCxnSpPr>
        <p:spPr>
          <a:xfrm flipH="1">
            <a:off x="6811963" y="2066925"/>
            <a:ext cx="9525" cy="2381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0" name="Google Shape;2860;p41"/>
          <p:cNvCxnSpPr/>
          <p:nvPr/>
        </p:nvCxnSpPr>
        <p:spPr>
          <a:xfrm flipH="1">
            <a:off x="7269163" y="2228850"/>
            <a:ext cx="133350" cy="2095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1" name="Google Shape;2861;p41"/>
          <p:cNvCxnSpPr/>
          <p:nvPr/>
        </p:nvCxnSpPr>
        <p:spPr>
          <a:xfrm rot="10800000">
            <a:off x="7431088" y="2990850"/>
            <a:ext cx="24765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62" name="Google Shape;2862;p41"/>
          <p:cNvSpPr/>
          <p:nvPr/>
        </p:nvSpPr>
        <p:spPr>
          <a:xfrm>
            <a:off x="5457825" y="2022475"/>
            <a:ext cx="2174875" cy="1581150"/>
          </a:xfrm>
          <a:custGeom>
            <a:rect b="b" l="l" r="r" t="t"/>
            <a:pathLst>
              <a:path extrusionOk="0" h="1662" w="2135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p41"/>
          <p:cNvSpPr txBox="1"/>
          <p:nvPr/>
        </p:nvSpPr>
        <p:spPr>
          <a:xfrm>
            <a:off x="6164263" y="2354263"/>
            <a:ext cx="931862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4" name="Google Shape;2864;p41"/>
          <p:cNvGrpSpPr/>
          <p:nvPr/>
        </p:nvGrpSpPr>
        <p:grpSpPr>
          <a:xfrm>
            <a:off x="6281738" y="3165475"/>
            <a:ext cx="881062" cy="307975"/>
            <a:chOff x="2356" y="1300"/>
            <a:chExt cx="555" cy="194"/>
          </a:xfrm>
        </p:grpSpPr>
        <p:sp>
          <p:nvSpPr>
            <p:cNvPr id="2865" name="Google Shape;2865;p41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66" name="Google Shape;2866;p41"/>
            <p:cNvSpPr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67" name="Google Shape;2867;p41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868" name="Google Shape;2868;p41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2869" name="Google Shape;2869;p41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41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1" name="Google Shape;2871;p41"/>
            <p:cNvCxnSpPr/>
            <p:nvPr/>
          </p:nvCxnSpPr>
          <p:spPr>
            <a:xfrm>
              <a:off x="2357" y="1361"/>
              <a:ext cx="0" cy="8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72" name="Google Shape;2872;p41"/>
            <p:cNvCxnSpPr/>
            <p:nvPr/>
          </p:nvCxnSpPr>
          <p:spPr>
            <a:xfrm>
              <a:off x="2907" y="1363"/>
              <a:ext cx="0" cy="8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873" name="Google Shape;2873;p41"/>
          <p:cNvGrpSpPr/>
          <p:nvPr/>
        </p:nvGrpSpPr>
        <p:grpSpPr>
          <a:xfrm>
            <a:off x="5026025" y="1957388"/>
            <a:ext cx="377825" cy="576262"/>
            <a:chOff x="4140" y="429"/>
            <a:chExt cx="1425" cy="2396"/>
          </a:xfrm>
        </p:grpSpPr>
        <p:sp>
          <p:nvSpPr>
            <p:cNvPr id="2874" name="Google Shape;2874;p41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41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41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41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41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79" name="Google Shape;2879;p41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880" name="Google Shape;2880;p41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41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82" name="Google Shape;2882;p41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83" name="Google Shape;2883;p41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884" name="Google Shape;2884;p41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41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86" name="Google Shape;2886;p41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41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88" name="Google Shape;2888;p41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889" name="Google Shape;2889;p41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41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91" name="Google Shape;2891;p41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92" name="Google Shape;2892;p41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893" name="Google Shape;2893;p41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41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95" name="Google Shape;2895;p41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41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1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1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1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1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1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1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1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1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1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6" name="Google Shape;2906;p41"/>
          <p:cNvGrpSpPr/>
          <p:nvPr/>
        </p:nvGrpSpPr>
        <p:grpSpPr>
          <a:xfrm>
            <a:off x="5940425" y="1479550"/>
            <a:ext cx="377825" cy="576263"/>
            <a:chOff x="4140" y="429"/>
            <a:chExt cx="1425" cy="2396"/>
          </a:xfrm>
        </p:grpSpPr>
        <p:sp>
          <p:nvSpPr>
            <p:cNvPr id="2907" name="Google Shape;2907;p41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1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1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1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1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12" name="Google Shape;2912;p41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913" name="Google Shape;2913;p41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41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15" name="Google Shape;2915;p41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16" name="Google Shape;2916;p41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917" name="Google Shape;2917;p41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8" name="Google Shape;2918;p41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19" name="Google Shape;2919;p41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1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21" name="Google Shape;2921;p41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922" name="Google Shape;2922;p41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41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24" name="Google Shape;2924;p41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25" name="Google Shape;2925;p41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926" name="Google Shape;2926;p41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7" name="Google Shape;2927;p41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28" name="Google Shape;2928;p41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1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1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1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1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1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1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1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41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41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41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9" name="Google Shape;2939;p41"/>
          <p:cNvGrpSpPr/>
          <p:nvPr/>
        </p:nvGrpSpPr>
        <p:grpSpPr>
          <a:xfrm>
            <a:off x="6692900" y="1511300"/>
            <a:ext cx="377825" cy="576263"/>
            <a:chOff x="4140" y="429"/>
            <a:chExt cx="1425" cy="2396"/>
          </a:xfrm>
        </p:grpSpPr>
        <p:sp>
          <p:nvSpPr>
            <p:cNvPr id="2940" name="Google Shape;2940;p41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41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41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41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41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5" name="Google Shape;2945;p41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946" name="Google Shape;2946;p41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1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8" name="Google Shape;2948;p41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9" name="Google Shape;2949;p41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950" name="Google Shape;2950;p41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41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2" name="Google Shape;2952;p41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41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61" name="Google Shape;2961;p41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41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41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41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41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41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41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41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41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41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41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2" name="Google Shape;2972;p41"/>
          <p:cNvGrpSpPr/>
          <p:nvPr/>
        </p:nvGrpSpPr>
        <p:grpSpPr>
          <a:xfrm>
            <a:off x="7302500" y="1663700"/>
            <a:ext cx="377825" cy="576263"/>
            <a:chOff x="4140" y="429"/>
            <a:chExt cx="1425" cy="2396"/>
          </a:xfrm>
        </p:grpSpPr>
        <p:sp>
          <p:nvSpPr>
            <p:cNvPr id="2973" name="Google Shape;2973;p41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41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41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41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78" name="Google Shape;2978;p41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979" name="Google Shape;2979;p41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0" name="Google Shape;2980;p41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81" name="Google Shape;2981;p41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82" name="Google Shape;2982;p41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983" name="Google Shape;2983;p41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4" name="Google Shape;2984;p41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85" name="Google Shape;2985;p41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41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87" name="Google Shape;2987;p41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988" name="Google Shape;2988;p41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9" name="Google Shape;2989;p41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90" name="Google Shape;2990;p41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91" name="Google Shape;2991;p41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992" name="Google Shape;2992;p41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3" name="Google Shape;2993;p41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94" name="Google Shape;2994;p41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41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41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41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41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41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41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41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41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41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41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5" name="Google Shape;3005;p41"/>
          <p:cNvGrpSpPr/>
          <p:nvPr/>
        </p:nvGrpSpPr>
        <p:grpSpPr>
          <a:xfrm>
            <a:off x="7631113" y="2609850"/>
            <a:ext cx="377825" cy="576263"/>
            <a:chOff x="4140" y="429"/>
            <a:chExt cx="1425" cy="2396"/>
          </a:xfrm>
        </p:grpSpPr>
        <p:sp>
          <p:nvSpPr>
            <p:cNvPr id="3006" name="Google Shape;3006;p41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41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41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41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41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11" name="Google Shape;3011;p41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012" name="Google Shape;3012;p41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3" name="Google Shape;3013;p41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14" name="Google Shape;3014;p41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15" name="Google Shape;3015;p41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016" name="Google Shape;3016;p41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41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18" name="Google Shape;3018;p41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41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20" name="Google Shape;3020;p41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021" name="Google Shape;3021;p41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2" name="Google Shape;3022;p41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23" name="Google Shape;3023;p41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24" name="Google Shape;3024;p41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025" name="Google Shape;3025;p41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6" name="Google Shape;3026;p41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27" name="Google Shape;3027;p41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41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8" name="Google Shape;3038;p41"/>
          <p:cNvGrpSpPr/>
          <p:nvPr/>
        </p:nvGrpSpPr>
        <p:grpSpPr>
          <a:xfrm>
            <a:off x="6891338" y="5027613"/>
            <a:ext cx="377825" cy="576262"/>
            <a:chOff x="4140" y="429"/>
            <a:chExt cx="1425" cy="2396"/>
          </a:xfrm>
        </p:grpSpPr>
        <p:sp>
          <p:nvSpPr>
            <p:cNvPr id="3039" name="Google Shape;3039;p41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41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41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41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41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4" name="Google Shape;3044;p41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045" name="Google Shape;3045;p41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6" name="Google Shape;3046;p41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47" name="Google Shape;3047;p41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8" name="Google Shape;3048;p41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049" name="Google Shape;3049;p41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51" name="Google Shape;3051;p41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41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53" name="Google Shape;3053;p41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054" name="Google Shape;3054;p41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56" name="Google Shape;3056;p41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57" name="Google Shape;3057;p41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058" name="Google Shape;3058;p41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60" name="Google Shape;3060;p41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41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41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41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41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41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41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41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41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41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41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75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3076;p42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077" name="Google Shape;3077;p42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3078" name="Google Shape;307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806450"/>
            <a:ext cx="36560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3079" name="Google Shape;3079;p42"/>
          <p:cNvSpPr txBox="1"/>
          <p:nvPr>
            <p:ph idx="4294967295" type="title"/>
          </p:nvPr>
        </p:nvSpPr>
        <p:spPr>
          <a:xfrm>
            <a:off x="403225" y="269875"/>
            <a:ext cx="7772400" cy="663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Caching example: </a:t>
            </a:r>
            <a:r>
              <a:rPr lang="en-US" sz="3600"/>
              <a:t>install local cache</a:t>
            </a:r>
            <a:r>
              <a:rPr lang="en-US" sz="4000"/>
              <a:t> </a:t>
            </a:r>
            <a:endParaRPr/>
          </a:p>
        </p:txBody>
      </p:sp>
      <p:sp>
        <p:nvSpPr>
          <p:cNvPr id="3080" name="Google Shape;3080;p42"/>
          <p:cNvSpPr txBox="1"/>
          <p:nvPr>
            <p:ph idx="4294967295" type="body"/>
          </p:nvPr>
        </p:nvSpPr>
        <p:spPr>
          <a:xfrm>
            <a:off x="509588" y="1200150"/>
            <a:ext cx="4459287" cy="188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Calculating access link utilization, delay with cache: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suppose cache hit rate is 0.4</a:t>
            </a:r>
            <a:endParaRPr/>
          </a:p>
          <a:p>
            <a:pPr indent="-233362" lvl="1" marL="576263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40% requests satisfied at cache, 60% requests satisfied at origin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/>
              <a:t>  </a:t>
            </a:r>
            <a:endParaRPr/>
          </a:p>
        </p:txBody>
      </p:sp>
      <p:sp>
        <p:nvSpPr>
          <p:cNvPr id="3081" name="Google Shape;3081;p42"/>
          <p:cNvSpPr txBox="1"/>
          <p:nvPr/>
        </p:nvSpPr>
        <p:spPr>
          <a:xfrm>
            <a:off x="7802563" y="1824038"/>
            <a:ext cx="9334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servers</a:t>
            </a:r>
            <a:endParaRPr/>
          </a:p>
        </p:txBody>
      </p:sp>
      <p:cxnSp>
        <p:nvCxnSpPr>
          <p:cNvPr id="3082" name="Google Shape;3082;p42"/>
          <p:cNvCxnSpPr/>
          <p:nvPr/>
        </p:nvCxnSpPr>
        <p:spPr>
          <a:xfrm>
            <a:off x="6697663" y="3467100"/>
            <a:ext cx="0" cy="106203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83" name="Google Shape;3083;p42"/>
          <p:cNvSpPr txBox="1"/>
          <p:nvPr/>
        </p:nvSpPr>
        <p:spPr>
          <a:xfrm>
            <a:off x="6699250" y="3656013"/>
            <a:ext cx="11906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1.54 Mbps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link</a:t>
            </a:r>
            <a:endParaRPr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4" name="Google Shape;3084;p42"/>
          <p:cNvSpPr/>
          <p:nvPr/>
        </p:nvSpPr>
        <p:spPr>
          <a:xfrm>
            <a:off x="506413" y="3057525"/>
            <a:ext cx="4981575" cy="157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access link utilization: </a:t>
            </a:r>
            <a:endParaRPr/>
          </a:p>
          <a:p>
            <a:pPr indent="-285750" lvl="1" marL="6286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60% of requests use access link 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data rate to browsers 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over access link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= 0.6*1.50 Mbps = .9 Mbps </a:t>
            </a:r>
            <a:endParaRPr/>
          </a:p>
          <a:p>
            <a:pPr indent="-233362" lvl="1" marL="576263" marR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utilization = 0.9/1.54 = .58</a:t>
            </a:r>
            <a:endParaRPr/>
          </a:p>
        </p:txBody>
      </p:sp>
      <p:sp>
        <p:nvSpPr>
          <p:cNvPr id="3085" name="Google Shape;3085;p42"/>
          <p:cNvSpPr/>
          <p:nvPr/>
        </p:nvSpPr>
        <p:spPr>
          <a:xfrm>
            <a:off x="538163" y="4768850"/>
            <a:ext cx="4541837" cy="149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total delay</a:t>
            </a:r>
            <a:endParaRPr/>
          </a:p>
          <a:p>
            <a:pPr indent="-233362" lvl="1" marL="576263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= 0.6 * (delay from origin servers) +0.4 * (delay when satisfied at cache)</a:t>
            </a:r>
            <a:endParaRPr/>
          </a:p>
          <a:p>
            <a:pPr indent="-233362" lvl="1" marL="576263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= 0.6 (2.01) + 0.4 (~msecs) = ~ 1.2 secs</a:t>
            </a:r>
            <a:endParaRPr/>
          </a:p>
          <a:p>
            <a:pPr indent="-233362" lvl="1" marL="576263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less than with 154 Mbps link (and cheaper too!)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endParaRPr/>
          </a:p>
        </p:txBody>
      </p:sp>
      <p:cxnSp>
        <p:nvCxnSpPr>
          <p:cNvPr id="3086" name="Google Shape;3086;p42"/>
          <p:cNvCxnSpPr/>
          <p:nvPr/>
        </p:nvCxnSpPr>
        <p:spPr>
          <a:xfrm>
            <a:off x="5373688" y="2409825"/>
            <a:ext cx="285750" cy="1143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7" name="Google Shape;3087;p42"/>
          <p:cNvCxnSpPr/>
          <p:nvPr/>
        </p:nvCxnSpPr>
        <p:spPr>
          <a:xfrm>
            <a:off x="6183313" y="2028825"/>
            <a:ext cx="66675" cy="2762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8" name="Google Shape;3088;p42"/>
          <p:cNvCxnSpPr/>
          <p:nvPr/>
        </p:nvCxnSpPr>
        <p:spPr>
          <a:xfrm flipH="1">
            <a:off x="6811963" y="2066925"/>
            <a:ext cx="9525" cy="2381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9" name="Google Shape;3089;p42"/>
          <p:cNvCxnSpPr/>
          <p:nvPr/>
        </p:nvCxnSpPr>
        <p:spPr>
          <a:xfrm flipH="1">
            <a:off x="7269163" y="2228850"/>
            <a:ext cx="133350" cy="2095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0" name="Google Shape;3090;p42"/>
          <p:cNvCxnSpPr/>
          <p:nvPr/>
        </p:nvCxnSpPr>
        <p:spPr>
          <a:xfrm rot="10800000">
            <a:off x="7431088" y="2990850"/>
            <a:ext cx="24765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91" name="Google Shape;3091;p42"/>
          <p:cNvSpPr/>
          <p:nvPr/>
        </p:nvSpPr>
        <p:spPr>
          <a:xfrm>
            <a:off x="5457825" y="2022475"/>
            <a:ext cx="2174875" cy="1581150"/>
          </a:xfrm>
          <a:custGeom>
            <a:rect b="b" l="l" r="r" t="t"/>
            <a:pathLst>
              <a:path extrusionOk="0" h="1662" w="2135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2" name="Google Shape;3092;p42"/>
          <p:cNvSpPr txBox="1"/>
          <p:nvPr/>
        </p:nvSpPr>
        <p:spPr>
          <a:xfrm>
            <a:off x="6164263" y="2354263"/>
            <a:ext cx="931862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93" name="Google Shape;3093;p42"/>
          <p:cNvGrpSpPr/>
          <p:nvPr/>
        </p:nvGrpSpPr>
        <p:grpSpPr>
          <a:xfrm>
            <a:off x="6281738" y="3165475"/>
            <a:ext cx="881062" cy="307975"/>
            <a:chOff x="2356" y="1300"/>
            <a:chExt cx="555" cy="194"/>
          </a:xfrm>
        </p:grpSpPr>
        <p:sp>
          <p:nvSpPr>
            <p:cNvPr id="3094" name="Google Shape;3094;p42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95" name="Google Shape;3095;p42"/>
            <p:cNvSpPr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96" name="Google Shape;3096;p42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097" name="Google Shape;3097;p42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3098" name="Google Shape;3098;p42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2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100" name="Google Shape;3100;p42"/>
            <p:cNvCxnSpPr/>
            <p:nvPr/>
          </p:nvCxnSpPr>
          <p:spPr>
            <a:xfrm>
              <a:off x="2357" y="1361"/>
              <a:ext cx="0" cy="8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01" name="Google Shape;3101;p42"/>
            <p:cNvCxnSpPr/>
            <p:nvPr/>
          </p:nvCxnSpPr>
          <p:spPr>
            <a:xfrm>
              <a:off x="2907" y="1363"/>
              <a:ext cx="0" cy="8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102" name="Google Shape;3102;p42"/>
          <p:cNvGrpSpPr/>
          <p:nvPr/>
        </p:nvGrpSpPr>
        <p:grpSpPr>
          <a:xfrm>
            <a:off x="5026025" y="1957388"/>
            <a:ext cx="377825" cy="576262"/>
            <a:chOff x="4140" y="429"/>
            <a:chExt cx="1425" cy="2396"/>
          </a:xfrm>
        </p:grpSpPr>
        <p:sp>
          <p:nvSpPr>
            <p:cNvPr id="3103" name="Google Shape;3103;p42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42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2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2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2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08" name="Google Shape;3108;p42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109" name="Google Shape;3109;p42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42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11" name="Google Shape;3111;p42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12" name="Google Shape;3112;p42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113" name="Google Shape;3113;p42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4" name="Google Shape;3114;p42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15" name="Google Shape;3115;p42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2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17" name="Google Shape;3117;p42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118" name="Google Shape;3118;p42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9" name="Google Shape;3119;p42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20" name="Google Shape;3120;p42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21" name="Google Shape;3121;p42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122" name="Google Shape;3122;p42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3" name="Google Shape;3123;p42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24" name="Google Shape;3124;p42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2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2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2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2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2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2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2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2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2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2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5" name="Google Shape;3135;p42"/>
          <p:cNvGrpSpPr/>
          <p:nvPr/>
        </p:nvGrpSpPr>
        <p:grpSpPr>
          <a:xfrm>
            <a:off x="5940425" y="1479550"/>
            <a:ext cx="377825" cy="576263"/>
            <a:chOff x="4140" y="429"/>
            <a:chExt cx="1425" cy="2396"/>
          </a:xfrm>
        </p:grpSpPr>
        <p:sp>
          <p:nvSpPr>
            <p:cNvPr id="3136" name="Google Shape;3136;p42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2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2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2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2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41" name="Google Shape;3141;p42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142" name="Google Shape;3142;p42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3" name="Google Shape;3143;p42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44" name="Google Shape;3144;p42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45" name="Google Shape;3145;p42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146" name="Google Shape;3146;p42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7" name="Google Shape;3147;p42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48" name="Google Shape;3148;p42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2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0" name="Google Shape;3150;p42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151" name="Google Shape;3151;p42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2" name="Google Shape;3152;p42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53" name="Google Shape;3153;p42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4" name="Google Shape;3154;p42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155" name="Google Shape;3155;p42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6" name="Google Shape;3156;p42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57" name="Google Shape;3157;p42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2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2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2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2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2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2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2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2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2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2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8" name="Google Shape;3168;p42"/>
          <p:cNvGrpSpPr/>
          <p:nvPr/>
        </p:nvGrpSpPr>
        <p:grpSpPr>
          <a:xfrm>
            <a:off x="6692900" y="1511300"/>
            <a:ext cx="377825" cy="576263"/>
            <a:chOff x="4140" y="429"/>
            <a:chExt cx="1425" cy="2396"/>
          </a:xfrm>
        </p:grpSpPr>
        <p:sp>
          <p:nvSpPr>
            <p:cNvPr id="3169" name="Google Shape;3169;p42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2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2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2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2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4" name="Google Shape;3174;p42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175" name="Google Shape;3175;p42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6" name="Google Shape;3176;p42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77" name="Google Shape;3177;p42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8" name="Google Shape;3178;p42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83" name="Google Shape;3183;p42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184" name="Google Shape;3184;p42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5" name="Google Shape;3185;p42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6" name="Google Shape;3186;p42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87" name="Google Shape;3187;p42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188" name="Google Shape;3188;p42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9" name="Google Shape;3189;p42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90" name="Google Shape;3190;p42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2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2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2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2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2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2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2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2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2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2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1" name="Google Shape;3201;p42"/>
          <p:cNvGrpSpPr/>
          <p:nvPr/>
        </p:nvGrpSpPr>
        <p:grpSpPr>
          <a:xfrm>
            <a:off x="7302500" y="1663700"/>
            <a:ext cx="377825" cy="576263"/>
            <a:chOff x="4140" y="429"/>
            <a:chExt cx="1425" cy="2396"/>
          </a:xfrm>
        </p:grpSpPr>
        <p:sp>
          <p:nvSpPr>
            <p:cNvPr id="3202" name="Google Shape;3202;p42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2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2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2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2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07" name="Google Shape;3207;p42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208" name="Google Shape;3208;p42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9" name="Google Shape;3209;p42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0" name="Google Shape;3210;p42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11" name="Google Shape;3211;p42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212" name="Google Shape;3212;p42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3" name="Google Shape;3213;p42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4" name="Google Shape;3214;p42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2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16" name="Google Shape;3216;p42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217" name="Google Shape;3217;p42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8" name="Google Shape;3218;p42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9" name="Google Shape;3219;p42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20" name="Google Shape;3220;p42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221" name="Google Shape;3221;p42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2" name="Google Shape;3222;p42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23" name="Google Shape;3223;p42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2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2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2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2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2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2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42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42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2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4" name="Google Shape;3234;p42"/>
          <p:cNvGrpSpPr/>
          <p:nvPr/>
        </p:nvGrpSpPr>
        <p:grpSpPr>
          <a:xfrm>
            <a:off x="7631113" y="2609850"/>
            <a:ext cx="377825" cy="576263"/>
            <a:chOff x="4140" y="429"/>
            <a:chExt cx="1425" cy="2396"/>
          </a:xfrm>
        </p:grpSpPr>
        <p:sp>
          <p:nvSpPr>
            <p:cNvPr id="3235" name="Google Shape;3235;p42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40" name="Google Shape;3240;p42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241" name="Google Shape;3241;p42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2" name="Google Shape;3242;p42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43" name="Google Shape;3243;p42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44" name="Google Shape;3244;p42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245" name="Google Shape;3245;p42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6" name="Google Shape;3246;p42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47" name="Google Shape;3247;p42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49" name="Google Shape;3249;p42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250" name="Google Shape;3250;p42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1" name="Google Shape;3251;p42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52" name="Google Shape;3252;p42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53" name="Google Shape;3253;p42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254" name="Google Shape;3254;p42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5" name="Google Shape;3255;p42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56" name="Google Shape;3256;p42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7" name="Google Shape;3267;p42"/>
          <p:cNvSpPr/>
          <p:nvPr/>
        </p:nvSpPr>
        <p:spPr>
          <a:xfrm>
            <a:off x="5038725" y="4392613"/>
            <a:ext cx="2965450" cy="1390650"/>
          </a:xfrm>
          <a:custGeom>
            <a:rect b="b" l="l" r="r" t="t"/>
            <a:pathLst>
              <a:path extrusionOk="0" h="876" w="1868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68" name="Google Shape;3268;p42"/>
          <p:cNvCxnSpPr/>
          <p:nvPr/>
        </p:nvCxnSpPr>
        <p:spPr>
          <a:xfrm flipH="1">
            <a:off x="5487988" y="4702175"/>
            <a:ext cx="855662" cy="431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69" name="Google Shape;3269;p42"/>
          <p:cNvCxnSpPr/>
          <p:nvPr/>
        </p:nvCxnSpPr>
        <p:spPr>
          <a:xfrm flipH="1">
            <a:off x="5997575" y="4749800"/>
            <a:ext cx="563563" cy="393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0" name="Google Shape;3270;p42"/>
          <p:cNvCxnSpPr/>
          <p:nvPr/>
        </p:nvCxnSpPr>
        <p:spPr>
          <a:xfrm flipH="1">
            <a:off x="6535738" y="4756150"/>
            <a:ext cx="149225" cy="3825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1" name="Google Shape;3271;p42"/>
          <p:cNvCxnSpPr/>
          <p:nvPr/>
        </p:nvCxnSpPr>
        <p:spPr>
          <a:xfrm>
            <a:off x="6902450" y="4735513"/>
            <a:ext cx="123825" cy="4127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72" name="Google Shape;3272;p42"/>
          <p:cNvSpPr txBox="1"/>
          <p:nvPr/>
        </p:nvSpPr>
        <p:spPr>
          <a:xfrm>
            <a:off x="5065713" y="4279900"/>
            <a:ext cx="1198562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institutional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3" name="Google Shape;3273;p42"/>
          <p:cNvSpPr txBox="1"/>
          <p:nvPr/>
        </p:nvSpPr>
        <p:spPr>
          <a:xfrm>
            <a:off x="7073900" y="4660900"/>
            <a:ext cx="1290638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Gbps LAN</a:t>
            </a:r>
            <a:endParaRPr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4" name="Google Shape;3274;p42"/>
          <p:cNvGrpSpPr/>
          <p:nvPr/>
        </p:nvGrpSpPr>
        <p:grpSpPr>
          <a:xfrm>
            <a:off x="6261100" y="4460875"/>
            <a:ext cx="881063" cy="307975"/>
            <a:chOff x="2356" y="1300"/>
            <a:chExt cx="555" cy="194"/>
          </a:xfrm>
        </p:grpSpPr>
        <p:sp>
          <p:nvSpPr>
            <p:cNvPr id="3275" name="Google Shape;3275;p42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76" name="Google Shape;3276;p42"/>
            <p:cNvSpPr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77" name="Google Shape;3277;p42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278" name="Google Shape;3278;p42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3279" name="Google Shape;3279;p42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0" name="Google Shape;3280;p42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281" name="Google Shape;3281;p42"/>
            <p:cNvCxnSpPr/>
            <p:nvPr/>
          </p:nvCxnSpPr>
          <p:spPr>
            <a:xfrm>
              <a:off x="2357" y="1361"/>
              <a:ext cx="0" cy="8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82" name="Google Shape;3282;p42"/>
            <p:cNvCxnSpPr/>
            <p:nvPr/>
          </p:nvCxnSpPr>
          <p:spPr>
            <a:xfrm>
              <a:off x="2907" y="1363"/>
              <a:ext cx="0" cy="8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83" name="Google Shape;3283;p42"/>
          <p:cNvGrpSpPr/>
          <p:nvPr/>
        </p:nvGrpSpPr>
        <p:grpSpPr>
          <a:xfrm>
            <a:off x="5175250" y="5070475"/>
            <a:ext cx="525463" cy="557213"/>
            <a:chOff x="-44" y="1473"/>
            <a:chExt cx="981" cy="1105"/>
          </a:xfrm>
        </p:grpSpPr>
        <p:pic>
          <p:nvPicPr>
            <p:cNvPr descr="desktop_computer_stylized_medium" id="3284" name="Google Shape;3284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5" name="Google Shape;3285;p4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6" name="Google Shape;3286;p42"/>
          <p:cNvGrpSpPr/>
          <p:nvPr/>
        </p:nvGrpSpPr>
        <p:grpSpPr>
          <a:xfrm>
            <a:off x="5686425" y="5092700"/>
            <a:ext cx="525463" cy="557213"/>
            <a:chOff x="-44" y="1473"/>
            <a:chExt cx="981" cy="1105"/>
          </a:xfrm>
        </p:grpSpPr>
        <p:pic>
          <p:nvPicPr>
            <p:cNvPr descr="desktop_computer_stylized_medium" id="3287" name="Google Shape;3287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8" name="Google Shape;3288;p4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9" name="Google Shape;3289;p42"/>
          <p:cNvGrpSpPr/>
          <p:nvPr/>
        </p:nvGrpSpPr>
        <p:grpSpPr>
          <a:xfrm>
            <a:off x="6210300" y="5081588"/>
            <a:ext cx="525463" cy="557212"/>
            <a:chOff x="-44" y="1473"/>
            <a:chExt cx="981" cy="1105"/>
          </a:xfrm>
        </p:grpSpPr>
        <p:pic>
          <p:nvPicPr>
            <p:cNvPr descr="desktop_computer_stylized_medium" id="3290" name="Google Shape;3290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1" name="Google Shape;3291;p4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2" name="Google Shape;3292;p42"/>
          <p:cNvGrpSpPr/>
          <p:nvPr/>
        </p:nvGrpSpPr>
        <p:grpSpPr>
          <a:xfrm>
            <a:off x="6826250" y="4941888"/>
            <a:ext cx="1860550" cy="809625"/>
            <a:chOff x="4217" y="3611"/>
            <a:chExt cx="1172" cy="510"/>
          </a:xfrm>
        </p:grpSpPr>
        <p:sp>
          <p:nvSpPr>
            <p:cNvPr id="3293" name="Google Shape;3293;p42"/>
            <p:cNvSpPr/>
            <p:nvPr/>
          </p:nvSpPr>
          <p:spPr>
            <a:xfrm>
              <a:off x="4217" y="3611"/>
              <a:ext cx="329" cy="47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 txBox="1"/>
            <p:nvPr/>
          </p:nvSpPr>
          <p:spPr>
            <a:xfrm>
              <a:off x="4561" y="3717"/>
              <a:ext cx="828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Noto Sans Symbols"/>
                <a:buNone/>
              </a:pPr>
              <a:r>
                <a:rPr lang="en-US" sz="20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local web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Noto Sans Symbols"/>
                <a:buNone/>
              </a:pPr>
              <a:r>
                <a:rPr lang="en-US" sz="20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cache</a:t>
              </a:r>
              <a:endParaRPr/>
            </a:p>
          </p:txBody>
        </p:sp>
      </p:grpSp>
      <p:grpSp>
        <p:nvGrpSpPr>
          <p:cNvPr id="3295" name="Google Shape;3295;p42"/>
          <p:cNvGrpSpPr/>
          <p:nvPr/>
        </p:nvGrpSpPr>
        <p:grpSpPr>
          <a:xfrm>
            <a:off x="6891338" y="5027613"/>
            <a:ext cx="377825" cy="576262"/>
            <a:chOff x="4140" y="429"/>
            <a:chExt cx="1425" cy="2396"/>
          </a:xfrm>
        </p:grpSpPr>
        <p:sp>
          <p:nvSpPr>
            <p:cNvPr id="3296" name="Google Shape;3296;p42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2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2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2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2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1" name="Google Shape;3301;p42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302" name="Google Shape;3302;p42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3" name="Google Shape;3303;p42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4" name="Google Shape;3304;p42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5" name="Google Shape;3305;p42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306" name="Google Shape;3306;p42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7" name="Google Shape;3307;p42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8" name="Google Shape;3308;p42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2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10" name="Google Shape;3310;p42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311" name="Google Shape;3311;p42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2" name="Google Shape;3312;p42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3" name="Google Shape;3313;p42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14" name="Google Shape;3314;p42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315" name="Google Shape;3315;p42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6" name="Google Shape;3316;p42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7" name="Google Shape;3317;p42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2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2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2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2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2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2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2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2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2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2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32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3" name="Google Shape;3333;p43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334" name="Google Shape;3334;p43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35" name="Google Shape;3335;p43"/>
          <p:cNvSpPr txBox="1"/>
          <p:nvPr>
            <p:ph type="title"/>
          </p:nvPr>
        </p:nvSpPr>
        <p:spPr>
          <a:xfrm>
            <a:off x="287338" y="193675"/>
            <a:ext cx="7962900" cy="7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Conditional GET </a:t>
            </a:r>
            <a:endParaRPr/>
          </a:p>
        </p:txBody>
      </p:sp>
      <p:sp>
        <p:nvSpPr>
          <p:cNvPr id="3336" name="Google Shape;3336;p43"/>
          <p:cNvSpPr txBox="1"/>
          <p:nvPr>
            <p:ph idx="1" type="body"/>
          </p:nvPr>
        </p:nvSpPr>
        <p:spPr>
          <a:xfrm>
            <a:off x="268288" y="1403350"/>
            <a:ext cx="3743325" cy="513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>
                <a:solidFill>
                  <a:srgbClr val="CC0000"/>
                </a:solidFill>
              </a:rPr>
              <a:t>Goal:</a:t>
            </a:r>
            <a:r>
              <a:rPr lang="en-US" sz="2400"/>
              <a:t> don’t send object if cache has up-to-date cached version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no object transmission delay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lower link utilization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>
                <a:solidFill>
                  <a:srgbClr val="000090"/>
                </a:solidFill>
              </a:rPr>
              <a:t>cache:</a:t>
            </a:r>
            <a:r>
              <a:rPr lang="en-US" sz="2400">
                <a:solidFill>
                  <a:srgbClr val="000090"/>
                </a:solidFill>
              </a:rPr>
              <a:t> </a:t>
            </a:r>
            <a:r>
              <a:rPr lang="en-US" sz="2400"/>
              <a:t>specify date of cached copy in HTTP request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If-modified-since: &lt;date&gt;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>
                <a:solidFill>
                  <a:srgbClr val="000090"/>
                </a:solidFill>
              </a:rPr>
              <a:t>server:</a:t>
            </a:r>
            <a:r>
              <a:rPr lang="en-US" sz="2400">
                <a:solidFill>
                  <a:srgbClr val="000090"/>
                </a:solidFill>
              </a:rPr>
              <a:t> </a:t>
            </a:r>
            <a:r>
              <a:rPr lang="en-US" sz="2400"/>
              <a:t>response contains no object if cached copy is up-to-date: 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HTTP/1.0 304 Not Modified</a:t>
            </a:r>
            <a:endParaRPr/>
          </a:p>
        </p:txBody>
      </p:sp>
      <p:cxnSp>
        <p:nvCxnSpPr>
          <p:cNvPr id="3337" name="Google Shape;3337;p43"/>
          <p:cNvCxnSpPr/>
          <p:nvPr/>
        </p:nvCxnSpPr>
        <p:spPr>
          <a:xfrm>
            <a:off x="4521200" y="2114550"/>
            <a:ext cx="3305175" cy="38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38" name="Google Shape;3338;p43"/>
          <p:cNvSpPr txBox="1"/>
          <p:nvPr/>
        </p:nvSpPr>
        <p:spPr>
          <a:xfrm>
            <a:off x="4827588" y="1998663"/>
            <a:ext cx="2681287" cy="6207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request msg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If-modified-since: &lt;date&gt;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39" name="Google Shape;3339;p43"/>
          <p:cNvCxnSpPr/>
          <p:nvPr/>
        </p:nvCxnSpPr>
        <p:spPr>
          <a:xfrm flipH="1">
            <a:off x="4540250" y="2860675"/>
            <a:ext cx="3305175" cy="38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340" name="Google Shape;3340;p43"/>
          <p:cNvGrpSpPr/>
          <p:nvPr/>
        </p:nvGrpSpPr>
        <p:grpSpPr>
          <a:xfrm>
            <a:off x="4808538" y="2854325"/>
            <a:ext cx="2643187" cy="865188"/>
            <a:chOff x="2698" y="2036"/>
            <a:chExt cx="1665" cy="545"/>
          </a:xfrm>
        </p:grpSpPr>
        <p:sp>
          <p:nvSpPr>
            <p:cNvPr id="3341" name="Google Shape;3341;p43"/>
            <p:cNvSpPr/>
            <p:nvPr/>
          </p:nvSpPr>
          <p:spPr>
            <a:xfrm>
              <a:off x="2760" y="2071"/>
              <a:ext cx="1578" cy="46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43"/>
            <p:cNvSpPr txBox="1"/>
            <p:nvPr/>
          </p:nvSpPr>
          <p:spPr>
            <a:xfrm>
              <a:off x="2698" y="2036"/>
              <a:ext cx="1665" cy="54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HTTP response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HTTP/1.0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304 Not Modified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3" name="Google Shape;3343;p43"/>
          <p:cNvSpPr txBox="1"/>
          <p:nvPr/>
        </p:nvSpPr>
        <p:spPr>
          <a:xfrm>
            <a:off x="7905750" y="2149475"/>
            <a:ext cx="1047750" cy="1465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object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not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modified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&lt;date&gt;</a:t>
            </a:r>
            <a:endParaRPr/>
          </a:p>
        </p:txBody>
      </p:sp>
      <p:cxnSp>
        <p:nvCxnSpPr>
          <p:cNvPr id="3344" name="Google Shape;3344;p43"/>
          <p:cNvCxnSpPr/>
          <p:nvPr/>
        </p:nvCxnSpPr>
        <p:spPr>
          <a:xfrm>
            <a:off x="4278313" y="4079875"/>
            <a:ext cx="3905250" cy="0"/>
          </a:xfrm>
          <a:prstGeom prst="straightConnector1">
            <a:avLst/>
          </a:prstGeom>
          <a:noFill/>
          <a:ln cap="flat" cmpd="sng" w="28575">
            <a:solidFill>
              <a:srgbClr val="00009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345" name="Google Shape;3345;p43"/>
          <p:cNvCxnSpPr/>
          <p:nvPr/>
        </p:nvCxnSpPr>
        <p:spPr>
          <a:xfrm>
            <a:off x="4587875" y="4678363"/>
            <a:ext cx="3305175" cy="38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46" name="Google Shape;3346;p43"/>
          <p:cNvSpPr txBox="1"/>
          <p:nvPr/>
        </p:nvSpPr>
        <p:spPr>
          <a:xfrm>
            <a:off x="4832350" y="4562475"/>
            <a:ext cx="2681288" cy="62071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request msg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If-modified-since: &lt;date&gt;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47" name="Google Shape;3347;p43"/>
          <p:cNvCxnSpPr/>
          <p:nvPr/>
        </p:nvCxnSpPr>
        <p:spPr>
          <a:xfrm flipH="1">
            <a:off x="4606925" y="5457825"/>
            <a:ext cx="3305175" cy="38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48" name="Google Shape;3348;p43"/>
          <p:cNvSpPr txBox="1"/>
          <p:nvPr/>
        </p:nvSpPr>
        <p:spPr>
          <a:xfrm>
            <a:off x="4851400" y="5402263"/>
            <a:ext cx="2643188" cy="9255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response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HTTP/1.0 200 OK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&lt;data&gt;</a:t>
            </a:r>
            <a:endParaRPr/>
          </a:p>
        </p:txBody>
      </p:sp>
      <p:sp>
        <p:nvSpPr>
          <p:cNvPr id="3349" name="Google Shape;3349;p43"/>
          <p:cNvSpPr txBox="1"/>
          <p:nvPr/>
        </p:nvSpPr>
        <p:spPr>
          <a:xfrm>
            <a:off x="7985125" y="4808538"/>
            <a:ext cx="104775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object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modified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after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&lt;date&gt;</a:t>
            </a:r>
            <a:endParaRPr/>
          </a:p>
        </p:txBody>
      </p:sp>
      <p:sp>
        <p:nvSpPr>
          <p:cNvPr id="3350" name="Google Shape;3350;p43"/>
          <p:cNvSpPr txBox="1"/>
          <p:nvPr/>
        </p:nvSpPr>
        <p:spPr>
          <a:xfrm>
            <a:off x="3797300" y="1062038"/>
            <a:ext cx="7778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/>
          </a:p>
        </p:txBody>
      </p:sp>
      <p:sp>
        <p:nvSpPr>
          <p:cNvPr id="3351" name="Google Shape;3351;p43"/>
          <p:cNvSpPr txBox="1"/>
          <p:nvPr/>
        </p:nvSpPr>
        <p:spPr>
          <a:xfrm>
            <a:off x="7483475" y="1057275"/>
            <a:ext cx="889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/>
          </a:p>
        </p:txBody>
      </p:sp>
      <p:pic>
        <p:nvPicPr>
          <p:cNvPr descr="underline_base" id="3352" name="Google Shape;335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663" y="762000"/>
            <a:ext cx="3656012" cy="1730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53" name="Google Shape;3353;p43"/>
          <p:cNvGrpSpPr/>
          <p:nvPr/>
        </p:nvGrpSpPr>
        <p:grpSpPr>
          <a:xfrm>
            <a:off x="7073900" y="977900"/>
            <a:ext cx="422275" cy="685800"/>
            <a:chOff x="4140" y="429"/>
            <a:chExt cx="1425" cy="2396"/>
          </a:xfrm>
        </p:grpSpPr>
        <p:sp>
          <p:nvSpPr>
            <p:cNvPr id="3354" name="Google Shape;3354;p4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3"/>
            <p:cNvSpPr/>
            <p:nvPr/>
          </p:nvSpPr>
          <p:spPr>
            <a:xfrm>
              <a:off x="4204" y="429"/>
              <a:ext cx="1050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3"/>
            <p:cNvSpPr/>
            <p:nvPr/>
          </p:nvSpPr>
          <p:spPr>
            <a:xfrm>
              <a:off x="4210" y="695"/>
              <a:ext cx="600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59" name="Google Shape;3359;p43"/>
            <p:cNvGrpSpPr/>
            <p:nvPr/>
          </p:nvGrpSpPr>
          <p:grpSpPr>
            <a:xfrm>
              <a:off x="4751" y="668"/>
              <a:ext cx="579" cy="144"/>
              <a:chOff x="616" y="2568"/>
              <a:chExt cx="722" cy="138"/>
            </a:xfrm>
          </p:grpSpPr>
          <p:sp>
            <p:nvSpPr>
              <p:cNvPr id="3360" name="Google Shape;3360;p43"/>
              <p:cNvSpPr/>
              <p:nvPr/>
            </p:nvSpPr>
            <p:spPr>
              <a:xfrm>
                <a:off x="616" y="2568"/>
                <a:ext cx="722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1" name="Google Shape;3361;p43"/>
              <p:cNvSpPr/>
              <p:nvPr/>
            </p:nvSpPr>
            <p:spPr>
              <a:xfrm>
                <a:off x="630" y="2583"/>
                <a:ext cx="689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62" name="Google Shape;3362;p43"/>
            <p:cNvSpPr/>
            <p:nvPr/>
          </p:nvSpPr>
          <p:spPr>
            <a:xfrm>
              <a:off x="4226" y="1017"/>
              <a:ext cx="595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63" name="Google Shape;3363;p43"/>
            <p:cNvGrpSpPr/>
            <p:nvPr/>
          </p:nvGrpSpPr>
          <p:grpSpPr>
            <a:xfrm>
              <a:off x="4745" y="995"/>
              <a:ext cx="584" cy="133"/>
              <a:chOff x="612" y="2569"/>
              <a:chExt cx="729" cy="138"/>
            </a:xfrm>
          </p:grpSpPr>
          <p:sp>
            <p:nvSpPr>
              <p:cNvPr id="3364" name="Google Shape;3364;p43"/>
              <p:cNvSpPr/>
              <p:nvPr/>
            </p:nvSpPr>
            <p:spPr>
              <a:xfrm>
                <a:off x="612" y="2569"/>
                <a:ext cx="729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5" name="Google Shape;3365;p43"/>
              <p:cNvSpPr/>
              <p:nvPr/>
            </p:nvSpPr>
            <p:spPr>
              <a:xfrm>
                <a:off x="625" y="2586"/>
                <a:ext cx="695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66" name="Google Shape;3366;p43"/>
            <p:cNvSpPr/>
            <p:nvPr/>
          </p:nvSpPr>
          <p:spPr>
            <a:xfrm>
              <a:off x="4215" y="1355"/>
              <a:ext cx="600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3"/>
            <p:cNvSpPr/>
            <p:nvPr/>
          </p:nvSpPr>
          <p:spPr>
            <a:xfrm>
              <a:off x="4226" y="1655"/>
              <a:ext cx="600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68" name="Google Shape;3368;p43"/>
            <p:cNvGrpSpPr/>
            <p:nvPr/>
          </p:nvGrpSpPr>
          <p:grpSpPr>
            <a:xfrm>
              <a:off x="4735" y="1627"/>
              <a:ext cx="584" cy="150"/>
              <a:chOff x="614" y="2568"/>
              <a:chExt cx="727" cy="138"/>
            </a:xfrm>
          </p:grpSpPr>
          <p:sp>
            <p:nvSpPr>
              <p:cNvPr id="3369" name="Google Shape;3369;p43"/>
              <p:cNvSpPr/>
              <p:nvPr/>
            </p:nvSpPr>
            <p:spPr>
              <a:xfrm>
                <a:off x="614" y="2568"/>
                <a:ext cx="727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0" name="Google Shape;3370;p43"/>
              <p:cNvSpPr/>
              <p:nvPr/>
            </p:nvSpPr>
            <p:spPr>
              <a:xfrm>
                <a:off x="627" y="2583"/>
                <a:ext cx="694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71" name="Google Shape;3371;p4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72" name="Google Shape;3372;p43"/>
            <p:cNvGrpSpPr/>
            <p:nvPr/>
          </p:nvGrpSpPr>
          <p:grpSpPr>
            <a:xfrm>
              <a:off x="4740" y="1327"/>
              <a:ext cx="579" cy="139"/>
              <a:chOff x="615" y="2568"/>
              <a:chExt cx="721" cy="139"/>
            </a:xfrm>
          </p:grpSpPr>
          <p:sp>
            <p:nvSpPr>
              <p:cNvPr id="3373" name="Google Shape;3373;p43"/>
              <p:cNvSpPr/>
              <p:nvPr/>
            </p:nvSpPr>
            <p:spPr>
              <a:xfrm>
                <a:off x="615" y="2568"/>
                <a:ext cx="721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4" name="Google Shape;3374;p43"/>
              <p:cNvSpPr/>
              <p:nvPr/>
            </p:nvSpPr>
            <p:spPr>
              <a:xfrm>
                <a:off x="629" y="2585"/>
                <a:ext cx="687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75" name="Google Shape;3375;p43"/>
            <p:cNvSpPr/>
            <p:nvPr/>
          </p:nvSpPr>
          <p:spPr>
            <a:xfrm>
              <a:off x="5249" y="429"/>
              <a:ext cx="70" cy="2291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4140" y="2675"/>
              <a:ext cx="1200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4204" y="2709"/>
              <a:ext cx="1071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6" name="Google Shape;3386;p43"/>
          <p:cNvGrpSpPr/>
          <p:nvPr/>
        </p:nvGrpSpPr>
        <p:grpSpPr>
          <a:xfrm>
            <a:off x="4373563" y="1022350"/>
            <a:ext cx="742950" cy="742950"/>
            <a:chOff x="-44" y="1473"/>
            <a:chExt cx="981" cy="1105"/>
          </a:xfrm>
        </p:grpSpPr>
        <p:pic>
          <p:nvPicPr>
            <p:cNvPr descr="desktop_computer_stylized_medium" id="3387" name="Google Shape;3387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8" name="Google Shape;3388;p4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3" name="Shape 3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3394" name="Google Shape;339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1068388"/>
            <a:ext cx="4113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3395" name="Google Shape;3395;p44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396" name="Google Shape;3396;p44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97" name="Google Shape;3397;p44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2: outline</a:t>
            </a:r>
            <a:endParaRPr/>
          </a:p>
        </p:txBody>
      </p:sp>
      <p:sp>
        <p:nvSpPr>
          <p:cNvPr id="3398" name="Google Shape;3398;p44"/>
          <p:cNvSpPr txBox="1"/>
          <p:nvPr>
            <p:ph idx="1" type="body"/>
          </p:nvPr>
        </p:nvSpPr>
        <p:spPr>
          <a:xfrm>
            <a:off x="5334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2763" lvl="0" marL="5127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2.1 principles of network applications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2.2 Web and HTTP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2.3 electronic mail</a:t>
            </a:r>
            <a:endParaRPr/>
          </a:p>
          <a:p>
            <a:pPr indent="-287338" lvl="1" marL="738188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SMTP, POP3, IMAP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2.4 DNS</a:t>
            </a:r>
            <a:endParaRPr/>
          </a:p>
          <a:p>
            <a:pPr indent="-304800" lvl="0" marL="4572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99" name="Google Shape;3399;p44"/>
          <p:cNvSpPr txBox="1"/>
          <p:nvPr>
            <p:ph idx="2" type="body"/>
          </p:nvPr>
        </p:nvSpPr>
        <p:spPr>
          <a:xfrm>
            <a:off x="4673600" y="1600200"/>
            <a:ext cx="387667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2763" lvl="0" marL="5127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2.5 P2P applications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2.6 video streaming and content distribution networks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2.7 socket programming with UDP and TCP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4" name="Shape 3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Google Shape;3405;p45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406" name="Google Shape;3406;p45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07" name="Google Shape;3407;p45"/>
          <p:cNvSpPr txBox="1"/>
          <p:nvPr>
            <p:ph type="title"/>
          </p:nvPr>
        </p:nvSpPr>
        <p:spPr>
          <a:xfrm>
            <a:off x="466725" y="301625"/>
            <a:ext cx="77724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Electronic mail</a:t>
            </a:r>
            <a:endParaRPr/>
          </a:p>
        </p:txBody>
      </p:sp>
      <p:sp>
        <p:nvSpPr>
          <p:cNvPr id="3408" name="Google Shape;3408;p45"/>
          <p:cNvSpPr txBox="1"/>
          <p:nvPr>
            <p:ph idx="1" type="body"/>
          </p:nvPr>
        </p:nvSpPr>
        <p:spPr>
          <a:xfrm>
            <a:off x="544513" y="1366838"/>
            <a:ext cx="3933825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Three major components:</a:t>
            </a:r>
            <a:r>
              <a:rPr lang="en-US">
                <a:solidFill>
                  <a:srgbClr val="CC0000"/>
                </a:solidFill>
              </a:rPr>
              <a:t>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user agents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mail servers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simple mail transfer protocol: SMTP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244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i="1" lang="en-US" sz="3200">
                <a:solidFill>
                  <a:srgbClr val="CC0000"/>
                </a:solidFill>
              </a:rPr>
              <a:t>User Agent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a.k.a. “mail reader”</a:t>
            </a:r>
            <a:endParaRPr sz="2400"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composing, editing, reading mail messages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e.g., Outlook, Thunderbird, iPhone mail client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outgoing, incoming messages stored on server</a:t>
            </a:r>
            <a:endParaRPr/>
          </a:p>
        </p:txBody>
      </p:sp>
      <p:sp>
        <p:nvSpPr>
          <p:cNvPr id="3409" name="Google Shape;3409;p45"/>
          <p:cNvSpPr/>
          <p:nvPr/>
        </p:nvSpPr>
        <p:spPr>
          <a:xfrm>
            <a:off x="6962775" y="628650"/>
            <a:ext cx="1828800" cy="9810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0" name="Google Shape;3410;p45"/>
          <p:cNvGrpSpPr/>
          <p:nvPr/>
        </p:nvGrpSpPr>
        <p:grpSpPr>
          <a:xfrm>
            <a:off x="7059613" y="576263"/>
            <a:ext cx="1736725" cy="955675"/>
            <a:chOff x="4458" y="3335"/>
            <a:chExt cx="1094" cy="602"/>
          </a:xfrm>
        </p:grpSpPr>
        <p:sp>
          <p:nvSpPr>
            <p:cNvPr id="3411" name="Google Shape;3411;p45"/>
            <p:cNvSpPr txBox="1"/>
            <p:nvPr/>
          </p:nvSpPr>
          <p:spPr>
            <a:xfrm>
              <a:off x="4680" y="3725"/>
              <a:ext cx="841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 mailbox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12" name="Google Shape;3412;p45"/>
            <p:cNvGrpSpPr/>
            <p:nvPr/>
          </p:nvGrpSpPr>
          <p:grpSpPr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3413" name="Google Shape;3413;p45"/>
              <p:cNvSpPr/>
              <p:nvPr/>
            </p:nvSpPr>
            <p:spPr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414" name="Google Shape;3414;p45"/>
              <p:cNvCxnSpPr/>
              <p:nvPr/>
            </p:nvCxnSpPr>
            <p:spPr>
              <a:xfrm>
                <a:off x="4363" y="3472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15" name="Google Shape;3415;p45"/>
              <p:cNvCxnSpPr/>
              <p:nvPr/>
            </p:nvCxnSpPr>
            <p:spPr>
              <a:xfrm flipH="1">
                <a:off x="4472" y="3471"/>
                <a:ext cx="6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16" name="Google Shape;3416;p45"/>
              <p:cNvCxnSpPr/>
              <p:nvPr/>
            </p:nvCxnSpPr>
            <p:spPr>
              <a:xfrm>
                <a:off x="4527" y="347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17" name="Google Shape;3417;p45"/>
              <p:cNvCxnSpPr/>
              <p:nvPr/>
            </p:nvCxnSpPr>
            <p:spPr>
              <a:xfrm>
                <a:off x="4584" y="3471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18" name="Google Shape;3418;p45"/>
              <p:cNvCxnSpPr/>
              <p:nvPr/>
            </p:nvCxnSpPr>
            <p:spPr>
              <a:xfrm>
                <a:off x="4645" y="3471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19" name="Google Shape;3419;p45"/>
              <p:cNvCxnSpPr/>
              <p:nvPr/>
            </p:nvCxnSpPr>
            <p:spPr>
              <a:xfrm>
                <a:off x="4701" y="3471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20" name="Google Shape;3420;p45"/>
              <p:cNvCxnSpPr/>
              <p:nvPr/>
            </p:nvCxnSpPr>
            <p:spPr>
              <a:xfrm>
                <a:off x="4416" y="3472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421" name="Google Shape;3421;p45"/>
            <p:cNvSpPr/>
            <p:nvPr/>
          </p:nvSpPr>
          <p:spPr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5"/>
            <p:cNvSpPr txBox="1"/>
            <p:nvPr/>
          </p:nvSpPr>
          <p:spPr>
            <a:xfrm>
              <a:off x="4526" y="3335"/>
              <a:ext cx="1026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outgoing 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message queue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underline_base" id="3423" name="Google Shape;342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513" y="947738"/>
            <a:ext cx="3194050" cy="190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4" name="Google Shape;3424;p45"/>
          <p:cNvGrpSpPr/>
          <p:nvPr/>
        </p:nvGrpSpPr>
        <p:grpSpPr>
          <a:xfrm>
            <a:off x="4662488" y="1406525"/>
            <a:ext cx="4318000" cy="5118100"/>
            <a:chOff x="2937" y="886"/>
            <a:chExt cx="2720" cy="3224"/>
          </a:xfrm>
        </p:grpSpPr>
        <p:grpSp>
          <p:nvGrpSpPr>
            <p:cNvPr id="3425" name="Google Shape;3425;p45"/>
            <p:cNvGrpSpPr/>
            <p:nvPr/>
          </p:nvGrpSpPr>
          <p:grpSpPr>
            <a:xfrm>
              <a:off x="4346" y="1756"/>
              <a:ext cx="301" cy="451"/>
              <a:chOff x="4140" y="429"/>
              <a:chExt cx="1425" cy="2396"/>
            </a:xfrm>
          </p:grpSpPr>
          <p:sp>
            <p:nvSpPr>
              <p:cNvPr id="3426" name="Google Shape;3426;p45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7" name="Google Shape;3427;p45"/>
              <p:cNvSpPr/>
              <p:nvPr/>
            </p:nvSpPr>
            <p:spPr>
              <a:xfrm>
                <a:off x="4206" y="429"/>
                <a:ext cx="1046" cy="2284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8" name="Google Shape;3428;p45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9" name="Google Shape;3429;p45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0" name="Google Shape;3430;p45"/>
              <p:cNvSpPr/>
              <p:nvPr/>
            </p:nvSpPr>
            <p:spPr>
              <a:xfrm>
                <a:off x="4211" y="695"/>
                <a:ext cx="597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31" name="Google Shape;3431;p45"/>
              <p:cNvGrpSpPr/>
              <p:nvPr/>
            </p:nvGrpSpPr>
            <p:grpSpPr>
              <a:xfrm>
                <a:off x="4751" y="668"/>
                <a:ext cx="578" cy="144"/>
                <a:chOff x="616" y="2568"/>
                <a:chExt cx="721" cy="138"/>
              </a:xfrm>
            </p:grpSpPr>
            <p:sp>
              <p:nvSpPr>
                <p:cNvPr id="3432" name="Google Shape;3432;p45"/>
                <p:cNvSpPr/>
                <p:nvPr/>
              </p:nvSpPr>
              <p:spPr>
                <a:xfrm>
                  <a:off x="616" y="2568"/>
                  <a:ext cx="721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3" name="Google Shape;3433;p45"/>
                <p:cNvSpPr/>
                <p:nvPr/>
              </p:nvSpPr>
              <p:spPr>
                <a:xfrm>
                  <a:off x="634" y="2583"/>
                  <a:ext cx="685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34" name="Google Shape;3434;p45"/>
              <p:cNvSpPr/>
              <p:nvPr/>
            </p:nvSpPr>
            <p:spPr>
              <a:xfrm>
                <a:off x="4225" y="1019"/>
                <a:ext cx="597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35" name="Google Shape;3435;p45"/>
              <p:cNvGrpSpPr/>
              <p:nvPr/>
            </p:nvGrpSpPr>
            <p:grpSpPr>
              <a:xfrm>
                <a:off x="4746" y="992"/>
                <a:ext cx="583" cy="138"/>
                <a:chOff x="613" y="2566"/>
                <a:chExt cx="727" cy="143"/>
              </a:xfrm>
            </p:grpSpPr>
            <p:sp>
              <p:nvSpPr>
                <p:cNvPr id="3436" name="Google Shape;3436;p45"/>
                <p:cNvSpPr/>
                <p:nvPr/>
              </p:nvSpPr>
              <p:spPr>
                <a:xfrm>
                  <a:off x="613" y="2566"/>
                  <a:ext cx="727" cy="143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7" name="Google Shape;3437;p45"/>
                <p:cNvSpPr/>
                <p:nvPr/>
              </p:nvSpPr>
              <p:spPr>
                <a:xfrm>
                  <a:off x="630" y="2583"/>
                  <a:ext cx="691" cy="11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38" name="Google Shape;3438;p45"/>
              <p:cNvSpPr/>
              <p:nvPr/>
            </p:nvSpPr>
            <p:spPr>
              <a:xfrm>
                <a:off x="4216" y="1359"/>
                <a:ext cx="597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9" name="Google Shape;3439;p45"/>
              <p:cNvSpPr/>
              <p:nvPr/>
            </p:nvSpPr>
            <p:spPr>
              <a:xfrm>
                <a:off x="4230" y="1656"/>
                <a:ext cx="592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40" name="Google Shape;3440;p45"/>
              <p:cNvGrpSpPr/>
              <p:nvPr/>
            </p:nvGrpSpPr>
            <p:grpSpPr>
              <a:xfrm>
                <a:off x="4737" y="1629"/>
                <a:ext cx="582" cy="149"/>
                <a:chOff x="616" y="2570"/>
                <a:chExt cx="725" cy="137"/>
              </a:xfrm>
            </p:grpSpPr>
            <p:sp>
              <p:nvSpPr>
                <p:cNvPr id="3441" name="Google Shape;3441;p45"/>
                <p:cNvSpPr/>
                <p:nvPr/>
              </p:nvSpPr>
              <p:spPr>
                <a:xfrm>
                  <a:off x="616" y="2570"/>
                  <a:ext cx="725" cy="137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2" name="Google Shape;3442;p45"/>
                <p:cNvSpPr/>
                <p:nvPr/>
              </p:nvSpPr>
              <p:spPr>
                <a:xfrm>
                  <a:off x="634" y="2585"/>
                  <a:ext cx="690" cy="108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43" name="Google Shape;3443;p45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44" name="Google Shape;3444;p45"/>
              <p:cNvGrpSpPr/>
              <p:nvPr/>
            </p:nvGrpSpPr>
            <p:grpSpPr>
              <a:xfrm>
                <a:off x="4751" y="1327"/>
                <a:ext cx="564" cy="138"/>
                <a:chOff x="629" y="2568"/>
                <a:chExt cx="702" cy="138"/>
              </a:xfrm>
            </p:grpSpPr>
            <p:sp>
              <p:nvSpPr>
                <p:cNvPr id="3445" name="Google Shape;3445;p45"/>
                <p:cNvSpPr/>
                <p:nvPr/>
              </p:nvSpPr>
              <p:spPr>
                <a:xfrm>
                  <a:off x="629" y="2568"/>
                  <a:ext cx="702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6" name="Google Shape;3446;p45"/>
                <p:cNvSpPr/>
                <p:nvPr/>
              </p:nvSpPr>
              <p:spPr>
                <a:xfrm>
                  <a:off x="634" y="2584"/>
                  <a:ext cx="672" cy="10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47" name="Google Shape;3447;p45"/>
              <p:cNvSpPr/>
              <p:nvPr/>
            </p:nvSpPr>
            <p:spPr>
              <a:xfrm>
                <a:off x="5248" y="429"/>
                <a:ext cx="71" cy="2290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8" name="Google Shape;3448;p45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9" name="Google Shape;3449;p45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0" name="Google Shape;3450;p45"/>
              <p:cNvSpPr/>
              <p:nvPr/>
            </p:nvSpPr>
            <p:spPr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1" name="Google Shape;3451;p45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2" name="Google Shape;3452;p45"/>
              <p:cNvSpPr/>
              <p:nvPr/>
            </p:nvSpPr>
            <p:spPr>
              <a:xfrm>
                <a:off x="4140" y="2676"/>
                <a:ext cx="1198" cy="149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3" name="Google Shape;3453;p45"/>
              <p:cNvSpPr/>
              <p:nvPr/>
            </p:nvSpPr>
            <p:spPr>
              <a:xfrm>
                <a:off x="4206" y="2713"/>
                <a:ext cx="1070" cy="8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p45"/>
              <p:cNvSpPr/>
              <p:nvPr/>
            </p:nvSpPr>
            <p:spPr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5" name="Google Shape;3455;p45"/>
              <p:cNvSpPr/>
              <p:nvPr/>
            </p:nvSpPr>
            <p:spPr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6" name="Google Shape;3456;p45"/>
              <p:cNvSpPr/>
              <p:nvPr/>
            </p:nvSpPr>
            <p:spPr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7" name="Google Shape;3457;p45"/>
              <p:cNvSpPr/>
              <p:nvPr/>
            </p:nvSpPr>
            <p:spPr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8" name="Google Shape;3458;p45"/>
            <p:cNvGrpSpPr/>
            <p:nvPr/>
          </p:nvGrpSpPr>
          <p:grpSpPr>
            <a:xfrm>
              <a:off x="3091" y="2634"/>
              <a:ext cx="301" cy="451"/>
              <a:chOff x="4140" y="429"/>
              <a:chExt cx="1425" cy="2396"/>
            </a:xfrm>
          </p:grpSpPr>
          <p:sp>
            <p:nvSpPr>
              <p:cNvPr id="3459" name="Google Shape;3459;p45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5"/>
              <p:cNvSpPr/>
              <p:nvPr/>
            </p:nvSpPr>
            <p:spPr>
              <a:xfrm>
                <a:off x="4206" y="429"/>
                <a:ext cx="1046" cy="2284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1" name="Google Shape;3461;p45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2" name="Google Shape;3462;p45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3" name="Google Shape;3463;p45"/>
              <p:cNvSpPr/>
              <p:nvPr/>
            </p:nvSpPr>
            <p:spPr>
              <a:xfrm>
                <a:off x="4211" y="695"/>
                <a:ext cx="597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64" name="Google Shape;3464;p45"/>
              <p:cNvGrpSpPr/>
              <p:nvPr/>
            </p:nvGrpSpPr>
            <p:grpSpPr>
              <a:xfrm>
                <a:off x="4751" y="668"/>
                <a:ext cx="578" cy="144"/>
                <a:chOff x="616" y="2568"/>
                <a:chExt cx="721" cy="138"/>
              </a:xfrm>
            </p:grpSpPr>
            <p:sp>
              <p:nvSpPr>
                <p:cNvPr id="3465" name="Google Shape;3465;p45"/>
                <p:cNvSpPr/>
                <p:nvPr/>
              </p:nvSpPr>
              <p:spPr>
                <a:xfrm>
                  <a:off x="616" y="2568"/>
                  <a:ext cx="721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6" name="Google Shape;3466;p45"/>
                <p:cNvSpPr/>
                <p:nvPr/>
              </p:nvSpPr>
              <p:spPr>
                <a:xfrm>
                  <a:off x="634" y="2583"/>
                  <a:ext cx="685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67" name="Google Shape;3467;p45"/>
              <p:cNvSpPr/>
              <p:nvPr/>
            </p:nvSpPr>
            <p:spPr>
              <a:xfrm>
                <a:off x="4225" y="1019"/>
                <a:ext cx="597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68" name="Google Shape;3468;p45"/>
              <p:cNvGrpSpPr/>
              <p:nvPr/>
            </p:nvGrpSpPr>
            <p:grpSpPr>
              <a:xfrm>
                <a:off x="4746" y="992"/>
                <a:ext cx="583" cy="138"/>
                <a:chOff x="613" y="2566"/>
                <a:chExt cx="727" cy="143"/>
              </a:xfrm>
            </p:grpSpPr>
            <p:sp>
              <p:nvSpPr>
                <p:cNvPr id="3469" name="Google Shape;3469;p45"/>
                <p:cNvSpPr/>
                <p:nvPr/>
              </p:nvSpPr>
              <p:spPr>
                <a:xfrm>
                  <a:off x="613" y="2566"/>
                  <a:ext cx="727" cy="143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0" name="Google Shape;3470;p45"/>
                <p:cNvSpPr/>
                <p:nvPr/>
              </p:nvSpPr>
              <p:spPr>
                <a:xfrm>
                  <a:off x="630" y="2583"/>
                  <a:ext cx="691" cy="11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71" name="Google Shape;3471;p45"/>
              <p:cNvSpPr/>
              <p:nvPr/>
            </p:nvSpPr>
            <p:spPr>
              <a:xfrm>
                <a:off x="4216" y="1359"/>
                <a:ext cx="597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2" name="Google Shape;3472;p45"/>
              <p:cNvSpPr/>
              <p:nvPr/>
            </p:nvSpPr>
            <p:spPr>
              <a:xfrm>
                <a:off x="4230" y="1656"/>
                <a:ext cx="592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73" name="Google Shape;3473;p45"/>
              <p:cNvGrpSpPr/>
              <p:nvPr/>
            </p:nvGrpSpPr>
            <p:grpSpPr>
              <a:xfrm>
                <a:off x="4737" y="1629"/>
                <a:ext cx="582" cy="149"/>
                <a:chOff x="616" y="2570"/>
                <a:chExt cx="725" cy="137"/>
              </a:xfrm>
            </p:grpSpPr>
            <p:sp>
              <p:nvSpPr>
                <p:cNvPr id="3474" name="Google Shape;3474;p45"/>
                <p:cNvSpPr/>
                <p:nvPr/>
              </p:nvSpPr>
              <p:spPr>
                <a:xfrm>
                  <a:off x="616" y="2570"/>
                  <a:ext cx="725" cy="137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5" name="Google Shape;3475;p45"/>
                <p:cNvSpPr/>
                <p:nvPr/>
              </p:nvSpPr>
              <p:spPr>
                <a:xfrm>
                  <a:off x="634" y="2585"/>
                  <a:ext cx="690" cy="108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76" name="Google Shape;3476;p45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77" name="Google Shape;3477;p45"/>
              <p:cNvGrpSpPr/>
              <p:nvPr/>
            </p:nvGrpSpPr>
            <p:grpSpPr>
              <a:xfrm>
                <a:off x="4751" y="1327"/>
                <a:ext cx="564" cy="138"/>
                <a:chOff x="629" y="2568"/>
                <a:chExt cx="702" cy="138"/>
              </a:xfrm>
            </p:grpSpPr>
            <p:sp>
              <p:nvSpPr>
                <p:cNvPr id="3478" name="Google Shape;3478;p45"/>
                <p:cNvSpPr/>
                <p:nvPr/>
              </p:nvSpPr>
              <p:spPr>
                <a:xfrm>
                  <a:off x="629" y="2568"/>
                  <a:ext cx="702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9" name="Google Shape;3479;p45"/>
                <p:cNvSpPr/>
                <p:nvPr/>
              </p:nvSpPr>
              <p:spPr>
                <a:xfrm>
                  <a:off x="634" y="2584"/>
                  <a:ext cx="672" cy="10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80" name="Google Shape;3480;p45"/>
              <p:cNvSpPr/>
              <p:nvPr/>
            </p:nvSpPr>
            <p:spPr>
              <a:xfrm>
                <a:off x="5248" y="429"/>
                <a:ext cx="71" cy="2290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1" name="Google Shape;3481;p45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2" name="Google Shape;3482;p45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3" name="Google Shape;3483;p45"/>
              <p:cNvSpPr/>
              <p:nvPr/>
            </p:nvSpPr>
            <p:spPr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45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5" name="Google Shape;3485;p45"/>
              <p:cNvSpPr/>
              <p:nvPr/>
            </p:nvSpPr>
            <p:spPr>
              <a:xfrm>
                <a:off x="4140" y="2676"/>
                <a:ext cx="1198" cy="149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6" name="Google Shape;3486;p45"/>
              <p:cNvSpPr/>
              <p:nvPr/>
            </p:nvSpPr>
            <p:spPr>
              <a:xfrm>
                <a:off x="4206" y="2713"/>
                <a:ext cx="1070" cy="8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7" name="Google Shape;3487;p45"/>
              <p:cNvSpPr/>
              <p:nvPr/>
            </p:nvSpPr>
            <p:spPr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8" name="Google Shape;3488;p45"/>
              <p:cNvSpPr/>
              <p:nvPr/>
            </p:nvSpPr>
            <p:spPr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45"/>
              <p:cNvSpPr/>
              <p:nvPr/>
            </p:nvSpPr>
            <p:spPr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0" name="Google Shape;3490;p45"/>
              <p:cNvSpPr/>
              <p:nvPr/>
            </p:nvSpPr>
            <p:spPr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1" name="Google Shape;3491;p45"/>
            <p:cNvGrpSpPr/>
            <p:nvPr/>
          </p:nvGrpSpPr>
          <p:grpSpPr>
            <a:xfrm>
              <a:off x="3105" y="1159"/>
              <a:ext cx="301" cy="451"/>
              <a:chOff x="4140" y="429"/>
              <a:chExt cx="1425" cy="2396"/>
            </a:xfrm>
          </p:grpSpPr>
          <p:sp>
            <p:nvSpPr>
              <p:cNvPr id="3492" name="Google Shape;3492;p45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3" name="Google Shape;3493;p45"/>
              <p:cNvSpPr/>
              <p:nvPr/>
            </p:nvSpPr>
            <p:spPr>
              <a:xfrm>
                <a:off x="4206" y="429"/>
                <a:ext cx="1046" cy="2284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p45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5" name="Google Shape;3495;p45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6" name="Google Shape;3496;p45"/>
              <p:cNvSpPr/>
              <p:nvPr/>
            </p:nvSpPr>
            <p:spPr>
              <a:xfrm>
                <a:off x="4211" y="695"/>
                <a:ext cx="597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97" name="Google Shape;3497;p45"/>
              <p:cNvGrpSpPr/>
              <p:nvPr/>
            </p:nvGrpSpPr>
            <p:grpSpPr>
              <a:xfrm>
                <a:off x="4751" y="668"/>
                <a:ext cx="578" cy="144"/>
                <a:chOff x="616" y="2568"/>
                <a:chExt cx="721" cy="138"/>
              </a:xfrm>
            </p:grpSpPr>
            <p:sp>
              <p:nvSpPr>
                <p:cNvPr id="3498" name="Google Shape;3498;p45"/>
                <p:cNvSpPr/>
                <p:nvPr/>
              </p:nvSpPr>
              <p:spPr>
                <a:xfrm>
                  <a:off x="616" y="2568"/>
                  <a:ext cx="721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9" name="Google Shape;3499;p45"/>
                <p:cNvSpPr/>
                <p:nvPr/>
              </p:nvSpPr>
              <p:spPr>
                <a:xfrm>
                  <a:off x="634" y="2583"/>
                  <a:ext cx="685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00" name="Google Shape;3500;p45"/>
              <p:cNvSpPr/>
              <p:nvPr/>
            </p:nvSpPr>
            <p:spPr>
              <a:xfrm>
                <a:off x="4225" y="1019"/>
                <a:ext cx="597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01" name="Google Shape;3501;p45"/>
              <p:cNvGrpSpPr/>
              <p:nvPr/>
            </p:nvGrpSpPr>
            <p:grpSpPr>
              <a:xfrm>
                <a:off x="4746" y="992"/>
                <a:ext cx="583" cy="138"/>
                <a:chOff x="613" y="2566"/>
                <a:chExt cx="727" cy="143"/>
              </a:xfrm>
            </p:grpSpPr>
            <p:sp>
              <p:nvSpPr>
                <p:cNvPr id="3502" name="Google Shape;3502;p45"/>
                <p:cNvSpPr/>
                <p:nvPr/>
              </p:nvSpPr>
              <p:spPr>
                <a:xfrm>
                  <a:off x="613" y="2566"/>
                  <a:ext cx="727" cy="143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3" name="Google Shape;3503;p45"/>
                <p:cNvSpPr/>
                <p:nvPr/>
              </p:nvSpPr>
              <p:spPr>
                <a:xfrm>
                  <a:off x="630" y="2583"/>
                  <a:ext cx="691" cy="11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04" name="Google Shape;3504;p45"/>
              <p:cNvSpPr/>
              <p:nvPr/>
            </p:nvSpPr>
            <p:spPr>
              <a:xfrm>
                <a:off x="4216" y="1359"/>
                <a:ext cx="597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5" name="Google Shape;3505;p45"/>
              <p:cNvSpPr/>
              <p:nvPr/>
            </p:nvSpPr>
            <p:spPr>
              <a:xfrm>
                <a:off x="4230" y="1656"/>
                <a:ext cx="592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06" name="Google Shape;3506;p45"/>
              <p:cNvGrpSpPr/>
              <p:nvPr/>
            </p:nvGrpSpPr>
            <p:grpSpPr>
              <a:xfrm>
                <a:off x="4737" y="1629"/>
                <a:ext cx="582" cy="149"/>
                <a:chOff x="616" y="2570"/>
                <a:chExt cx="725" cy="137"/>
              </a:xfrm>
            </p:grpSpPr>
            <p:sp>
              <p:nvSpPr>
                <p:cNvPr id="3507" name="Google Shape;3507;p45"/>
                <p:cNvSpPr/>
                <p:nvPr/>
              </p:nvSpPr>
              <p:spPr>
                <a:xfrm>
                  <a:off x="616" y="2570"/>
                  <a:ext cx="725" cy="137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8" name="Google Shape;3508;p45"/>
                <p:cNvSpPr/>
                <p:nvPr/>
              </p:nvSpPr>
              <p:spPr>
                <a:xfrm>
                  <a:off x="634" y="2585"/>
                  <a:ext cx="690" cy="108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09" name="Google Shape;3509;p45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10" name="Google Shape;3510;p45"/>
              <p:cNvGrpSpPr/>
              <p:nvPr/>
            </p:nvGrpSpPr>
            <p:grpSpPr>
              <a:xfrm>
                <a:off x="4751" y="1327"/>
                <a:ext cx="564" cy="138"/>
                <a:chOff x="629" y="2568"/>
                <a:chExt cx="702" cy="138"/>
              </a:xfrm>
            </p:grpSpPr>
            <p:sp>
              <p:nvSpPr>
                <p:cNvPr id="3511" name="Google Shape;3511;p45"/>
                <p:cNvSpPr/>
                <p:nvPr/>
              </p:nvSpPr>
              <p:spPr>
                <a:xfrm>
                  <a:off x="629" y="2568"/>
                  <a:ext cx="702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2" name="Google Shape;3512;p45"/>
                <p:cNvSpPr/>
                <p:nvPr/>
              </p:nvSpPr>
              <p:spPr>
                <a:xfrm>
                  <a:off x="634" y="2584"/>
                  <a:ext cx="672" cy="10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13" name="Google Shape;3513;p45"/>
              <p:cNvSpPr/>
              <p:nvPr/>
            </p:nvSpPr>
            <p:spPr>
              <a:xfrm>
                <a:off x="5248" y="429"/>
                <a:ext cx="71" cy="2290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4" name="Google Shape;3514;p45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5" name="Google Shape;3515;p45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6" name="Google Shape;3516;p45"/>
              <p:cNvSpPr/>
              <p:nvPr/>
            </p:nvSpPr>
            <p:spPr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7" name="Google Shape;3517;p45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8" name="Google Shape;3518;p45"/>
              <p:cNvSpPr/>
              <p:nvPr/>
            </p:nvSpPr>
            <p:spPr>
              <a:xfrm>
                <a:off x="4140" y="2676"/>
                <a:ext cx="1198" cy="149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9" name="Google Shape;3519;p45"/>
              <p:cNvSpPr/>
              <p:nvPr/>
            </p:nvSpPr>
            <p:spPr>
              <a:xfrm>
                <a:off x="4206" y="2713"/>
                <a:ext cx="1070" cy="8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0" name="Google Shape;3520;p45"/>
              <p:cNvSpPr/>
              <p:nvPr/>
            </p:nvSpPr>
            <p:spPr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1" name="Google Shape;3521;p45"/>
              <p:cNvSpPr/>
              <p:nvPr/>
            </p:nvSpPr>
            <p:spPr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2" name="Google Shape;3522;p45"/>
              <p:cNvSpPr/>
              <p:nvPr/>
            </p:nvSpPr>
            <p:spPr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3" name="Google Shape;3523;p45"/>
              <p:cNvSpPr/>
              <p:nvPr/>
            </p:nvSpPr>
            <p:spPr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524" name="Google Shape;3524;p45"/>
            <p:cNvCxnSpPr/>
            <p:nvPr/>
          </p:nvCxnSpPr>
          <p:spPr>
            <a:xfrm>
              <a:off x="3734" y="1642"/>
              <a:ext cx="708" cy="498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grpSp>
          <p:nvGrpSpPr>
            <p:cNvPr id="3525" name="Google Shape;3525;p45"/>
            <p:cNvGrpSpPr/>
            <p:nvPr/>
          </p:nvGrpSpPr>
          <p:grpSpPr>
            <a:xfrm>
              <a:off x="4466" y="1881"/>
              <a:ext cx="510" cy="661"/>
              <a:chOff x="4296" y="2627"/>
              <a:chExt cx="510" cy="661"/>
            </a:xfrm>
          </p:grpSpPr>
          <p:sp>
            <p:nvSpPr>
              <p:cNvPr id="3526" name="Google Shape;3526;p45"/>
              <p:cNvSpPr/>
              <p:nvPr/>
            </p:nvSpPr>
            <p:spPr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p45"/>
              <p:cNvSpPr txBox="1"/>
              <p:nvPr/>
            </p:nvSpPr>
            <p:spPr>
              <a:xfrm>
                <a:off x="4304" y="2627"/>
                <a:ext cx="472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mail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server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45"/>
              <p:cNvSpPr/>
              <p:nvPr/>
            </p:nvSpPr>
            <p:spPr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29" name="Google Shape;3529;p45"/>
              <p:cNvCxnSpPr/>
              <p:nvPr/>
            </p:nvCxnSpPr>
            <p:spPr>
              <a:xfrm>
                <a:off x="4369" y="3034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30" name="Google Shape;3530;p45"/>
              <p:cNvCxnSpPr/>
              <p:nvPr/>
            </p:nvCxnSpPr>
            <p:spPr>
              <a:xfrm>
                <a:off x="4478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31" name="Google Shape;3531;p45"/>
              <p:cNvCxnSpPr/>
              <p:nvPr/>
            </p:nvCxnSpPr>
            <p:spPr>
              <a:xfrm>
                <a:off x="4533" y="3035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32" name="Google Shape;3532;p45"/>
              <p:cNvCxnSpPr/>
              <p:nvPr/>
            </p:nvCxnSpPr>
            <p:spPr>
              <a:xfrm>
                <a:off x="4590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33" name="Google Shape;3533;p45"/>
              <p:cNvCxnSpPr/>
              <p:nvPr/>
            </p:nvCxnSpPr>
            <p:spPr>
              <a:xfrm>
                <a:off x="4651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34" name="Google Shape;3534;p45"/>
              <p:cNvCxnSpPr/>
              <p:nvPr/>
            </p:nvCxnSpPr>
            <p:spPr>
              <a:xfrm>
                <a:off x="4707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35" name="Google Shape;3535;p45"/>
              <p:cNvCxnSpPr/>
              <p:nvPr/>
            </p:nvCxnSpPr>
            <p:spPr>
              <a:xfrm>
                <a:off x="4422" y="3034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536" name="Google Shape;3536;p45"/>
              <p:cNvSpPr/>
              <p:nvPr/>
            </p:nvSpPr>
            <p:spPr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7" name="Google Shape;3537;p45"/>
              <p:cNvSpPr/>
              <p:nvPr/>
            </p:nvSpPr>
            <p:spPr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8" name="Google Shape;3538;p45"/>
              <p:cNvSpPr/>
              <p:nvPr/>
            </p:nvSpPr>
            <p:spPr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p45"/>
              <p:cNvSpPr/>
              <p:nvPr/>
            </p:nvSpPr>
            <p:spPr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1" name="Google Shape;3541;p45"/>
            <p:cNvGrpSpPr/>
            <p:nvPr/>
          </p:nvGrpSpPr>
          <p:grpSpPr>
            <a:xfrm>
              <a:off x="3206" y="2763"/>
              <a:ext cx="510" cy="661"/>
              <a:chOff x="4296" y="2627"/>
              <a:chExt cx="510" cy="661"/>
            </a:xfrm>
          </p:grpSpPr>
          <p:sp>
            <p:nvSpPr>
              <p:cNvPr id="3542" name="Google Shape;3542;p45"/>
              <p:cNvSpPr/>
              <p:nvPr/>
            </p:nvSpPr>
            <p:spPr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3" name="Google Shape;3543;p45"/>
              <p:cNvSpPr txBox="1"/>
              <p:nvPr/>
            </p:nvSpPr>
            <p:spPr>
              <a:xfrm>
                <a:off x="4304" y="2627"/>
                <a:ext cx="472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mail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server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p45"/>
              <p:cNvSpPr/>
              <p:nvPr/>
            </p:nvSpPr>
            <p:spPr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45" name="Google Shape;3545;p45"/>
              <p:cNvCxnSpPr/>
              <p:nvPr/>
            </p:nvCxnSpPr>
            <p:spPr>
              <a:xfrm>
                <a:off x="4369" y="3034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46" name="Google Shape;3546;p45"/>
              <p:cNvCxnSpPr/>
              <p:nvPr/>
            </p:nvCxnSpPr>
            <p:spPr>
              <a:xfrm>
                <a:off x="4478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47" name="Google Shape;3547;p45"/>
              <p:cNvCxnSpPr/>
              <p:nvPr/>
            </p:nvCxnSpPr>
            <p:spPr>
              <a:xfrm>
                <a:off x="4533" y="3035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48" name="Google Shape;3548;p45"/>
              <p:cNvCxnSpPr/>
              <p:nvPr/>
            </p:nvCxnSpPr>
            <p:spPr>
              <a:xfrm>
                <a:off x="4590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49" name="Google Shape;3549;p45"/>
              <p:cNvCxnSpPr/>
              <p:nvPr/>
            </p:nvCxnSpPr>
            <p:spPr>
              <a:xfrm>
                <a:off x="4651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50" name="Google Shape;3550;p45"/>
              <p:cNvCxnSpPr/>
              <p:nvPr/>
            </p:nvCxnSpPr>
            <p:spPr>
              <a:xfrm>
                <a:off x="4707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51" name="Google Shape;3551;p45"/>
              <p:cNvCxnSpPr/>
              <p:nvPr/>
            </p:nvCxnSpPr>
            <p:spPr>
              <a:xfrm>
                <a:off x="4422" y="3034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552" name="Google Shape;3552;p45"/>
              <p:cNvSpPr/>
              <p:nvPr/>
            </p:nvSpPr>
            <p:spPr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p45"/>
              <p:cNvSpPr/>
              <p:nvPr/>
            </p:nvSpPr>
            <p:spPr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p45"/>
              <p:cNvSpPr/>
              <p:nvPr/>
            </p:nvSpPr>
            <p:spPr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p45"/>
              <p:cNvSpPr/>
              <p:nvPr/>
            </p:nvSpPr>
            <p:spPr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p45"/>
              <p:cNvSpPr/>
              <p:nvPr/>
            </p:nvSpPr>
            <p:spPr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7" name="Google Shape;3557;p45"/>
            <p:cNvGrpSpPr/>
            <p:nvPr/>
          </p:nvGrpSpPr>
          <p:grpSpPr>
            <a:xfrm>
              <a:off x="3206" y="1347"/>
              <a:ext cx="510" cy="661"/>
              <a:chOff x="4296" y="2627"/>
              <a:chExt cx="510" cy="661"/>
            </a:xfrm>
          </p:grpSpPr>
          <p:sp>
            <p:nvSpPr>
              <p:cNvPr id="3558" name="Google Shape;3558;p45"/>
              <p:cNvSpPr/>
              <p:nvPr/>
            </p:nvSpPr>
            <p:spPr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9" name="Google Shape;3559;p45"/>
              <p:cNvSpPr txBox="1"/>
              <p:nvPr/>
            </p:nvSpPr>
            <p:spPr>
              <a:xfrm>
                <a:off x="4304" y="2627"/>
                <a:ext cx="472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mail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server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0" name="Google Shape;3560;p45"/>
              <p:cNvSpPr/>
              <p:nvPr/>
            </p:nvSpPr>
            <p:spPr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61" name="Google Shape;3561;p45"/>
              <p:cNvCxnSpPr/>
              <p:nvPr/>
            </p:nvCxnSpPr>
            <p:spPr>
              <a:xfrm>
                <a:off x="4369" y="3034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62" name="Google Shape;3562;p45"/>
              <p:cNvCxnSpPr/>
              <p:nvPr/>
            </p:nvCxnSpPr>
            <p:spPr>
              <a:xfrm>
                <a:off x="4478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63" name="Google Shape;3563;p45"/>
              <p:cNvCxnSpPr/>
              <p:nvPr/>
            </p:nvCxnSpPr>
            <p:spPr>
              <a:xfrm>
                <a:off x="4533" y="3035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64" name="Google Shape;3564;p45"/>
              <p:cNvCxnSpPr/>
              <p:nvPr/>
            </p:nvCxnSpPr>
            <p:spPr>
              <a:xfrm>
                <a:off x="4590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65" name="Google Shape;3565;p45"/>
              <p:cNvCxnSpPr/>
              <p:nvPr/>
            </p:nvCxnSpPr>
            <p:spPr>
              <a:xfrm>
                <a:off x="4651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66" name="Google Shape;3566;p45"/>
              <p:cNvCxnSpPr/>
              <p:nvPr/>
            </p:nvCxnSpPr>
            <p:spPr>
              <a:xfrm>
                <a:off x="4707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67" name="Google Shape;3567;p45"/>
              <p:cNvCxnSpPr/>
              <p:nvPr/>
            </p:nvCxnSpPr>
            <p:spPr>
              <a:xfrm>
                <a:off x="4422" y="3034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568" name="Google Shape;3568;p45"/>
              <p:cNvSpPr/>
              <p:nvPr/>
            </p:nvSpPr>
            <p:spPr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9" name="Google Shape;3569;p45"/>
              <p:cNvSpPr/>
              <p:nvPr/>
            </p:nvSpPr>
            <p:spPr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45"/>
              <p:cNvSpPr/>
              <p:nvPr/>
            </p:nvSpPr>
            <p:spPr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1" name="Google Shape;3571;p45"/>
              <p:cNvSpPr/>
              <p:nvPr/>
            </p:nvSpPr>
            <p:spPr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2" name="Google Shape;3572;p45"/>
              <p:cNvSpPr/>
              <p:nvPr/>
            </p:nvSpPr>
            <p:spPr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573" name="Google Shape;3573;p45"/>
            <p:cNvCxnSpPr/>
            <p:nvPr/>
          </p:nvCxnSpPr>
          <p:spPr>
            <a:xfrm flipH="1" rot="10800000">
              <a:off x="3734" y="2350"/>
              <a:ext cx="708" cy="684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3574" name="Google Shape;3574;p45"/>
            <p:cNvCxnSpPr/>
            <p:nvPr/>
          </p:nvCxnSpPr>
          <p:spPr>
            <a:xfrm rot="10800000">
              <a:off x="3266" y="2020"/>
              <a:ext cx="0" cy="786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grpSp>
          <p:nvGrpSpPr>
            <p:cNvPr id="3575" name="Google Shape;3575;p45"/>
            <p:cNvGrpSpPr/>
            <p:nvPr/>
          </p:nvGrpSpPr>
          <p:grpSpPr>
            <a:xfrm>
              <a:off x="3795" y="2535"/>
              <a:ext cx="650" cy="288"/>
              <a:chOff x="3745" y="2537"/>
              <a:chExt cx="650" cy="288"/>
            </a:xfrm>
          </p:grpSpPr>
          <p:sp>
            <p:nvSpPr>
              <p:cNvPr id="3576" name="Google Shape;3576;p45"/>
              <p:cNvSpPr/>
              <p:nvPr/>
            </p:nvSpPr>
            <p:spPr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7" name="Google Shape;3577;p45"/>
              <p:cNvSpPr txBox="1"/>
              <p:nvPr/>
            </p:nvSpPr>
            <p:spPr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2400"/>
                  <a:buFont typeface="Noto Sans Symbols"/>
                  <a:buNone/>
                </a:pPr>
                <a:r>
                  <a:rPr lang="en-US" sz="24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SMTP</a:t>
                </a:r>
                <a:endParaRPr/>
              </a:p>
            </p:txBody>
          </p:sp>
        </p:grpSp>
        <p:grpSp>
          <p:nvGrpSpPr>
            <p:cNvPr id="3578" name="Google Shape;3578;p45"/>
            <p:cNvGrpSpPr/>
            <p:nvPr/>
          </p:nvGrpSpPr>
          <p:grpSpPr>
            <a:xfrm>
              <a:off x="3771" y="1743"/>
              <a:ext cx="650" cy="288"/>
              <a:chOff x="3745" y="2537"/>
              <a:chExt cx="650" cy="288"/>
            </a:xfrm>
          </p:grpSpPr>
          <p:sp>
            <p:nvSpPr>
              <p:cNvPr id="3579" name="Google Shape;3579;p45"/>
              <p:cNvSpPr/>
              <p:nvPr/>
            </p:nvSpPr>
            <p:spPr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0" name="Google Shape;3580;p45"/>
              <p:cNvSpPr txBox="1"/>
              <p:nvPr/>
            </p:nvSpPr>
            <p:spPr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2400"/>
                  <a:buFont typeface="Noto Sans Symbols"/>
                  <a:buNone/>
                </a:pPr>
                <a:r>
                  <a:rPr lang="en-US" sz="24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SMTP</a:t>
                </a:r>
                <a:endParaRPr/>
              </a:p>
            </p:txBody>
          </p:sp>
        </p:grpSp>
        <p:grpSp>
          <p:nvGrpSpPr>
            <p:cNvPr id="3581" name="Google Shape;3581;p45"/>
            <p:cNvGrpSpPr/>
            <p:nvPr/>
          </p:nvGrpSpPr>
          <p:grpSpPr>
            <a:xfrm>
              <a:off x="2937" y="2193"/>
              <a:ext cx="650" cy="288"/>
              <a:chOff x="3745" y="2537"/>
              <a:chExt cx="650" cy="288"/>
            </a:xfrm>
          </p:grpSpPr>
          <p:sp>
            <p:nvSpPr>
              <p:cNvPr id="3582" name="Google Shape;3582;p45"/>
              <p:cNvSpPr/>
              <p:nvPr/>
            </p:nvSpPr>
            <p:spPr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3" name="Google Shape;3583;p45"/>
              <p:cNvSpPr txBox="1"/>
              <p:nvPr/>
            </p:nvSpPr>
            <p:spPr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2400"/>
                  <a:buFont typeface="Noto Sans Symbols"/>
                  <a:buNone/>
                </a:pPr>
                <a:r>
                  <a:rPr lang="en-US" sz="24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SMTP</a:t>
                </a:r>
                <a:endParaRPr/>
              </a:p>
            </p:txBody>
          </p:sp>
        </p:grpSp>
        <p:grpSp>
          <p:nvGrpSpPr>
            <p:cNvPr id="3584" name="Google Shape;3584;p45"/>
            <p:cNvGrpSpPr/>
            <p:nvPr/>
          </p:nvGrpSpPr>
          <p:grpSpPr>
            <a:xfrm>
              <a:off x="3587" y="886"/>
              <a:ext cx="575" cy="664"/>
              <a:chOff x="3574" y="550"/>
              <a:chExt cx="575" cy="664"/>
            </a:xfrm>
          </p:grpSpPr>
          <p:grpSp>
            <p:nvGrpSpPr>
              <p:cNvPr id="3585" name="Google Shape;3585;p45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descr="desktop_computer_stylized_medium" id="3586" name="Google Shape;3586;p4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587" name="Google Shape;3587;p45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chemeClr val="lt1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88" name="Google Shape;3588;p45"/>
              <p:cNvSpPr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9" name="Google Shape;3589;p45"/>
              <p:cNvSpPr txBox="1"/>
              <p:nvPr/>
            </p:nvSpPr>
            <p:spPr>
              <a:xfrm>
                <a:off x="3574" y="550"/>
                <a:ext cx="436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user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agent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90" name="Google Shape;3590;p45"/>
            <p:cNvGrpSpPr/>
            <p:nvPr/>
          </p:nvGrpSpPr>
          <p:grpSpPr>
            <a:xfrm>
              <a:off x="4870" y="1400"/>
              <a:ext cx="575" cy="664"/>
              <a:chOff x="3574" y="550"/>
              <a:chExt cx="575" cy="664"/>
            </a:xfrm>
          </p:grpSpPr>
          <p:grpSp>
            <p:nvGrpSpPr>
              <p:cNvPr id="3591" name="Google Shape;3591;p45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descr="desktop_computer_stylized_medium" id="3592" name="Google Shape;3592;p4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593" name="Google Shape;3593;p45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chemeClr val="lt1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94" name="Google Shape;3594;p45"/>
              <p:cNvSpPr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95;p45"/>
              <p:cNvSpPr txBox="1"/>
              <p:nvPr/>
            </p:nvSpPr>
            <p:spPr>
              <a:xfrm>
                <a:off x="3574" y="550"/>
                <a:ext cx="436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user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agent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96" name="Google Shape;3596;p45"/>
            <p:cNvGrpSpPr/>
            <p:nvPr/>
          </p:nvGrpSpPr>
          <p:grpSpPr>
            <a:xfrm>
              <a:off x="5082" y="1880"/>
              <a:ext cx="575" cy="664"/>
              <a:chOff x="3574" y="550"/>
              <a:chExt cx="575" cy="664"/>
            </a:xfrm>
          </p:grpSpPr>
          <p:grpSp>
            <p:nvGrpSpPr>
              <p:cNvPr id="3597" name="Google Shape;3597;p45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descr="desktop_computer_stylized_medium" id="3598" name="Google Shape;3598;p4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599" name="Google Shape;3599;p45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chemeClr val="lt1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00" name="Google Shape;3600;p45"/>
              <p:cNvSpPr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1" name="Google Shape;3601;p45"/>
              <p:cNvSpPr txBox="1"/>
              <p:nvPr/>
            </p:nvSpPr>
            <p:spPr>
              <a:xfrm>
                <a:off x="3574" y="550"/>
                <a:ext cx="436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user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agent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02" name="Google Shape;3602;p45"/>
            <p:cNvGrpSpPr/>
            <p:nvPr/>
          </p:nvGrpSpPr>
          <p:grpSpPr>
            <a:xfrm>
              <a:off x="4999" y="2540"/>
              <a:ext cx="575" cy="664"/>
              <a:chOff x="3574" y="550"/>
              <a:chExt cx="575" cy="664"/>
            </a:xfrm>
          </p:grpSpPr>
          <p:grpSp>
            <p:nvGrpSpPr>
              <p:cNvPr id="3603" name="Google Shape;3603;p45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descr="desktop_computer_stylized_medium" id="3604" name="Google Shape;3604;p4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605" name="Google Shape;3605;p45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chemeClr val="lt1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06" name="Google Shape;3606;p45"/>
              <p:cNvSpPr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7" name="Google Shape;3607;p45"/>
              <p:cNvSpPr txBox="1"/>
              <p:nvPr/>
            </p:nvSpPr>
            <p:spPr>
              <a:xfrm>
                <a:off x="3574" y="550"/>
                <a:ext cx="436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user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agent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08" name="Google Shape;3608;p45"/>
            <p:cNvGrpSpPr/>
            <p:nvPr/>
          </p:nvGrpSpPr>
          <p:grpSpPr>
            <a:xfrm>
              <a:off x="3354" y="3446"/>
              <a:ext cx="575" cy="664"/>
              <a:chOff x="3574" y="550"/>
              <a:chExt cx="575" cy="664"/>
            </a:xfrm>
          </p:grpSpPr>
          <p:grpSp>
            <p:nvGrpSpPr>
              <p:cNvPr id="3609" name="Google Shape;3609;p45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descr="desktop_computer_stylized_medium" id="3610" name="Google Shape;3610;p4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611" name="Google Shape;3611;p45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chemeClr val="lt1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12" name="Google Shape;3612;p45"/>
              <p:cNvSpPr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3" name="Google Shape;3613;p45"/>
              <p:cNvSpPr txBox="1"/>
              <p:nvPr/>
            </p:nvSpPr>
            <p:spPr>
              <a:xfrm>
                <a:off x="3574" y="550"/>
                <a:ext cx="436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user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agent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14" name="Google Shape;3614;p45"/>
            <p:cNvGrpSpPr/>
            <p:nvPr/>
          </p:nvGrpSpPr>
          <p:grpSpPr>
            <a:xfrm>
              <a:off x="3813" y="3056"/>
              <a:ext cx="575" cy="664"/>
              <a:chOff x="3574" y="550"/>
              <a:chExt cx="575" cy="664"/>
            </a:xfrm>
          </p:grpSpPr>
          <p:grpSp>
            <p:nvGrpSpPr>
              <p:cNvPr id="3615" name="Google Shape;3615;p45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descr="desktop_computer_stylized_medium" id="3616" name="Google Shape;3616;p4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617" name="Google Shape;3617;p45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chemeClr val="lt1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18" name="Google Shape;3618;p45"/>
              <p:cNvSpPr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 txBox="1"/>
              <p:nvPr/>
            </p:nvSpPr>
            <p:spPr>
              <a:xfrm>
                <a:off x="3574" y="550"/>
                <a:ext cx="436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user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agent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4" name="Shape 3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" name="Google Shape;3625;p46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626" name="Google Shape;3626;p46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27" name="Google Shape;3627;p46"/>
          <p:cNvSpPr txBox="1"/>
          <p:nvPr>
            <p:ph type="title"/>
          </p:nvPr>
        </p:nvSpPr>
        <p:spPr>
          <a:xfrm>
            <a:off x="376238" y="222250"/>
            <a:ext cx="77724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Electronic mail: mail servers</a:t>
            </a:r>
            <a:endParaRPr/>
          </a:p>
        </p:txBody>
      </p:sp>
      <p:sp>
        <p:nvSpPr>
          <p:cNvPr id="3628" name="Google Shape;3628;p46"/>
          <p:cNvSpPr txBox="1"/>
          <p:nvPr>
            <p:ph idx="1" type="body"/>
          </p:nvPr>
        </p:nvSpPr>
        <p:spPr>
          <a:xfrm>
            <a:off x="457200" y="1398588"/>
            <a:ext cx="393382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</a:rPr>
              <a:t>mail servers: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>
                <a:solidFill>
                  <a:srgbClr val="CC0000"/>
                </a:solidFill>
              </a:rPr>
              <a:t>mailbox</a:t>
            </a:r>
            <a:r>
              <a:rPr lang="en-US" sz="2400"/>
              <a:t> contains incoming messages for user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>
                <a:solidFill>
                  <a:srgbClr val="CC0000"/>
                </a:solidFill>
              </a:rPr>
              <a:t>message queue</a:t>
            </a:r>
            <a:r>
              <a:rPr lang="en-US" sz="2400"/>
              <a:t> of outgoing (to be sent) mail messages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>
                <a:solidFill>
                  <a:srgbClr val="CC0000"/>
                </a:solidFill>
              </a:rPr>
              <a:t>SMTP protocol</a:t>
            </a:r>
            <a:r>
              <a:rPr lang="en-US" sz="2400"/>
              <a:t> between mail servers to send email messages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client: sending mail server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“server”: receiving mail server</a:t>
            </a:r>
            <a:endParaRPr/>
          </a:p>
        </p:txBody>
      </p:sp>
      <p:pic>
        <p:nvPicPr>
          <p:cNvPr descr="underline_base" id="3629" name="Google Shape;362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188" y="882650"/>
            <a:ext cx="5942012" cy="1730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30" name="Google Shape;3630;p46"/>
          <p:cNvGrpSpPr/>
          <p:nvPr/>
        </p:nvGrpSpPr>
        <p:grpSpPr>
          <a:xfrm>
            <a:off x="6899275" y="2787650"/>
            <a:ext cx="477838" cy="715963"/>
            <a:chOff x="4140" y="429"/>
            <a:chExt cx="1425" cy="2396"/>
          </a:xfrm>
        </p:grpSpPr>
        <p:sp>
          <p:nvSpPr>
            <p:cNvPr id="3631" name="Google Shape;3631;p46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6"/>
            <p:cNvSpPr/>
            <p:nvPr/>
          </p:nvSpPr>
          <p:spPr>
            <a:xfrm>
              <a:off x="4206" y="429"/>
              <a:ext cx="1046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6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6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6"/>
            <p:cNvSpPr/>
            <p:nvPr/>
          </p:nvSpPr>
          <p:spPr>
            <a:xfrm>
              <a:off x="4211" y="695"/>
              <a:ext cx="597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36" name="Google Shape;3636;p46"/>
            <p:cNvGrpSpPr/>
            <p:nvPr/>
          </p:nvGrpSpPr>
          <p:grpSpPr>
            <a:xfrm>
              <a:off x="4751" y="668"/>
              <a:ext cx="578" cy="144"/>
              <a:chOff x="616" y="2568"/>
              <a:chExt cx="721" cy="138"/>
            </a:xfrm>
          </p:grpSpPr>
          <p:sp>
            <p:nvSpPr>
              <p:cNvPr id="3637" name="Google Shape;3637;p46"/>
              <p:cNvSpPr/>
              <p:nvPr/>
            </p:nvSpPr>
            <p:spPr>
              <a:xfrm>
                <a:off x="616" y="2568"/>
                <a:ext cx="721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8" name="Google Shape;3638;p46"/>
              <p:cNvSpPr/>
              <p:nvPr/>
            </p:nvSpPr>
            <p:spPr>
              <a:xfrm>
                <a:off x="634" y="2583"/>
                <a:ext cx="685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39" name="Google Shape;3639;p46"/>
            <p:cNvSpPr/>
            <p:nvPr/>
          </p:nvSpPr>
          <p:spPr>
            <a:xfrm>
              <a:off x="4225" y="1019"/>
              <a:ext cx="597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40" name="Google Shape;3640;p46"/>
            <p:cNvGrpSpPr/>
            <p:nvPr/>
          </p:nvGrpSpPr>
          <p:grpSpPr>
            <a:xfrm>
              <a:off x="4746" y="992"/>
              <a:ext cx="583" cy="138"/>
              <a:chOff x="613" y="2566"/>
              <a:chExt cx="727" cy="143"/>
            </a:xfrm>
          </p:grpSpPr>
          <p:sp>
            <p:nvSpPr>
              <p:cNvPr id="3641" name="Google Shape;3641;p46"/>
              <p:cNvSpPr/>
              <p:nvPr/>
            </p:nvSpPr>
            <p:spPr>
              <a:xfrm>
                <a:off x="613" y="2566"/>
                <a:ext cx="727" cy="14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2" name="Google Shape;3642;p46"/>
              <p:cNvSpPr/>
              <p:nvPr/>
            </p:nvSpPr>
            <p:spPr>
              <a:xfrm>
                <a:off x="630" y="2583"/>
                <a:ext cx="691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43" name="Google Shape;3643;p46"/>
            <p:cNvSpPr/>
            <p:nvPr/>
          </p:nvSpPr>
          <p:spPr>
            <a:xfrm>
              <a:off x="4216" y="1359"/>
              <a:ext cx="597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6"/>
            <p:cNvSpPr/>
            <p:nvPr/>
          </p:nvSpPr>
          <p:spPr>
            <a:xfrm>
              <a:off x="4230" y="1656"/>
              <a:ext cx="592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45" name="Google Shape;3645;p46"/>
            <p:cNvGrpSpPr/>
            <p:nvPr/>
          </p:nvGrpSpPr>
          <p:grpSpPr>
            <a:xfrm>
              <a:off x="4737" y="1629"/>
              <a:ext cx="582" cy="149"/>
              <a:chOff x="616" y="2570"/>
              <a:chExt cx="725" cy="137"/>
            </a:xfrm>
          </p:grpSpPr>
          <p:sp>
            <p:nvSpPr>
              <p:cNvPr id="3646" name="Google Shape;3646;p46"/>
              <p:cNvSpPr/>
              <p:nvPr/>
            </p:nvSpPr>
            <p:spPr>
              <a:xfrm>
                <a:off x="616" y="2570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7" name="Google Shape;3647;p46"/>
              <p:cNvSpPr/>
              <p:nvPr/>
            </p:nvSpPr>
            <p:spPr>
              <a:xfrm>
                <a:off x="634" y="2585"/>
                <a:ext cx="690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48" name="Google Shape;3648;p46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49" name="Google Shape;3649;p46"/>
            <p:cNvGrpSpPr/>
            <p:nvPr/>
          </p:nvGrpSpPr>
          <p:grpSpPr>
            <a:xfrm>
              <a:off x="4751" y="1327"/>
              <a:ext cx="564" cy="138"/>
              <a:chOff x="629" y="2568"/>
              <a:chExt cx="702" cy="138"/>
            </a:xfrm>
          </p:grpSpPr>
          <p:sp>
            <p:nvSpPr>
              <p:cNvPr id="3650" name="Google Shape;3650;p46"/>
              <p:cNvSpPr/>
              <p:nvPr/>
            </p:nvSpPr>
            <p:spPr>
              <a:xfrm>
                <a:off x="629" y="2568"/>
                <a:ext cx="702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1" name="Google Shape;3651;p46"/>
              <p:cNvSpPr/>
              <p:nvPr/>
            </p:nvSpPr>
            <p:spPr>
              <a:xfrm>
                <a:off x="634" y="2584"/>
                <a:ext cx="672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52" name="Google Shape;3652;p46"/>
            <p:cNvSpPr/>
            <p:nvPr/>
          </p:nvSpPr>
          <p:spPr>
            <a:xfrm>
              <a:off x="5248" y="429"/>
              <a:ext cx="71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6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6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6"/>
            <p:cNvSpPr/>
            <p:nvPr/>
          </p:nvSpPr>
          <p:spPr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6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6"/>
            <p:cNvSpPr/>
            <p:nvPr/>
          </p:nvSpPr>
          <p:spPr>
            <a:xfrm>
              <a:off x="4140" y="2676"/>
              <a:ext cx="1198" cy="149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6"/>
            <p:cNvSpPr/>
            <p:nvPr/>
          </p:nvSpPr>
          <p:spPr>
            <a:xfrm>
              <a:off x="4206" y="2713"/>
              <a:ext cx="1070" cy="8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6"/>
            <p:cNvSpPr/>
            <p:nvPr/>
          </p:nvSpPr>
          <p:spPr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6"/>
            <p:cNvSpPr/>
            <p:nvPr/>
          </p:nvSpPr>
          <p:spPr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6"/>
            <p:cNvSpPr/>
            <p:nvPr/>
          </p:nvSpPr>
          <p:spPr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6"/>
            <p:cNvSpPr/>
            <p:nvPr/>
          </p:nvSpPr>
          <p:spPr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3" name="Google Shape;3663;p46"/>
          <p:cNvGrpSpPr/>
          <p:nvPr/>
        </p:nvGrpSpPr>
        <p:grpSpPr>
          <a:xfrm>
            <a:off x="4906963" y="4181475"/>
            <a:ext cx="477837" cy="715963"/>
            <a:chOff x="4140" y="429"/>
            <a:chExt cx="1425" cy="2396"/>
          </a:xfrm>
        </p:grpSpPr>
        <p:sp>
          <p:nvSpPr>
            <p:cNvPr id="3664" name="Google Shape;3664;p46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6"/>
            <p:cNvSpPr/>
            <p:nvPr/>
          </p:nvSpPr>
          <p:spPr>
            <a:xfrm>
              <a:off x="4206" y="429"/>
              <a:ext cx="1046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6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6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6"/>
            <p:cNvSpPr/>
            <p:nvPr/>
          </p:nvSpPr>
          <p:spPr>
            <a:xfrm>
              <a:off x="4211" y="695"/>
              <a:ext cx="597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69" name="Google Shape;3669;p46"/>
            <p:cNvGrpSpPr/>
            <p:nvPr/>
          </p:nvGrpSpPr>
          <p:grpSpPr>
            <a:xfrm>
              <a:off x="4751" y="668"/>
              <a:ext cx="578" cy="144"/>
              <a:chOff x="616" y="2568"/>
              <a:chExt cx="721" cy="138"/>
            </a:xfrm>
          </p:grpSpPr>
          <p:sp>
            <p:nvSpPr>
              <p:cNvPr id="3670" name="Google Shape;3670;p46"/>
              <p:cNvSpPr/>
              <p:nvPr/>
            </p:nvSpPr>
            <p:spPr>
              <a:xfrm>
                <a:off x="616" y="2568"/>
                <a:ext cx="721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1" name="Google Shape;3671;p46"/>
              <p:cNvSpPr/>
              <p:nvPr/>
            </p:nvSpPr>
            <p:spPr>
              <a:xfrm>
                <a:off x="634" y="2583"/>
                <a:ext cx="685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72" name="Google Shape;3672;p46"/>
            <p:cNvSpPr/>
            <p:nvPr/>
          </p:nvSpPr>
          <p:spPr>
            <a:xfrm>
              <a:off x="4225" y="1019"/>
              <a:ext cx="597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73" name="Google Shape;3673;p46"/>
            <p:cNvGrpSpPr/>
            <p:nvPr/>
          </p:nvGrpSpPr>
          <p:grpSpPr>
            <a:xfrm>
              <a:off x="4746" y="992"/>
              <a:ext cx="583" cy="138"/>
              <a:chOff x="613" y="2566"/>
              <a:chExt cx="727" cy="143"/>
            </a:xfrm>
          </p:grpSpPr>
          <p:sp>
            <p:nvSpPr>
              <p:cNvPr id="3674" name="Google Shape;3674;p46"/>
              <p:cNvSpPr/>
              <p:nvPr/>
            </p:nvSpPr>
            <p:spPr>
              <a:xfrm>
                <a:off x="613" y="2566"/>
                <a:ext cx="727" cy="14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5" name="Google Shape;3675;p46"/>
              <p:cNvSpPr/>
              <p:nvPr/>
            </p:nvSpPr>
            <p:spPr>
              <a:xfrm>
                <a:off x="630" y="2583"/>
                <a:ext cx="691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76" name="Google Shape;3676;p46"/>
            <p:cNvSpPr/>
            <p:nvPr/>
          </p:nvSpPr>
          <p:spPr>
            <a:xfrm>
              <a:off x="4216" y="1359"/>
              <a:ext cx="597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6"/>
            <p:cNvSpPr/>
            <p:nvPr/>
          </p:nvSpPr>
          <p:spPr>
            <a:xfrm>
              <a:off x="4230" y="1656"/>
              <a:ext cx="592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78" name="Google Shape;3678;p46"/>
            <p:cNvGrpSpPr/>
            <p:nvPr/>
          </p:nvGrpSpPr>
          <p:grpSpPr>
            <a:xfrm>
              <a:off x="4737" y="1629"/>
              <a:ext cx="582" cy="149"/>
              <a:chOff x="616" y="2570"/>
              <a:chExt cx="725" cy="137"/>
            </a:xfrm>
          </p:grpSpPr>
          <p:sp>
            <p:nvSpPr>
              <p:cNvPr id="3679" name="Google Shape;3679;p46"/>
              <p:cNvSpPr/>
              <p:nvPr/>
            </p:nvSpPr>
            <p:spPr>
              <a:xfrm>
                <a:off x="616" y="2570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0" name="Google Shape;3680;p46"/>
              <p:cNvSpPr/>
              <p:nvPr/>
            </p:nvSpPr>
            <p:spPr>
              <a:xfrm>
                <a:off x="634" y="2585"/>
                <a:ext cx="690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81" name="Google Shape;3681;p46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82" name="Google Shape;3682;p46"/>
            <p:cNvGrpSpPr/>
            <p:nvPr/>
          </p:nvGrpSpPr>
          <p:grpSpPr>
            <a:xfrm>
              <a:off x="4751" y="1327"/>
              <a:ext cx="564" cy="138"/>
              <a:chOff x="629" y="2568"/>
              <a:chExt cx="702" cy="138"/>
            </a:xfrm>
          </p:grpSpPr>
          <p:sp>
            <p:nvSpPr>
              <p:cNvPr id="3683" name="Google Shape;3683;p46"/>
              <p:cNvSpPr/>
              <p:nvPr/>
            </p:nvSpPr>
            <p:spPr>
              <a:xfrm>
                <a:off x="629" y="2568"/>
                <a:ext cx="702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4" name="Google Shape;3684;p46"/>
              <p:cNvSpPr/>
              <p:nvPr/>
            </p:nvSpPr>
            <p:spPr>
              <a:xfrm>
                <a:off x="634" y="2584"/>
                <a:ext cx="672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85" name="Google Shape;3685;p46"/>
            <p:cNvSpPr/>
            <p:nvPr/>
          </p:nvSpPr>
          <p:spPr>
            <a:xfrm>
              <a:off x="5248" y="429"/>
              <a:ext cx="71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46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46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46"/>
            <p:cNvSpPr/>
            <p:nvPr/>
          </p:nvSpPr>
          <p:spPr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46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46"/>
            <p:cNvSpPr/>
            <p:nvPr/>
          </p:nvSpPr>
          <p:spPr>
            <a:xfrm>
              <a:off x="4140" y="2676"/>
              <a:ext cx="1198" cy="149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46"/>
            <p:cNvSpPr/>
            <p:nvPr/>
          </p:nvSpPr>
          <p:spPr>
            <a:xfrm>
              <a:off x="4206" y="2713"/>
              <a:ext cx="1070" cy="8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46"/>
            <p:cNvSpPr/>
            <p:nvPr/>
          </p:nvSpPr>
          <p:spPr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46"/>
            <p:cNvSpPr/>
            <p:nvPr/>
          </p:nvSpPr>
          <p:spPr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46"/>
            <p:cNvSpPr/>
            <p:nvPr/>
          </p:nvSpPr>
          <p:spPr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46"/>
            <p:cNvSpPr/>
            <p:nvPr/>
          </p:nvSpPr>
          <p:spPr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6" name="Google Shape;3696;p46"/>
          <p:cNvGrpSpPr/>
          <p:nvPr/>
        </p:nvGrpSpPr>
        <p:grpSpPr>
          <a:xfrm>
            <a:off x="4929188" y="1839913"/>
            <a:ext cx="477837" cy="715962"/>
            <a:chOff x="4140" y="429"/>
            <a:chExt cx="1425" cy="2396"/>
          </a:xfrm>
        </p:grpSpPr>
        <p:sp>
          <p:nvSpPr>
            <p:cNvPr id="3697" name="Google Shape;3697;p46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46"/>
            <p:cNvSpPr/>
            <p:nvPr/>
          </p:nvSpPr>
          <p:spPr>
            <a:xfrm>
              <a:off x="4206" y="429"/>
              <a:ext cx="1046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46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46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46"/>
            <p:cNvSpPr/>
            <p:nvPr/>
          </p:nvSpPr>
          <p:spPr>
            <a:xfrm>
              <a:off x="4211" y="695"/>
              <a:ext cx="597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02" name="Google Shape;3702;p46"/>
            <p:cNvGrpSpPr/>
            <p:nvPr/>
          </p:nvGrpSpPr>
          <p:grpSpPr>
            <a:xfrm>
              <a:off x="4751" y="668"/>
              <a:ext cx="578" cy="144"/>
              <a:chOff x="616" y="2568"/>
              <a:chExt cx="721" cy="138"/>
            </a:xfrm>
          </p:grpSpPr>
          <p:sp>
            <p:nvSpPr>
              <p:cNvPr id="3703" name="Google Shape;3703;p46"/>
              <p:cNvSpPr/>
              <p:nvPr/>
            </p:nvSpPr>
            <p:spPr>
              <a:xfrm>
                <a:off x="616" y="2568"/>
                <a:ext cx="721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4" name="Google Shape;3704;p46"/>
              <p:cNvSpPr/>
              <p:nvPr/>
            </p:nvSpPr>
            <p:spPr>
              <a:xfrm>
                <a:off x="634" y="2583"/>
                <a:ext cx="685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05" name="Google Shape;3705;p46"/>
            <p:cNvSpPr/>
            <p:nvPr/>
          </p:nvSpPr>
          <p:spPr>
            <a:xfrm>
              <a:off x="4225" y="1019"/>
              <a:ext cx="597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06" name="Google Shape;3706;p46"/>
            <p:cNvGrpSpPr/>
            <p:nvPr/>
          </p:nvGrpSpPr>
          <p:grpSpPr>
            <a:xfrm>
              <a:off x="4746" y="992"/>
              <a:ext cx="583" cy="138"/>
              <a:chOff x="613" y="2566"/>
              <a:chExt cx="727" cy="143"/>
            </a:xfrm>
          </p:grpSpPr>
          <p:sp>
            <p:nvSpPr>
              <p:cNvPr id="3707" name="Google Shape;3707;p46"/>
              <p:cNvSpPr/>
              <p:nvPr/>
            </p:nvSpPr>
            <p:spPr>
              <a:xfrm>
                <a:off x="613" y="2566"/>
                <a:ext cx="727" cy="14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8" name="Google Shape;3708;p46"/>
              <p:cNvSpPr/>
              <p:nvPr/>
            </p:nvSpPr>
            <p:spPr>
              <a:xfrm>
                <a:off x="630" y="2583"/>
                <a:ext cx="691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09" name="Google Shape;3709;p46"/>
            <p:cNvSpPr/>
            <p:nvPr/>
          </p:nvSpPr>
          <p:spPr>
            <a:xfrm>
              <a:off x="4216" y="1359"/>
              <a:ext cx="597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6"/>
            <p:cNvSpPr/>
            <p:nvPr/>
          </p:nvSpPr>
          <p:spPr>
            <a:xfrm>
              <a:off x="4230" y="1656"/>
              <a:ext cx="592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11" name="Google Shape;3711;p46"/>
            <p:cNvGrpSpPr/>
            <p:nvPr/>
          </p:nvGrpSpPr>
          <p:grpSpPr>
            <a:xfrm>
              <a:off x="4737" y="1629"/>
              <a:ext cx="582" cy="149"/>
              <a:chOff x="616" y="2570"/>
              <a:chExt cx="725" cy="137"/>
            </a:xfrm>
          </p:grpSpPr>
          <p:sp>
            <p:nvSpPr>
              <p:cNvPr id="3712" name="Google Shape;3712;p46"/>
              <p:cNvSpPr/>
              <p:nvPr/>
            </p:nvSpPr>
            <p:spPr>
              <a:xfrm>
                <a:off x="616" y="2570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3" name="Google Shape;3713;p46"/>
              <p:cNvSpPr/>
              <p:nvPr/>
            </p:nvSpPr>
            <p:spPr>
              <a:xfrm>
                <a:off x="634" y="2585"/>
                <a:ext cx="690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14" name="Google Shape;3714;p46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15" name="Google Shape;3715;p46"/>
            <p:cNvGrpSpPr/>
            <p:nvPr/>
          </p:nvGrpSpPr>
          <p:grpSpPr>
            <a:xfrm>
              <a:off x="4751" y="1327"/>
              <a:ext cx="564" cy="138"/>
              <a:chOff x="629" y="2568"/>
              <a:chExt cx="702" cy="138"/>
            </a:xfrm>
          </p:grpSpPr>
          <p:sp>
            <p:nvSpPr>
              <p:cNvPr id="3716" name="Google Shape;3716;p46"/>
              <p:cNvSpPr/>
              <p:nvPr/>
            </p:nvSpPr>
            <p:spPr>
              <a:xfrm>
                <a:off x="629" y="2568"/>
                <a:ext cx="702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7" name="Google Shape;3717;p46"/>
              <p:cNvSpPr/>
              <p:nvPr/>
            </p:nvSpPr>
            <p:spPr>
              <a:xfrm>
                <a:off x="634" y="2584"/>
                <a:ext cx="672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18" name="Google Shape;3718;p46"/>
            <p:cNvSpPr/>
            <p:nvPr/>
          </p:nvSpPr>
          <p:spPr>
            <a:xfrm>
              <a:off x="5248" y="429"/>
              <a:ext cx="71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6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6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6"/>
            <p:cNvSpPr/>
            <p:nvPr/>
          </p:nvSpPr>
          <p:spPr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6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6"/>
            <p:cNvSpPr/>
            <p:nvPr/>
          </p:nvSpPr>
          <p:spPr>
            <a:xfrm>
              <a:off x="4140" y="2676"/>
              <a:ext cx="1198" cy="149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6"/>
            <p:cNvSpPr/>
            <p:nvPr/>
          </p:nvSpPr>
          <p:spPr>
            <a:xfrm>
              <a:off x="4206" y="2713"/>
              <a:ext cx="1070" cy="8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6"/>
            <p:cNvSpPr/>
            <p:nvPr/>
          </p:nvSpPr>
          <p:spPr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6"/>
            <p:cNvSpPr/>
            <p:nvPr/>
          </p:nvSpPr>
          <p:spPr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6"/>
            <p:cNvSpPr/>
            <p:nvPr/>
          </p:nvSpPr>
          <p:spPr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6"/>
            <p:cNvSpPr/>
            <p:nvPr/>
          </p:nvSpPr>
          <p:spPr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729" name="Google Shape;3729;p46"/>
          <p:cNvCxnSpPr/>
          <p:nvPr/>
        </p:nvCxnSpPr>
        <p:spPr>
          <a:xfrm>
            <a:off x="5927725" y="2606675"/>
            <a:ext cx="1123950" cy="790575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3730" name="Google Shape;3730;p46"/>
          <p:cNvGrpSpPr/>
          <p:nvPr/>
        </p:nvGrpSpPr>
        <p:grpSpPr>
          <a:xfrm>
            <a:off x="7089775" y="2986088"/>
            <a:ext cx="809625" cy="1049337"/>
            <a:chOff x="4296" y="2627"/>
            <a:chExt cx="510" cy="661"/>
          </a:xfrm>
        </p:grpSpPr>
        <p:sp>
          <p:nvSpPr>
            <p:cNvPr id="3731" name="Google Shape;3731;p46"/>
            <p:cNvSpPr/>
            <p:nvPr/>
          </p:nvSpPr>
          <p:spPr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6"/>
            <p:cNvSpPr txBox="1"/>
            <p:nvPr/>
          </p:nvSpPr>
          <p:spPr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server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6"/>
            <p:cNvSpPr/>
            <p:nvPr/>
          </p:nvSpPr>
          <p:spPr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34" name="Google Shape;3734;p46"/>
            <p:cNvCxnSpPr/>
            <p:nvPr/>
          </p:nvCxnSpPr>
          <p:spPr>
            <a:xfrm>
              <a:off x="4369" y="3034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35" name="Google Shape;3735;p46"/>
            <p:cNvCxnSpPr/>
            <p:nvPr/>
          </p:nvCxnSpPr>
          <p:spPr>
            <a:xfrm>
              <a:off x="4478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36" name="Google Shape;3736;p46"/>
            <p:cNvCxnSpPr/>
            <p:nvPr/>
          </p:nvCxnSpPr>
          <p:spPr>
            <a:xfrm>
              <a:off x="4533" y="3035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37" name="Google Shape;3737;p46"/>
            <p:cNvCxnSpPr/>
            <p:nvPr/>
          </p:nvCxnSpPr>
          <p:spPr>
            <a:xfrm>
              <a:off x="4590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38" name="Google Shape;3738;p46"/>
            <p:cNvCxnSpPr/>
            <p:nvPr/>
          </p:nvCxnSpPr>
          <p:spPr>
            <a:xfrm>
              <a:off x="4651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39" name="Google Shape;3739;p46"/>
            <p:cNvCxnSpPr/>
            <p:nvPr/>
          </p:nvCxnSpPr>
          <p:spPr>
            <a:xfrm>
              <a:off x="4707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40" name="Google Shape;3740;p46"/>
            <p:cNvCxnSpPr/>
            <p:nvPr/>
          </p:nvCxnSpPr>
          <p:spPr>
            <a:xfrm>
              <a:off x="4422" y="3034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741" name="Google Shape;3741;p46"/>
            <p:cNvSpPr/>
            <p:nvPr/>
          </p:nvSpPr>
          <p:spPr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6"/>
            <p:cNvSpPr/>
            <p:nvPr/>
          </p:nvSpPr>
          <p:spPr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6"/>
            <p:cNvSpPr/>
            <p:nvPr/>
          </p:nvSpPr>
          <p:spPr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6"/>
            <p:cNvSpPr/>
            <p:nvPr/>
          </p:nvSpPr>
          <p:spPr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6"/>
            <p:cNvSpPr/>
            <p:nvPr/>
          </p:nvSpPr>
          <p:spPr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6" name="Google Shape;3746;p46"/>
          <p:cNvGrpSpPr/>
          <p:nvPr/>
        </p:nvGrpSpPr>
        <p:grpSpPr>
          <a:xfrm>
            <a:off x="5089525" y="4386263"/>
            <a:ext cx="809625" cy="1049337"/>
            <a:chOff x="4296" y="2627"/>
            <a:chExt cx="510" cy="661"/>
          </a:xfrm>
        </p:grpSpPr>
        <p:sp>
          <p:nvSpPr>
            <p:cNvPr id="3747" name="Google Shape;3747;p46"/>
            <p:cNvSpPr/>
            <p:nvPr/>
          </p:nvSpPr>
          <p:spPr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46"/>
            <p:cNvSpPr txBox="1"/>
            <p:nvPr/>
          </p:nvSpPr>
          <p:spPr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server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46"/>
            <p:cNvSpPr/>
            <p:nvPr/>
          </p:nvSpPr>
          <p:spPr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50" name="Google Shape;3750;p46"/>
            <p:cNvCxnSpPr/>
            <p:nvPr/>
          </p:nvCxnSpPr>
          <p:spPr>
            <a:xfrm>
              <a:off x="4369" y="3034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1" name="Google Shape;3751;p46"/>
            <p:cNvCxnSpPr/>
            <p:nvPr/>
          </p:nvCxnSpPr>
          <p:spPr>
            <a:xfrm>
              <a:off x="4478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2" name="Google Shape;3752;p46"/>
            <p:cNvCxnSpPr/>
            <p:nvPr/>
          </p:nvCxnSpPr>
          <p:spPr>
            <a:xfrm>
              <a:off x="4533" y="3035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3" name="Google Shape;3753;p46"/>
            <p:cNvCxnSpPr/>
            <p:nvPr/>
          </p:nvCxnSpPr>
          <p:spPr>
            <a:xfrm>
              <a:off x="4590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4" name="Google Shape;3754;p46"/>
            <p:cNvCxnSpPr/>
            <p:nvPr/>
          </p:nvCxnSpPr>
          <p:spPr>
            <a:xfrm>
              <a:off x="4651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5" name="Google Shape;3755;p46"/>
            <p:cNvCxnSpPr/>
            <p:nvPr/>
          </p:nvCxnSpPr>
          <p:spPr>
            <a:xfrm>
              <a:off x="4707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6" name="Google Shape;3756;p46"/>
            <p:cNvCxnSpPr/>
            <p:nvPr/>
          </p:nvCxnSpPr>
          <p:spPr>
            <a:xfrm>
              <a:off x="4422" y="3034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757" name="Google Shape;3757;p46"/>
            <p:cNvSpPr/>
            <p:nvPr/>
          </p:nvSpPr>
          <p:spPr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46"/>
            <p:cNvSpPr/>
            <p:nvPr/>
          </p:nvSpPr>
          <p:spPr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46"/>
            <p:cNvSpPr/>
            <p:nvPr/>
          </p:nvSpPr>
          <p:spPr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46"/>
            <p:cNvSpPr/>
            <p:nvPr/>
          </p:nvSpPr>
          <p:spPr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46"/>
            <p:cNvSpPr/>
            <p:nvPr/>
          </p:nvSpPr>
          <p:spPr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2" name="Google Shape;3762;p46"/>
          <p:cNvGrpSpPr/>
          <p:nvPr/>
        </p:nvGrpSpPr>
        <p:grpSpPr>
          <a:xfrm>
            <a:off x="5089525" y="2138363"/>
            <a:ext cx="809625" cy="1049337"/>
            <a:chOff x="4296" y="2627"/>
            <a:chExt cx="510" cy="661"/>
          </a:xfrm>
        </p:grpSpPr>
        <p:sp>
          <p:nvSpPr>
            <p:cNvPr id="3763" name="Google Shape;3763;p46"/>
            <p:cNvSpPr/>
            <p:nvPr/>
          </p:nvSpPr>
          <p:spPr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46"/>
            <p:cNvSpPr txBox="1"/>
            <p:nvPr/>
          </p:nvSpPr>
          <p:spPr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server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46"/>
            <p:cNvSpPr/>
            <p:nvPr/>
          </p:nvSpPr>
          <p:spPr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66" name="Google Shape;3766;p46"/>
            <p:cNvCxnSpPr/>
            <p:nvPr/>
          </p:nvCxnSpPr>
          <p:spPr>
            <a:xfrm>
              <a:off x="4369" y="3034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67" name="Google Shape;3767;p46"/>
            <p:cNvCxnSpPr/>
            <p:nvPr/>
          </p:nvCxnSpPr>
          <p:spPr>
            <a:xfrm>
              <a:off x="4478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68" name="Google Shape;3768;p46"/>
            <p:cNvCxnSpPr/>
            <p:nvPr/>
          </p:nvCxnSpPr>
          <p:spPr>
            <a:xfrm>
              <a:off x="4533" y="3035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69" name="Google Shape;3769;p46"/>
            <p:cNvCxnSpPr/>
            <p:nvPr/>
          </p:nvCxnSpPr>
          <p:spPr>
            <a:xfrm>
              <a:off x="4590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70" name="Google Shape;3770;p46"/>
            <p:cNvCxnSpPr/>
            <p:nvPr/>
          </p:nvCxnSpPr>
          <p:spPr>
            <a:xfrm>
              <a:off x="4651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71" name="Google Shape;3771;p46"/>
            <p:cNvCxnSpPr/>
            <p:nvPr/>
          </p:nvCxnSpPr>
          <p:spPr>
            <a:xfrm>
              <a:off x="4707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72" name="Google Shape;3772;p46"/>
            <p:cNvCxnSpPr/>
            <p:nvPr/>
          </p:nvCxnSpPr>
          <p:spPr>
            <a:xfrm>
              <a:off x="4422" y="3034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773" name="Google Shape;3773;p46"/>
            <p:cNvSpPr/>
            <p:nvPr/>
          </p:nvSpPr>
          <p:spPr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46"/>
            <p:cNvSpPr/>
            <p:nvPr/>
          </p:nvSpPr>
          <p:spPr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46"/>
            <p:cNvSpPr/>
            <p:nvPr/>
          </p:nvSpPr>
          <p:spPr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46"/>
            <p:cNvSpPr/>
            <p:nvPr/>
          </p:nvSpPr>
          <p:spPr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46"/>
            <p:cNvSpPr/>
            <p:nvPr/>
          </p:nvSpPr>
          <p:spPr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778" name="Google Shape;3778;p46"/>
          <p:cNvCxnSpPr/>
          <p:nvPr/>
        </p:nvCxnSpPr>
        <p:spPr>
          <a:xfrm flipH="1" rot="10800000">
            <a:off x="5927725" y="3730625"/>
            <a:ext cx="1123950" cy="108585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779" name="Google Shape;3779;p46"/>
          <p:cNvCxnSpPr/>
          <p:nvPr/>
        </p:nvCxnSpPr>
        <p:spPr>
          <a:xfrm rot="10800000">
            <a:off x="5184775" y="3206750"/>
            <a:ext cx="0" cy="1247775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3780" name="Google Shape;3780;p46"/>
          <p:cNvGrpSpPr/>
          <p:nvPr/>
        </p:nvGrpSpPr>
        <p:grpSpPr>
          <a:xfrm>
            <a:off x="6024563" y="4024313"/>
            <a:ext cx="1031875" cy="457200"/>
            <a:chOff x="3745" y="2537"/>
            <a:chExt cx="650" cy="288"/>
          </a:xfrm>
        </p:grpSpPr>
        <p:sp>
          <p:nvSpPr>
            <p:cNvPr id="3781" name="Google Shape;3781;p46"/>
            <p:cNvSpPr/>
            <p:nvPr/>
          </p:nvSpPr>
          <p:spPr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46"/>
            <p:cNvSpPr txBox="1"/>
            <p:nvPr/>
          </p:nvSpPr>
          <p:spPr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400"/>
                <a:buFont typeface="Noto Sans Symbols"/>
                <a:buNone/>
              </a:pPr>
              <a:r>
                <a:rPr lang="en-US" sz="24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SMTP</a:t>
              </a:r>
              <a:endParaRPr/>
            </a:p>
          </p:txBody>
        </p:sp>
      </p:grpSp>
      <p:grpSp>
        <p:nvGrpSpPr>
          <p:cNvPr id="3783" name="Google Shape;3783;p46"/>
          <p:cNvGrpSpPr/>
          <p:nvPr/>
        </p:nvGrpSpPr>
        <p:grpSpPr>
          <a:xfrm>
            <a:off x="5986463" y="2767013"/>
            <a:ext cx="1031875" cy="457200"/>
            <a:chOff x="3745" y="2537"/>
            <a:chExt cx="650" cy="288"/>
          </a:xfrm>
        </p:grpSpPr>
        <p:sp>
          <p:nvSpPr>
            <p:cNvPr id="3784" name="Google Shape;3784;p46"/>
            <p:cNvSpPr/>
            <p:nvPr/>
          </p:nvSpPr>
          <p:spPr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46"/>
            <p:cNvSpPr txBox="1"/>
            <p:nvPr/>
          </p:nvSpPr>
          <p:spPr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400"/>
                <a:buFont typeface="Noto Sans Symbols"/>
                <a:buNone/>
              </a:pPr>
              <a:r>
                <a:rPr lang="en-US" sz="24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SMTP</a:t>
              </a:r>
              <a:endParaRPr/>
            </a:p>
          </p:txBody>
        </p:sp>
      </p:grpSp>
      <p:grpSp>
        <p:nvGrpSpPr>
          <p:cNvPr id="3786" name="Google Shape;3786;p46"/>
          <p:cNvGrpSpPr/>
          <p:nvPr/>
        </p:nvGrpSpPr>
        <p:grpSpPr>
          <a:xfrm>
            <a:off x="4662488" y="3481388"/>
            <a:ext cx="1031875" cy="457200"/>
            <a:chOff x="3745" y="2537"/>
            <a:chExt cx="650" cy="288"/>
          </a:xfrm>
        </p:grpSpPr>
        <p:sp>
          <p:nvSpPr>
            <p:cNvPr id="3787" name="Google Shape;3787;p46"/>
            <p:cNvSpPr/>
            <p:nvPr/>
          </p:nvSpPr>
          <p:spPr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46"/>
            <p:cNvSpPr txBox="1"/>
            <p:nvPr/>
          </p:nvSpPr>
          <p:spPr>
            <a:xfrm>
              <a:off x="3745" y="2537"/>
              <a:ext cx="650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400"/>
                <a:buFont typeface="Noto Sans Symbols"/>
                <a:buNone/>
              </a:pPr>
              <a:r>
                <a:rPr lang="en-US" sz="24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SMTP</a:t>
              </a:r>
              <a:endParaRPr/>
            </a:p>
          </p:txBody>
        </p:sp>
      </p:grpSp>
      <p:grpSp>
        <p:nvGrpSpPr>
          <p:cNvPr id="3789" name="Google Shape;3789;p46"/>
          <p:cNvGrpSpPr/>
          <p:nvPr/>
        </p:nvGrpSpPr>
        <p:grpSpPr>
          <a:xfrm>
            <a:off x="5694363" y="1406525"/>
            <a:ext cx="912812" cy="1054100"/>
            <a:chOff x="3574" y="550"/>
            <a:chExt cx="575" cy="664"/>
          </a:xfrm>
        </p:grpSpPr>
        <p:grpSp>
          <p:nvGrpSpPr>
            <p:cNvPr id="3790" name="Google Shape;3790;p46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descr="desktop_computer_stylized_medium" id="3791" name="Google Shape;3791;p4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92" name="Google Shape;3792;p46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93" name="Google Shape;3793;p46"/>
            <p:cNvSpPr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46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5" name="Google Shape;3795;p46"/>
          <p:cNvGrpSpPr/>
          <p:nvPr/>
        </p:nvGrpSpPr>
        <p:grpSpPr>
          <a:xfrm>
            <a:off x="7731125" y="2222500"/>
            <a:ext cx="912813" cy="1054100"/>
            <a:chOff x="3574" y="550"/>
            <a:chExt cx="575" cy="664"/>
          </a:xfrm>
        </p:grpSpPr>
        <p:grpSp>
          <p:nvGrpSpPr>
            <p:cNvPr id="3796" name="Google Shape;3796;p46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descr="desktop_computer_stylized_medium" id="3797" name="Google Shape;3797;p4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98" name="Google Shape;3798;p46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99" name="Google Shape;3799;p46"/>
            <p:cNvSpPr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46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1" name="Google Shape;3801;p46"/>
          <p:cNvGrpSpPr/>
          <p:nvPr/>
        </p:nvGrpSpPr>
        <p:grpSpPr>
          <a:xfrm>
            <a:off x="8067675" y="2984500"/>
            <a:ext cx="912813" cy="1054100"/>
            <a:chOff x="3574" y="550"/>
            <a:chExt cx="575" cy="664"/>
          </a:xfrm>
        </p:grpSpPr>
        <p:grpSp>
          <p:nvGrpSpPr>
            <p:cNvPr id="3802" name="Google Shape;3802;p46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descr="desktop_computer_stylized_medium" id="3803" name="Google Shape;3803;p4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04" name="Google Shape;3804;p46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05" name="Google Shape;3805;p46"/>
            <p:cNvSpPr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46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7" name="Google Shape;3807;p46"/>
          <p:cNvGrpSpPr/>
          <p:nvPr/>
        </p:nvGrpSpPr>
        <p:grpSpPr>
          <a:xfrm>
            <a:off x="7935913" y="4032250"/>
            <a:ext cx="912812" cy="1054100"/>
            <a:chOff x="3574" y="550"/>
            <a:chExt cx="575" cy="664"/>
          </a:xfrm>
        </p:grpSpPr>
        <p:grpSp>
          <p:nvGrpSpPr>
            <p:cNvPr id="3808" name="Google Shape;3808;p46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descr="desktop_computer_stylized_medium" id="3809" name="Google Shape;3809;p4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10" name="Google Shape;3810;p46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11" name="Google Shape;3811;p46"/>
            <p:cNvSpPr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46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3" name="Google Shape;3813;p46"/>
          <p:cNvGrpSpPr/>
          <p:nvPr/>
        </p:nvGrpSpPr>
        <p:grpSpPr>
          <a:xfrm>
            <a:off x="5324475" y="5470525"/>
            <a:ext cx="912813" cy="1054100"/>
            <a:chOff x="3574" y="550"/>
            <a:chExt cx="575" cy="664"/>
          </a:xfrm>
        </p:grpSpPr>
        <p:grpSp>
          <p:nvGrpSpPr>
            <p:cNvPr id="3814" name="Google Shape;3814;p46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descr="desktop_computer_stylized_medium" id="3815" name="Google Shape;3815;p4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16" name="Google Shape;3816;p46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17" name="Google Shape;3817;p46"/>
            <p:cNvSpPr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46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9" name="Google Shape;3819;p46"/>
          <p:cNvGrpSpPr/>
          <p:nvPr/>
        </p:nvGrpSpPr>
        <p:grpSpPr>
          <a:xfrm>
            <a:off x="6053138" y="4851400"/>
            <a:ext cx="912812" cy="1054100"/>
            <a:chOff x="3574" y="550"/>
            <a:chExt cx="575" cy="664"/>
          </a:xfrm>
        </p:grpSpPr>
        <p:grpSp>
          <p:nvGrpSpPr>
            <p:cNvPr id="3820" name="Google Shape;3820;p46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descr="desktop_computer_stylized_medium" id="3821" name="Google Shape;3821;p4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22" name="Google Shape;3822;p46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23" name="Google Shape;3823;p46"/>
            <p:cNvSpPr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46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9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0" name="Google Shape;3830;p47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831" name="Google Shape;3831;p47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3832" name="Google Shape;383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175" y="942975"/>
            <a:ext cx="73136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3833" name="Google Shape;3833;p47"/>
          <p:cNvSpPr txBox="1"/>
          <p:nvPr>
            <p:ph type="title"/>
          </p:nvPr>
        </p:nvSpPr>
        <p:spPr>
          <a:xfrm>
            <a:off x="466725" y="234950"/>
            <a:ext cx="7772400" cy="958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Electronic Mail: SMTP </a:t>
            </a:r>
            <a:r>
              <a:rPr lang="en-US" sz="3600"/>
              <a:t>[RFC 2821]</a:t>
            </a:r>
            <a:endParaRPr/>
          </a:p>
        </p:txBody>
      </p:sp>
      <p:sp>
        <p:nvSpPr>
          <p:cNvPr id="3834" name="Google Shape;3834;p47"/>
          <p:cNvSpPr txBox="1"/>
          <p:nvPr>
            <p:ph idx="1" type="body"/>
          </p:nvPr>
        </p:nvSpPr>
        <p:spPr>
          <a:xfrm>
            <a:off x="588963" y="1422400"/>
            <a:ext cx="762952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uses TCP to reliably transfer email message from client to server, port 25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direct transfer: sending server to receiving server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three phases of transfer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handshaking (greeting)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transfer of messages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closure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command/response interaction (like </a:t>
            </a:r>
            <a:r>
              <a:rPr lang="en-US" sz="2400"/>
              <a:t>HTTP</a:t>
            </a:r>
            <a:r>
              <a:rPr lang="en-US"/>
              <a:t>)</a:t>
            </a:r>
            <a:endParaRPr>
              <a:solidFill>
                <a:schemeClr val="accent2"/>
              </a:solidFill>
            </a:endParaRPr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99"/>
                </a:solidFill>
              </a:rPr>
              <a:t>commands:</a:t>
            </a:r>
            <a:r>
              <a:rPr lang="en-US"/>
              <a:t> ASCII text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99"/>
                </a:solidFill>
              </a:rPr>
              <a:t>response:</a:t>
            </a:r>
            <a:r>
              <a:rPr lang="en-US"/>
              <a:t> status code and phrase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messages must be in 7-bit ASCI</a:t>
            </a:r>
            <a:endParaRPr sz="3200"/>
          </a:p>
          <a:p>
            <a:pPr indent="-158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9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p48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841" name="Google Shape;3841;p48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842" name="Google Shape;3842;p48"/>
          <p:cNvGrpSpPr/>
          <p:nvPr/>
        </p:nvGrpSpPr>
        <p:grpSpPr>
          <a:xfrm>
            <a:off x="1143000" y="4881563"/>
            <a:ext cx="912813" cy="1054100"/>
            <a:chOff x="3574" y="550"/>
            <a:chExt cx="575" cy="664"/>
          </a:xfrm>
        </p:grpSpPr>
        <p:grpSp>
          <p:nvGrpSpPr>
            <p:cNvPr id="3843" name="Google Shape;3843;p48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descr="desktop_computer_stylized_medium" id="3844" name="Google Shape;3844;p4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45" name="Google Shape;3845;p48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46" name="Google Shape;3846;p48"/>
            <p:cNvSpPr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48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8" name="Google Shape;3848;p48"/>
          <p:cNvGrpSpPr/>
          <p:nvPr/>
        </p:nvGrpSpPr>
        <p:grpSpPr>
          <a:xfrm>
            <a:off x="4852988" y="4613275"/>
            <a:ext cx="511175" cy="693738"/>
            <a:chOff x="4140" y="429"/>
            <a:chExt cx="1425" cy="2396"/>
          </a:xfrm>
        </p:grpSpPr>
        <p:sp>
          <p:nvSpPr>
            <p:cNvPr id="3849" name="Google Shape;3849;p48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48"/>
            <p:cNvSpPr/>
            <p:nvPr/>
          </p:nvSpPr>
          <p:spPr>
            <a:xfrm>
              <a:off x="4206" y="429"/>
              <a:ext cx="1044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48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48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48"/>
            <p:cNvSpPr/>
            <p:nvPr/>
          </p:nvSpPr>
          <p:spPr>
            <a:xfrm>
              <a:off x="4211" y="692"/>
              <a:ext cx="597" cy="49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4" name="Google Shape;3854;p48"/>
            <p:cNvGrpSpPr/>
            <p:nvPr/>
          </p:nvGrpSpPr>
          <p:grpSpPr>
            <a:xfrm>
              <a:off x="4751" y="670"/>
              <a:ext cx="579" cy="143"/>
              <a:chOff x="616" y="2570"/>
              <a:chExt cx="723" cy="137"/>
            </a:xfrm>
          </p:grpSpPr>
          <p:sp>
            <p:nvSpPr>
              <p:cNvPr id="3855" name="Google Shape;3855;p48"/>
              <p:cNvSpPr/>
              <p:nvPr/>
            </p:nvSpPr>
            <p:spPr>
              <a:xfrm>
                <a:off x="616" y="2570"/>
                <a:ext cx="723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6" name="Google Shape;3856;p48"/>
              <p:cNvSpPr/>
              <p:nvPr/>
            </p:nvSpPr>
            <p:spPr>
              <a:xfrm>
                <a:off x="633" y="2586"/>
                <a:ext cx="690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57" name="Google Shape;3857;p48"/>
            <p:cNvSpPr/>
            <p:nvPr/>
          </p:nvSpPr>
          <p:spPr>
            <a:xfrm>
              <a:off x="4224" y="1021"/>
              <a:ext cx="597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8" name="Google Shape;3858;p48"/>
            <p:cNvGrpSpPr/>
            <p:nvPr/>
          </p:nvGrpSpPr>
          <p:grpSpPr>
            <a:xfrm>
              <a:off x="4746" y="994"/>
              <a:ext cx="575" cy="126"/>
              <a:chOff x="613" y="2568"/>
              <a:chExt cx="718" cy="131"/>
            </a:xfrm>
          </p:grpSpPr>
          <p:sp>
            <p:nvSpPr>
              <p:cNvPr id="3859" name="Google Shape;3859;p48"/>
              <p:cNvSpPr/>
              <p:nvPr/>
            </p:nvSpPr>
            <p:spPr>
              <a:xfrm>
                <a:off x="613" y="2568"/>
                <a:ext cx="718" cy="13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8"/>
              <p:cNvSpPr/>
              <p:nvPr/>
            </p:nvSpPr>
            <p:spPr>
              <a:xfrm>
                <a:off x="630" y="2585"/>
                <a:ext cx="690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61" name="Google Shape;3861;p48"/>
            <p:cNvSpPr/>
            <p:nvPr/>
          </p:nvSpPr>
          <p:spPr>
            <a:xfrm>
              <a:off x="4215" y="1356"/>
              <a:ext cx="597" cy="49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48"/>
            <p:cNvSpPr/>
            <p:nvPr/>
          </p:nvSpPr>
          <p:spPr>
            <a:xfrm>
              <a:off x="4229" y="1657"/>
              <a:ext cx="597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63" name="Google Shape;3863;p48"/>
            <p:cNvGrpSpPr/>
            <p:nvPr/>
          </p:nvGrpSpPr>
          <p:grpSpPr>
            <a:xfrm>
              <a:off x="4733" y="1641"/>
              <a:ext cx="584" cy="137"/>
              <a:chOff x="612" y="2581"/>
              <a:chExt cx="728" cy="126"/>
            </a:xfrm>
          </p:grpSpPr>
          <p:sp>
            <p:nvSpPr>
              <p:cNvPr id="3864" name="Google Shape;3864;p48"/>
              <p:cNvSpPr/>
              <p:nvPr/>
            </p:nvSpPr>
            <p:spPr>
              <a:xfrm>
                <a:off x="612" y="2581"/>
                <a:ext cx="728" cy="12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8"/>
              <p:cNvSpPr/>
              <p:nvPr/>
            </p:nvSpPr>
            <p:spPr>
              <a:xfrm>
                <a:off x="628" y="2586"/>
                <a:ext cx="695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66" name="Google Shape;3866;p48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67" name="Google Shape;3867;p48"/>
            <p:cNvGrpSpPr/>
            <p:nvPr/>
          </p:nvGrpSpPr>
          <p:grpSpPr>
            <a:xfrm>
              <a:off x="4737" y="1328"/>
              <a:ext cx="584" cy="137"/>
              <a:chOff x="612" y="2569"/>
              <a:chExt cx="728" cy="137"/>
            </a:xfrm>
          </p:grpSpPr>
          <p:sp>
            <p:nvSpPr>
              <p:cNvPr id="3868" name="Google Shape;3868;p48"/>
              <p:cNvSpPr/>
              <p:nvPr/>
            </p:nvSpPr>
            <p:spPr>
              <a:xfrm>
                <a:off x="612" y="2569"/>
                <a:ext cx="728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8"/>
              <p:cNvSpPr/>
              <p:nvPr/>
            </p:nvSpPr>
            <p:spPr>
              <a:xfrm>
                <a:off x="629" y="2586"/>
                <a:ext cx="695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70" name="Google Shape;3870;p48"/>
            <p:cNvSpPr/>
            <p:nvPr/>
          </p:nvSpPr>
          <p:spPr>
            <a:xfrm>
              <a:off x="5251" y="429"/>
              <a:ext cx="66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48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48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4206" y="2710"/>
              <a:ext cx="1071" cy="8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1" name="Google Shape;3881;p48"/>
          <p:cNvGrpSpPr/>
          <p:nvPr/>
        </p:nvGrpSpPr>
        <p:grpSpPr>
          <a:xfrm>
            <a:off x="2674938" y="4668838"/>
            <a:ext cx="511175" cy="693737"/>
            <a:chOff x="4140" y="429"/>
            <a:chExt cx="1425" cy="2396"/>
          </a:xfrm>
        </p:grpSpPr>
        <p:sp>
          <p:nvSpPr>
            <p:cNvPr id="3882" name="Google Shape;3882;p48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48"/>
            <p:cNvSpPr/>
            <p:nvPr/>
          </p:nvSpPr>
          <p:spPr>
            <a:xfrm>
              <a:off x="4206" y="429"/>
              <a:ext cx="1044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48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48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48"/>
            <p:cNvSpPr/>
            <p:nvPr/>
          </p:nvSpPr>
          <p:spPr>
            <a:xfrm>
              <a:off x="4211" y="692"/>
              <a:ext cx="597" cy="49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87" name="Google Shape;3887;p48"/>
            <p:cNvGrpSpPr/>
            <p:nvPr/>
          </p:nvGrpSpPr>
          <p:grpSpPr>
            <a:xfrm>
              <a:off x="4751" y="670"/>
              <a:ext cx="579" cy="143"/>
              <a:chOff x="616" y="2570"/>
              <a:chExt cx="723" cy="137"/>
            </a:xfrm>
          </p:grpSpPr>
          <p:sp>
            <p:nvSpPr>
              <p:cNvPr id="3888" name="Google Shape;3888;p48"/>
              <p:cNvSpPr/>
              <p:nvPr/>
            </p:nvSpPr>
            <p:spPr>
              <a:xfrm>
                <a:off x="616" y="2570"/>
                <a:ext cx="723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8"/>
              <p:cNvSpPr/>
              <p:nvPr/>
            </p:nvSpPr>
            <p:spPr>
              <a:xfrm>
                <a:off x="633" y="2586"/>
                <a:ext cx="690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90" name="Google Shape;3890;p48"/>
            <p:cNvSpPr/>
            <p:nvPr/>
          </p:nvSpPr>
          <p:spPr>
            <a:xfrm>
              <a:off x="4224" y="1021"/>
              <a:ext cx="597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1" name="Google Shape;3891;p48"/>
            <p:cNvGrpSpPr/>
            <p:nvPr/>
          </p:nvGrpSpPr>
          <p:grpSpPr>
            <a:xfrm>
              <a:off x="4746" y="994"/>
              <a:ext cx="575" cy="126"/>
              <a:chOff x="613" y="2568"/>
              <a:chExt cx="718" cy="131"/>
            </a:xfrm>
          </p:grpSpPr>
          <p:sp>
            <p:nvSpPr>
              <p:cNvPr id="3892" name="Google Shape;3892;p48"/>
              <p:cNvSpPr/>
              <p:nvPr/>
            </p:nvSpPr>
            <p:spPr>
              <a:xfrm>
                <a:off x="613" y="2568"/>
                <a:ext cx="718" cy="13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8"/>
              <p:cNvSpPr/>
              <p:nvPr/>
            </p:nvSpPr>
            <p:spPr>
              <a:xfrm>
                <a:off x="630" y="2585"/>
                <a:ext cx="690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94" name="Google Shape;3894;p48"/>
            <p:cNvSpPr/>
            <p:nvPr/>
          </p:nvSpPr>
          <p:spPr>
            <a:xfrm>
              <a:off x="4215" y="1356"/>
              <a:ext cx="597" cy="49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48"/>
            <p:cNvSpPr/>
            <p:nvPr/>
          </p:nvSpPr>
          <p:spPr>
            <a:xfrm>
              <a:off x="4229" y="1657"/>
              <a:ext cx="597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6" name="Google Shape;3896;p48"/>
            <p:cNvGrpSpPr/>
            <p:nvPr/>
          </p:nvGrpSpPr>
          <p:grpSpPr>
            <a:xfrm>
              <a:off x="4733" y="1641"/>
              <a:ext cx="584" cy="137"/>
              <a:chOff x="612" y="2581"/>
              <a:chExt cx="728" cy="126"/>
            </a:xfrm>
          </p:grpSpPr>
          <p:sp>
            <p:nvSpPr>
              <p:cNvPr id="3897" name="Google Shape;3897;p48"/>
              <p:cNvSpPr/>
              <p:nvPr/>
            </p:nvSpPr>
            <p:spPr>
              <a:xfrm>
                <a:off x="612" y="2581"/>
                <a:ext cx="728" cy="12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8"/>
              <p:cNvSpPr/>
              <p:nvPr/>
            </p:nvSpPr>
            <p:spPr>
              <a:xfrm>
                <a:off x="628" y="2586"/>
                <a:ext cx="695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99" name="Google Shape;3899;p48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00" name="Google Shape;3900;p48"/>
            <p:cNvGrpSpPr/>
            <p:nvPr/>
          </p:nvGrpSpPr>
          <p:grpSpPr>
            <a:xfrm>
              <a:off x="4737" y="1328"/>
              <a:ext cx="584" cy="137"/>
              <a:chOff x="612" y="2569"/>
              <a:chExt cx="728" cy="137"/>
            </a:xfrm>
          </p:grpSpPr>
          <p:sp>
            <p:nvSpPr>
              <p:cNvPr id="3901" name="Google Shape;3901;p48"/>
              <p:cNvSpPr/>
              <p:nvPr/>
            </p:nvSpPr>
            <p:spPr>
              <a:xfrm>
                <a:off x="612" y="2569"/>
                <a:ext cx="728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8"/>
              <p:cNvSpPr/>
              <p:nvPr/>
            </p:nvSpPr>
            <p:spPr>
              <a:xfrm>
                <a:off x="629" y="2586"/>
                <a:ext cx="695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03" name="Google Shape;3903;p48"/>
            <p:cNvSpPr/>
            <p:nvPr/>
          </p:nvSpPr>
          <p:spPr>
            <a:xfrm>
              <a:off x="5251" y="429"/>
              <a:ext cx="66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4206" y="2710"/>
              <a:ext cx="1071" cy="8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underline_base" id="3914" name="Google Shape;391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200" y="801688"/>
            <a:ext cx="7769225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3915" name="Google Shape;3915;p48"/>
          <p:cNvSpPr txBox="1"/>
          <p:nvPr>
            <p:ph type="title"/>
          </p:nvPr>
        </p:nvSpPr>
        <p:spPr>
          <a:xfrm>
            <a:off x="444500" y="22225"/>
            <a:ext cx="82359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Scenario: Alice sends message to Bob</a:t>
            </a:r>
            <a:endParaRPr/>
          </a:p>
        </p:txBody>
      </p:sp>
      <p:sp>
        <p:nvSpPr>
          <p:cNvPr id="3916" name="Google Shape;3916;p48"/>
          <p:cNvSpPr txBox="1"/>
          <p:nvPr>
            <p:ph idx="1" type="body"/>
          </p:nvPr>
        </p:nvSpPr>
        <p:spPr>
          <a:xfrm>
            <a:off x="533400" y="1371600"/>
            <a:ext cx="3810000" cy="321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None/>
            </a:pPr>
            <a:r>
              <a:rPr lang="en-US" sz="2200"/>
              <a:t>1) Alice uses UA to compose message “to” </a:t>
            </a:r>
            <a:r>
              <a:rPr lang="en-US" sz="2200">
                <a:latin typeface="Courier New"/>
                <a:ea typeface="Courier New"/>
                <a:cs typeface="Courier New"/>
                <a:sym typeface="Courier New"/>
              </a:rPr>
              <a:t>bob@someschool.edu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Font typeface="Noto Sans Symbols"/>
              <a:buNone/>
            </a:pPr>
            <a:r>
              <a:rPr lang="en-US" sz="2200"/>
              <a:t>2) Alice’s UA sends message to her mail server; message placed in message queue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Font typeface="Noto Sans Symbols"/>
              <a:buNone/>
            </a:pPr>
            <a:r>
              <a:rPr lang="en-US" sz="2200"/>
              <a:t>3) client side of SMTP opens TCP connection with Bob’s mail server</a:t>
            </a:r>
            <a:endParaRPr sz="2200"/>
          </a:p>
        </p:txBody>
      </p:sp>
      <p:sp>
        <p:nvSpPr>
          <p:cNvPr id="3917" name="Google Shape;3917;p48"/>
          <p:cNvSpPr txBox="1"/>
          <p:nvPr>
            <p:ph idx="2" type="body"/>
          </p:nvPr>
        </p:nvSpPr>
        <p:spPr>
          <a:xfrm>
            <a:off x="4508500" y="1335088"/>
            <a:ext cx="3810000" cy="3268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None/>
            </a:pPr>
            <a:r>
              <a:rPr lang="en-US" sz="2200"/>
              <a:t>4) SMTP client sends Alice’s message over the TCP connection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Font typeface="Noto Sans Symbols"/>
              <a:buNone/>
            </a:pPr>
            <a:r>
              <a:rPr lang="en-US" sz="2200"/>
              <a:t>5) Bob’s mail server places the message in Bob’s mailbox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Font typeface="Noto Sans Symbols"/>
              <a:buNone/>
            </a:pPr>
            <a:r>
              <a:rPr lang="en-US" sz="2200"/>
              <a:t>6) Bob invokes his user agent to read message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Font typeface="Noto Sans Symbols"/>
              <a:buNone/>
            </a:pPr>
            <a:r>
              <a:t/>
            </a:r>
            <a:endParaRPr sz="2200"/>
          </a:p>
        </p:txBody>
      </p:sp>
      <p:grpSp>
        <p:nvGrpSpPr>
          <p:cNvPr id="3918" name="Google Shape;3918;p48"/>
          <p:cNvGrpSpPr/>
          <p:nvPr/>
        </p:nvGrpSpPr>
        <p:grpSpPr>
          <a:xfrm>
            <a:off x="2808288" y="4956175"/>
            <a:ext cx="809625" cy="1049338"/>
            <a:chOff x="4296" y="2627"/>
            <a:chExt cx="510" cy="661"/>
          </a:xfrm>
        </p:grpSpPr>
        <p:sp>
          <p:nvSpPr>
            <p:cNvPr id="3919" name="Google Shape;3919;p48"/>
            <p:cNvSpPr/>
            <p:nvPr/>
          </p:nvSpPr>
          <p:spPr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8"/>
            <p:cNvSpPr txBox="1"/>
            <p:nvPr/>
          </p:nvSpPr>
          <p:spPr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server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22" name="Google Shape;3922;p48"/>
            <p:cNvCxnSpPr/>
            <p:nvPr/>
          </p:nvCxnSpPr>
          <p:spPr>
            <a:xfrm>
              <a:off x="4369" y="3034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23" name="Google Shape;3923;p48"/>
            <p:cNvCxnSpPr/>
            <p:nvPr/>
          </p:nvCxnSpPr>
          <p:spPr>
            <a:xfrm>
              <a:off x="4478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24" name="Google Shape;3924;p48"/>
            <p:cNvCxnSpPr/>
            <p:nvPr/>
          </p:nvCxnSpPr>
          <p:spPr>
            <a:xfrm>
              <a:off x="4533" y="3035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25" name="Google Shape;3925;p48"/>
            <p:cNvCxnSpPr/>
            <p:nvPr/>
          </p:nvCxnSpPr>
          <p:spPr>
            <a:xfrm>
              <a:off x="4590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26" name="Google Shape;3926;p48"/>
            <p:cNvCxnSpPr/>
            <p:nvPr/>
          </p:nvCxnSpPr>
          <p:spPr>
            <a:xfrm>
              <a:off x="4651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27" name="Google Shape;3927;p48"/>
            <p:cNvCxnSpPr/>
            <p:nvPr/>
          </p:nvCxnSpPr>
          <p:spPr>
            <a:xfrm>
              <a:off x="4707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28" name="Google Shape;3928;p48"/>
            <p:cNvCxnSpPr/>
            <p:nvPr/>
          </p:nvCxnSpPr>
          <p:spPr>
            <a:xfrm>
              <a:off x="4422" y="3034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929" name="Google Shape;3929;p48"/>
            <p:cNvSpPr/>
            <p:nvPr/>
          </p:nvSpPr>
          <p:spPr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lice" id="3934" name="Google Shape;3934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225" y="5121275"/>
            <a:ext cx="561975" cy="6937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b" id="3935" name="Google Shape;3935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93038" y="5026025"/>
            <a:ext cx="676275" cy="6905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36" name="Google Shape;3936;p48"/>
          <p:cNvGrpSpPr/>
          <p:nvPr/>
        </p:nvGrpSpPr>
        <p:grpSpPr>
          <a:xfrm>
            <a:off x="4999038" y="4902200"/>
            <a:ext cx="809625" cy="1049338"/>
            <a:chOff x="4296" y="2627"/>
            <a:chExt cx="510" cy="661"/>
          </a:xfrm>
        </p:grpSpPr>
        <p:sp>
          <p:nvSpPr>
            <p:cNvPr id="3937" name="Google Shape;3937;p48"/>
            <p:cNvSpPr/>
            <p:nvPr/>
          </p:nvSpPr>
          <p:spPr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8"/>
            <p:cNvSpPr txBox="1"/>
            <p:nvPr/>
          </p:nvSpPr>
          <p:spPr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server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8"/>
            <p:cNvSpPr/>
            <p:nvPr/>
          </p:nvSpPr>
          <p:spPr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40" name="Google Shape;3940;p48"/>
            <p:cNvCxnSpPr/>
            <p:nvPr/>
          </p:nvCxnSpPr>
          <p:spPr>
            <a:xfrm>
              <a:off x="4369" y="3034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1" name="Google Shape;3941;p48"/>
            <p:cNvCxnSpPr/>
            <p:nvPr/>
          </p:nvCxnSpPr>
          <p:spPr>
            <a:xfrm>
              <a:off x="4478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2" name="Google Shape;3942;p48"/>
            <p:cNvCxnSpPr/>
            <p:nvPr/>
          </p:nvCxnSpPr>
          <p:spPr>
            <a:xfrm>
              <a:off x="4533" y="3035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3" name="Google Shape;3943;p48"/>
            <p:cNvCxnSpPr/>
            <p:nvPr/>
          </p:nvCxnSpPr>
          <p:spPr>
            <a:xfrm>
              <a:off x="4590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4" name="Google Shape;3944;p48"/>
            <p:cNvCxnSpPr/>
            <p:nvPr/>
          </p:nvCxnSpPr>
          <p:spPr>
            <a:xfrm>
              <a:off x="4651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5" name="Google Shape;3945;p48"/>
            <p:cNvCxnSpPr/>
            <p:nvPr/>
          </p:nvCxnSpPr>
          <p:spPr>
            <a:xfrm>
              <a:off x="4707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6" name="Google Shape;3946;p48"/>
            <p:cNvCxnSpPr/>
            <p:nvPr/>
          </p:nvCxnSpPr>
          <p:spPr>
            <a:xfrm>
              <a:off x="4422" y="3034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947" name="Google Shape;3947;p48"/>
            <p:cNvSpPr/>
            <p:nvPr/>
          </p:nvSpPr>
          <p:spPr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8"/>
            <p:cNvSpPr/>
            <p:nvPr/>
          </p:nvSpPr>
          <p:spPr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8"/>
            <p:cNvSpPr/>
            <p:nvPr/>
          </p:nvSpPr>
          <p:spPr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8"/>
            <p:cNvSpPr/>
            <p:nvPr/>
          </p:nvSpPr>
          <p:spPr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8"/>
            <p:cNvSpPr/>
            <p:nvPr/>
          </p:nvSpPr>
          <p:spPr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952" name="Google Shape;3952;p48"/>
          <p:cNvCxnSpPr/>
          <p:nvPr/>
        </p:nvCxnSpPr>
        <p:spPr>
          <a:xfrm>
            <a:off x="1928813" y="5494338"/>
            <a:ext cx="892175" cy="14605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53" name="Google Shape;3953;p48"/>
          <p:cNvCxnSpPr/>
          <p:nvPr/>
        </p:nvCxnSpPr>
        <p:spPr>
          <a:xfrm>
            <a:off x="3614738" y="5629275"/>
            <a:ext cx="1379537" cy="219075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54" name="Google Shape;3954;p48"/>
          <p:cNvCxnSpPr/>
          <p:nvPr/>
        </p:nvCxnSpPr>
        <p:spPr>
          <a:xfrm flipH="1" rot="10800000">
            <a:off x="5845175" y="5408613"/>
            <a:ext cx="1027113" cy="427037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55" name="Google Shape;3955;p48"/>
          <p:cNvSpPr/>
          <p:nvPr/>
        </p:nvSpPr>
        <p:spPr>
          <a:xfrm>
            <a:off x="1058863" y="4943475"/>
            <a:ext cx="292100" cy="24447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6" name="Google Shape;3956;p48"/>
          <p:cNvSpPr/>
          <p:nvPr/>
        </p:nvSpPr>
        <p:spPr>
          <a:xfrm>
            <a:off x="2168525" y="5438775"/>
            <a:ext cx="292100" cy="24447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7" name="Google Shape;3957;p48"/>
          <p:cNvSpPr/>
          <p:nvPr/>
        </p:nvSpPr>
        <p:spPr>
          <a:xfrm>
            <a:off x="3040063" y="5518150"/>
            <a:ext cx="292100" cy="24447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8" name="Google Shape;3958;p48"/>
          <p:cNvSpPr/>
          <p:nvPr/>
        </p:nvSpPr>
        <p:spPr>
          <a:xfrm>
            <a:off x="4151313" y="5603875"/>
            <a:ext cx="292100" cy="24447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9" name="Google Shape;3959;p48"/>
          <p:cNvSpPr/>
          <p:nvPr/>
        </p:nvSpPr>
        <p:spPr>
          <a:xfrm>
            <a:off x="5256213" y="5935663"/>
            <a:ext cx="292100" cy="24447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0" name="Google Shape;3960;p48"/>
          <p:cNvSpPr/>
          <p:nvPr/>
        </p:nvSpPr>
        <p:spPr>
          <a:xfrm>
            <a:off x="6178550" y="5505450"/>
            <a:ext cx="292100" cy="24447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1" name="Google Shape;3961;p48"/>
          <p:cNvSpPr txBox="1"/>
          <p:nvPr/>
        </p:nvSpPr>
        <p:spPr>
          <a:xfrm>
            <a:off x="2324100" y="6069013"/>
            <a:ext cx="1819275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Alice’s mail server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2" name="Google Shape;3962;p48"/>
          <p:cNvSpPr txBox="1"/>
          <p:nvPr/>
        </p:nvSpPr>
        <p:spPr>
          <a:xfrm>
            <a:off x="4598988" y="6132513"/>
            <a:ext cx="1741487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Bob’s mail server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3" name="Google Shape;3963;p48"/>
          <p:cNvGrpSpPr/>
          <p:nvPr/>
        </p:nvGrpSpPr>
        <p:grpSpPr>
          <a:xfrm>
            <a:off x="6672263" y="4808538"/>
            <a:ext cx="912812" cy="1054100"/>
            <a:chOff x="3574" y="550"/>
            <a:chExt cx="575" cy="664"/>
          </a:xfrm>
        </p:grpSpPr>
        <p:grpSp>
          <p:nvGrpSpPr>
            <p:cNvPr id="3964" name="Google Shape;3964;p48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descr="desktop_computer_stylized_medium" id="3965" name="Google Shape;3965;p4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66" name="Google Shape;3966;p48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67" name="Google Shape;3967;p48"/>
            <p:cNvSpPr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48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3" name="Shape 3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4" name="Google Shape;3974;p49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975" name="Google Shape;3975;p49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3976" name="Google Shape;397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638" y="854075"/>
            <a:ext cx="54848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3977" name="Google Shape;3977;p49"/>
          <p:cNvSpPr txBox="1"/>
          <p:nvPr>
            <p:ph type="title"/>
          </p:nvPr>
        </p:nvSpPr>
        <p:spPr>
          <a:xfrm>
            <a:off x="533400" y="201613"/>
            <a:ext cx="7772400" cy="903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Sample SMTP interaction</a:t>
            </a:r>
            <a:endParaRPr/>
          </a:p>
        </p:txBody>
      </p:sp>
      <p:sp>
        <p:nvSpPr>
          <p:cNvPr id="3978" name="Google Shape;3978;p49"/>
          <p:cNvSpPr/>
          <p:nvPr/>
        </p:nvSpPr>
        <p:spPr>
          <a:xfrm>
            <a:off x="0" y="1273175"/>
            <a:ext cx="8870950" cy="466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220 hamburger.edu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HELO crepes.fr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250  Hello crepes.fr, pleased to meet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MAIL FROM: &lt;alice@crepes.fr&gt;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250 alice@crepes.fr... Sender ok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RCPT TO: &lt;bob@hamburger.edu&gt;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250 bob@hamburger.edu ... Recipient ok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DATA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354 Enter mail, end with "." on a line by itself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Do you like ketchup?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How about pickles?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250 Message accepted for delivery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QUIT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221 hamburger.edu closing connection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248" name="Google Shape;248;p5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49" name="Google Shape;249;p5"/>
          <p:cNvGrpSpPr/>
          <p:nvPr/>
        </p:nvGrpSpPr>
        <p:grpSpPr>
          <a:xfrm>
            <a:off x="5124450" y="1257300"/>
            <a:ext cx="3540125" cy="4545013"/>
            <a:chOff x="3277" y="974"/>
            <a:chExt cx="2230" cy="2863"/>
          </a:xfrm>
        </p:grpSpPr>
        <p:sp>
          <p:nvSpPr>
            <p:cNvPr id="250" name="Google Shape;250;p5"/>
            <p:cNvSpPr/>
            <p:nvPr/>
          </p:nvSpPr>
          <p:spPr>
            <a:xfrm>
              <a:off x="3277" y="1079"/>
              <a:ext cx="1094" cy="675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1" name="Google Shape;251;p5"/>
            <p:cNvGrpSpPr/>
            <p:nvPr/>
          </p:nvGrpSpPr>
          <p:grpSpPr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2889" y="1631"/>
                <a:ext cx="980" cy="253"/>
              </a:xfrm>
              <a:prstGeom prst="triangle">
                <a:avLst>
                  <a:gd fmla="val 50000" name="adj"/>
                </a:avLst>
              </a:pr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rgbClr val="00CC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5"/>
            <p:cNvSpPr/>
            <p:nvPr/>
          </p:nvSpPr>
          <p:spPr>
            <a:xfrm>
              <a:off x="3379" y="2788"/>
              <a:ext cx="2032" cy="1049"/>
            </a:xfrm>
            <a:custGeom>
              <a:rect b="b" l="l" r="r" t="t"/>
              <a:pathLst>
                <a:path extrusionOk="0" h="1049" w="2032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5" name="Google Shape;255;p5"/>
            <p:cNvCxnSpPr/>
            <p:nvPr/>
          </p:nvCxnSpPr>
          <p:spPr>
            <a:xfrm rot="-5400000">
              <a:off x="4942" y="3252"/>
              <a:ext cx="330" cy="88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Google Shape;256;p5"/>
            <p:cNvCxnSpPr/>
            <p:nvPr/>
          </p:nvCxnSpPr>
          <p:spPr>
            <a:xfrm flipH="1" rot="-5400000">
              <a:off x="5034" y="3429"/>
              <a:ext cx="2" cy="54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" name="Google Shape;257;p5"/>
            <p:cNvCxnSpPr/>
            <p:nvPr/>
          </p:nvCxnSpPr>
          <p:spPr>
            <a:xfrm rot="10800000">
              <a:off x="5151" y="3225"/>
              <a:ext cx="0" cy="72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" name="Google Shape;258;p5"/>
            <p:cNvCxnSpPr/>
            <p:nvPr/>
          </p:nvCxnSpPr>
          <p:spPr>
            <a:xfrm>
              <a:off x="3843" y="3009"/>
              <a:ext cx="124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" name="Google Shape;259;p5"/>
            <p:cNvCxnSpPr/>
            <p:nvPr/>
          </p:nvCxnSpPr>
          <p:spPr>
            <a:xfrm flipH="1" rot="10800000">
              <a:off x="3680" y="3155"/>
              <a:ext cx="248" cy="66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" name="Google Shape;260;p5"/>
            <p:cNvCxnSpPr/>
            <p:nvPr/>
          </p:nvCxnSpPr>
          <p:spPr>
            <a:xfrm flipH="1">
              <a:off x="3948" y="3208"/>
              <a:ext cx="96" cy="113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1" name="Google Shape;261;p5"/>
            <p:cNvCxnSpPr/>
            <p:nvPr/>
          </p:nvCxnSpPr>
          <p:spPr>
            <a:xfrm rot="10800000">
              <a:off x="4144" y="3212"/>
              <a:ext cx="53" cy="11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2" name="Google Shape;262;p5"/>
            <p:cNvCxnSpPr/>
            <p:nvPr/>
          </p:nvCxnSpPr>
          <p:spPr>
            <a:xfrm>
              <a:off x="4248" y="3185"/>
              <a:ext cx="317" cy="17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3" name="Google Shape;263;p5"/>
            <p:cNvCxnSpPr/>
            <p:nvPr/>
          </p:nvCxnSpPr>
          <p:spPr>
            <a:xfrm>
              <a:off x="3898" y="3025"/>
              <a:ext cx="56" cy="6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" name="Google Shape;264;p5"/>
            <p:cNvCxnSpPr/>
            <p:nvPr/>
          </p:nvCxnSpPr>
          <p:spPr>
            <a:xfrm>
              <a:off x="3809" y="2257"/>
              <a:ext cx="148" cy="47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5" name="Google Shape;265;p5"/>
            <p:cNvCxnSpPr/>
            <p:nvPr/>
          </p:nvCxnSpPr>
          <p:spPr>
            <a:xfrm flipH="1" rot="10800000">
              <a:off x="3711" y="2354"/>
              <a:ext cx="106" cy="2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66" name="Google Shape;266;p5"/>
            <p:cNvGrpSpPr/>
            <p:nvPr/>
          </p:nvGrpSpPr>
          <p:grpSpPr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descr="access_point_stylized_small" id="267" name="Google Shape;267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ntenna_radiation_stylized" id="268" name="Google Shape;268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9" name="Google Shape;269;p5"/>
            <p:cNvSpPr/>
            <p:nvPr/>
          </p:nvSpPr>
          <p:spPr>
            <a:xfrm>
              <a:off x="4419" y="2224"/>
              <a:ext cx="828" cy="425"/>
            </a:xfrm>
            <a:custGeom>
              <a:rect b="b" l="l" r="r" t="t"/>
              <a:pathLst>
                <a:path extrusionOk="0" h="425" w="828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417" y="1263"/>
              <a:ext cx="1090" cy="709"/>
            </a:xfrm>
            <a:custGeom>
              <a:rect b="b" l="l" r="r" t="t"/>
              <a:pathLst>
                <a:path extrusionOk="0" h="459" w="765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1" name="Google Shape;271;p5"/>
            <p:cNvCxnSpPr/>
            <p:nvPr/>
          </p:nvCxnSpPr>
          <p:spPr>
            <a:xfrm>
              <a:off x="4659" y="2404"/>
              <a:ext cx="103" cy="76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" name="Google Shape;272;p5"/>
            <p:cNvCxnSpPr/>
            <p:nvPr/>
          </p:nvCxnSpPr>
          <p:spPr>
            <a:xfrm>
              <a:off x="4720" y="2354"/>
              <a:ext cx="176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" name="Google Shape;273;p5"/>
            <p:cNvCxnSpPr/>
            <p:nvPr/>
          </p:nvCxnSpPr>
          <p:spPr>
            <a:xfrm flipH="1" rot="10800000">
              <a:off x="4869" y="2408"/>
              <a:ext cx="85" cy="66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" name="Google Shape;274;p5"/>
            <p:cNvCxnSpPr/>
            <p:nvPr/>
          </p:nvCxnSpPr>
          <p:spPr>
            <a:xfrm>
              <a:off x="4235" y="1632"/>
              <a:ext cx="321" cy="2"/>
            </a:xfrm>
            <a:prstGeom prst="straightConnector1">
              <a:avLst/>
            </a:prstGeom>
            <a:noFill/>
            <a:ln cap="flat" cmpd="sng" w="9525">
              <a:solidFill>
                <a:srgbClr val="96969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5" name="Google Shape;275;p5"/>
            <p:cNvCxnSpPr/>
            <p:nvPr/>
          </p:nvCxnSpPr>
          <p:spPr>
            <a:xfrm>
              <a:off x="4635" y="2961"/>
              <a:ext cx="246" cy="116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" name="Google Shape;276;p5"/>
            <p:cNvCxnSpPr/>
            <p:nvPr/>
          </p:nvCxnSpPr>
          <p:spPr>
            <a:xfrm flipH="1" rot="10800000">
              <a:off x="4244" y="2953"/>
              <a:ext cx="203" cy="125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" name="Google Shape;277;p5"/>
            <p:cNvCxnSpPr/>
            <p:nvPr/>
          </p:nvCxnSpPr>
          <p:spPr>
            <a:xfrm>
              <a:off x="4271" y="3137"/>
              <a:ext cx="612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" name="Google Shape;278;p5"/>
            <p:cNvCxnSpPr/>
            <p:nvPr/>
          </p:nvCxnSpPr>
          <p:spPr>
            <a:xfrm flipH="1" rot="10800000">
              <a:off x="4773" y="1572"/>
              <a:ext cx="78" cy="55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" name="Google Shape;279;p5"/>
            <p:cNvCxnSpPr/>
            <p:nvPr/>
          </p:nvCxnSpPr>
          <p:spPr>
            <a:xfrm>
              <a:off x="4665" y="1681"/>
              <a:ext cx="0" cy="52"/>
            </a:xfrm>
            <a:prstGeom prst="straightConnector1">
              <a:avLst/>
            </a:prstGeom>
            <a:noFill/>
            <a:ln cap="flat" cmpd="sng" w="9525">
              <a:solidFill>
                <a:srgbClr val="96969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" name="Google Shape;280;p5"/>
            <p:cNvCxnSpPr/>
            <p:nvPr/>
          </p:nvCxnSpPr>
          <p:spPr>
            <a:xfrm flipH="1" rot="10800000">
              <a:off x="4773" y="1616"/>
              <a:ext cx="166" cy="182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" name="Google Shape;281;p5"/>
            <p:cNvCxnSpPr/>
            <p:nvPr/>
          </p:nvCxnSpPr>
          <p:spPr>
            <a:xfrm>
              <a:off x="5003" y="1615"/>
              <a:ext cx="0" cy="124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" name="Google Shape;282;p5"/>
            <p:cNvCxnSpPr/>
            <p:nvPr/>
          </p:nvCxnSpPr>
          <p:spPr>
            <a:xfrm>
              <a:off x="4785" y="1808"/>
              <a:ext cx="119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3" name="Google Shape;283;p5"/>
            <p:cNvCxnSpPr/>
            <p:nvPr/>
          </p:nvCxnSpPr>
          <p:spPr>
            <a:xfrm>
              <a:off x="5134" y="1802"/>
              <a:ext cx="112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4" name="Google Shape;284;p5"/>
            <p:cNvCxnSpPr/>
            <p:nvPr/>
          </p:nvCxnSpPr>
          <p:spPr>
            <a:xfrm flipH="1">
              <a:off x="4596" y="1850"/>
              <a:ext cx="62" cy="444"/>
            </a:xfrm>
            <a:prstGeom prst="straightConnector1">
              <a:avLst/>
            </a:prstGeom>
            <a:noFill/>
            <a:ln cap="flat" cmpd="sng" w="9525">
              <a:solidFill>
                <a:srgbClr val="96969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5" name="Google Shape;285;p5"/>
            <p:cNvCxnSpPr/>
            <p:nvPr/>
          </p:nvCxnSpPr>
          <p:spPr>
            <a:xfrm flipH="1">
              <a:off x="4969" y="1850"/>
              <a:ext cx="70" cy="458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6" name="Google Shape;286;p5"/>
            <p:cNvCxnSpPr/>
            <p:nvPr/>
          </p:nvCxnSpPr>
          <p:spPr>
            <a:xfrm flipH="1" rot="10800000">
              <a:off x="4581" y="2569"/>
              <a:ext cx="143" cy="275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7" name="Google Shape;287;p5"/>
            <p:cNvCxnSpPr/>
            <p:nvPr/>
          </p:nvCxnSpPr>
          <p:spPr>
            <a:xfrm>
              <a:off x="5257" y="1801"/>
              <a:ext cx="112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grpSp>
          <p:nvGrpSpPr>
            <p:cNvPr id="288" name="Google Shape;288;p5"/>
            <p:cNvGrpSpPr/>
            <p:nvPr/>
          </p:nvGrpSpPr>
          <p:grpSpPr>
            <a:xfrm>
              <a:off x="3813" y="1163"/>
              <a:ext cx="295" cy="391"/>
              <a:chOff x="1653" y="3023"/>
              <a:chExt cx="622" cy="911"/>
            </a:xfrm>
          </p:grpSpPr>
          <p:cxnSp>
            <p:nvCxnSpPr>
              <p:cNvPr id="289" name="Google Shape;289;p5"/>
              <p:cNvCxnSpPr/>
              <p:nvPr/>
            </p:nvCxnSpPr>
            <p:spPr>
              <a:xfrm flipH="1">
                <a:off x="1766" y="3287"/>
                <a:ext cx="188" cy="586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0" name="Google Shape;290;p5"/>
              <p:cNvCxnSpPr/>
              <p:nvPr/>
            </p:nvCxnSpPr>
            <p:spPr>
              <a:xfrm>
                <a:off x="1954" y="3287"/>
                <a:ext cx="188" cy="583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1" name="Google Shape;291;p5"/>
              <p:cNvCxnSpPr/>
              <p:nvPr/>
            </p:nvCxnSpPr>
            <p:spPr>
              <a:xfrm>
                <a:off x="1766" y="3870"/>
                <a:ext cx="188" cy="6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2" name="Google Shape;292;p5"/>
              <p:cNvCxnSpPr/>
              <p:nvPr/>
            </p:nvCxnSpPr>
            <p:spPr>
              <a:xfrm flipH="1">
                <a:off x="1954" y="3870"/>
                <a:ext cx="188" cy="6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3" name="Google Shape;293;p5"/>
              <p:cNvCxnSpPr/>
              <p:nvPr/>
            </p:nvCxnSpPr>
            <p:spPr>
              <a:xfrm>
                <a:off x="1954" y="3300"/>
                <a:ext cx="0" cy="63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4" name="Google Shape;294;p5"/>
              <p:cNvCxnSpPr/>
              <p:nvPr/>
            </p:nvCxnSpPr>
            <p:spPr>
              <a:xfrm flipH="1" rot="10800000">
                <a:off x="1766" y="3810"/>
                <a:ext cx="188" cy="63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5" name="Google Shape;295;p5"/>
              <p:cNvCxnSpPr/>
              <p:nvPr/>
            </p:nvCxnSpPr>
            <p:spPr>
              <a:xfrm rot="10800000">
                <a:off x="1954" y="3810"/>
                <a:ext cx="188" cy="6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6" name="Google Shape;296;p5"/>
              <p:cNvCxnSpPr/>
              <p:nvPr/>
            </p:nvCxnSpPr>
            <p:spPr>
              <a:xfrm>
                <a:off x="1846" y="3618"/>
                <a:ext cx="108" cy="4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7" name="Google Shape;297;p5"/>
              <p:cNvCxnSpPr/>
              <p:nvPr/>
            </p:nvCxnSpPr>
            <p:spPr>
              <a:xfrm flipH="1" rot="10800000">
                <a:off x="1954" y="3618"/>
                <a:ext cx="114" cy="4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8" name="Google Shape;298;p5"/>
              <p:cNvCxnSpPr/>
              <p:nvPr/>
            </p:nvCxnSpPr>
            <p:spPr>
              <a:xfrm>
                <a:off x="1810" y="3704"/>
                <a:ext cx="139" cy="65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9" name="Google Shape;299;p5"/>
              <p:cNvCxnSpPr/>
              <p:nvPr/>
            </p:nvCxnSpPr>
            <p:spPr>
              <a:xfrm flipH="1" rot="10800000">
                <a:off x="1954" y="3717"/>
                <a:ext cx="140" cy="57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0" name="Google Shape;300;p5"/>
              <p:cNvCxnSpPr/>
              <p:nvPr/>
            </p:nvCxnSpPr>
            <p:spPr>
              <a:xfrm flipH="1" rot="10800000">
                <a:off x="1954" y="3530"/>
                <a:ext cx="72" cy="2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1" name="Google Shape;301;p5"/>
              <p:cNvCxnSpPr/>
              <p:nvPr/>
            </p:nvCxnSpPr>
            <p:spPr>
              <a:xfrm flipH="1" rot="10800000">
                <a:off x="1954" y="3409"/>
                <a:ext cx="45" cy="1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2" name="Google Shape;302;p5"/>
              <p:cNvCxnSpPr/>
              <p:nvPr/>
            </p:nvCxnSpPr>
            <p:spPr>
              <a:xfrm>
                <a:off x="1873" y="3522"/>
                <a:ext cx="87" cy="3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3" name="Google Shape;303;p5"/>
              <p:cNvCxnSpPr/>
              <p:nvPr/>
            </p:nvCxnSpPr>
            <p:spPr>
              <a:xfrm>
                <a:off x="1912" y="3404"/>
                <a:ext cx="50" cy="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04" name="Google Shape;304;p5"/>
              <p:cNvSpPr/>
              <p:nvPr/>
            </p:nvSpPr>
            <p:spPr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cap="flat" cmpd="sng" w="9525">
                <a:solidFill>
                  <a:srgbClr val="808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cell_tower_radiation_gray" id="305" name="Google Shape;305;p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6" name="Google Shape;306;p5"/>
            <p:cNvGrpSpPr/>
            <p:nvPr/>
          </p:nvGrpSpPr>
          <p:grpSpPr>
            <a:xfrm>
              <a:off x="3962" y="1516"/>
              <a:ext cx="286" cy="160"/>
              <a:chOff x="3843" y="1516"/>
              <a:chExt cx="286" cy="160"/>
            </a:xfrm>
          </p:grpSpPr>
          <p:cxnSp>
            <p:nvCxnSpPr>
              <p:cNvPr id="307" name="Google Shape;307;p5"/>
              <p:cNvCxnSpPr/>
              <p:nvPr/>
            </p:nvCxnSpPr>
            <p:spPr>
              <a:xfrm>
                <a:off x="3843" y="1516"/>
                <a:ext cx="96" cy="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6969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08" name="Google Shape;308;p5"/>
              <p:cNvSpPr/>
              <p:nvPr/>
            </p:nvSpPr>
            <p:spPr>
              <a:xfrm>
                <a:off x="3884" y="1616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3884" y="1610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3883" y="1569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311" name="Google Shape;311;p5"/>
              <p:cNvGrpSpPr/>
              <p:nvPr/>
            </p:nvGrpSpPr>
            <p:grpSpPr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312" name="Google Shape;312;p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314" name="Google Shape;314;p5"/>
              <p:cNvCxnSpPr/>
              <p:nvPr/>
            </p:nvCxnSpPr>
            <p:spPr>
              <a:xfrm>
                <a:off x="3884" y="1602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5" name="Google Shape;315;p5"/>
              <p:cNvCxnSpPr/>
              <p:nvPr/>
            </p:nvCxnSpPr>
            <p:spPr>
              <a:xfrm>
                <a:off x="4127" y="1604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16" name="Google Shape;316;p5"/>
            <p:cNvGrpSpPr/>
            <p:nvPr/>
          </p:nvGrpSpPr>
          <p:grpSpPr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317" name="Google Shape;317;p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320" name="Google Shape;320;p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21" name="Google Shape;321;p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" name="Google Shape;322;p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323" name="Google Shape;323;p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4" name="Google Shape;324;p5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25" name="Google Shape;325;p5"/>
            <p:cNvGrpSpPr/>
            <p:nvPr/>
          </p:nvGrpSpPr>
          <p:grpSpPr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326" name="Google Shape;326;p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7" name="Google Shape;327;p5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329" name="Google Shape;329;p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30" name="Google Shape;330;p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332" name="Google Shape;332;p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3" name="Google Shape;333;p5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34" name="Google Shape;334;p5"/>
            <p:cNvGrpSpPr/>
            <p:nvPr/>
          </p:nvGrpSpPr>
          <p:grpSpPr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335" name="Google Shape;335;p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6" name="Google Shape;336;p5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7" name="Google Shape;337;p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338" name="Google Shape;338;p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39" name="Google Shape;339;p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Google Shape;340;p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341" name="Google Shape;341;p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2" name="Google Shape;342;p5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43" name="Google Shape;343;p5"/>
            <p:cNvGrpSpPr/>
            <p:nvPr/>
          </p:nvGrpSpPr>
          <p:grpSpPr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344" name="Google Shape;344;p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5" name="Google Shape;345;p5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6" name="Google Shape;346;p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347" name="Google Shape;347;p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8" name="Google Shape;348;p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350" name="Google Shape;350;p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1" name="Google Shape;351;p5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52" name="Google Shape;352;p5"/>
            <p:cNvGrpSpPr/>
            <p:nvPr/>
          </p:nvGrpSpPr>
          <p:grpSpPr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353" name="Google Shape;353;p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4" name="Google Shape;354;p5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5" name="Google Shape;355;p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356" name="Google Shape;356;p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57" name="Google Shape;357;p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" name="Google Shape;358;p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359" name="Google Shape;359;p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0" name="Google Shape;360;p5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361" name="Google Shape;361;p5"/>
            <p:cNvCxnSpPr/>
            <p:nvPr/>
          </p:nvCxnSpPr>
          <p:spPr>
            <a:xfrm>
              <a:off x="4049" y="2358"/>
              <a:ext cx="428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62" name="Google Shape;362;p5"/>
            <p:cNvGrpSpPr/>
            <p:nvPr/>
          </p:nvGrpSpPr>
          <p:grpSpPr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363" name="Google Shape;363;p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366" name="Google Shape;366;p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7" name="Google Shape;367;p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368;p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369" name="Google Shape;369;p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0" name="Google Shape;370;p5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71" name="Google Shape;371;p5"/>
            <p:cNvGrpSpPr/>
            <p:nvPr/>
          </p:nvGrpSpPr>
          <p:grpSpPr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372" name="Google Shape;372;p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375" name="Google Shape;375;p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76" name="Google Shape;376;p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377;p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378" name="Google Shape;378;p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9" name="Google Shape;379;p5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80" name="Google Shape;380;p5"/>
            <p:cNvGrpSpPr/>
            <p:nvPr/>
          </p:nvGrpSpPr>
          <p:grpSpPr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381" name="Google Shape;381;p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384" name="Google Shape;384;p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85" name="Google Shape;385;p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386;p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387" name="Google Shape;387;p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8" name="Google Shape;388;p5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89" name="Google Shape;389;p5"/>
            <p:cNvGrpSpPr/>
            <p:nvPr/>
          </p:nvGrpSpPr>
          <p:grpSpPr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390" name="Google Shape;390;p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1" name="Google Shape;391;p5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2" name="Google Shape;392;p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393" name="Google Shape;393;p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94" name="Google Shape;394;p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" name="Google Shape;395;p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396" name="Google Shape;396;p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7" name="Google Shape;397;p5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98" name="Google Shape;398;p5"/>
            <p:cNvGrpSpPr/>
            <p:nvPr/>
          </p:nvGrpSpPr>
          <p:grpSpPr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399" name="Google Shape;399;p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0" name="Google Shape;400;p5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1" name="Google Shape;401;p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402" name="Google Shape;402;p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3" name="Google Shape;403;p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404;p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05" name="Google Shape;405;p5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6" name="Google Shape;406;p5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07" name="Google Shape;407;p5"/>
            <p:cNvGrpSpPr/>
            <p:nvPr/>
          </p:nvGrpSpPr>
          <p:grpSpPr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408" name="Google Shape;408;p5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9" name="Google Shape;409;p5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0" name="Google Shape;410;p5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b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411" name="Google Shape;411;p5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12" name="Google Shape;412;p5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5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14" name="Google Shape;414;p5"/>
              <p:cNvCxnSpPr/>
              <p:nvPr/>
            </p:nvCxnSpPr>
            <p:spPr>
              <a:xfrm>
                <a:off x="4335" y="1503"/>
                <a:ext cx="0" cy="5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5" name="Google Shape;415;p5"/>
              <p:cNvCxnSpPr/>
              <p:nvPr/>
            </p:nvCxnSpPr>
            <p:spPr>
              <a:xfrm>
                <a:off x="4578" y="1505"/>
                <a:ext cx="0" cy="4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16" name="Google Shape;416;p5"/>
            <p:cNvGrpSpPr/>
            <p:nvPr/>
          </p:nvGrpSpPr>
          <p:grpSpPr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417" name="Google Shape;417;p5"/>
              <p:cNvGrpSpPr/>
              <p:nvPr/>
            </p:nvGrpSpPr>
            <p:grpSpPr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18" name="Google Shape;418;p5"/>
                <p:cNvSpPr/>
                <p:nvPr/>
              </p:nvSpPr>
              <p:spPr>
                <a:xfrm>
                  <a:off x="5134" y="2657"/>
                  <a:ext cx="69" cy="55"/>
                </a:xfrm>
                <a:custGeom>
                  <a:rect b="b" l="l" r="r" t="t"/>
                  <a:pathLst>
                    <a:path extrusionOk="0" h="232" w="199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5"/>
                <p:cNvSpPr/>
                <p:nvPr/>
              </p:nvSpPr>
              <p:spPr>
                <a:xfrm>
                  <a:off x="5252" y="2656"/>
                  <a:ext cx="47" cy="42"/>
                </a:xfrm>
                <a:custGeom>
                  <a:rect b="b" l="l" r="r" t="t"/>
                  <a:pathLst>
                    <a:path extrusionOk="0" h="180" w="128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5"/>
                <p:cNvSpPr/>
                <p:nvPr/>
              </p:nvSpPr>
              <p:spPr>
                <a:xfrm>
                  <a:off x="5089" y="2646"/>
                  <a:ext cx="114" cy="88"/>
                </a:xfrm>
                <a:custGeom>
                  <a:rect b="b" l="l" r="r" t="t"/>
                  <a:pathLst>
                    <a:path extrusionOk="0" h="378" w="322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5"/>
                <p:cNvSpPr/>
                <p:nvPr/>
              </p:nvSpPr>
              <p:spPr>
                <a:xfrm>
                  <a:off x="5250" y="2643"/>
                  <a:ext cx="99" cy="59"/>
                </a:xfrm>
                <a:custGeom>
                  <a:rect b="b" l="l" r="r" t="t"/>
                  <a:pathLst>
                    <a:path extrusionOk="0" h="252" w="283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422;p5"/>
                <p:cNvSpPr/>
                <p:nvPr/>
              </p:nvSpPr>
              <p:spPr>
                <a:xfrm>
                  <a:off x="5047" y="2671"/>
                  <a:ext cx="40" cy="55"/>
                </a:xfrm>
                <a:custGeom>
                  <a:rect b="b" l="l" r="r" t="t"/>
                  <a:pathLst>
                    <a:path extrusionOk="0" h="238" w="114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5"/>
                <p:cNvSpPr/>
                <p:nvPr/>
              </p:nvSpPr>
              <p:spPr>
                <a:xfrm>
                  <a:off x="5330" y="2639"/>
                  <a:ext cx="87" cy="73"/>
                </a:xfrm>
                <a:custGeom>
                  <a:rect b="b" l="l" r="r" t="t"/>
                  <a:pathLst>
                    <a:path extrusionOk="0" h="310" w="246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424;p5"/>
                <p:cNvSpPr/>
                <p:nvPr/>
              </p:nvSpPr>
              <p:spPr>
                <a:xfrm>
                  <a:off x="5115" y="2660"/>
                  <a:ext cx="69" cy="55"/>
                </a:xfrm>
                <a:custGeom>
                  <a:rect b="b" l="l" r="r" t="t"/>
                  <a:pathLst>
                    <a:path extrusionOk="0" h="236" w="198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425;p5"/>
                <p:cNvSpPr/>
                <p:nvPr/>
              </p:nvSpPr>
              <p:spPr>
                <a:xfrm>
                  <a:off x="5233" y="2660"/>
                  <a:ext cx="47" cy="42"/>
                </a:xfrm>
                <a:custGeom>
                  <a:rect b="b" l="l" r="r" t="t"/>
                  <a:pathLst>
                    <a:path extrusionOk="0" h="183" w="128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426;p5"/>
                <p:cNvSpPr/>
                <p:nvPr/>
              </p:nvSpPr>
              <p:spPr>
                <a:xfrm>
                  <a:off x="5070" y="2650"/>
                  <a:ext cx="112" cy="88"/>
                </a:xfrm>
                <a:custGeom>
                  <a:rect b="b" l="l" r="r" t="t"/>
                  <a:pathLst>
                    <a:path extrusionOk="0" h="379" w="323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427;p5"/>
                <p:cNvSpPr/>
                <p:nvPr/>
              </p:nvSpPr>
              <p:spPr>
                <a:xfrm>
                  <a:off x="5229" y="2647"/>
                  <a:ext cx="99" cy="59"/>
                </a:xfrm>
                <a:custGeom>
                  <a:rect b="b" l="l" r="r" t="t"/>
                  <a:pathLst>
                    <a:path extrusionOk="0" h="253" w="282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428;p5"/>
                <p:cNvSpPr/>
                <p:nvPr/>
              </p:nvSpPr>
              <p:spPr>
                <a:xfrm>
                  <a:off x="5030" y="2680"/>
                  <a:ext cx="40" cy="54"/>
                </a:xfrm>
                <a:custGeom>
                  <a:rect b="b" l="l" r="r" t="t"/>
                  <a:pathLst>
                    <a:path extrusionOk="0" h="236" w="115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429;p5"/>
                <p:cNvSpPr/>
                <p:nvPr/>
              </p:nvSpPr>
              <p:spPr>
                <a:xfrm>
                  <a:off x="5311" y="2643"/>
                  <a:ext cx="87" cy="73"/>
                </a:xfrm>
                <a:custGeom>
                  <a:rect b="b" l="l" r="r" t="t"/>
                  <a:pathLst>
                    <a:path extrusionOk="0" h="310" w="245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descr="access_point_stylized_gray_small" id="430" name="Google Shape;430;p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5"/>
            <p:cNvGrpSpPr/>
            <p:nvPr/>
          </p:nvGrpSpPr>
          <p:grpSpPr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432" name="Google Shape;432;p5"/>
              <p:cNvGrpSpPr/>
              <p:nvPr/>
            </p:nvGrpSpPr>
            <p:grpSpPr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33" name="Google Shape;433;p5"/>
                <p:cNvSpPr/>
                <p:nvPr/>
              </p:nvSpPr>
              <p:spPr>
                <a:xfrm>
                  <a:off x="5134" y="2657"/>
                  <a:ext cx="69" cy="55"/>
                </a:xfrm>
                <a:custGeom>
                  <a:rect b="b" l="l" r="r" t="t"/>
                  <a:pathLst>
                    <a:path extrusionOk="0" h="232" w="199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34;p5"/>
                <p:cNvSpPr/>
                <p:nvPr/>
              </p:nvSpPr>
              <p:spPr>
                <a:xfrm>
                  <a:off x="5252" y="2656"/>
                  <a:ext cx="47" cy="42"/>
                </a:xfrm>
                <a:custGeom>
                  <a:rect b="b" l="l" r="r" t="t"/>
                  <a:pathLst>
                    <a:path extrusionOk="0" h="180" w="128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35;p5"/>
                <p:cNvSpPr/>
                <p:nvPr/>
              </p:nvSpPr>
              <p:spPr>
                <a:xfrm>
                  <a:off x="5089" y="2646"/>
                  <a:ext cx="114" cy="88"/>
                </a:xfrm>
                <a:custGeom>
                  <a:rect b="b" l="l" r="r" t="t"/>
                  <a:pathLst>
                    <a:path extrusionOk="0" h="378" w="322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36;p5"/>
                <p:cNvSpPr/>
                <p:nvPr/>
              </p:nvSpPr>
              <p:spPr>
                <a:xfrm>
                  <a:off x="5250" y="2643"/>
                  <a:ext cx="99" cy="59"/>
                </a:xfrm>
                <a:custGeom>
                  <a:rect b="b" l="l" r="r" t="t"/>
                  <a:pathLst>
                    <a:path extrusionOk="0" h="252" w="283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37;p5"/>
                <p:cNvSpPr/>
                <p:nvPr/>
              </p:nvSpPr>
              <p:spPr>
                <a:xfrm>
                  <a:off x="5047" y="2671"/>
                  <a:ext cx="40" cy="55"/>
                </a:xfrm>
                <a:custGeom>
                  <a:rect b="b" l="l" r="r" t="t"/>
                  <a:pathLst>
                    <a:path extrusionOk="0" h="238" w="114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p5"/>
                <p:cNvSpPr/>
                <p:nvPr/>
              </p:nvSpPr>
              <p:spPr>
                <a:xfrm>
                  <a:off x="5330" y="2639"/>
                  <a:ext cx="87" cy="73"/>
                </a:xfrm>
                <a:custGeom>
                  <a:rect b="b" l="l" r="r" t="t"/>
                  <a:pathLst>
                    <a:path extrusionOk="0" h="310" w="246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39;p5"/>
                <p:cNvSpPr/>
                <p:nvPr/>
              </p:nvSpPr>
              <p:spPr>
                <a:xfrm>
                  <a:off x="5115" y="2660"/>
                  <a:ext cx="69" cy="55"/>
                </a:xfrm>
                <a:custGeom>
                  <a:rect b="b" l="l" r="r" t="t"/>
                  <a:pathLst>
                    <a:path extrusionOk="0" h="236" w="198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5"/>
                <p:cNvSpPr/>
                <p:nvPr/>
              </p:nvSpPr>
              <p:spPr>
                <a:xfrm>
                  <a:off x="5233" y="2660"/>
                  <a:ext cx="47" cy="42"/>
                </a:xfrm>
                <a:custGeom>
                  <a:rect b="b" l="l" r="r" t="t"/>
                  <a:pathLst>
                    <a:path extrusionOk="0" h="183" w="128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5"/>
                <p:cNvSpPr/>
                <p:nvPr/>
              </p:nvSpPr>
              <p:spPr>
                <a:xfrm>
                  <a:off x="5070" y="2650"/>
                  <a:ext cx="112" cy="88"/>
                </a:xfrm>
                <a:custGeom>
                  <a:rect b="b" l="l" r="r" t="t"/>
                  <a:pathLst>
                    <a:path extrusionOk="0" h="379" w="323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5"/>
                <p:cNvSpPr/>
                <p:nvPr/>
              </p:nvSpPr>
              <p:spPr>
                <a:xfrm>
                  <a:off x="5229" y="2647"/>
                  <a:ext cx="99" cy="59"/>
                </a:xfrm>
                <a:custGeom>
                  <a:rect b="b" l="l" r="r" t="t"/>
                  <a:pathLst>
                    <a:path extrusionOk="0" h="253" w="282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5"/>
                <p:cNvSpPr/>
                <p:nvPr/>
              </p:nvSpPr>
              <p:spPr>
                <a:xfrm>
                  <a:off x="5030" y="2680"/>
                  <a:ext cx="40" cy="54"/>
                </a:xfrm>
                <a:custGeom>
                  <a:rect b="b" l="l" r="r" t="t"/>
                  <a:pathLst>
                    <a:path extrusionOk="0" h="236" w="115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5"/>
                <p:cNvSpPr/>
                <p:nvPr/>
              </p:nvSpPr>
              <p:spPr>
                <a:xfrm>
                  <a:off x="5311" y="2643"/>
                  <a:ext cx="87" cy="73"/>
                </a:xfrm>
                <a:custGeom>
                  <a:rect b="b" l="l" r="r" t="t"/>
                  <a:pathLst>
                    <a:path extrusionOk="0" h="310" w="245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descr="access_point_stylized_gray_small" id="445" name="Google Shape;445;p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446" name="Google Shape;446;p5"/>
            <p:cNvCxnSpPr/>
            <p:nvPr/>
          </p:nvCxnSpPr>
          <p:spPr>
            <a:xfrm flipH="1" rot="-5400000">
              <a:off x="5034" y="3427"/>
              <a:ext cx="2" cy="54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47" name="Google Shape;447;p5"/>
            <p:cNvGrpSpPr/>
            <p:nvPr/>
          </p:nvGrpSpPr>
          <p:grpSpPr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descr="desktop_computer_stylized_medium" id="448" name="Google Shape;448;p5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9" name="Google Shape;449;p5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0" name="Google Shape;450;p5"/>
            <p:cNvGrpSpPr/>
            <p:nvPr/>
          </p:nvGrpSpPr>
          <p:grpSpPr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descr="desktop_computer_stylized_medium" id="451" name="Google Shape;451;p5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2" name="Google Shape;452;p5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descr="desktop_computer_stylized_medium" id="454" name="Google Shape;454;p5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5" name="Google Shape;455;p5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6" name="Google Shape;456;p5"/>
            <p:cNvGrpSpPr/>
            <p:nvPr/>
          </p:nvGrpSpPr>
          <p:grpSpPr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descr="desktop_computer_stylized_medium" id="457" name="Google Shape;457;p5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8" name="Google Shape;458;p5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car_icon_small" id="459" name="Google Shape;459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60" name="Google Shape;460;p5"/>
            <p:cNvGrpSpPr/>
            <p:nvPr/>
          </p:nvGrpSpPr>
          <p:grpSpPr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descr="iphone_stylized_small" id="461" name="Google Shape;461;p5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ntenna_radiation_stylized" id="462" name="Google Shape;462;p5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63" name="Google Shape;463;p5"/>
            <p:cNvGrpSpPr/>
            <p:nvPr/>
          </p:nvGrpSpPr>
          <p:grpSpPr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464" name="Google Shape;464;p5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5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69" name="Google Shape;469;p5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470" name="Google Shape;470;p5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b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5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b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72" name="Google Shape;472;p5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474" name="Google Shape;474;p5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b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5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b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76" name="Google Shape;476;p5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5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78" name="Google Shape;478;p5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479" name="Google Shape;479;p5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b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5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b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1" name="Google Shape;481;p5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82" name="Google Shape;482;p5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483" name="Google Shape;483;p5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b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5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b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5" name="Google Shape;485;p5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5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5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5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5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5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5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5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5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sz="180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5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5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6" name="Google Shape;496;p5"/>
            <p:cNvGrpSpPr/>
            <p:nvPr/>
          </p:nvGrpSpPr>
          <p:grpSpPr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02" name="Google Shape;502;p5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503" name="Google Shape;503;p5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b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504;p5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b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5" name="Google Shape;505;p5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06" name="Google Shape;506;p5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b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b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9" name="Google Shape;509;p5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1" name="Google Shape;511;p5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512" name="Google Shape;512;p5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b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5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b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14" name="Google Shape;514;p5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5" name="Google Shape;515;p5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516" name="Google Shape;516;p5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b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b="0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18" name="Google Shape;518;p5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sz="180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b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9" name="Google Shape;529;p5"/>
            <p:cNvGrpSpPr/>
            <p:nvPr/>
          </p:nvGrpSpPr>
          <p:grpSpPr>
            <a:xfrm>
              <a:off x="3340" y="1287"/>
              <a:ext cx="337" cy="261"/>
              <a:chOff x="877" y="1008"/>
              <a:chExt cx="2747" cy="2626"/>
            </a:xfrm>
          </p:grpSpPr>
          <p:pic>
            <p:nvPicPr>
              <p:cNvPr descr="antenna_stylized" id="530" name="Google Shape;530;p5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531" name="Google Shape;531;p5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 flipH="1" rot="109064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2" name="Google Shape;532;p5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screen" id="533" name="Google Shape;533;p5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4" name="Google Shape;534;p5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40" name="Google Shape;540;p5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41" name="Google Shape;541;p5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5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5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47" name="Google Shape;547;p5"/>
              <p:cNvSpPr/>
              <p:nvPr/>
            </p:nvSpPr>
            <p:spPr>
              <a:xfrm>
                <a:off x="2577" y="3043"/>
                <a:ext cx="614" cy="514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5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1011" y="2998"/>
                <a:ext cx="17" cy="95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1012" y="2611"/>
                <a:ext cx="730" cy="393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 flipH="1" rot="10800000">
                <a:off x="2549" y="2986"/>
                <a:ext cx="608" cy="467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3" name="Google Shape;553;p5"/>
            <p:cNvGrpSpPr/>
            <p:nvPr/>
          </p:nvGrpSpPr>
          <p:grpSpPr>
            <a:xfrm>
              <a:off x="4329" y="3456"/>
              <a:ext cx="299" cy="261"/>
              <a:chOff x="877" y="1008"/>
              <a:chExt cx="2747" cy="2626"/>
            </a:xfrm>
          </p:grpSpPr>
          <p:pic>
            <p:nvPicPr>
              <p:cNvPr descr="antenna_stylized" id="554" name="Google Shape;554;p5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555" name="Google Shape;555;p5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 flipH="1" rot="109064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6" name="Google Shape;556;p5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screen" id="557" name="Google Shape;557;p5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8" name="Google Shape;558;p5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5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5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5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5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64" name="Google Shape;564;p5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65" name="Google Shape;565;p5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566;p5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567;p5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568;p5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569;p5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570;p5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71" name="Google Shape;571;p5"/>
              <p:cNvSpPr/>
              <p:nvPr/>
            </p:nvSpPr>
            <p:spPr>
              <a:xfrm>
                <a:off x="2577" y="3043"/>
                <a:ext cx="614" cy="514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5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5"/>
              <p:cNvSpPr/>
              <p:nvPr/>
            </p:nvSpPr>
            <p:spPr>
              <a:xfrm>
                <a:off x="1011" y="2998"/>
                <a:ext cx="17" cy="95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5"/>
              <p:cNvSpPr/>
              <p:nvPr/>
            </p:nvSpPr>
            <p:spPr>
              <a:xfrm>
                <a:off x="1012" y="2611"/>
                <a:ext cx="730" cy="393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5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5"/>
              <p:cNvSpPr/>
              <p:nvPr/>
            </p:nvSpPr>
            <p:spPr>
              <a:xfrm flipH="1" rot="10800000">
                <a:off x="2549" y="2986"/>
                <a:ext cx="608" cy="467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7" name="Google Shape;577;p5"/>
            <p:cNvGrpSpPr/>
            <p:nvPr/>
          </p:nvGrpSpPr>
          <p:grpSpPr>
            <a:xfrm>
              <a:off x="3503" y="1916"/>
              <a:ext cx="280" cy="261"/>
              <a:chOff x="877" y="1008"/>
              <a:chExt cx="2747" cy="2626"/>
            </a:xfrm>
          </p:grpSpPr>
          <p:pic>
            <p:nvPicPr>
              <p:cNvPr descr="antenna_stylized" id="578" name="Google Shape;578;p5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579" name="Google Shape;579;p5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 flipH="1" rot="109064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0" name="Google Shape;580;p5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screen" id="581" name="Google Shape;581;p5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2" name="Google Shape;582;p5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5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5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5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88" name="Google Shape;588;p5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89" name="Google Shape;589;p5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5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5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5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5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5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95" name="Google Shape;595;p5"/>
              <p:cNvSpPr/>
              <p:nvPr/>
            </p:nvSpPr>
            <p:spPr>
              <a:xfrm>
                <a:off x="2577" y="3043"/>
                <a:ext cx="614" cy="514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5"/>
              <p:cNvSpPr/>
              <p:nvPr/>
            </p:nvSpPr>
            <p:spPr>
              <a:xfrm>
                <a:off x="1011" y="2998"/>
                <a:ext cx="17" cy="95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5"/>
              <p:cNvSpPr/>
              <p:nvPr/>
            </p:nvSpPr>
            <p:spPr>
              <a:xfrm>
                <a:off x="1012" y="2611"/>
                <a:ext cx="730" cy="393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 flipH="1" rot="10800000">
                <a:off x="2549" y="2986"/>
                <a:ext cx="608" cy="467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1" name="Google Shape;601;p5"/>
            <p:cNvGrpSpPr/>
            <p:nvPr/>
          </p:nvGrpSpPr>
          <p:grpSpPr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descr="desktop_computer_stylized_medium" id="602" name="Google Shape;602;p5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3" name="Google Shape;603;p5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4" name="Google Shape;604;p5"/>
            <p:cNvGrpSpPr/>
            <p:nvPr/>
          </p:nvGrpSpPr>
          <p:grpSpPr>
            <a:xfrm>
              <a:off x="4603" y="3416"/>
              <a:ext cx="299" cy="261"/>
              <a:chOff x="877" y="1008"/>
              <a:chExt cx="2747" cy="2626"/>
            </a:xfrm>
          </p:grpSpPr>
          <p:pic>
            <p:nvPicPr>
              <p:cNvPr descr="antenna_stylized" id="605" name="Google Shape;605;p5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606" name="Google Shape;606;p5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 flipH="1" rot="109064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7" name="Google Shape;607;p5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screen" id="608" name="Google Shape;608;p5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9" name="Google Shape;609;p5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15" name="Google Shape;615;p5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616" name="Google Shape;616;p5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7" name="Google Shape;617;p5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8" name="Google Shape;618;p5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619;p5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620;p5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621;p5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2" name="Google Shape;622;p5"/>
              <p:cNvSpPr/>
              <p:nvPr/>
            </p:nvSpPr>
            <p:spPr>
              <a:xfrm>
                <a:off x="2577" y="3043"/>
                <a:ext cx="614" cy="514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1011" y="2998"/>
                <a:ext cx="17" cy="95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1012" y="2611"/>
                <a:ext cx="730" cy="393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 flipH="1" rot="10800000">
                <a:off x="2549" y="2986"/>
                <a:ext cx="608" cy="467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628" name="Google Shape;628;p5"/>
          <p:cNvCxnSpPr/>
          <p:nvPr/>
        </p:nvCxnSpPr>
        <p:spPr>
          <a:xfrm>
            <a:off x="6850063" y="3786188"/>
            <a:ext cx="1290637" cy="541337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descr="underline_base" id="629" name="Google Shape;629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17513" y="766763"/>
            <a:ext cx="5027612" cy="173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0" name="Google Shape;630;p5"/>
          <p:cNvCxnSpPr/>
          <p:nvPr/>
        </p:nvCxnSpPr>
        <p:spPr>
          <a:xfrm>
            <a:off x="6945313" y="660400"/>
            <a:ext cx="1700212" cy="3386138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631" name="Google Shape;631;p5"/>
          <p:cNvSpPr txBox="1"/>
          <p:nvPr>
            <p:ph idx="4294967295" type="title"/>
          </p:nvPr>
        </p:nvSpPr>
        <p:spPr>
          <a:xfrm>
            <a:off x="295275" y="0"/>
            <a:ext cx="8382000" cy="10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Creating a network app</a:t>
            </a:r>
            <a:endParaRPr/>
          </a:p>
        </p:txBody>
      </p:sp>
      <p:sp>
        <p:nvSpPr>
          <p:cNvPr id="632" name="Google Shape;632;p5"/>
          <p:cNvSpPr txBox="1"/>
          <p:nvPr>
            <p:ph idx="4294967295" type="body"/>
          </p:nvPr>
        </p:nvSpPr>
        <p:spPr>
          <a:xfrm>
            <a:off x="477838" y="1206500"/>
            <a:ext cx="4300537" cy="511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</a:rPr>
              <a:t>write programs that: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run on (different) </a:t>
            </a:r>
            <a:r>
              <a:rPr i="1" lang="en-US" sz="2400"/>
              <a:t>end systems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communicate over network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e.g., web server software communicates with browser software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224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</a:rPr>
              <a:t>no need to write software for network-core devices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network-core devices do not run user applications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applications on end systems  allows for rapid app development, propagation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</p:txBody>
      </p:sp>
      <p:grpSp>
        <p:nvGrpSpPr>
          <p:cNvPr id="633" name="Google Shape;633;p5"/>
          <p:cNvGrpSpPr/>
          <p:nvPr/>
        </p:nvGrpSpPr>
        <p:grpSpPr>
          <a:xfrm>
            <a:off x="5857875" y="503238"/>
            <a:ext cx="1044575" cy="965200"/>
            <a:chOff x="4047" y="420"/>
            <a:chExt cx="658" cy="608"/>
          </a:xfrm>
        </p:grpSpPr>
        <p:sp>
          <p:nvSpPr>
            <p:cNvPr id="634" name="Google Shape;634;p5"/>
            <p:cNvSpPr/>
            <p:nvPr/>
          </p:nvSpPr>
          <p:spPr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b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4245" y="435"/>
              <a:ext cx="435" cy="50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b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b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5"/>
            <p:cNvSpPr txBox="1"/>
            <p:nvPr/>
          </p:nvSpPr>
          <p:spPr>
            <a:xfrm>
              <a:off x="4192" y="420"/>
              <a:ext cx="513" cy="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Noto Sans Symbols"/>
                <a:buNone/>
              </a:pPr>
              <a:r>
                <a:rPr b="0" lang="en-US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application</a:t>
              </a:r>
              <a:endParaRPr b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None/>
              </a:pPr>
              <a:r>
                <a:rPr b="0" lang="en-US" sz="1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transport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None/>
              </a:pPr>
              <a:r>
                <a:rPr b="0" lang="en-US" sz="1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None/>
              </a:pPr>
              <a:r>
                <a:rPr b="0" lang="en-US" sz="1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link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None/>
              </a:pPr>
              <a:r>
                <a:rPr b="0" lang="en-US" sz="1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physical</a:t>
              </a:r>
              <a:endParaRPr b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8" name="Google Shape;638;p5"/>
            <p:cNvCxnSpPr/>
            <p:nvPr/>
          </p:nvCxnSpPr>
          <p:spPr>
            <a:xfrm>
              <a:off x="4245" y="651"/>
              <a:ext cx="435" cy="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5"/>
            <p:cNvCxnSpPr/>
            <p:nvPr/>
          </p:nvCxnSpPr>
          <p:spPr>
            <a:xfrm>
              <a:off x="4251" y="738"/>
              <a:ext cx="435" cy="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5"/>
            <p:cNvCxnSpPr/>
            <p:nvPr/>
          </p:nvCxnSpPr>
          <p:spPr>
            <a:xfrm>
              <a:off x="4251" y="825"/>
              <a:ext cx="435" cy="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41" name="Google Shape;641;p5"/>
            <p:cNvSpPr/>
            <p:nvPr/>
          </p:nvSpPr>
          <p:spPr>
            <a:xfrm>
              <a:off x="4047" y="434"/>
              <a:ext cx="192" cy="594"/>
            </a:xfrm>
            <a:custGeom>
              <a:rect b="b" l="l" r="r" t="t"/>
              <a:pathLst>
                <a:path extrusionOk="0" h="594" w="192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CC000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5"/>
          <p:cNvGrpSpPr/>
          <p:nvPr/>
        </p:nvGrpSpPr>
        <p:grpSpPr>
          <a:xfrm>
            <a:off x="7956550" y="4087813"/>
            <a:ext cx="1044575" cy="965200"/>
            <a:chOff x="4047" y="420"/>
            <a:chExt cx="658" cy="608"/>
          </a:xfrm>
        </p:grpSpPr>
        <p:sp>
          <p:nvSpPr>
            <p:cNvPr id="643" name="Google Shape;643;p5"/>
            <p:cNvSpPr/>
            <p:nvPr/>
          </p:nvSpPr>
          <p:spPr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b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4245" y="435"/>
              <a:ext cx="435" cy="50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b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b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5"/>
            <p:cNvSpPr txBox="1"/>
            <p:nvPr/>
          </p:nvSpPr>
          <p:spPr>
            <a:xfrm>
              <a:off x="4192" y="420"/>
              <a:ext cx="513" cy="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Noto Sans Symbols"/>
                <a:buNone/>
              </a:pPr>
              <a:r>
                <a:rPr b="0" lang="en-US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application</a:t>
              </a:r>
              <a:endParaRPr b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None/>
              </a:pPr>
              <a:r>
                <a:rPr b="0" lang="en-US" sz="1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transport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None/>
              </a:pPr>
              <a:r>
                <a:rPr b="0" lang="en-US" sz="1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None/>
              </a:pPr>
              <a:r>
                <a:rPr b="0" lang="en-US" sz="1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link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None/>
              </a:pPr>
              <a:r>
                <a:rPr b="0" lang="en-US" sz="1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physical</a:t>
              </a:r>
              <a:endParaRPr b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47" name="Google Shape;647;p5"/>
            <p:cNvCxnSpPr/>
            <p:nvPr/>
          </p:nvCxnSpPr>
          <p:spPr>
            <a:xfrm>
              <a:off x="4245" y="651"/>
              <a:ext cx="435" cy="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5"/>
            <p:cNvCxnSpPr/>
            <p:nvPr/>
          </p:nvCxnSpPr>
          <p:spPr>
            <a:xfrm>
              <a:off x="4251" y="738"/>
              <a:ext cx="435" cy="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5"/>
            <p:cNvCxnSpPr/>
            <p:nvPr/>
          </p:nvCxnSpPr>
          <p:spPr>
            <a:xfrm>
              <a:off x="4251" y="825"/>
              <a:ext cx="435" cy="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50" name="Google Shape;650;p5"/>
            <p:cNvSpPr/>
            <p:nvPr/>
          </p:nvSpPr>
          <p:spPr>
            <a:xfrm>
              <a:off x="4047" y="434"/>
              <a:ext cx="192" cy="594"/>
            </a:xfrm>
            <a:custGeom>
              <a:rect b="b" l="l" r="r" t="t"/>
              <a:pathLst>
                <a:path extrusionOk="0" h="594" w="192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CC000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5"/>
          <p:cNvGrpSpPr/>
          <p:nvPr/>
        </p:nvGrpSpPr>
        <p:grpSpPr>
          <a:xfrm>
            <a:off x="5815013" y="3651250"/>
            <a:ext cx="1044575" cy="965200"/>
            <a:chOff x="4047" y="420"/>
            <a:chExt cx="658" cy="608"/>
          </a:xfrm>
        </p:grpSpPr>
        <p:sp>
          <p:nvSpPr>
            <p:cNvPr id="652" name="Google Shape;652;p5"/>
            <p:cNvSpPr/>
            <p:nvPr/>
          </p:nvSpPr>
          <p:spPr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b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4245" y="435"/>
              <a:ext cx="435" cy="50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b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b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5"/>
            <p:cNvSpPr txBox="1"/>
            <p:nvPr/>
          </p:nvSpPr>
          <p:spPr>
            <a:xfrm>
              <a:off x="4192" y="420"/>
              <a:ext cx="513" cy="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Noto Sans Symbols"/>
                <a:buNone/>
              </a:pPr>
              <a:r>
                <a:rPr b="0" lang="en-US" sz="1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application</a:t>
              </a:r>
              <a:endParaRPr b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None/>
              </a:pPr>
              <a:r>
                <a:rPr b="0" lang="en-US" sz="1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transport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None/>
              </a:pPr>
              <a:r>
                <a:rPr b="0" lang="en-US" sz="1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None/>
              </a:pPr>
              <a:r>
                <a:rPr b="0" lang="en-US" sz="1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link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Noto Sans Symbols"/>
                <a:buNone/>
              </a:pPr>
              <a:r>
                <a:rPr b="0" lang="en-US" sz="1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physical</a:t>
              </a:r>
              <a:endParaRPr b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6" name="Google Shape;656;p5"/>
            <p:cNvCxnSpPr/>
            <p:nvPr/>
          </p:nvCxnSpPr>
          <p:spPr>
            <a:xfrm>
              <a:off x="4245" y="651"/>
              <a:ext cx="435" cy="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5"/>
            <p:cNvCxnSpPr/>
            <p:nvPr/>
          </p:nvCxnSpPr>
          <p:spPr>
            <a:xfrm>
              <a:off x="4251" y="738"/>
              <a:ext cx="435" cy="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5"/>
            <p:cNvCxnSpPr/>
            <p:nvPr/>
          </p:nvCxnSpPr>
          <p:spPr>
            <a:xfrm>
              <a:off x="4251" y="825"/>
              <a:ext cx="435" cy="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59" name="Google Shape;659;p5"/>
            <p:cNvSpPr/>
            <p:nvPr/>
          </p:nvSpPr>
          <p:spPr>
            <a:xfrm>
              <a:off x="4047" y="434"/>
              <a:ext cx="192" cy="594"/>
            </a:xfrm>
            <a:custGeom>
              <a:rect b="b" l="l" r="r" t="t"/>
              <a:pathLst>
                <a:path extrusionOk="0" h="594" w="192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CC000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3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4" name="Google Shape;3984;p50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985" name="Google Shape;3985;p50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3986" name="Google Shape;398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600" y="1030288"/>
            <a:ext cx="6399213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3987" name="Google Shape;3987;p50"/>
          <p:cNvSpPr txBox="1"/>
          <p:nvPr>
            <p:ph type="title"/>
          </p:nvPr>
        </p:nvSpPr>
        <p:spPr>
          <a:xfrm>
            <a:off x="373063" y="414338"/>
            <a:ext cx="7772400" cy="884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Try SMTP interaction for yourself:</a:t>
            </a:r>
            <a:endParaRPr/>
          </a:p>
        </p:txBody>
      </p:sp>
      <p:sp>
        <p:nvSpPr>
          <p:cNvPr id="3988" name="Google Shape;3988;p50"/>
          <p:cNvSpPr txBox="1"/>
          <p:nvPr>
            <p:ph idx="1" type="body"/>
          </p:nvPr>
        </p:nvSpPr>
        <p:spPr>
          <a:xfrm>
            <a:off x="598488" y="1579563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1" lang="en-US" sz="2400">
                <a:latin typeface="Courier New"/>
                <a:ea typeface="Courier New"/>
                <a:cs typeface="Courier New"/>
                <a:sym typeface="Courier New"/>
              </a:rPr>
              <a:t>telnet servername 25</a:t>
            </a:r>
            <a:endParaRPr sz="2400"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see 220 reply from server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enter HELO, MAIL FROM, RCPT TO, DATA, QUIT commands</a:t>
            </a:r>
            <a:r>
              <a:rPr lang="en-US"/>
              <a:t>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/>
              <a:t>above lets you send email without using email client (reader)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3" name="Shape 3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" name="Google Shape;3994;p51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3995" name="Google Shape;3995;p51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96" name="Google Shape;3996;p51"/>
          <p:cNvSpPr txBox="1"/>
          <p:nvPr>
            <p:ph type="title"/>
          </p:nvPr>
        </p:nvSpPr>
        <p:spPr>
          <a:xfrm>
            <a:off x="533400" y="1619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SMTP: final words</a:t>
            </a:r>
            <a:endParaRPr/>
          </a:p>
        </p:txBody>
      </p:sp>
      <p:sp>
        <p:nvSpPr>
          <p:cNvPr id="3997" name="Google Shape;3997;p51"/>
          <p:cNvSpPr txBox="1"/>
          <p:nvPr>
            <p:ph idx="1" type="body"/>
          </p:nvPr>
        </p:nvSpPr>
        <p:spPr>
          <a:xfrm>
            <a:off x="501650" y="155575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SMTP uses persistent connections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SMTP requires message (header &amp; body) to be in 7-bit ASCII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SMTP server uses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CRLF.CRLF</a:t>
            </a:r>
            <a:r>
              <a:rPr lang="en-US" sz="2400"/>
              <a:t> to determine end of message</a:t>
            </a:r>
            <a:endParaRPr/>
          </a:p>
        </p:txBody>
      </p:sp>
      <p:sp>
        <p:nvSpPr>
          <p:cNvPr id="3998" name="Google Shape;3998;p51"/>
          <p:cNvSpPr txBox="1"/>
          <p:nvPr>
            <p:ph idx="2" type="body"/>
          </p:nvPr>
        </p:nvSpPr>
        <p:spPr>
          <a:xfrm>
            <a:off x="4495800" y="15113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comparison with HTTP: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HTTP: pull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SMTP: push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16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both have ASCII command/response interaction, status codes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16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HTTP: each object encapsulated in its own response message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SMTP: multiple objects sent in multipart message</a:t>
            </a:r>
            <a:endParaRPr/>
          </a:p>
        </p:txBody>
      </p:sp>
      <p:pic>
        <p:nvPicPr>
          <p:cNvPr descr="underline_base" id="3999" name="Google Shape;399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968375"/>
            <a:ext cx="4570413" cy="17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4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p52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006" name="Google Shape;4006;p52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07" name="Google Shape;4007;p52"/>
          <p:cNvSpPr txBox="1"/>
          <p:nvPr>
            <p:ph type="title"/>
          </p:nvPr>
        </p:nvSpPr>
        <p:spPr>
          <a:xfrm>
            <a:off x="533400" y="1174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Mail message format</a:t>
            </a:r>
            <a:endParaRPr/>
          </a:p>
        </p:txBody>
      </p:sp>
      <p:sp>
        <p:nvSpPr>
          <p:cNvPr id="4008" name="Google Shape;4008;p52"/>
          <p:cNvSpPr txBox="1"/>
          <p:nvPr>
            <p:ph idx="1" type="body"/>
          </p:nvPr>
        </p:nvSpPr>
        <p:spPr>
          <a:xfrm>
            <a:off x="533400" y="1611313"/>
            <a:ext cx="392747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/>
              <a:t>SMTP: protocol for exchanging email messages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/>
              <a:t>RFC 822: standard for text message format: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header lines, e.g.,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To: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From: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Subject: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i="1" lang="en-US">
                <a:solidFill>
                  <a:srgbClr val="FF0000"/>
                </a:solidFill>
              </a:rPr>
              <a:t>different</a:t>
            </a:r>
            <a:r>
              <a:rPr i="1" lang="en-US">
                <a:solidFill>
                  <a:srgbClr val="66FFCC"/>
                </a:solidFill>
              </a:rPr>
              <a:t> </a:t>
            </a:r>
            <a:r>
              <a:rPr i="1" lang="en-US"/>
              <a:t>from </a:t>
            </a:r>
            <a:r>
              <a:rPr lang="en-US" sz="2200"/>
              <a:t>SMTP MAIL FROM, RCPT TO:</a:t>
            </a:r>
            <a:r>
              <a:rPr lang="en-US"/>
              <a:t> commands!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Body: the “message” 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ASCII characters only</a:t>
            </a:r>
            <a:endParaRPr/>
          </a:p>
        </p:txBody>
      </p:sp>
      <p:sp>
        <p:nvSpPr>
          <p:cNvPr id="4009" name="Google Shape;4009;p52"/>
          <p:cNvSpPr/>
          <p:nvPr/>
        </p:nvSpPr>
        <p:spPr>
          <a:xfrm>
            <a:off x="4978400" y="1892300"/>
            <a:ext cx="2832100" cy="431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</p:txBody>
      </p:sp>
      <p:sp>
        <p:nvSpPr>
          <p:cNvPr id="4010" name="Google Shape;4010;p52"/>
          <p:cNvSpPr/>
          <p:nvPr/>
        </p:nvSpPr>
        <p:spPr>
          <a:xfrm>
            <a:off x="4978400" y="2705100"/>
            <a:ext cx="2832100" cy="1739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endParaRPr/>
          </a:p>
        </p:txBody>
      </p:sp>
      <p:sp>
        <p:nvSpPr>
          <p:cNvPr id="4011" name="Google Shape;4011;p52"/>
          <p:cNvSpPr/>
          <p:nvPr/>
        </p:nvSpPr>
        <p:spPr>
          <a:xfrm>
            <a:off x="4775200" y="1778000"/>
            <a:ext cx="3238500" cy="30734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12" name="Google Shape;4012;p52"/>
          <p:cNvCxnSpPr/>
          <p:nvPr/>
        </p:nvCxnSpPr>
        <p:spPr>
          <a:xfrm flipH="1" rot="10800000">
            <a:off x="3162300" y="2159000"/>
            <a:ext cx="1765300" cy="1016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13" name="Google Shape;4013;p52"/>
          <p:cNvCxnSpPr/>
          <p:nvPr/>
        </p:nvCxnSpPr>
        <p:spPr>
          <a:xfrm flipH="1" rot="10800000">
            <a:off x="3009900" y="3327400"/>
            <a:ext cx="1905000" cy="1879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14" name="Google Shape;4014;p52"/>
          <p:cNvSpPr txBox="1"/>
          <p:nvPr/>
        </p:nvSpPr>
        <p:spPr>
          <a:xfrm>
            <a:off x="8139113" y="2112963"/>
            <a:ext cx="792162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blank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endParaRPr/>
          </a:p>
        </p:txBody>
      </p:sp>
      <p:cxnSp>
        <p:nvCxnSpPr>
          <p:cNvPr id="4015" name="Google Shape;4015;p52"/>
          <p:cNvCxnSpPr/>
          <p:nvPr/>
        </p:nvCxnSpPr>
        <p:spPr>
          <a:xfrm rot="10800000">
            <a:off x="7251700" y="2552700"/>
            <a:ext cx="9652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underline_base" id="4016" name="Google Shape;401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912813"/>
            <a:ext cx="4570413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1" name="Shape 4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2" name="Google Shape;4022;p53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023" name="Google Shape;4023;p53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024" name="Google Shape;4024;p53"/>
          <p:cNvGrpSpPr/>
          <p:nvPr/>
        </p:nvGrpSpPr>
        <p:grpSpPr>
          <a:xfrm>
            <a:off x="2962275" y="1577975"/>
            <a:ext cx="511175" cy="693738"/>
            <a:chOff x="4140" y="429"/>
            <a:chExt cx="1425" cy="2396"/>
          </a:xfrm>
        </p:grpSpPr>
        <p:sp>
          <p:nvSpPr>
            <p:cNvPr id="4025" name="Google Shape;4025;p5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3"/>
            <p:cNvSpPr/>
            <p:nvPr/>
          </p:nvSpPr>
          <p:spPr>
            <a:xfrm>
              <a:off x="4206" y="429"/>
              <a:ext cx="1044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3"/>
            <p:cNvSpPr/>
            <p:nvPr/>
          </p:nvSpPr>
          <p:spPr>
            <a:xfrm>
              <a:off x="4211" y="692"/>
              <a:ext cx="597" cy="49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30" name="Google Shape;4030;p53"/>
            <p:cNvGrpSpPr/>
            <p:nvPr/>
          </p:nvGrpSpPr>
          <p:grpSpPr>
            <a:xfrm>
              <a:off x="4751" y="670"/>
              <a:ext cx="579" cy="143"/>
              <a:chOff x="616" y="2570"/>
              <a:chExt cx="723" cy="137"/>
            </a:xfrm>
          </p:grpSpPr>
          <p:sp>
            <p:nvSpPr>
              <p:cNvPr id="4031" name="Google Shape;4031;p53"/>
              <p:cNvSpPr/>
              <p:nvPr/>
            </p:nvSpPr>
            <p:spPr>
              <a:xfrm>
                <a:off x="616" y="2570"/>
                <a:ext cx="723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2" name="Google Shape;4032;p53"/>
              <p:cNvSpPr/>
              <p:nvPr/>
            </p:nvSpPr>
            <p:spPr>
              <a:xfrm>
                <a:off x="633" y="2586"/>
                <a:ext cx="690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3" name="Google Shape;4033;p53"/>
            <p:cNvSpPr/>
            <p:nvPr/>
          </p:nvSpPr>
          <p:spPr>
            <a:xfrm>
              <a:off x="4224" y="1021"/>
              <a:ext cx="597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34" name="Google Shape;4034;p53"/>
            <p:cNvGrpSpPr/>
            <p:nvPr/>
          </p:nvGrpSpPr>
          <p:grpSpPr>
            <a:xfrm>
              <a:off x="4746" y="994"/>
              <a:ext cx="575" cy="126"/>
              <a:chOff x="613" y="2568"/>
              <a:chExt cx="718" cy="131"/>
            </a:xfrm>
          </p:grpSpPr>
          <p:sp>
            <p:nvSpPr>
              <p:cNvPr id="4035" name="Google Shape;4035;p53"/>
              <p:cNvSpPr/>
              <p:nvPr/>
            </p:nvSpPr>
            <p:spPr>
              <a:xfrm>
                <a:off x="613" y="2568"/>
                <a:ext cx="718" cy="13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6" name="Google Shape;4036;p53"/>
              <p:cNvSpPr/>
              <p:nvPr/>
            </p:nvSpPr>
            <p:spPr>
              <a:xfrm>
                <a:off x="630" y="2585"/>
                <a:ext cx="690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7" name="Google Shape;4037;p53"/>
            <p:cNvSpPr/>
            <p:nvPr/>
          </p:nvSpPr>
          <p:spPr>
            <a:xfrm>
              <a:off x="4215" y="1356"/>
              <a:ext cx="597" cy="49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53"/>
            <p:cNvSpPr/>
            <p:nvPr/>
          </p:nvSpPr>
          <p:spPr>
            <a:xfrm>
              <a:off x="4229" y="1657"/>
              <a:ext cx="597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39" name="Google Shape;4039;p53"/>
            <p:cNvGrpSpPr/>
            <p:nvPr/>
          </p:nvGrpSpPr>
          <p:grpSpPr>
            <a:xfrm>
              <a:off x="4733" y="1641"/>
              <a:ext cx="584" cy="137"/>
              <a:chOff x="612" y="2581"/>
              <a:chExt cx="728" cy="126"/>
            </a:xfrm>
          </p:grpSpPr>
          <p:sp>
            <p:nvSpPr>
              <p:cNvPr id="4040" name="Google Shape;4040;p53"/>
              <p:cNvSpPr/>
              <p:nvPr/>
            </p:nvSpPr>
            <p:spPr>
              <a:xfrm>
                <a:off x="612" y="2581"/>
                <a:ext cx="728" cy="12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1" name="Google Shape;4041;p53"/>
              <p:cNvSpPr/>
              <p:nvPr/>
            </p:nvSpPr>
            <p:spPr>
              <a:xfrm>
                <a:off x="628" y="2586"/>
                <a:ext cx="695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42" name="Google Shape;4042;p5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43" name="Google Shape;4043;p53"/>
            <p:cNvGrpSpPr/>
            <p:nvPr/>
          </p:nvGrpSpPr>
          <p:grpSpPr>
            <a:xfrm>
              <a:off x="4737" y="1328"/>
              <a:ext cx="584" cy="137"/>
              <a:chOff x="612" y="2569"/>
              <a:chExt cx="728" cy="137"/>
            </a:xfrm>
          </p:grpSpPr>
          <p:sp>
            <p:nvSpPr>
              <p:cNvPr id="4044" name="Google Shape;4044;p53"/>
              <p:cNvSpPr/>
              <p:nvPr/>
            </p:nvSpPr>
            <p:spPr>
              <a:xfrm>
                <a:off x="612" y="2569"/>
                <a:ext cx="728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5" name="Google Shape;4045;p53"/>
              <p:cNvSpPr/>
              <p:nvPr/>
            </p:nvSpPr>
            <p:spPr>
              <a:xfrm>
                <a:off x="629" y="2586"/>
                <a:ext cx="695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46" name="Google Shape;4046;p53"/>
            <p:cNvSpPr/>
            <p:nvPr/>
          </p:nvSpPr>
          <p:spPr>
            <a:xfrm>
              <a:off x="5251" y="429"/>
              <a:ext cx="66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5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3"/>
            <p:cNvSpPr/>
            <p:nvPr/>
          </p:nvSpPr>
          <p:spPr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3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3"/>
            <p:cNvSpPr/>
            <p:nvPr/>
          </p:nvSpPr>
          <p:spPr>
            <a:xfrm>
              <a:off x="4206" y="2710"/>
              <a:ext cx="1071" cy="8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3"/>
            <p:cNvSpPr/>
            <p:nvPr/>
          </p:nvSpPr>
          <p:spPr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3"/>
            <p:cNvSpPr/>
            <p:nvPr/>
          </p:nvSpPr>
          <p:spPr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3"/>
            <p:cNvSpPr/>
            <p:nvPr/>
          </p:nvSpPr>
          <p:spPr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3"/>
            <p:cNvSpPr/>
            <p:nvPr/>
          </p:nvSpPr>
          <p:spPr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57" name="Google Shape;4057;p53"/>
          <p:cNvGrpSpPr/>
          <p:nvPr/>
        </p:nvGrpSpPr>
        <p:grpSpPr>
          <a:xfrm>
            <a:off x="4648200" y="1587500"/>
            <a:ext cx="511175" cy="693738"/>
            <a:chOff x="4140" y="429"/>
            <a:chExt cx="1425" cy="2396"/>
          </a:xfrm>
        </p:grpSpPr>
        <p:sp>
          <p:nvSpPr>
            <p:cNvPr id="4058" name="Google Shape;4058;p5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3"/>
            <p:cNvSpPr/>
            <p:nvPr/>
          </p:nvSpPr>
          <p:spPr>
            <a:xfrm>
              <a:off x="4206" y="429"/>
              <a:ext cx="1044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3"/>
            <p:cNvSpPr/>
            <p:nvPr/>
          </p:nvSpPr>
          <p:spPr>
            <a:xfrm>
              <a:off x="4211" y="692"/>
              <a:ext cx="597" cy="49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63" name="Google Shape;4063;p53"/>
            <p:cNvGrpSpPr/>
            <p:nvPr/>
          </p:nvGrpSpPr>
          <p:grpSpPr>
            <a:xfrm>
              <a:off x="4751" y="670"/>
              <a:ext cx="579" cy="143"/>
              <a:chOff x="616" y="2570"/>
              <a:chExt cx="723" cy="137"/>
            </a:xfrm>
          </p:grpSpPr>
          <p:sp>
            <p:nvSpPr>
              <p:cNvPr id="4064" name="Google Shape;4064;p53"/>
              <p:cNvSpPr/>
              <p:nvPr/>
            </p:nvSpPr>
            <p:spPr>
              <a:xfrm>
                <a:off x="616" y="2570"/>
                <a:ext cx="723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5" name="Google Shape;4065;p53"/>
              <p:cNvSpPr/>
              <p:nvPr/>
            </p:nvSpPr>
            <p:spPr>
              <a:xfrm>
                <a:off x="633" y="2586"/>
                <a:ext cx="690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66" name="Google Shape;4066;p53"/>
            <p:cNvSpPr/>
            <p:nvPr/>
          </p:nvSpPr>
          <p:spPr>
            <a:xfrm>
              <a:off x="4224" y="1021"/>
              <a:ext cx="597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67" name="Google Shape;4067;p53"/>
            <p:cNvGrpSpPr/>
            <p:nvPr/>
          </p:nvGrpSpPr>
          <p:grpSpPr>
            <a:xfrm>
              <a:off x="4746" y="994"/>
              <a:ext cx="575" cy="126"/>
              <a:chOff x="613" y="2568"/>
              <a:chExt cx="718" cy="131"/>
            </a:xfrm>
          </p:grpSpPr>
          <p:sp>
            <p:nvSpPr>
              <p:cNvPr id="4068" name="Google Shape;4068;p53"/>
              <p:cNvSpPr/>
              <p:nvPr/>
            </p:nvSpPr>
            <p:spPr>
              <a:xfrm>
                <a:off x="613" y="2568"/>
                <a:ext cx="718" cy="13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9" name="Google Shape;4069;p53"/>
              <p:cNvSpPr/>
              <p:nvPr/>
            </p:nvSpPr>
            <p:spPr>
              <a:xfrm>
                <a:off x="630" y="2585"/>
                <a:ext cx="690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70" name="Google Shape;4070;p53"/>
            <p:cNvSpPr/>
            <p:nvPr/>
          </p:nvSpPr>
          <p:spPr>
            <a:xfrm>
              <a:off x="4215" y="1356"/>
              <a:ext cx="597" cy="49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53"/>
            <p:cNvSpPr/>
            <p:nvPr/>
          </p:nvSpPr>
          <p:spPr>
            <a:xfrm>
              <a:off x="4229" y="1657"/>
              <a:ext cx="597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72" name="Google Shape;4072;p53"/>
            <p:cNvGrpSpPr/>
            <p:nvPr/>
          </p:nvGrpSpPr>
          <p:grpSpPr>
            <a:xfrm>
              <a:off x="4733" y="1641"/>
              <a:ext cx="584" cy="137"/>
              <a:chOff x="612" y="2581"/>
              <a:chExt cx="728" cy="126"/>
            </a:xfrm>
          </p:grpSpPr>
          <p:sp>
            <p:nvSpPr>
              <p:cNvPr id="4073" name="Google Shape;4073;p53"/>
              <p:cNvSpPr/>
              <p:nvPr/>
            </p:nvSpPr>
            <p:spPr>
              <a:xfrm>
                <a:off x="612" y="2581"/>
                <a:ext cx="728" cy="12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4" name="Google Shape;4074;p53"/>
              <p:cNvSpPr/>
              <p:nvPr/>
            </p:nvSpPr>
            <p:spPr>
              <a:xfrm>
                <a:off x="628" y="2586"/>
                <a:ext cx="695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75" name="Google Shape;4075;p5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76" name="Google Shape;4076;p53"/>
            <p:cNvGrpSpPr/>
            <p:nvPr/>
          </p:nvGrpSpPr>
          <p:grpSpPr>
            <a:xfrm>
              <a:off x="4737" y="1328"/>
              <a:ext cx="584" cy="137"/>
              <a:chOff x="612" y="2569"/>
              <a:chExt cx="728" cy="137"/>
            </a:xfrm>
          </p:grpSpPr>
          <p:sp>
            <p:nvSpPr>
              <p:cNvPr id="4077" name="Google Shape;4077;p53"/>
              <p:cNvSpPr/>
              <p:nvPr/>
            </p:nvSpPr>
            <p:spPr>
              <a:xfrm>
                <a:off x="612" y="2569"/>
                <a:ext cx="728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8" name="Google Shape;4078;p53"/>
              <p:cNvSpPr/>
              <p:nvPr/>
            </p:nvSpPr>
            <p:spPr>
              <a:xfrm>
                <a:off x="629" y="2586"/>
                <a:ext cx="695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79" name="Google Shape;4079;p53"/>
            <p:cNvSpPr/>
            <p:nvPr/>
          </p:nvSpPr>
          <p:spPr>
            <a:xfrm>
              <a:off x="5251" y="429"/>
              <a:ext cx="66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5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5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53"/>
            <p:cNvSpPr/>
            <p:nvPr/>
          </p:nvSpPr>
          <p:spPr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5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53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53"/>
            <p:cNvSpPr/>
            <p:nvPr/>
          </p:nvSpPr>
          <p:spPr>
            <a:xfrm>
              <a:off x="4206" y="2710"/>
              <a:ext cx="1071" cy="8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53"/>
            <p:cNvSpPr/>
            <p:nvPr/>
          </p:nvSpPr>
          <p:spPr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53"/>
            <p:cNvSpPr/>
            <p:nvPr/>
          </p:nvSpPr>
          <p:spPr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53"/>
            <p:cNvSpPr/>
            <p:nvPr/>
          </p:nvSpPr>
          <p:spPr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53"/>
            <p:cNvSpPr/>
            <p:nvPr/>
          </p:nvSpPr>
          <p:spPr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underline_base" id="4090" name="Google Shape;409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525" y="963613"/>
            <a:ext cx="5027613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091" name="Google Shape;4091;p53"/>
          <p:cNvSpPr txBox="1"/>
          <p:nvPr>
            <p:ph type="title"/>
          </p:nvPr>
        </p:nvSpPr>
        <p:spPr>
          <a:xfrm>
            <a:off x="500063" y="255588"/>
            <a:ext cx="7772400" cy="893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Mail access protocols</a:t>
            </a:r>
            <a:endParaRPr/>
          </a:p>
        </p:txBody>
      </p:sp>
      <p:sp>
        <p:nvSpPr>
          <p:cNvPr id="4092" name="Google Shape;4092;p53"/>
          <p:cNvSpPr txBox="1"/>
          <p:nvPr>
            <p:ph idx="1" type="body"/>
          </p:nvPr>
        </p:nvSpPr>
        <p:spPr>
          <a:xfrm>
            <a:off x="581025" y="3230563"/>
            <a:ext cx="7381875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CC0000"/>
                </a:solidFill>
              </a:rPr>
              <a:t>SMTP:</a:t>
            </a:r>
            <a:r>
              <a:rPr lang="en-US" sz="2400"/>
              <a:t> delivery/storage to receiver’s server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mail access protocol: retrieval from server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CC0000"/>
                </a:solidFill>
              </a:rPr>
              <a:t>POP:</a:t>
            </a:r>
            <a:r>
              <a:rPr lang="en-US" sz="2200"/>
              <a:t> Post Office Protocol [RFC 1939]: authorization, download 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CC0000"/>
                </a:solidFill>
              </a:rPr>
              <a:t>IMAP:</a:t>
            </a:r>
            <a:r>
              <a:rPr lang="en-US" sz="2200"/>
              <a:t> Internet Mail Access Protocol [RFC 1730]: more features, including manipulation of stored messages on server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CC0000"/>
                </a:solidFill>
              </a:rPr>
              <a:t>HTTP:</a:t>
            </a:r>
            <a:r>
              <a:rPr lang="en-US" sz="2200"/>
              <a:t> gmail, Hotmail, Yahoo! Mail, etc.</a:t>
            </a:r>
            <a:endParaRPr/>
          </a:p>
          <a:p>
            <a:pPr indent="-146050" lvl="1" marL="74295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/>
          </a:p>
        </p:txBody>
      </p:sp>
      <p:grpSp>
        <p:nvGrpSpPr>
          <p:cNvPr id="4093" name="Google Shape;4093;p53"/>
          <p:cNvGrpSpPr/>
          <p:nvPr/>
        </p:nvGrpSpPr>
        <p:grpSpPr>
          <a:xfrm>
            <a:off x="2797175" y="1987550"/>
            <a:ext cx="1436688" cy="1131888"/>
            <a:chOff x="1796" y="1206"/>
            <a:chExt cx="905" cy="713"/>
          </a:xfrm>
        </p:grpSpPr>
        <p:sp>
          <p:nvSpPr>
            <p:cNvPr id="4094" name="Google Shape;4094;p53"/>
            <p:cNvSpPr txBox="1"/>
            <p:nvPr/>
          </p:nvSpPr>
          <p:spPr>
            <a:xfrm>
              <a:off x="1796" y="1583"/>
              <a:ext cx="905" cy="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sender’s mail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server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95" name="Google Shape;4095;p53"/>
            <p:cNvGrpSpPr/>
            <p:nvPr/>
          </p:nvGrpSpPr>
          <p:grpSpPr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4096" name="Google Shape;4096;p53"/>
              <p:cNvSpPr/>
              <p:nvPr/>
            </p:nvSpPr>
            <p:spPr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4097" name="Google Shape;4097;p53"/>
              <p:cNvSpPr/>
              <p:nvPr/>
            </p:nvSpPr>
            <p:spPr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cxnSp>
            <p:nvCxnSpPr>
              <p:cNvPr id="4098" name="Google Shape;4098;p53"/>
              <p:cNvCxnSpPr/>
              <p:nvPr/>
            </p:nvCxnSpPr>
            <p:spPr>
              <a:xfrm>
                <a:off x="2143" y="2104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99" name="Google Shape;4099;p53"/>
              <p:cNvCxnSpPr/>
              <p:nvPr/>
            </p:nvCxnSpPr>
            <p:spPr>
              <a:xfrm>
                <a:off x="2252" y="210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00" name="Google Shape;4100;p53"/>
              <p:cNvCxnSpPr/>
              <p:nvPr/>
            </p:nvCxnSpPr>
            <p:spPr>
              <a:xfrm>
                <a:off x="2307" y="2105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01" name="Google Shape;4101;p53"/>
              <p:cNvCxnSpPr/>
              <p:nvPr/>
            </p:nvCxnSpPr>
            <p:spPr>
              <a:xfrm>
                <a:off x="2364" y="210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02" name="Google Shape;4102;p53"/>
              <p:cNvCxnSpPr/>
              <p:nvPr/>
            </p:nvCxnSpPr>
            <p:spPr>
              <a:xfrm>
                <a:off x="2425" y="210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03" name="Google Shape;4103;p53"/>
              <p:cNvCxnSpPr/>
              <p:nvPr/>
            </p:nvCxnSpPr>
            <p:spPr>
              <a:xfrm>
                <a:off x="2481" y="210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04" name="Google Shape;4104;p53"/>
              <p:cNvCxnSpPr/>
              <p:nvPr/>
            </p:nvCxnSpPr>
            <p:spPr>
              <a:xfrm>
                <a:off x="2196" y="2104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105" name="Google Shape;4105;p53"/>
              <p:cNvSpPr/>
              <p:nvPr/>
            </p:nvSpPr>
            <p:spPr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4106" name="Google Shape;4106;p53"/>
              <p:cNvSpPr/>
              <p:nvPr/>
            </p:nvSpPr>
            <p:spPr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4107" name="Google Shape;4107;p53"/>
              <p:cNvSpPr/>
              <p:nvPr/>
            </p:nvSpPr>
            <p:spPr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4108" name="Google Shape;4108;p53"/>
              <p:cNvSpPr/>
              <p:nvPr/>
            </p:nvSpPr>
            <p:spPr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4109" name="Google Shape;4109;p53"/>
              <p:cNvSpPr/>
              <p:nvPr/>
            </p:nvSpPr>
            <p:spPr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2040"/>
                  <a:buFont typeface="Arial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</p:grpSp>
      <p:sp>
        <p:nvSpPr>
          <p:cNvPr id="4110" name="Google Shape;4110;p53"/>
          <p:cNvSpPr txBox="1"/>
          <p:nvPr/>
        </p:nvSpPr>
        <p:spPr>
          <a:xfrm>
            <a:off x="2020888" y="1466850"/>
            <a:ext cx="8905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SMTP</a:t>
            </a:r>
            <a:endParaRPr/>
          </a:p>
        </p:txBody>
      </p:sp>
      <p:sp>
        <p:nvSpPr>
          <p:cNvPr id="4111" name="Google Shape;4111;p53"/>
          <p:cNvSpPr/>
          <p:nvPr/>
        </p:nvSpPr>
        <p:spPr>
          <a:xfrm>
            <a:off x="3781425" y="1457325"/>
            <a:ext cx="8572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12" name="Google Shape;4112;p53"/>
          <p:cNvSpPr txBox="1"/>
          <p:nvPr/>
        </p:nvSpPr>
        <p:spPr>
          <a:xfrm>
            <a:off x="3622675" y="1477963"/>
            <a:ext cx="890588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SMTP</a:t>
            </a:r>
            <a:endParaRPr/>
          </a:p>
        </p:txBody>
      </p:sp>
      <p:sp>
        <p:nvSpPr>
          <p:cNvPr id="4113" name="Google Shape;4113;p53"/>
          <p:cNvSpPr txBox="1"/>
          <p:nvPr/>
        </p:nvSpPr>
        <p:spPr>
          <a:xfrm>
            <a:off x="5484813" y="1308100"/>
            <a:ext cx="15113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i="1"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mail access</a:t>
            </a:r>
            <a:endParaRPr/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i="1"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protocol</a:t>
            </a:r>
            <a:endParaRPr sz="18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4" name="Google Shape;4114;p53"/>
          <p:cNvSpPr txBox="1"/>
          <p:nvPr/>
        </p:nvSpPr>
        <p:spPr>
          <a:xfrm>
            <a:off x="4371975" y="2598738"/>
            <a:ext cx="1538288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receiver’s mail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5" name="Google Shape;4115;p53"/>
          <p:cNvGrpSpPr/>
          <p:nvPr/>
        </p:nvGrpSpPr>
        <p:grpSpPr>
          <a:xfrm>
            <a:off x="4800600" y="2000250"/>
            <a:ext cx="809625" cy="561975"/>
            <a:chOff x="2070" y="2004"/>
            <a:chExt cx="510" cy="354"/>
          </a:xfrm>
        </p:grpSpPr>
        <p:sp>
          <p:nvSpPr>
            <p:cNvPr id="4116" name="Google Shape;4116;p53"/>
            <p:cNvSpPr/>
            <p:nvPr/>
          </p:nvSpPr>
          <p:spPr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17" name="Google Shape;4117;p53"/>
            <p:cNvSpPr/>
            <p:nvPr/>
          </p:nvSpPr>
          <p:spPr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4118" name="Google Shape;4118;p53"/>
            <p:cNvCxnSpPr/>
            <p:nvPr/>
          </p:nvCxnSpPr>
          <p:spPr>
            <a:xfrm>
              <a:off x="2143" y="2104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19" name="Google Shape;4119;p53"/>
            <p:cNvCxnSpPr/>
            <p:nvPr/>
          </p:nvCxnSpPr>
          <p:spPr>
            <a:xfrm>
              <a:off x="2252" y="210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20" name="Google Shape;4120;p53"/>
            <p:cNvCxnSpPr/>
            <p:nvPr/>
          </p:nvCxnSpPr>
          <p:spPr>
            <a:xfrm>
              <a:off x="2307" y="2105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21" name="Google Shape;4121;p53"/>
            <p:cNvCxnSpPr/>
            <p:nvPr/>
          </p:nvCxnSpPr>
          <p:spPr>
            <a:xfrm>
              <a:off x="2364" y="210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22" name="Google Shape;4122;p53"/>
            <p:cNvCxnSpPr/>
            <p:nvPr/>
          </p:nvCxnSpPr>
          <p:spPr>
            <a:xfrm>
              <a:off x="2425" y="210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23" name="Google Shape;4123;p53"/>
            <p:cNvCxnSpPr/>
            <p:nvPr/>
          </p:nvCxnSpPr>
          <p:spPr>
            <a:xfrm>
              <a:off x="2481" y="210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24" name="Google Shape;4124;p53"/>
            <p:cNvCxnSpPr/>
            <p:nvPr/>
          </p:nvCxnSpPr>
          <p:spPr>
            <a:xfrm>
              <a:off x="2196" y="2104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125" name="Google Shape;4125;p53"/>
            <p:cNvSpPr/>
            <p:nvPr/>
          </p:nvSpPr>
          <p:spPr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26" name="Google Shape;4126;p53"/>
            <p:cNvSpPr/>
            <p:nvPr/>
          </p:nvSpPr>
          <p:spPr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27" name="Google Shape;4127;p53"/>
            <p:cNvSpPr/>
            <p:nvPr/>
          </p:nvSpPr>
          <p:spPr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28" name="Google Shape;4128;p53"/>
            <p:cNvSpPr/>
            <p:nvPr/>
          </p:nvSpPr>
          <p:spPr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29" name="Google Shape;4129;p53"/>
            <p:cNvSpPr/>
            <p:nvPr/>
          </p:nvSpPr>
          <p:spPr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descr="Alice" id="4130" name="Google Shape;4130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500" y="1557338"/>
            <a:ext cx="561975" cy="693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b" id="4131" name="Google Shape;4131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13700" y="1571625"/>
            <a:ext cx="676275" cy="6905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32" name="Google Shape;4132;p53"/>
          <p:cNvCxnSpPr/>
          <p:nvPr/>
        </p:nvCxnSpPr>
        <p:spPr>
          <a:xfrm>
            <a:off x="2003425" y="1905000"/>
            <a:ext cx="903288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33" name="Google Shape;4133;p53"/>
          <p:cNvCxnSpPr/>
          <p:nvPr/>
        </p:nvCxnSpPr>
        <p:spPr>
          <a:xfrm>
            <a:off x="3633788" y="1901825"/>
            <a:ext cx="903287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34" name="Google Shape;4134;p53"/>
          <p:cNvCxnSpPr/>
          <p:nvPr/>
        </p:nvCxnSpPr>
        <p:spPr>
          <a:xfrm>
            <a:off x="5253038" y="1898650"/>
            <a:ext cx="1697037" cy="1588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35" name="Google Shape;4135;p53"/>
          <p:cNvSpPr txBox="1"/>
          <p:nvPr/>
        </p:nvSpPr>
        <p:spPr>
          <a:xfrm>
            <a:off x="5710238" y="1927225"/>
            <a:ext cx="1311275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i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(e.g., </a:t>
            </a:r>
            <a:r>
              <a:rPr i="1"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POP, </a:t>
            </a:r>
            <a:endParaRPr/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Noto Sans Symbols"/>
              <a:buNone/>
            </a:pPr>
            <a:r>
              <a:rPr i="1"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        IMAP</a:t>
            </a:r>
            <a:r>
              <a:rPr i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grpSp>
        <p:nvGrpSpPr>
          <p:cNvPr id="4136" name="Google Shape;4136;p53"/>
          <p:cNvGrpSpPr/>
          <p:nvPr/>
        </p:nvGrpSpPr>
        <p:grpSpPr>
          <a:xfrm>
            <a:off x="1066800" y="1419225"/>
            <a:ext cx="912813" cy="1054100"/>
            <a:chOff x="3574" y="550"/>
            <a:chExt cx="575" cy="664"/>
          </a:xfrm>
        </p:grpSpPr>
        <p:grpSp>
          <p:nvGrpSpPr>
            <p:cNvPr id="4137" name="Google Shape;4137;p53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descr="desktop_computer_stylized_medium" id="4138" name="Google Shape;4138;p5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39" name="Google Shape;4139;p5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0" name="Google Shape;4140;p53"/>
            <p:cNvSpPr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53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42" name="Google Shape;4142;p53"/>
          <p:cNvGrpSpPr/>
          <p:nvPr/>
        </p:nvGrpSpPr>
        <p:grpSpPr>
          <a:xfrm>
            <a:off x="6967538" y="1422400"/>
            <a:ext cx="912812" cy="1054100"/>
            <a:chOff x="3574" y="550"/>
            <a:chExt cx="575" cy="664"/>
          </a:xfrm>
        </p:grpSpPr>
        <p:grpSp>
          <p:nvGrpSpPr>
            <p:cNvPr id="4143" name="Google Shape;4143;p53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descr="desktop_computer_stylized_medium" id="4144" name="Google Shape;4144;p5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45" name="Google Shape;4145;p5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6" name="Google Shape;4146;p53"/>
            <p:cNvSpPr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53"/>
            <p:cNvSpPr txBox="1"/>
            <p:nvPr/>
          </p:nvSpPr>
          <p:spPr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2" name="Shape 4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3" name="Google Shape;4153;p54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154" name="Google Shape;4154;p54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4155" name="Google Shape;415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3" y="858838"/>
            <a:ext cx="3317875" cy="163512"/>
          </a:xfrm>
          <a:prstGeom prst="rect">
            <a:avLst/>
          </a:prstGeom>
          <a:noFill/>
          <a:ln>
            <a:noFill/>
          </a:ln>
        </p:spPr>
      </p:pic>
      <p:sp>
        <p:nvSpPr>
          <p:cNvPr id="4156" name="Google Shape;4156;p54"/>
          <p:cNvSpPr txBox="1"/>
          <p:nvPr>
            <p:ph type="title"/>
          </p:nvPr>
        </p:nvSpPr>
        <p:spPr>
          <a:xfrm>
            <a:off x="403225" y="131763"/>
            <a:ext cx="7772400" cy="968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POP3 protocol</a:t>
            </a:r>
            <a:endParaRPr/>
          </a:p>
        </p:txBody>
      </p:sp>
      <p:sp>
        <p:nvSpPr>
          <p:cNvPr id="4157" name="Google Shape;4157;p54"/>
          <p:cNvSpPr txBox="1"/>
          <p:nvPr>
            <p:ph idx="1" type="body"/>
          </p:nvPr>
        </p:nvSpPr>
        <p:spPr>
          <a:xfrm>
            <a:off x="495300" y="1438275"/>
            <a:ext cx="397192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authorization phase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client commands: 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user:</a:t>
            </a:r>
            <a:r>
              <a:rPr lang="en-US" sz="2000"/>
              <a:t> declare username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pass:</a:t>
            </a:r>
            <a:r>
              <a:rPr lang="en-US" sz="2000"/>
              <a:t> password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server responses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+OK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-ERR</a:t>
            </a:r>
            <a:endParaRPr sz="1800"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transaction phase,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>
                <a:solidFill>
                  <a:schemeClr val="dk2"/>
                </a:solidFill>
              </a:rPr>
              <a:t>client:</a:t>
            </a:r>
            <a:endParaRPr sz="2400"/>
          </a:p>
          <a:p>
            <a:pPr indent="-342900" lvl="0" marL="3429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list:</a:t>
            </a:r>
            <a:r>
              <a:rPr lang="en-US" sz="2000"/>
              <a:t> list message numbers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retr:</a:t>
            </a:r>
            <a:r>
              <a:rPr lang="en-US" sz="2000"/>
              <a:t> retrieve message by number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dele:</a:t>
            </a:r>
            <a:r>
              <a:rPr lang="en-US" sz="2000"/>
              <a:t> delete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quit</a:t>
            </a:r>
            <a:endParaRPr sz="2000"/>
          </a:p>
        </p:txBody>
      </p:sp>
      <p:sp>
        <p:nvSpPr>
          <p:cNvPr id="4158" name="Google Shape;4158;p54"/>
          <p:cNvSpPr txBox="1"/>
          <p:nvPr/>
        </p:nvSpPr>
        <p:spPr>
          <a:xfrm>
            <a:off x="4340225" y="2309813"/>
            <a:ext cx="4324350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C: list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1 498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2 912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retr 1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&lt;message 1 contents&gt;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dele 1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retr 2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&lt;message 1 contents&gt;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dele 2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quit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+OK </a:t>
            </a:r>
            <a:r>
              <a:rPr b="1"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POP3 server signing off</a:t>
            </a:r>
            <a:endParaRPr b="1"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59" name="Google Shape;4159;p54"/>
          <p:cNvSpPr txBox="1"/>
          <p:nvPr/>
        </p:nvSpPr>
        <p:spPr>
          <a:xfrm>
            <a:off x="4989513" y="590550"/>
            <a:ext cx="398145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S: +OK POP3 server ready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C: user bob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S: +OK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C: pass hungry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S: +OK</a:t>
            </a:r>
            <a:r>
              <a:rPr b="1"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user successfully logged on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0" name="Google Shape;4160;p54"/>
          <p:cNvSpPr/>
          <p:nvPr/>
        </p:nvSpPr>
        <p:spPr>
          <a:xfrm>
            <a:off x="4972050" y="847725"/>
            <a:ext cx="371475" cy="1457325"/>
          </a:xfrm>
          <a:custGeom>
            <a:rect b="b" l="l" r="r" t="t"/>
            <a:pathLst>
              <a:path extrusionOk="0" h="918" w="234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61" name="Google Shape;4161;p54"/>
          <p:cNvCxnSpPr/>
          <p:nvPr/>
        </p:nvCxnSpPr>
        <p:spPr>
          <a:xfrm flipH="1" rot="10800000">
            <a:off x="3486150" y="1449388"/>
            <a:ext cx="1400175" cy="238125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62" name="Google Shape;4162;p54"/>
          <p:cNvSpPr/>
          <p:nvPr/>
        </p:nvSpPr>
        <p:spPr>
          <a:xfrm>
            <a:off x="4973638" y="2428875"/>
            <a:ext cx="371475" cy="3895725"/>
          </a:xfrm>
          <a:custGeom>
            <a:rect b="b" l="l" r="r" t="t"/>
            <a:pathLst>
              <a:path extrusionOk="0" h="918" w="234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63" name="Google Shape;4163;p54"/>
          <p:cNvCxnSpPr/>
          <p:nvPr/>
        </p:nvCxnSpPr>
        <p:spPr>
          <a:xfrm flipH="1" rot="10800000">
            <a:off x="3152775" y="3941763"/>
            <a:ext cx="1733550" cy="32385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8" name="Shape 4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" name="Google Shape;4169;p55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170" name="Google Shape;4170;p55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4171" name="Google Shape;417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" y="957263"/>
            <a:ext cx="5942013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172" name="Google Shape;4172;p55"/>
          <p:cNvSpPr txBox="1"/>
          <p:nvPr>
            <p:ph type="title"/>
          </p:nvPr>
        </p:nvSpPr>
        <p:spPr>
          <a:xfrm>
            <a:off x="381000" y="293688"/>
            <a:ext cx="7772400" cy="795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POP3 (more) and IMAP</a:t>
            </a:r>
            <a:endParaRPr/>
          </a:p>
        </p:txBody>
      </p:sp>
      <p:sp>
        <p:nvSpPr>
          <p:cNvPr id="4173" name="Google Shape;4173;p55"/>
          <p:cNvSpPr txBox="1"/>
          <p:nvPr>
            <p:ph idx="1" type="body"/>
          </p:nvPr>
        </p:nvSpPr>
        <p:spPr>
          <a:xfrm>
            <a:off x="520700" y="1343025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more about POP3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previous example uses POP3 “download and delete” mode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Bob cannot re-read e-mail if he changes client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POP3 “download-and-keep”: copies of messages on different clients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POP3 is stateless across sessions</a:t>
            </a:r>
            <a:endParaRPr/>
          </a:p>
        </p:txBody>
      </p:sp>
      <p:sp>
        <p:nvSpPr>
          <p:cNvPr id="4174" name="Google Shape;4174;p55"/>
          <p:cNvSpPr txBox="1"/>
          <p:nvPr>
            <p:ph idx="2" type="body"/>
          </p:nvPr>
        </p:nvSpPr>
        <p:spPr>
          <a:xfrm>
            <a:off x="4483100" y="1381125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IMAP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keeps all messages in one place: at server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allows user to organize messages in folders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keeps user state across sessions: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names of folders and mappings between message IDs and folder name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9" name="Shape 4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4180" name="Google Shape;418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1068388"/>
            <a:ext cx="4113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181" name="Google Shape;4181;p56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182" name="Google Shape;4182;p56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83" name="Google Shape;4183;p56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2: outline</a:t>
            </a:r>
            <a:endParaRPr/>
          </a:p>
        </p:txBody>
      </p:sp>
      <p:sp>
        <p:nvSpPr>
          <p:cNvPr id="4184" name="Google Shape;4184;p56"/>
          <p:cNvSpPr txBox="1"/>
          <p:nvPr>
            <p:ph idx="1" type="body"/>
          </p:nvPr>
        </p:nvSpPr>
        <p:spPr>
          <a:xfrm>
            <a:off x="5334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2763" lvl="0" marL="5127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2.1 principles of network applications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2.2 Web and HTTP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2.3 electronic mail</a:t>
            </a:r>
            <a:endParaRPr/>
          </a:p>
          <a:p>
            <a:pPr indent="-287338" lvl="1" marL="738188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SMTP, POP3, IMAP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2.4 DNS</a:t>
            </a:r>
            <a:endParaRPr/>
          </a:p>
          <a:p>
            <a:pPr indent="-304800" lvl="0" marL="4572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85" name="Google Shape;4185;p56"/>
          <p:cNvSpPr txBox="1"/>
          <p:nvPr>
            <p:ph idx="2" type="body"/>
          </p:nvPr>
        </p:nvSpPr>
        <p:spPr>
          <a:xfrm>
            <a:off x="4673600" y="1600200"/>
            <a:ext cx="387667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2763" lvl="0" marL="5127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2.5 P2P applications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2.6 video streaming and content distribution networks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2.7 socket programming with UDP and TCP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0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Google Shape;4191;p57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192" name="Google Shape;4192;p57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4193" name="Google Shape;419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990600"/>
            <a:ext cx="59420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4194" name="Google Shape;4194;p57"/>
          <p:cNvSpPr txBox="1"/>
          <p:nvPr>
            <p:ph type="title"/>
          </p:nvPr>
        </p:nvSpPr>
        <p:spPr>
          <a:xfrm>
            <a:off x="533400" y="30162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DNS: domain name system</a:t>
            </a:r>
            <a:endParaRPr/>
          </a:p>
        </p:txBody>
      </p:sp>
      <p:sp>
        <p:nvSpPr>
          <p:cNvPr id="4195" name="Google Shape;4195;p57"/>
          <p:cNvSpPr txBox="1"/>
          <p:nvPr>
            <p:ph idx="1" type="body"/>
          </p:nvPr>
        </p:nvSpPr>
        <p:spPr>
          <a:xfrm>
            <a:off x="468313" y="15113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i="1" lang="en-US" sz="2400">
                <a:solidFill>
                  <a:srgbClr val="000099"/>
                </a:solidFill>
              </a:rPr>
              <a:t>people:</a:t>
            </a:r>
            <a:r>
              <a:rPr lang="en-US" sz="2400"/>
              <a:t> many identifiers: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SSN, name, passport #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i="1" lang="en-US" sz="2400">
                <a:solidFill>
                  <a:srgbClr val="000099"/>
                </a:solidFill>
              </a:rPr>
              <a:t>Internet hosts, routers: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IP address (32 bit) - used for addressing datagrams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“name”, e.g., www.yahoo.com - used by humans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i="1" lang="en-US" sz="2400" u="sng">
                <a:solidFill>
                  <a:srgbClr val="CC0000"/>
                </a:solidFill>
              </a:rPr>
              <a:t>Q:</a:t>
            </a:r>
            <a:r>
              <a:rPr lang="en-US" sz="2400"/>
              <a:t> how to map between IP address and name, and vice versa ?</a:t>
            </a:r>
            <a:endParaRPr/>
          </a:p>
        </p:txBody>
      </p:sp>
      <p:sp>
        <p:nvSpPr>
          <p:cNvPr id="4196" name="Google Shape;4196;p57"/>
          <p:cNvSpPr txBox="1"/>
          <p:nvPr>
            <p:ph idx="2" type="body"/>
          </p:nvPr>
        </p:nvSpPr>
        <p:spPr>
          <a:xfrm>
            <a:off x="4495800" y="1489075"/>
            <a:ext cx="4283075" cy="5006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Domain Name System: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>
                <a:solidFill>
                  <a:srgbClr val="000099"/>
                </a:solidFill>
              </a:rPr>
              <a:t>distributed database</a:t>
            </a:r>
            <a:r>
              <a:rPr lang="en-US" sz="2400"/>
              <a:t> implemented in hierarchy of many </a:t>
            </a:r>
            <a:r>
              <a:rPr i="1" lang="en-US" sz="2400">
                <a:solidFill>
                  <a:srgbClr val="000099"/>
                </a:solidFill>
              </a:rPr>
              <a:t>name servers</a:t>
            </a:r>
            <a:endParaRPr sz="2400">
              <a:solidFill>
                <a:srgbClr val="000099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>
                <a:solidFill>
                  <a:srgbClr val="000099"/>
                </a:solidFill>
              </a:rPr>
              <a:t>application-layer protocol:</a:t>
            </a:r>
            <a:r>
              <a:rPr lang="en-US" sz="2400"/>
              <a:t> hosts, name servers communicate to </a:t>
            </a:r>
            <a:r>
              <a:rPr i="1" lang="en-US" sz="2400">
                <a:solidFill>
                  <a:srgbClr val="000099"/>
                </a:solidFill>
              </a:rPr>
              <a:t>resolve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names (address/name translation)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note: core Internet function, implemented as application-layer protocol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complexity at network’s “edge”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1" name="Shape 4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2" name="Google Shape;4202;p58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203" name="Google Shape;4203;p58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04" name="Google Shape;4204;p58"/>
          <p:cNvSpPr txBox="1"/>
          <p:nvPr>
            <p:ph type="title"/>
          </p:nvPr>
        </p:nvSpPr>
        <p:spPr>
          <a:xfrm>
            <a:off x="533400" y="1174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DNS: services, structure </a:t>
            </a:r>
            <a:endParaRPr/>
          </a:p>
        </p:txBody>
      </p:sp>
      <p:sp>
        <p:nvSpPr>
          <p:cNvPr id="4205" name="Google Shape;4205;p58"/>
          <p:cNvSpPr txBox="1"/>
          <p:nvPr>
            <p:ph idx="2" type="body"/>
          </p:nvPr>
        </p:nvSpPr>
        <p:spPr>
          <a:xfrm>
            <a:off x="4572000" y="1271588"/>
            <a:ext cx="4191000" cy="226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why not centralize DNS?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single point of failure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traffic volume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distant centralized database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maintenance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4206" name="Google Shape;4206;p58"/>
          <p:cNvSpPr txBox="1"/>
          <p:nvPr>
            <p:ph idx="1" type="body"/>
          </p:nvPr>
        </p:nvSpPr>
        <p:spPr>
          <a:xfrm>
            <a:off x="731838" y="130016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DNS services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hostname to IP address translation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host aliasing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canonical, alias names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mail server aliasing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load distribution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replicated Web servers: many IP addresses correspond to one name</a:t>
            </a:r>
            <a:endParaRPr/>
          </a:p>
          <a:p>
            <a:pPr indent="-1905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descr="underline_base" id="4207" name="Google Shape;420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915988"/>
            <a:ext cx="5484813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208" name="Google Shape;4208;p58"/>
          <p:cNvSpPr txBox="1"/>
          <p:nvPr/>
        </p:nvSpPr>
        <p:spPr>
          <a:xfrm>
            <a:off x="5208588" y="3429000"/>
            <a:ext cx="29067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Arial"/>
              <a:buNone/>
            </a:pPr>
            <a:r>
              <a:rPr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i="1" lang="en-US" sz="2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doesn‘t scale!</a:t>
            </a:r>
            <a:endParaRPr i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3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" name="Google Shape;4214;p59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215" name="Google Shape;4215;p59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216" name="Google Shape;4216;p59"/>
          <p:cNvGrpSpPr/>
          <p:nvPr/>
        </p:nvGrpSpPr>
        <p:grpSpPr>
          <a:xfrm>
            <a:off x="438150" y="1193800"/>
            <a:ext cx="8205788" cy="2444750"/>
            <a:chOff x="230" y="576"/>
            <a:chExt cx="5504" cy="1757"/>
          </a:xfrm>
        </p:grpSpPr>
        <p:sp>
          <p:nvSpPr>
            <p:cNvPr id="4217" name="Google Shape;4217;p59"/>
            <p:cNvSpPr txBox="1"/>
            <p:nvPr/>
          </p:nvSpPr>
          <p:spPr>
            <a:xfrm>
              <a:off x="2256" y="576"/>
              <a:ext cx="1385" cy="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Root DNS Servers</a:t>
              </a:r>
              <a:endParaRPr/>
            </a:p>
          </p:txBody>
        </p:sp>
        <p:sp>
          <p:nvSpPr>
            <p:cNvPr id="4218" name="Google Shape;4218;p59"/>
            <p:cNvSpPr txBox="1"/>
            <p:nvPr/>
          </p:nvSpPr>
          <p:spPr>
            <a:xfrm>
              <a:off x="528" y="1344"/>
              <a:ext cx="1325" cy="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 DNS servers</a:t>
              </a:r>
              <a:endParaRPr/>
            </a:p>
          </p:txBody>
        </p:sp>
        <p:sp>
          <p:nvSpPr>
            <p:cNvPr id="4219" name="Google Shape;4219;p59"/>
            <p:cNvSpPr txBox="1"/>
            <p:nvPr/>
          </p:nvSpPr>
          <p:spPr>
            <a:xfrm>
              <a:off x="2304" y="1296"/>
              <a:ext cx="1257" cy="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org DNS servers</a:t>
              </a:r>
              <a:endParaRPr/>
            </a:p>
          </p:txBody>
        </p:sp>
        <p:sp>
          <p:nvSpPr>
            <p:cNvPr id="4220" name="Google Shape;4220;p59"/>
            <p:cNvSpPr txBox="1"/>
            <p:nvPr/>
          </p:nvSpPr>
          <p:spPr>
            <a:xfrm>
              <a:off x="4032" y="1296"/>
              <a:ext cx="1291" cy="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edu DNS servers</a:t>
              </a:r>
              <a:endParaRPr/>
            </a:p>
          </p:txBody>
        </p:sp>
        <p:cxnSp>
          <p:nvCxnSpPr>
            <p:cNvPr id="4221" name="Google Shape;4221;p59"/>
            <p:cNvCxnSpPr/>
            <p:nvPr/>
          </p:nvCxnSpPr>
          <p:spPr>
            <a:xfrm flipH="1">
              <a:off x="1344" y="864"/>
              <a:ext cx="1392" cy="432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22" name="Google Shape;4222;p59"/>
            <p:cNvCxnSpPr/>
            <p:nvPr/>
          </p:nvCxnSpPr>
          <p:spPr>
            <a:xfrm>
              <a:off x="2928" y="816"/>
              <a:ext cx="0" cy="48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23" name="Google Shape;4223;p59"/>
            <p:cNvCxnSpPr/>
            <p:nvPr/>
          </p:nvCxnSpPr>
          <p:spPr>
            <a:xfrm>
              <a:off x="3168" y="864"/>
              <a:ext cx="1440" cy="432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224" name="Google Shape;4224;p59"/>
            <p:cNvSpPr txBox="1"/>
            <p:nvPr/>
          </p:nvSpPr>
          <p:spPr>
            <a:xfrm>
              <a:off x="3878" y="1752"/>
              <a:ext cx="992" cy="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poly.edu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DNS servers</a:t>
              </a:r>
              <a:endParaRPr/>
            </a:p>
          </p:txBody>
        </p:sp>
        <p:sp>
          <p:nvSpPr>
            <p:cNvPr id="4225" name="Google Shape;4225;p59"/>
            <p:cNvSpPr txBox="1"/>
            <p:nvPr/>
          </p:nvSpPr>
          <p:spPr>
            <a:xfrm>
              <a:off x="4742" y="1752"/>
              <a:ext cx="992" cy="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umass.edu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DNS servers</a:t>
              </a:r>
              <a:endParaRPr/>
            </a:p>
          </p:txBody>
        </p:sp>
        <p:cxnSp>
          <p:nvCxnSpPr>
            <p:cNvPr id="4226" name="Google Shape;4226;p59"/>
            <p:cNvCxnSpPr/>
            <p:nvPr/>
          </p:nvCxnSpPr>
          <p:spPr>
            <a:xfrm flipH="1">
              <a:off x="4224" y="1536"/>
              <a:ext cx="336" cy="24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27" name="Google Shape;4227;p59"/>
            <p:cNvCxnSpPr/>
            <p:nvPr/>
          </p:nvCxnSpPr>
          <p:spPr>
            <a:xfrm>
              <a:off x="4848" y="1536"/>
              <a:ext cx="288" cy="24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228" name="Google Shape;4228;p59"/>
            <p:cNvSpPr txBox="1"/>
            <p:nvPr/>
          </p:nvSpPr>
          <p:spPr>
            <a:xfrm>
              <a:off x="230" y="1848"/>
              <a:ext cx="1010" cy="4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yahoo.com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DNS servers</a:t>
              </a:r>
              <a:endParaRPr/>
            </a:p>
          </p:txBody>
        </p:sp>
        <p:sp>
          <p:nvSpPr>
            <p:cNvPr id="4229" name="Google Shape;4229;p59"/>
            <p:cNvSpPr txBox="1"/>
            <p:nvPr/>
          </p:nvSpPr>
          <p:spPr>
            <a:xfrm>
              <a:off x="1248" y="1872"/>
              <a:ext cx="1001" cy="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amazon.com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DNS servers</a:t>
              </a:r>
              <a:endParaRPr/>
            </a:p>
          </p:txBody>
        </p:sp>
        <p:cxnSp>
          <p:nvCxnSpPr>
            <p:cNvPr id="4230" name="Google Shape;4230;p59"/>
            <p:cNvCxnSpPr/>
            <p:nvPr/>
          </p:nvCxnSpPr>
          <p:spPr>
            <a:xfrm flipH="1">
              <a:off x="768" y="1584"/>
              <a:ext cx="192" cy="288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31" name="Google Shape;4231;p59"/>
            <p:cNvCxnSpPr/>
            <p:nvPr/>
          </p:nvCxnSpPr>
          <p:spPr>
            <a:xfrm>
              <a:off x="1392" y="1584"/>
              <a:ext cx="240" cy="288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232" name="Google Shape;4232;p59"/>
            <p:cNvSpPr txBox="1"/>
            <p:nvPr/>
          </p:nvSpPr>
          <p:spPr>
            <a:xfrm>
              <a:off x="2534" y="1799"/>
              <a:ext cx="993" cy="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pbs.org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DNS servers</a:t>
              </a:r>
              <a:endParaRPr/>
            </a:p>
          </p:txBody>
        </p:sp>
        <p:cxnSp>
          <p:nvCxnSpPr>
            <p:cNvPr id="4233" name="Google Shape;4233;p59"/>
            <p:cNvCxnSpPr/>
            <p:nvPr/>
          </p:nvCxnSpPr>
          <p:spPr>
            <a:xfrm>
              <a:off x="2928" y="1536"/>
              <a:ext cx="0" cy="288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234" name="Google Shape;4234;p59"/>
          <p:cNvSpPr txBox="1"/>
          <p:nvPr>
            <p:ph type="title"/>
          </p:nvPr>
        </p:nvSpPr>
        <p:spPr>
          <a:xfrm>
            <a:off x="468313" y="161925"/>
            <a:ext cx="8023225" cy="936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DNS: a distributed, hierarchical database</a:t>
            </a:r>
            <a:endParaRPr/>
          </a:p>
        </p:txBody>
      </p:sp>
      <p:sp>
        <p:nvSpPr>
          <p:cNvPr id="4235" name="Google Shape;4235;p59"/>
          <p:cNvSpPr txBox="1"/>
          <p:nvPr>
            <p:ph idx="2" type="body"/>
          </p:nvPr>
        </p:nvSpPr>
        <p:spPr>
          <a:xfrm>
            <a:off x="520700" y="3971925"/>
            <a:ext cx="81724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i="1" lang="en-US" sz="2400">
                <a:solidFill>
                  <a:srgbClr val="000099"/>
                </a:solidFill>
              </a:rPr>
              <a:t>client wants IP for www.amazon.com; 1</a:t>
            </a:r>
            <a:r>
              <a:rPr baseline="30000" i="1" lang="en-US" sz="2400">
                <a:solidFill>
                  <a:srgbClr val="000099"/>
                </a:solidFill>
              </a:rPr>
              <a:t>st</a:t>
            </a:r>
            <a:r>
              <a:rPr i="1" lang="en-US" sz="2400">
                <a:solidFill>
                  <a:srgbClr val="000099"/>
                </a:solidFill>
              </a:rPr>
              <a:t> approximation: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client queries root server to find com DNS server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client queries .com DNS server to get amazon.com DNS server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client queries amazon.com DNS server to get  IP address for www.amazon.com</a:t>
            </a:r>
            <a:endParaRPr/>
          </a:p>
        </p:txBody>
      </p:sp>
      <p:pic>
        <p:nvPicPr>
          <p:cNvPr descr="underline_base" id="4236" name="Google Shape;423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025" y="849313"/>
            <a:ext cx="8043863" cy="160337"/>
          </a:xfrm>
          <a:prstGeom prst="rect">
            <a:avLst/>
          </a:prstGeom>
          <a:noFill/>
          <a:ln>
            <a:noFill/>
          </a:ln>
        </p:spPr>
      </p:pic>
      <p:sp>
        <p:nvSpPr>
          <p:cNvPr id="4237" name="Google Shape;4237;p59"/>
          <p:cNvSpPr txBox="1"/>
          <p:nvPr/>
        </p:nvSpPr>
        <p:spPr>
          <a:xfrm>
            <a:off x="3957638" y="1687513"/>
            <a:ext cx="4381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238" name="Google Shape;4238;p59"/>
          <p:cNvSpPr txBox="1"/>
          <p:nvPr/>
        </p:nvSpPr>
        <p:spPr>
          <a:xfrm>
            <a:off x="4521200" y="1685925"/>
            <a:ext cx="4381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666" name="Google Shape;666;p6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667" name="Google Shape;66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960438"/>
            <a:ext cx="5942013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6"/>
          <p:cNvSpPr txBox="1"/>
          <p:nvPr>
            <p:ph type="title"/>
          </p:nvPr>
        </p:nvSpPr>
        <p:spPr>
          <a:xfrm>
            <a:off x="444500" y="207963"/>
            <a:ext cx="7772400" cy="1030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 architectures</a:t>
            </a:r>
            <a:endParaRPr/>
          </a:p>
        </p:txBody>
      </p:sp>
      <p:sp>
        <p:nvSpPr>
          <p:cNvPr id="669" name="Google Shape;669;p6"/>
          <p:cNvSpPr txBox="1"/>
          <p:nvPr>
            <p:ph idx="1" type="body"/>
          </p:nvPr>
        </p:nvSpPr>
        <p:spPr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000099"/>
                </a:solidFill>
              </a:rPr>
              <a:t>possible structure of applications: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client-server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peer-to-peer (P2P)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3" name="Shape 4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4" name="Google Shape;4244;p60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245" name="Google Shape;4245;p60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46" name="Google Shape;4246;p60"/>
          <p:cNvSpPr txBox="1"/>
          <p:nvPr>
            <p:ph type="title"/>
          </p:nvPr>
        </p:nvSpPr>
        <p:spPr>
          <a:xfrm>
            <a:off x="533400" y="222250"/>
            <a:ext cx="77724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DNS: root name servers</a:t>
            </a:r>
            <a:endParaRPr/>
          </a:p>
        </p:txBody>
      </p:sp>
      <p:sp>
        <p:nvSpPr>
          <p:cNvPr id="4247" name="Google Shape;4247;p60"/>
          <p:cNvSpPr txBox="1"/>
          <p:nvPr>
            <p:ph idx="1" type="body"/>
          </p:nvPr>
        </p:nvSpPr>
        <p:spPr>
          <a:xfrm>
            <a:off x="484188" y="1362075"/>
            <a:ext cx="8478837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contacted by local name server that can not resolve name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root name server: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contacts authoritative name server if name mapping not known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gets mapping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returns mapping to local name server</a:t>
            </a:r>
            <a:endParaRPr/>
          </a:p>
        </p:txBody>
      </p:sp>
      <p:sp>
        <p:nvSpPr>
          <p:cNvPr id="4248" name="Google Shape;4248;p60"/>
          <p:cNvSpPr/>
          <p:nvPr/>
        </p:nvSpPr>
        <p:spPr>
          <a:xfrm>
            <a:off x="6096000" y="4992688"/>
            <a:ext cx="2957513" cy="81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13 logical root name “servers” worldwide</a:t>
            </a:r>
            <a:endParaRPr/>
          </a:p>
          <a:p>
            <a:pPr indent="-114300" lvl="0" marL="0" marR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“server” replicated many times</a:t>
            </a:r>
            <a:endParaRPr/>
          </a:p>
        </p:txBody>
      </p:sp>
      <p:sp>
        <p:nvSpPr>
          <p:cNvPr id="4249" name="Google Shape;4249;p60"/>
          <p:cNvSpPr/>
          <p:nvPr/>
        </p:nvSpPr>
        <p:spPr>
          <a:xfrm>
            <a:off x="481013" y="3581400"/>
            <a:ext cx="5784850" cy="297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worldf" id="4250" name="Google Shape;425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1813" y="4378325"/>
            <a:ext cx="4319587" cy="21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4251" name="Google Shape;4251;p60"/>
          <p:cNvSpPr txBox="1"/>
          <p:nvPr/>
        </p:nvSpPr>
        <p:spPr>
          <a:xfrm>
            <a:off x="207963" y="5160963"/>
            <a:ext cx="2090737" cy="835025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Verisign, Los Angeles 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(5 other sites)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USC-ISI Marina del Rey, 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l. ICANN Los Angeles, 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(41 other sites)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2" name="Google Shape;4252;p60"/>
          <p:cNvSpPr/>
          <p:nvPr/>
        </p:nvSpPr>
        <p:spPr>
          <a:xfrm>
            <a:off x="1757363" y="5113338"/>
            <a:ext cx="531812" cy="341312"/>
          </a:xfrm>
          <a:custGeom>
            <a:rect b="b" l="l" r="r" t="t"/>
            <a:pathLst>
              <a:path extrusionOk="0" h="426" w="582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3" name="Google Shape;4253;p60"/>
          <p:cNvSpPr txBox="1"/>
          <p:nvPr/>
        </p:nvSpPr>
        <p:spPr>
          <a:xfrm>
            <a:off x="204788" y="4333875"/>
            <a:ext cx="194945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 NASA Mt View, 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f. Internet Software 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Palo Alto, CA (and 48 other   sites)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4" name="Google Shape;4254;p60"/>
          <p:cNvSpPr/>
          <p:nvPr/>
        </p:nvSpPr>
        <p:spPr>
          <a:xfrm flipH="1" rot="10800000">
            <a:off x="1423988" y="4868863"/>
            <a:ext cx="817562" cy="184150"/>
          </a:xfrm>
          <a:custGeom>
            <a:rect b="b" l="l" r="r" t="t"/>
            <a:pathLst>
              <a:path extrusionOk="0" h="426" w="582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5" name="Google Shape;4255;p60"/>
          <p:cNvSpPr txBox="1"/>
          <p:nvPr/>
        </p:nvSpPr>
        <p:spPr>
          <a:xfrm>
            <a:off x="4297363" y="3973513"/>
            <a:ext cx="2278062" cy="223837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i. Netnod, Stockholm (37 other sites)</a:t>
            </a:r>
            <a:endParaRPr/>
          </a:p>
        </p:txBody>
      </p:sp>
      <p:sp>
        <p:nvSpPr>
          <p:cNvPr id="4256" name="Google Shape;4256;p60"/>
          <p:cNvSpPr/>
          <p:nvPr/>
        </p:nvSpPr>
        <p:spPr>
          <a:xfrm>
            <a:off x="3932238" y="4068763"/>
            <a:ext cx="446087" cy="654050"/>
          </a:xfrm>
          <a:custGeom>
            <a:rect b="b" l="l" r="r" t="t"/>
            <a:pathLst>
              <a:path extrusionOk="0" h="1005" w="666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7" name="Google Shape;4257;p60"/>
          <p:cNvSpPr txBox="1"/>
          <p:nvPr/>
        </p:nvSpPr>
        <p:spPr>
          <a:xfrm>
            <a:off x="4333875" y="3684588"/>
            <a:ext cx="2519363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k. RIPE London (17 other sites)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8" name="Google Shape;4258;p60"/>
          <p:cNvSpPr/>
          <p:nvPr/>
        </p:nvSpPr>
        <p:spPr>
          <a:xfrm>
            <a:off x="3751263" y="3862388"/>
            <a:ext cx="615950" cy="946150"/>
          </a:xfrm>
          <a:custGeom>
            <a:rect b="b" l="l" r="r" t="t"/>
            <a:pathLst>
              <a:path extrusionOk="0" h="1448" w="922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9" name="Google Shape;4259;p60"/>
          <p:cNvSpPr txBox="1"/>
          <p:nvPr/>
        </p:nvSpPr>
        <p:spPr>
          <a:xfrm>
            <a:off x="5911850" y="4303713"/>
            <a:ext cx="1766888" cy="233362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 WIDE Tokyo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(5 other sites)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0" name="Google Shape;4260;p60"/>
          <p:cNvSpPr/>
          <p:nvPr/>
        </p:nvSpPr>
        <p:spPr>
          <a:xfrm>
            <a:off x="5575300" y="4598988"/>
            <a:ext cx="400050" cy="431800"/>
          </a:xfrm>
          <a:custGeom>
            <a:rect b="b" l="l" r="r" t="t"/>
            <a:pathLst>
              <a:path extrusionOk="0" h="462" w="25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1" name="Google Shape;4261;p60"/>
          <p:cNvSpPr txBox="1"/>
          <p:nvPr/>
        </p:nvSpPr>
        <p:spPr>
          <a:xfrm>
            <a:off x="1597025" y="3541713"/>
            <a:ext cx="2598738" cy="752475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Cogent, Herndon, VA (5 other sites)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U Maryland College Park, MD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h. ARL Aberdeen, MD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j. Verisign, Dulles VA (69 other sites 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nderline_base" id="4262" name="Google Shape;4262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638" y="884238"/>
            <a:ext cx="5484812" cy="173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63" name="Google Shape;4263;p60"/>
          <p:cNvCxnSpPr/>
          <p:nvPr/>
        </p:nvCxnSpPr>
        <p:spPr>
          <a:xfrm flipH="1">
            <a:off x="2878138" y="4278313"/>
            <a:ext cx="7937" cy="6905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64" name="Google Shape;4264;p60"/>
          <p:cNvSpPr txBox="1"/>
          <p:nvPr/>
        </p:nvSpPr>
        <p:spPr>
          <a:xfrm>
            <a:off x="1550988" y="5889625"/>
            <a:ext cx="1470025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35650" lIns="71300" spcFirstLastPara="1" rIns="71300" wrap="square" tIns="3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g. US DoD Columbus, OH (5 other sites)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265" name="Google Shape;4265;p60"/>
          <p:cNvCxnSpPr>
            <a:stCxn id="4264" idx="0"/>
          </p:cNvCxnSpPr>
          <p:nvPr/>
        </p:nvCxnSpPr>
        <p:spPr>
          <a:xfrm flipH="1" rot="10800000">
            <a:off x="2286000" y="4944925"/>
            <a:ext cx="480900" cy="9447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0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p61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272" name="Google Shape;4272;p61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73" name="Google Shape;4273;p61"/>
          <p:cNvSpPr txBox="1"/>
          <p:nvPr>
            <p:ph type="title"/>
          </p:nvPr>
        </p:nvSpPr>
        <p:spPr>
          <a:xfrm>
            <a:off x="533400" y="23495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TLD, authoritative servers</a:t>
            </a:r>
            <a:endParaRPr/>
          </a:p>
        </p:txBody>
      </p:sp>
      <p:sp>
        <p:nvSpPr>
          <p:cNvPr id="4274" name="Google Shape;4274;p61"/>
          <p:cNvSpPr txBox="1"/>
          <p:nvPr>
            <p:ph idx="1" type="body"/>
          </p:nvPr>
        </p:nvSpPr>
        <p:spPr>
          <a:xfrm>
            <a:off x="533400" y="1600200"/>
            <a:ext cx="815975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000099"/>
                </a:solidFill>
              </a:rPr>
              <a:t>top-level domain (TLD) servers: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responsible for com, org, net, edu, aero, jobs, museums, and all top-level country domains, e.g.: uk, fr, ca, jp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Network Solutions maintains servers for .com TLD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Educause for .edu TLD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000099"/>
                </a:solidFill>
              </a:rPr>
              <a:t>authoritative DNS servers:</a:t>
            </a:r>
            <a:r>
              <a:rPr lang="en-US"/>
              <a:t> 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organization’s own DNS server(s), providing authoritative hostname to IP mappings for organization’s named hosts 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can be maintained by organization or service provider</a:t>
            </a:r>
            <a:endParaRPr/>
          </a:p>
          <a:p>
            <a:pPr indent="-1333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underline_base" id="4275" name="Google Shape;427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163" y="944563"/>
            <a:ext cx="63992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0" name="Shape 4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1" name="Google Shape;4281;p62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282" name="Google Shape;4282;p62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83" name="Google Shape;4283;p62"/>
          <p:cNvSpPr txBox="1"/>
          <p:nvPr>
            <p:ph type="title"/>
          </p:nvPr>
        </p:nvSpPr>
        <p:spPr>
          <a:xfrm>
            <a:off x="533400" y="236538"/>
            <a:ext cx="7772400" cy="957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Local </a:t>
            </a:r>
            <a:r>
              <a:rPr lang="en-US" sz="4000"/>
              <a:t>DNS</a:t>
            </a:r>
            <a:r>
              <a:rPr lang="en-US"/>
              <a:t> name server</a:t>
            </a:r>
            <a:endParaRPr/>
          </a:p>
        </p:txBody>
      </p:sp>
      <p:sp>
        <p:nvSpPr>
          <p:cNvPr id="4284" name="Google Shape;4284;p62"/>
          <p:cNvSpPr txBox="1"/>
          <p:nvPr>
            <p:ph idx="1" type="body"/>
          </p:nvPr>
        </p:nvSpPr>
        <p:spPr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does not strictly belong to hierarchy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each ISP (residential ISP, company, university) has one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also called “default name server”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when host makes DNS query, query is sent to its local DNS server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has local cache of recent name-to-address translation pairs (but may be out of date!)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acts as proxy, forwards query into hierarchy</a:t>
            </a:r>
            <a:endParaRPr/>
          </a:p>
          <a:p>
            <a:pPr indent="-1333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underline_base" id="4285" name="Google Shape;428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163" y="969963"/>
            <a:ext cx="5548312" cy="20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0" name="Shape 4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1" name="Google Shape;4291;p63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292" name="Google Shape;4292;p63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4293" name="Google Shape;429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125" y="1287463"/>
            <a:ext cx="4113213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294" name="Google Shape;4294;p63"/>
          <p:cNvSpPr txBox="1"/>
          <p:nvPr/>
        </p:nvSpPr>
        <p:spPr>
          <a:xfrm>
            <a:off x="4206875" y="4881563"/>
            <a:ext cx="1746250" cy="611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requesting host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Noto Sans Symbols"/>
              <a:buNone/>
            </a:pPr>
            <a:r>
              <a:rPr i="1" lang="en-US" sz="1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cis.poly.edu</a:t>
            </a:r>
            <a:endParaRPr/>
          </a:p>
        </p:txBody>
      </p:sp>
      <p:sp>
        <p:nvSpPr>
          <p:cNvPr id="4295" name="Google Shape;4295;p63"/>
          <p:cNvSpPr txBox="1"/>
          <p:nvPr/>
        </p:nvSpPr>
        <p:spPr>
          <a:xfrm>
            <a:off x="6683375" y="5775325"/>
            <a:ext cx="1878013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gaia.cs.umass.edu</a:t>
            </a:r>
            <a:endParaRPr/>
          </a:p>
        </p:txBody>
      </p:sp>
      <p:sp>
        <p:nvSpPr>
          <p:cNvPr id="4296" name="Google Shape;4296;p63"/>
          <p:cNvSpPr txBox="1"/>
          <p:nvPr/>
        </p:nvSpPr>
        <p:spPr>
          <a:xfrm>
            <a:off x="5791200" y="481013"/>
            <a:ext cx="20113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 DNS server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97" name="Google Shape;4297;p63"/>
          <p:cNvCxnSpPr/>
          <p:nvPr/>
        </p:nvCxnSpPr>
        <p:spPr>
          <a:xfrm rot="10800000">
            <a:off x="5286375" y="2916238"/>
            <a:ext cx="0" cy="131445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98" name="Google Shape;4298;p63"/>
          <p:cNvCxnSpPr/>
          <p:nvPr/>
        </p:nvCxnSpPr>
        <p:spPr>
          <a:xfrm flipH="1" rot="10800000">
            <a:off x="5400675" y="1220788"/>
            <a:ext cx="914400" cy="97155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99" name="Google Shape;4299;p63"/>
          <p:cNvCxnSpPr/>
          <p:nvPr/>
        </p:nvCxnSpPr>
        <p:spPr>
          <a:xfrm flipH="1" rot="10800000">
            <a:off x="5686425" y="2382838"/>
            <a:ext cx="1485900" cy="9525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00" name="Google Shape;4300;p63"/>
          <p:cNvCxnSpPr/>
          <p:nvPr/>
        </p:nvCxnSpPr>
        <p:spPr>
          <a:xfrm rot="10800000">
            <a:off x="5686425" y="2554288"/>
            <a:ext cx="1419225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01" name="Google Shape;4301;p63"/>
          <p:cNvCxnSpPr/>
          <p:nvPr/>
        </p:nvCxnSpPr>
        <p:spPr>
          <a:xfrm flipH="1">
            <a:off x="5610225" y="1449388"/>
            <a:ext cx="733425" cy="7620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02" name="Google Shape;4302;p63"/>
          <p:cNvCxnSpPr/>
          <p:nvPr/>
        </p:nvCxnSpPr>
        <p:spPr>
          <a:xfrm>
            <a:off x="5476875" y="2933700"/>
            <a:ext cx="9525" cy="1323975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303" name="Google Shape;4303;p63"/>
          <p:cNvGrpSpPr/>
          <p:nvPr/>
        </p:nvGrpSpPr>
        <p:grpSpPr>
          <a:xfrm>
            <a:off x="4179888" y="3062288"/>
            <a:ext cx="1898650" cy="611187"/>
            <a:chOff x="2831" y="2132"/>
            <a:chExt cx="1196" cy="385"/>
          </a:xfrm>
        </p:grpSpPr>
        <p:sp>
          <p:nvSpPr>
            <p:cNvPr id="4304" name="Google Shape;4304;p63"/>
            <p:cNvSpPr/>
            <p:nvPr/>
          </p:nvSpPr>
          <p:spPr>
            <a:xfrm>
              <a:off x="2838" y="2178"/>
              <a:ext cx="1182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63"/>
            <p:cNvSpPr txBox="1"/>
            <p:nvPr/>
          </p:nvSpPr>
          <p:spPr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local DNS server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600"/>
                <a:buFont typeface="Noto Sans Symbols"/>
                <a:buNone/>
              </a:pPr>
              <a:r>
                <a:rPr i="1" lang="en-US" sz="16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dns.poly.edu</a:t>
              </a:r>
              <a:endParaRPr/>
            </a:p>
          </p:txBody>
        </p:sp>
      </p:grpSp>
      <p:sp>
        <p:nvSpPr>
          <p:cNvPr id="4306" name="Google Shape;4306;p63"/>
          <p:cNvSpPr txBox="1"/>
          <p:nvPr/>
        </p:nvSpPr>
        <p:spPr>
          <a:xfrm>
            <a:off x="4997450" y="3771900"/>
            <a:ext cx="311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63"/>
          <p:cNvSpPr txBox="1"/>
          <p:nvPr/>
        </p:nvSpPr>
        <p:spPr>
          <a:xfrm>
            <a:off x="5540375" y="1438275"/>
            <a:ext cx="311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63"/>
          <p:cNvSpPr txBox="1"/>
          <p:nvPr/>
        </p:nvSpPr>
        <p:spPr>
          <a:xfrm>
            <a:off x="5978525" y="1676400"/>
            <a:ext cx="311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63"/>
          <p:cNvSpPr txBox="1"/>
          <p:nvPr/>
        </p:nvSpPr>
        <p:spPr>
          <a:xfrm>
            <a:off x="6292850" y="2085975"/>
            <a:ext cx="311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63"/>
          <p:cNvSpPr txBox="1"/>
          <p:nvPr/>
        </p:nvSpPr>
        <p:spPr>
          <a:xfrm>
            <a:off x="6323013" y="2573338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63"/>
          <p:cNvSpPr txBox="1"/>
          <p:nvPr/>
        </p:nvSpPr>
        <p:spPr>
          <a:xfrm>
            <a:off x="6919913" y="3613150"/>
            <a:ext cx="311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63"/>
          <p:cNvSpPr txBox="1"/>
          <p:nvPr/>
        </p:nvSpPr>
        <p:spPr>
          <a:xfrm>
            <a:off x="6353175" y="4429125"/>
            <a:ext cx="23971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authoritative DNS server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dns.cs.umass.edu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63"/>
          <p:cNvSpPr txBox="1"/>
          <p:nvPr/>
        </p:nvSpPr>
        <p:spPr>
          <a:xfrm>
            <a:off x="6292850" y="3643313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63"/>
          <p:cNvSpPr txBox="1"/>
          <p:nvPr/>
        </p:nvSpPr>
        <p:spPr>
          <a:xfrm>
            <a:off x="5549900" y="3790950"/>
            <a:ext cx="311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15" name="Google Shape;4315;p63"/>
          <p:cNvCxnSpPr/>
          <p:nvPr/>
        </p:nvCxnSpPr>
        <p:spPr>
          <a:xfrm>
            <a:off x="5619750" y="2714625"/>
            <a:ext cx="1493838" cy="1314450"/>
          </a:xfrm>
          <a:prstGeom prst="straightConnector1">
            <a:avLst/>
          </a:prstGeom>
          <a:noFill/>
          <a:ln cap="flat" cmpd="sng" w="254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16" name="Google Shape;4316;p63"/>
          <p:cNvCxnSpPr/>
          <p:nvPr/>
        </p:nvCxnSpPr>
        <p:spPr>
          <a:xfrm rot="10800000">
            <a:off x="5580063" y="2840038"/>
            <a:ext cx="1493837" cy="1301750"/>
          </a:xfrm>
          <a:prstGeom prst="straightConnector1">
            <a:avLst/>
          </a:prstGeom>
          <a:noFill/>
          <a:ln cap="flat" cmpd="sng" w="254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17" name="Google Shape;4317;p63"/>
          <p:cNvSpPr txBox="1"/>
          <p:nvPr/>
        </p:nvSpPr>
        <p:spPr>
          <a:xfrm>
            <a:off x="6551613" y="1852613"/>
            <a:ext cx="201136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TLD DNS server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63"/>
          <p:cNvSpPr txBox="1"/>
          <p:nvPr>
            <p:ph type="title"/>
          </p:nvPr>
        </p:nvSpPr>
        <p:spPr>
          <a:xfrm>
            <a:off x="533400" y="217488"/>
            <a:ext cx="49101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DNS name </a:t>
            </a:r>
            <a:br>
              <a:rPr lang="en-US" sz="4000"/>
            </a:br>
            <a:r>
              <a:rPr lang="en-US" sz="4000"/>
              <a:t>resolution example</a:t>
            </a:r>
            <a:endParaRPr/>
          </a:p>
        </p:txBody>
      </p:sp>
      <p:sp>
        <p:nvSpPr>
          <p:cNvPr id="4319" name="Google Shape;4319;p63"/>
          <p:cNvSpPr txBox="1"/>
          <p:nvPr>
            <p:ph idx="1" type="body"/>
          </p:nvPr>
        </p:nvSpPr>
        <p:spPr>
          <a:xfrm>
            <a:off x="431800" y="1725613"/>
            <a:ext cx="356552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host at cis.poly.edu wants IP address for gaia.cs.umass.edu</a:t>
            </a:r>
            <a:endParaRPr/>
          </a:p>
        </p:txBody>
      </p:sp>
      <p:sp>
        <p:nvSpPr>
          <p:cNvPr id="4320" name="Google Shape;4320;p63"/>
          <p:cNvSpPr/>
          <p:nvPr/>
        </p:nvSpPr>
        <p:spPr>
          <a:xfrm>
            <a:off x="582613" y="3094038"/>
            <a:ext cx="3478212" cy="261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Arial"/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iterated query: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contacted server replies with name of server to contact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“I don’t know this name, but ask this server”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321" name="Google Shape;4321;p63"/>
          <p:cNvGrpSpPr/>
          <p:nvPr/>
        </p:nvGrpSpPr>
        <p:grpSpPr>
          <a:xfrm flipH="1">
            <a:off x="7226300" y="5091113"/>
            <a:ext cx="925513" cy="795337"/>
            <a:chOff x="-44" y="1473"/>
            <a:chExt cx="981" cy="1105"/>
          </a:xfrm>
        </p:grpSpPr>
        <p:pic>
          <p:nvPicPr>
            <p:cNvPr descr="desktop_computer_stylized_medium" id="4322" name="Google Shape;4322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3" name="Google Shape;4323;p6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24" name="Google Shape;4324;p63"/>
          <p:cNvGrpSpPr/>
          <p:nvPr/>
        </p:nvGrpSpPr>
        <p:grpSpPr>
          <a:xfrm>
            <a:off x="4765675" y="4244975"/>
            <a:ext cx="925513" cy="795338"/>
            <a:chOff x="-44" y="1473"/>
            <a:chExt cx="981" cy="1105"/>
          </a:xfrm>
        </p:grpSpPr>
        <p:pic>
          <p:nvPicPr>
            <p:cNvPr descr="desktop_computer_stylized_medium" id="4325" name="Google Shape;4325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6" name="Google Shape;4326;p6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27" name="Google Shape;4327;p63"/>
          <p:cNvGrpSpPr/>
          <p:nvPr/>
        </p:nvGrpSpPr>
        <p:grpSpPr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4328" name="Google Shape;4328;p6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63"/>
            <p:cNvSpPr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6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6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63"/>
            <p:cNvSpPr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33" name="Google Shape;4333;p63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334" name="Google Shape;4334;p63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5" name="Google Shape;4335;p63"/>
              <p:cNvSpPr/>
              <p:nvPr/>
            </p:nvSpPr>
            <p:spPr>
              <a:xfrm>
                <a:off x="628" y="2583"/>
                <a:ext cx="694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36" name="Google Shape;4336;p63"/>
            <p:cNvSpPr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37" name="Google Shape;4337;p63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338" name="Google Shape;4338;p63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9" name="Google Shape;4339;p63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0" name="Google Shape;4340;p63"/>
            <p:cNvSpPr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63"/>
            <p:cNvSpPr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42" name="Google Shape;4342;p63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343" name="Google Shape;4343;p63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4" name="Google Shape;4344;p63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5" name="Google Shape;4345;p6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46" name="Google Shape;4346;p63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347" name="Google Shape;4347;p63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8" name="Google Shape;4348;p63"/>
              <p:cNvSpPr/>
              <p:nvPr/>
            </p:nvSpPr>
            <p:spPr>
              <a:xfrm>
                <a:off x="626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9" name="Google Shape;4349;p63"/>
            <p:cNvSpPr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6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6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63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6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63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63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63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63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63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63"/>
            <p:cNvSpPr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0" name="Google Shape;4360;p63"/>
          <p:cNvGrpSpPr/>
          <p:nvPr/>
        </p:nvGrpSpPr>
        <p:grpSpPr>
          <a:xfrm>
            <a:off x="5222875" y="2230438"/>
            <a:ext cx="390525" cy="641350"/>
            <a:chOff x="4140" y="429"/>
            <a:chExt cx="1425" cy="2396"/>
          </a:xfrm>
        </p:grpSpPr>
        <p:sp>
          <p:nvSpPr>
            <p:cNvPr id="4361" name="Google Shape;4361;p6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63"/>
            <p:cNvSpPr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6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6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63"/>
            <p:cNvSpPr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66" name="Google Shape;4366;p63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367" name="Google Shape;4367;p63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8" name="Google Shape;4368;p63"/>
              <p:cNvSpPr/>
              <p:nvPr/>
            </p:nvSpPr>
            <p:spPr>
              <a:xfrm>
                <a:off x="628" y="2583"/>
                <a:ext cx="694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69" name="Google Shape;4369;p63"/>
            <p:cNvSpPr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70" name="Google Shape;4370;p63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371" name="Google Shape;4371;p63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2" name="Google Shape;4372;p63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73" name="Google Shape;4373;p63"/>
            <p:cNvSpPr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63"/>
            <p:cNvSpPr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75" name="Google Shape;4375;p63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376" name="Google Shape;4376;p63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7" name="Google Shape;4377;p63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78" name="Google Shape;4378;p6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79" name="Google Shape;4379;p63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380" name="Google Shape;4380;p63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1" name="Google Shape;4381;p63"/>
              <p:cNvSpPr/>
              <p:nvPr/>
            </p:nvSpPr>
            <p:spPr>
              <a:xfrm>
                <a:off x="626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82" name="Google Shape;4382;p63"/>
            <p:cNvSpPr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6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6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63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6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63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63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63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63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63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63"/>
            <p:cNvSpPr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3" name="Google Shape;4393;p63"/>
          <p:cNvGrpSpPr/>
          <p:nvPr/>
        </p:nvGrpSpPr>
        <p:grpSpPr>
          <a:xfrm>
            <a:off x="6376988" y="968375"/>
            <a:ext cx="390525" cy="641350"/>
            <a:chOff x="4140" y="429"/>
            <a:chExt cx="1425" cy="2396"/>
          </a:xfrm>
        </p:grpSpPr>
        <p:sp>
          <p:nvSpPr>
            <p:cNvPr id="4394" name="Google Shape;4394;p6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63"/>
            <p:cNvSpPr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6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6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63"/>
            <p:cNvSpPr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99" name="Google Shape;4399;p63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400" name="Google Shape;4400;p63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1" name="Google Shape;4401;p63"/>
              <p:cNvSpPr/>
              <p:nvPr/>
            </p:nvSpPr>
            <p:spPr>
              <a:xfrm>
                <a:off x="627" y="2583"/>
                <a:ext cx="694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02" name="Google Shape;4402;p63"/>
            <p:cNvSpPr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03" name="Google Shape;4403;p63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404" name="Google Shape;4404;p63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5" name="Google Shape;4405;p63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06" name="Google Shape;4406;p63"/>
            <p:cNvSpPr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63"/>
            <p:cNvSpPr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08" name="Google Shape;4408;p63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409" name="Google Shape;4409;p63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0" name="Google Shape;4410;p63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11" name="Google Shape;4411;p6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12" name="Google Shape;4412;p63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413" name="Google Shape;4413;p63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4" name="Google Shape;4414;p63"/>
              <p:cNvSpPr/>
              <p:nvPr/>
            </p:nvSpPr>
            <p:spPr>
              <a:xfrm>
                <a:off x="625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15" name="Google Shape;4415;p63"/>
            <p:cNvSpPr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6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6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63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6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63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63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63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63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63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63"/>
            <p:cNvSpPr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6" name="Google Shape;4426;p63"/>
          <p:cNvGrpSpPr/>
          <p:nvPr/>
        </p:nvGrpSpPr>
        <p:grpSpPr>
          <a:xfrm>
            <a:off x="7192963" y="2220913"/>
            <a:ext cx="390525" cy="641350"/>
            <a:chOff x="4140" y="429"/>
            <a:chExt cx="1425" cy="2396"/>
          </a:xfrm>
        </p:grpSpPr>
        <p:sp>
          <p:nvSpPr>
            <p:cNvPr id="4427" name="Google Shape;4427;p6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63"/>
            <p:cNvSpPr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6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6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63"/>
            <p:cNvSpPr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32" name="Google Shape;4432;p63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433" name="Google Shape;4433;p63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4" name="Google Shape;4434;p63"/>
              <p:cNvSpPr/>
              <p:nvPr/>
            </p:nvSpPr>
            <p:spPr>
              <a:xfrm>
                <a:off x="627" y="2583"/>
                <a:ext cx="694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35" name="Google Shape;4435;p63"/>
            <p:cNvSpPr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36" name="Google Shape;4436;p63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437" name="Google Shape;4437;p63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8" name="Google Shape;4438;p63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39" name="Google Shape;4439;p63"/>
            <p:cNvSpPr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63"/>
            <p:cNvSpPr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41" name="Google Shape;4441;p63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442" name="Google Shape;4442;p63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3" name="Google Shape;4443;p63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44" name="Google Shape;4444;p6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45" name="Google Shape;4445;p63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446" name="Google Shape;4446;p63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7" name="Google Shape;4447;p63"/>
              <p:cNvSpPr/>
              <p:nvPr/>
            </p:nvSpPr>
            <p:spPr>
              <a:xfrm>
                <a:off x="625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48" name="Google Shape;4448;p63"/>
            <p:cNvSpPr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6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6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63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6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63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63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63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63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63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63"/>
            <p:cNvSpPr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3" name="Shape 4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" name="Google Shape;4464;p64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465" name="Google Shape;4465;p64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6" name="Google Shape;4466;p64"/>
          <p:cNvSpPr txBox="1"/>
          <p:nvPr/>
        </p:nvSpPr>
        <p:spPr>
          <a:xfrm>
            <a:off x="7462838" y="3257550"/>
            <a:ext cx="311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7" name="Google Shape;4467;p64"/>
          <p:cNvSpPr txBox="1"/>
          <p:nvPr/>
        </p:nvSpPr>
        <p:spPr>
          <a:xfrm>
            <a:off x="7005638" y="3333750"/>
            <a:ext cx="311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8" name="Google Shape;4468;p64"/>
          <p:cNvSpPr txBox="1"/>
          <p:nvPr/>
        </p:nvSpPr>
        <p:spPr>
          <a:xfrm>
            <a:off x="6724650" y="1817688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69" name="Google Shape;4469;p64"/>
          <p:cNvCxnSpPr/>
          <p:nvPr/>
        </p:nvCxnSpPr>
        <p:spPr>
          <a:xfrm>
            <a:off x="7440613" y="2941638"/>
            <a:ext cx="0" cy="674687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70" name="Google Shape;4470;p64"/>
          <p:cNvCxnSpPr/>
          <p:nvPr/>
        </p:nvCxnSpPr>
        <p:spPr>
          <a:xfrm rot="10800000">
            <a:off x="7319963" y="2952750"/>
            <a:ext cx="0" cy="719138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71" name="Google Shape;4471;p64"/>
          <p:cNvCxnSpPr/>
          <p:nvPr/>
        </p:nvCxnSpPr>
        <p:spPr>
          <a:xfrm rot="10800000">
            <a:off x="6799263" y="1541463"/>
            <a:ext cx="458787" cy="566737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72" name="Google Shape;4472;p64"/>
          <p:cNvSpPr txBox="1"/>
          <p:nvPr/>
        </p:nvSpPr>
        <p:spPr>
          <a:xfrm>
            <a:off x="7143750" y="1390650"/>
            <a:ext cx="311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3" name="Google Shape;4473;p64"/>
          <p:cNvSpPr/>
          <p:nvPr/>
        </p:nvSpPr>
        <p:spPr>
          <a:xfrm>
            <a:off x="468313" y="1687513"/>
            <a:ext cx="3162300" cy="2316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Arial"/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recursive query</a:t>
            </a:r>
            <a:r>
              <a:rPr i="1" lang="en-US" sz="28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puts burden of name resolution on contacted name server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heavy load at upper levels of hierarchy?</a:t>
            </a:r>
            <a:endParaRPr/>
          </a:p>
        </p:txBody>
      </p:sp>
      <p:sp>
        <p:nvSpPr>
          <p:cNvPr id="4474" name="Google Shape;4474;p64"/>
          <p:cNvSpPr txBox="1"/>
          <p:nvPr/>
        </p:nvSpPr>
        <p:spPr>
          <a:xfrm>
            <a:off x="4206875" y="4881563"/>
            <a:ext cx="1746250" cy="611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requesting host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Noto Sans Symbols"/>
              <a:buNone/>
            </a:pPr>
            <a:r>
              <a:rPr i="1" lang="en-US" sz="1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cis.poly.edu</a:t>
            </a:r>
            <a:endParaRPr/>
          </a:p>
        </p:txBody>
      </p:sp>
      <p:sp>
        <p:nvSpPr>
          <p:cNvPr id="4475" name="Google Shape;4475;p64"/>
          <p:cNvSpPr txBox="1"/>
          <p:nvPr/>
        </p:nvSpPr>
        <p:spPr>
          <a:xfrm>
            <a:off x="6683375" y="5775325"/>
            <a:ext cx="1878013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gaia.cs.umass.edu</a:t>
            </a:r>
            <a:endParaRPr/>
          </a:p>
        </p:txBody>
      </p:sp>
      <p:sp>
        <p:nvSpPr>
          <p:cNvPr id="4476" name="Google Shape;4476;p64"/>
          <p:cNvSpPr txBox="1"/>
          <p:nvPr/>
        </p:nvSpPr>
        <p:spPr>
          <a:xfrm>
            <a:off x="5791200" y="481013"/>
            <a:ext cx="20113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 DNS server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77" name="Google Shape;4477;p64"/>
          <p:cNvCxnSpPr/>
          <p:nvPr/>
        </p:nvCxnSpPr>
        <p:spPr>
          <a:xfrm rot="10800000">
            <a:off x="5286375" y="2916238"/>
            <a:ext cx="0" cy="131445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78" name="Google Shape;4478;p64"/>
          <p:cNvCxnSpPr/>
          <p:nvPr/>
        </p:nvCxnSpPr>
        <p:spPr>
          <a:xfrm flipH="1" rot="10800000">
            <a:off x="5391150" y="1220788"/>
            <a:ext cx="914400" cy="97155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79" name="Google Shape;4479;p64"/>
          <p:cNvCxnSpPr/>
          <p:nvPr/>
        </p:nvCxnSpPr>
        <p:spPr>
          <a:xfrm flipH="1">
            <a:off x="5619750" y="1449388"/>
            <a:ext cx="733425" cy="7620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80" name="Google Shape;4480;p64"/>
          <p:cNvCxnSpPr/>
          <p:nvPr/>
        </p:nvCxnSpPr>
        <p:spPr>
          <a:xfrm>
            <a:off x="5476875" y="2944813"/>
            <a:ext cx="9525" cy="1323975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481" name="Google Shape;4481;p64"/>
          <p:cNvGrpSpPr/>
          <p:nvPr/>
        </p:nvGrpSpPr>
        <p:grpSpPr>
          <a:xfrm>
            <a:off x="4179888" y="3062288"/>
            <a:ext cx="1898650" cy="611187"/>
            <a:chOff x="2831" y="2132"/>
            <a:chExt cx="1196" cy="385"/>
          </a:xfrm>
        </p:grpSpPr>
        <p:sp>
          <p:nvSpPr>
            <p:cNvPr id="4482" name="Google Shape;4482;p64"/>
            <p:cNvSpPr/>
            <p:nvPr/>
          </p:nvSpPr>
          <p:spPr>
            <a:xfrm>
              <a:off x="2838" y="2178"/>
              <a:ext cx="1182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40"/>
                <a:buFont typeface="Arial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64"/>
            <p:cNvSpPr txBox="1"/>
            <p:nvPr/>
          </p:nvSpPr>
          <p:spPr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local DNS server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600"/>
                <a:buFont typeface="Noto Sans Symbols"/>
                <a:buNone/>
              </a:pPr>
              <a:r>
                <a:rPr i="1" lang="en-US" sz="16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dns.poly.edu</a:t>
              </a:r>
              <a:endParaRPr/>
            </a:p>
          </p:txBody>
        </p:sp>
      </p:grpSp>
      <p:sp>
        <p:nvSpPr>
          <p:cNvPr id="4484" name="Google Shape;4484;p64"/>
          <p:cNvSpPr txBox="1"/>
          <p:nvPr/>
        </p:nvSpPr>
        <p:spPr>
          <a:xfrm>
            <a:off x="4997450" y="3771900"/>
            <a:ext cx="311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5" name="Google Shape;4485;p64"/>
          <p:cNvSpPr txBox="1"/>
          <p:nvPr/>
        </p:nvSpPr>
        <p:spPr>
          <a:xfrm>
            <a:off x="5540375" y="1438275"/>
            <a:ext cx="311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6" name="Google Shape;4486;p64"/>
          <p:cNvSpPr txBox="1"/>
          <p:nvPr/>
        </p:nvSpPr>
        <p:spPr>
          <a:xfrm>
            <a:off x="5978525" y="1676400"/>
            <a:ext cx="311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7" name="Google Shape;4487;p64"/>
          <p:cNvSpPr txBox="1"/>
          <p:nvPr/>
        </p:nvSpPr>
        <p:spPr>
          <a:xfrm>
            <a:off x="6353175" y="4429125"/>
            <a:ext cx="23971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authoritative DNS server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dns.cs.umass.edu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8" name="Google Shape;4488;p64"/>
          <p:cNvSpPr txBox="1"/>
          <p:nvPr/>
        </p:nvSpPr>
        <p:spPr>
          <a:xfrm>
            <a:off x="5549900" y="3781425"/>
            <a:ext cx="311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89" name="Google Shape;4489;p64"/>
          <p:cNvCxnSpPr/>
          <p:nvPr/>
        </p:nvCxnSpPr>
        <p:spPr>
          <a:xfrm rot="10800000">
            <a:off x="6853238" y="1333500"/>
            <a:ext cx="600075" cy="741363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descr="underline_base" id="4490" name="Google Shape;449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125" y="1287463"/>
            <a:ext cx="4113213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491" name="Google Shape;4491;p64"/>
          <p:cNvSpPr/>
          <p:nvPr/>
        </p:nvSpPr>
        <p:spPr>
          <a:xfrm>
            <a:off x="533400" y="217488"/>
            <a:ext cx="49101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Noto Sans Symbols"/>
              <a:buNone/>
            </a:pPr>
            <a:r>
              <a:rPr lang="en-US" sz="4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DNS name </a:t>
            </a:r>
            <a:br>
              <a:rPr lang="en-US" sz="4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resolution example</a:t>
            </a:r>
            <a:endParaRPr/>
          </a:p>
        </p:txBody>
      </p:sp>
      <p:sp>
        <p:nvSpPr>
          <p:cNvPr id="4492" name="Google Shape;4492;p64"/>
          <p:cNvSpPr txBox="1"/>
          <p:nvPr/>
        </p:nvSpPr>
        <p:spPr>
          <a:xfrm>
            <a:off x="7600950" y="2287588"/>
            <a:ext cx="1325563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TLD DNS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93" name="Google Shape;4493;p64"/>
          <p:cNvGrpSpPr/>
          <p:nvPr/>
        </p:nvGrpSpPr>
        <p:grpSpPr>
          <a:xfrm flipH="1">
            <a:off x="7226300" y="5091113"/>
            <a:ext cx="925513" cy="795337"/>
            <a:chOff x="-44" y="1473"/>
            <a:chExt cx="981" cy="1105"/>
          </a:xfrm>
        </p:grpSpPr>
        <p:pic>
          <p:nvPicPr>
            <p:cNvPr descr="desktop_computer_stylized_medium" id="4494" name="Google Shape;4494;p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5" name="Google Shape;4495;p6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6" name="Google Shape;4496;p64"/>
          <p:cNvGrpSpPr/>
          <p:nvPr/>
        </p:nvGrpSpPr>
        <p:grpSpPr>
          <a:xfrm>
            <a:off x="4765675" y="4244975"/>
            <a:ext cx="925513" cy="795338"/>
            <a:chOff x="-44" y="1473"/>
            <a:chExt cx="981" cy="1105"/>
          </a:xfrm>
        </p:grpSpPr>
        <p:pic>
          <p:nvPicPr>
            <p:cNvPr descr="desktop_computer_stylized_medium" id="4497" name="Google Shape;4497;p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8" name="Google Shape;4498;p6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9" name="Google Shape;4499;p64"/>
          <p:cNvGrpSpPr/>
          <p:nvPr/>
        </p:nvGrpSpPr>
        <p:grpSpPr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4500" name="Google Shape;4500;p64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64"/>
            <p:cNvSpPr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64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64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64"/>
            <p:cNvSpPr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5" name="Google Shape;4505;p64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506" name="Google Shape;4506;p64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7" name="Google Shape;4507;p64"/>
              <p:cNvSpPr/>
              <p:nvPr/>
            </p:nvSpPr>
            <p:spPr>
              <a:xfrm>
                <a:off x="628" y="2583"/>
                <a:ext cx="694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08" name="Google Shape;4508;p64"/>
            <p:cNvSpPr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9" name="Google Shape;4509;p64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510" name="Google Shape;4510;p64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1" name="Google Shape;4511;p64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12" name="Google Shape;4512;p64"/>
            <p:cNvSpPr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64"/>
            <p:cNvSpPr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14" name="Google Shape;4514;p64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515" name="Google Shape;4515;p64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6" name="Google Shape;4516;p64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17" name="Google Shape;4517;p64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18" name="Google Shape;4518;p64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519" name="Google Shape;4519;p64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0" name="Google Shape;4520;p64"/>
              <p:cNvSpPr/>
              <p:nvPr/>
            </p:nvSpPr>
            <p:spPr>
              <a:xfrm>
                <a:off x="626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21" name="Google Shape;4521;p64"/>
            <p:cNvSpPr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64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64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64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64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64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64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64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64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64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64"/>
            <p:cNvSpPr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32" name="Google Shape;4532;p64"/>
          <p:cNvGrpSpPr/>
          <p:nvPr/>
        </p:nvGrpSpPr>
        <p:grpSpPr>
          <a:xfrm>
            <a:off x="5222875" y="2230438"/>
            <a:ext cx="390525" cy="641350"/>
            <a:chOff x="4140" y="429"/>
            <a:chExt cx="1425" cy="2396"/>
          </a:xfrm>
        </p:grpSpPr>
        <p:sp>
          <p:nvSpPr>
            <p:cNvPr id="4533" name="Google Shape;4533;p64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64"/>
            <p:cNvSpPr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64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64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64"/>
            <p:cNvSpPr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38" name="Google Shape;4538;p64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539" name="Google Shape;4539;p64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0" name="Google Shape;4540;p64"/>
              <p:cNvSpPr/>
              <p:nvPr/>
            </p:nvSpPr>
            <p:spPr>
              <a:xfrm>
                <a:off x="628" y="2583"/>
                <a:ext cx="694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41" name="Google Shape;4541;p64"/>
            <p:cNvSpPr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42" name="Google Shape;4542;p64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543" name="Google Shape;4543;p64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4" name="Google Shape;4544;p64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45" name="Google Shape;4545;p64"/>
            <p:cNvSpPr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64"/>
            <p:cNvSpPr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47" name="Google Shape;4547;p64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548" name="Google Shape;4548;p64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9" name="Google Shape;4549;p64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50" name="Google Shape;4550;p64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51" name="Google Shape;4551;p64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552" name="Google Shape;4552;p64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3" name="Google Shape;4553;p64"/>
              <p:cNvSpPr/>
              <p:nvPr/>
            </p:nvSpPr>
            <p:spPr>
              <a:xfrm>
                <a:off x="626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54" name="Google Shape;4554;p64"/>
            <p:cNvSpPr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64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64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64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64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64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64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1" name="Google Shape;4561;p64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p64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64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64"/>
            <p:cNvSpPr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5" name="Google Shape;4565;p64"/>
          <p:cNvGrpSpPr/>
          <p:nvPr/>
        </p:nvGrpSpPr>
        <p:grpSpPr>
          <a:xfrm>
            <a:off x="6376988" y="968375"/>
            <a:ext cx="390525" cy="641350"/>
            <a:chOff x="4140" y="429"/>
            <a:chExt cx="1425" cy="2396"/>
          </a:xfrm>
        </p:grpSpPr>
        <p:sp>
          <p:nvSpPr>
            <p:cNvPr id="4566" name="Google Shape;4566;p64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64"/>
            <p:cNvSpPr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64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64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64"/>
            <p:cNvSpPr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1" name="Google Shape;4571;p64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572" name="Google Shape;4572;p64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3" name="Google Shape;4573;p64"/>
              <p:cNvSpPr/>
              <p:nvPr/>
            </p:nvSpPr>
            <p:spPr>
              <a:xfrm>
                <a:off x="627" y="2583"/>
                <a:ext cx="694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74" name="Google Shape;4574;p64"/>
            <p:cNvSpPr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5" name="Google Shape;4575;p64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576" name="Google Shape;4576;p64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7" name="Google Shape;4577;p64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78" name="Google Shape;4578;p64"/>
            <p:cNvSpPr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64"/>
            <p:cNvSpPr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80" name="Google Shape;4580;p64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581" name="Google Shape;4581;p64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2" name="Google Shape;4582;p64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83" name="Google Shape;4583;p64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84" name="Google Shape;4584;p64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585" name="Google Shape;4585;p64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6" name="Google Shape;4586;p64"/>
              <p:cNvSpPr/>
              <p:nvPr/>
            </p:nvSpPr>
            <p:spPr>
              <a:xfrm>
                <a:off x="625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87" name="Google Shape;4587;p64"/>
            <p:cNvSpPr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64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64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64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64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64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64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64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64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64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64"/>
            <p:cNvSpPr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8" name="Google Shape;4598;p64"/>
          <p:cNvGrpSpPr/>
          <p:nvPr/>
        </p:nvGrpSpPr>
        <p:grpSpPr>
          <a:xfrm>
            <a:off x="7192963" y="2220913"/>
            <a:ext cx="390525" cy="641350"/>
            <a:chOff x="4140" y="429"/>
            <a:chExt cx="1425" cy="2396"/>
          </a:xfrm>
        </p:grpSpPr>
        <p:sp>
          <p:nvSpPr>
            <p:cNvPr id="4599" name="Google Shape;4599;p64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64"/>
            <p:cNvSpPr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64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64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64"/>
            <p:cNvSpPr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04" name="Google Shape;4604;p64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605" name="Google Shape;4605;p64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6" name="Google Shape;4606;p64"/>
              <p:cNvSpPr/>
              <p:nvPr/>
            </p:nvSpPr>
            <p:spPr>
              <a:xfrm>
                <a:off x="627" y="2583"/>
                <a:ext cx="694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07" name="Google Shape;4607;p64"/>
            <p:cNvSpPr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08" name="Google Shape;4608;p64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609" name="Google Shape;4609;p64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0" name="Google Shape;4610;p64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11" name="Google Shape;4611;p64"/>
            <p:cNvSpPr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64"/>
            <p:cNvSpPr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3" name="Google Shape;4613;p64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614" name="Google Shape;4614;p64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5" name="Google Shape;4615;p64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16" name="Google Shape;4616;p64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7" name="Google Shape;4617;p64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618" name="Google Shape;4618;p64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9" name="Google Shape;4619;p64"/>
              <p:cNvSpPr/>
              <p:nvPr/>
            </p:nvSpPr>
            <p:spPr>
              <a:xfrm>
                <a:off x="625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20" name="Google Shape;4620;p64"/>
            <p:cNvSpPr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64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64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64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64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64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64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64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64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64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64"/>
            <p:cNvSpPr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5" name="Shape 4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6" name="Google Shape;4636;p65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637" name="Google Shape;4637;p65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4638" name="Google Shape;463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" y="862013"/>
            <a:ext cx="6856413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639" name="Google Shape;4639;p65"/>
          <p:cNvSpPr txBox="1"/>
          <p:nvPr>
            <p:ph type="title"/>
          </p:nvPr>
        </p:nvSpPr>
        <p:spPr>
          <a:xfrm>
            <a:off x="533400" y="146050"/>
            <a:ext cx="7772400" cy="969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DNS: caching, updating records</a:t>
            </a:r>
            <a:endParaRPr/>
          </a:p>
        </p:txBody>
      </p:sp>
      <p:sp>
        <p:nvSpPr>
          <p:cNvPr id="4640" name="Google Shape;4640;p65"/>
          <p:cNvSpPr txBox="1"/>
          <p:nvPr>
            <p:ph idx="1" type="body"/>
          </p:nvPr>
        </p:nvSpPr>
        <p:spPr>
          <a:xfrm>
            <a:off x="619125" y="1438275"/>
            <a:ext cx="7926388" cy="473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once (any) name server learns mapping, it </a:t>
            </a:r>
            <a:r>
              <a:rPr i="1" lang="en-US">
                <a:solidFill>
                  <a:srgbClr val="000099"/>
                </a:solidFill>
              </a:rPr>
              <a:t>caches</a:t>
            </a:r>
            <a:r>
              <a:rPr lang="en-US"/>
              <a:t> mapping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cache entries timeout (disappear) after some time (TTL)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TLD servers typically cached in local name servers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thus root name servers not often visited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cached entries may be </a:t>
            </a:r>
            <a:r>
              <a:rPr i="1" lang="en-US">
                <a:solidFill>
                  <a:srgbClr val="CC0000"/>
                </a:solidFill>
              </a:rPr>
              <a:t>out-of-date</a:t>
            </a:r>
            <a:r>
              <a:rPr lang="en-US"/>
              <a:t> (best effort name-to-address translation!)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 name host changes IP address, may not be known Internet-wide until all TTLs expire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update/notify mechanisms proposed IETF standard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RFC 2136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5" name="Shape 4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6" name="Google Shape;4646;p66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647" name="Google Shape;4647;p66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48" name="Google Shape;4648;p66"/>
          <p:cNvSpPr txBox="1"/>
          <p:nvPr>
            <p:ph type="title"/>
          </p:nvPr>
        </p:nvSpPr>
        <p:spPr>
          <a:xfrm>
            <a:off x="455613" y="201613"/>
            <a:ext cx="7772400" cy="892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DNS records</a:t>
            </a:r>
            <a:endParaRPr/>
          </a:p>
        </p:txBody>
      </p:sp>
      <p:sp>
        <p:nvSpPr>
          <p:cNvPr id="4649" name="Google Shape;4649;p66"/>
          <p:cNvSpPr txBox="1"/>
          <p:nvPr>
            <p:ph idx="1" type="body"/>
          </p:nvPr>
        </p:nvSpPr>
        <p:spPr>
          <a:xfrm>
            <a:off x="542925" y="1343025"/>
            <a:ext cx="782002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DNS:</a:t>
            </a:r>
            <a:r>
              <a:rPr lang="en-US" sz="2400"/>
              <a:t> distributed database storing resource records </a:t>
            </a:r>
            <a:r>
              <a:rPr lang="en-US">
                <a:solidFill>
                  <a:srgbClr val="CC0000"/>
                </a:solidFill>
              </a:rPr>
              <a:t>(RR)</a:t>
            </a:r>
            <a:endParaRPr/>
          </a:p>
        </p:txBody>
      </p:sp>
      <p:sp>
        <p:nvSpPr>
          <p:cNvPr id="4650" name="Google Shape;4650;p66"/>
          <p:cNvSpPr txBox="1"/>
          <p:nvPr>
            <p:ph idx="2" type="body"/>
          </p:nvPr>
        </p:nvSpPr>
        <p:spPr>
          <a:xfrm>
            <a:off x="533400" y="3897313"/>
            <a:ext cx="3514725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 u="sng">
                <a:solidFill>
                  <a:srgbClr val="CC0000"/>
                </a:solidFill>
              </a:rPr>
              <a:t>type=NS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-US" sz="2000"/>
              <a:t> is domain (e.g., foo.com)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en-US" sz="2000"/>
              <a:t> is hostname of authoritative name server for this domain</a:t>
            </a:r>
            <a:endParaRPr/>
          </a:p>
          <a:p>
            <a:pPr indent="-1905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4651" name="Google Shape;4651;p66"/>
          <p:cNvSpPr txBox="1"/>
          <p:nvPr/>
        </p:nvSpPr>
        <p:spPr>
          <a:xfrm>
            <a:off x="1795463" y="1908175"/>
            <a:ext cx="53641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RR format: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(name, value, type, ttl)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52" name="Google Shape;4652;p66"/>
          <p:cNvSpPr/>
          <p:nvPr/>
        </p:nvSpPr>
        <p:spPr>
          <a:xfrm>
            <a:off x="1876425" y="1895475"/>
            <a:ext cx="5267325" cy="571500"/>
          </a:xfrm>
          <a:prstGeom prst="rect">
            <a:avLst/>
          </a:prstGeom>
          <a:noFill/>
          <a:ln cap="flat" cmpd="sng" w="19050">
            <a:solidFill>
              <a:srgbClr val="00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53" name="Google Shape;4653;p66"/>
          <p:cNvSpPr/>
          <p:nvPr/>
        </p:nvSpPr>
        <p:spPr>
          <a:xfrm>
            <a:off x="523875" y="2657475"/>
            <a:ext cx="3810000" cy="130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None/>
            </a:pPr>
            <a:r>
              <a:rPr lang="en-US" sz="2800" u="sng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type=A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is hostname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is IP address</a:t>
            </a:r>
            <a:endParaRPr/>
          </a:p>
          <a:p>
            <a:pPr indent="-213359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54" name="Google Shape;4654;p66"/>
          <p:cNvSpPr/>
          <p:nvPr/>
        </p:nvSpPr>
        <p:spPr>
          <a:xfrm>
            <a:off x="4229100" y="2697163"/>
            <a:ext cx="451485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Arial"/>
              <a:buNone/>
            </a:pPr>
            <a:r>
              <a:rPr lang="en-US" sz="2800" u="sng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type=CNAME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</a:t>
            </a: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alias name for some “canonical” (the real) name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b="1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www.ibm.com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is really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servereast.backup2.ibm.com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is canonical name</a:t>
            </a:r>
            <a:endParaRPr/>
          </a:p>
          <a:p>
            <a:pPr indent="-213359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55" name="Google Shape;4655;p66"/>
          <p:cNvSpPr/>
          <p:nvPr/>
        </p:nvSpPr>
        <p:spPr>
          <a:xfrm>
            <a:off x="4252913" y="5022850"/>
            <a:ext cx="4408487" cy="1309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Arial"/>
              <a:buNone/>
            </a:pPr>
            <a:r>
              <a:rPr lang="en-US" sz="2800" u="sng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type=MX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is name of mailserver associated with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endParaRPr b="0" i="0" sz="2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13359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underline_base" id="4656" name="Google Shape;465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088" y="881063"/>
            <a:ext cx="31988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1" name="Shape 4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2" name="Google Shape;4662;p67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663" name="Google Shape;4663;p67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4664" name="Google Shape;466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" y="885825"/>
            <a:ext cx="54848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4665" name="Google Shape;4665;p67"/>
          <p:cNvSpPr txBox="1"/>
          <p:nvPr>
            <p:ph type="title"/>
          </p:nvPr>
        </p:nvSpPr>
        <p:spPr>
          <a:xfrm>
            <a:off x="446088" y="217488"/>
            <a:ext cx="7772400" cy="860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DNS protocol, messages</a:t>
            </a:r>
            <a:endParaRPr/>
          </a:p>
        </p:txBody>
      </p:sp>
      <p:sp>
        <p:nvSpPr>
          <p:cNvPr id="4666" name="Google Shape;4666;p67"/>
          <p:cNvSpPr txBox="1"/>
          <p:nvPr>
            <p:ph idx="1" type="body"/>
          </p:nvPr>
        </p:nvSpPr>
        <p:spPr>
          <a:xfrm>
            <a:off x="477838" y="1333500"/>
            <a:ext cx="782002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</a:rPr>
              <a:t>query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and </a:t>
            </a:r>
            <a:r>
              <a:rPr i="1" lang="en-US">
                <a:solidFill>
                  <a:srgbClr val="CC0000"/>
                </a:solidFill>
              </a:rPr>
              <a:t>reply</a:t>
            </a:r>
            <a:r>
              <a:rPr lang="en-US"/>
              <a:t> messages, both with same </a:t>
            </a:r>
            <a:r>
              <a:rPr i="1" lang="en-US">
                <a:solidFill>
                  <a:srgbClr val="CC0000"/>
                </a:solidFill>
              </a:rPr>
              <a:t>message format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4667" name="Google Shape;4667;p67"/>
          <p:cNvSpPr/>
          <p:nvPr/>
        </p:nvSpPr>
        <p:spPr>
          <a:xfrm>
            <a:off x="490538" y="2352675"/>
            <a:ext cx="3575050" cy="3838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message header</a:t>
            </a:r>
            <a:endParaRPr/>
          </a:p>
          <a:p>
            <a:pPr indent="-227013" lvl="0" marL="227013" marR="0" rtl="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identification: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16 bit # for query, reply to query uses same #</a:t>
            </a:r>
            <a:endParaRPr/>
          </a:p>
          <a:p>
            <a:pPr indent="-227013" lvl="0" marL="227013" marR="0" rtl="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flags:</a:t>
            </a:r>
            <a:endParaRPr/>
          </a:p>
          <a:p>
            <a:pPr indent="-227012" lvl="1" marL="574675" marR="0" rtl="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query or reply</a:t>
            </a:r>
            <a:endParaRPr/>
          </a:p>
          <a:p>
            <a:pPr indent="-227012" lvl="1" marL="574675" marR="0" rtl="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recursion desired </a:t>
            </a:r>
            <a:endParaRPr/>
          </a:p>
          <a:p>
            <a:pPr indent="-227012" lvl="1" marL="574675" marR="0" rtl="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recursion available</a:t>
            </a:r>
            <a:endParaRPr/>
          </a:p>
          <a:p>
            <a:pPr indent="-227012" lvl="1" marL="574675" marR="0" rtl="0" algn="l"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reply is authoritative</a:t>
            </a:r>
            <a:endParaRPr/>
          </a:p>
        </p:txBody>
      </p:sp>
      <p:grpSp>
        <p:nvGrpSpPr>
          <p:cNvPr id="4668" name="Google Shape;4668;p67"/>
          <p:cNvGrpSpPr/>
          <p:nvPr/>
        </p:nvGrpSpPr>
        <p:grpSpPr>
          <a:xfrm>
            <a:off x="4241800" y="2216150"/>
            <a:ext cx="3725863" cy="4184650"/>
            <a:chOff x="2672" y="1396"/>
            <a:chExt cx="2347" cy="2636"/>
          </a:xfrm>
        </p:grpSpPr>
        <p:sp>
          <p:nvSpPr>
            <p:cNvPr id="4669" name="Google Shape;4669;p67"/>
            <p:cNvSpPr/>
            <p:nvPr/>
          </p:nvSpPr>
          <p:spPr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0" name="Google Shape;4670;p67"/>
            <p:cNvSpPr/>
            <p:nvPr/>
          </p:nvSpPr>
          <p:spPr>
            <a:xfrm>
              <a:off x="2688" y="1447"/>
              <a:ext cx="2277" cy="2585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71" name="Google Shape;4671;p67"/>
            <p:cNvCxnSpPr/>
            <p:nvPr/>
          </p:nvCxnSpPr>
          <p:spPr>
            <a:xfrm>
              <a:off x="2681" y="3606"/>
              <a:ext cx="229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72" name="Google Shape;4672;p67"/>
            <p:cNvCxnSpPr/>
            <p:nvPr/>
          </p:nvCxnSpPr>
          <p:spPr>
            <a:xfrm>
              <a:off x="2688" y="3174"/>
              <a:ext cx="229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73" name="Google Shape;4673;p67"/>
            <p:cNvCxnSpPr/>
            <p:nvPr/>
          </p:nvCxnSpPr>
          <p:spPr>
            <a:xfrm>
              <a:off x="2681" y="2742"/>
              <a:ext cx="229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74" name="Google Shape;4674;p67"/>
            <p:cNvCxnSpPr/>
            <p:nvPr/>
          </p:nvCxnSpPr>
          <p:spPr>
            <a:xfrm>
              <a:off x="2681" y="2317"/>
              <a:ext cx="229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75" name="Google Shape;4675;p67"/>
            <p:cNvCxnSpPr/>
            <p:nvPr/>
          </p:nvCxnSpPr>
          <p:spPr>
            <a:xfrm>
              <a:off x="2680" y="2029"/>
              <a:ext cx="229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76" name="Google Shape;4676;p67"/>
            <p:cNvCxnSpPr/>
            <p:nvPr/>
          </p:nvCxnSpPr>
          <p:spPr>
            <a:xfrm>
              <a:off x="2672" y="1745"/>
              <a:ext cx="229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77" name="Google Shape;4677;p67"/>
            <p:cNvCxnSpPr/>
            <p:nvPr/>
          </p:nvCxnSpPr>
          <p:spPr>
            <a:xfrm>
              <a:off x="3826" y="1454"/>
              <a:ext cx="2" cy="85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678" name="Google Shape;4678;p67"/>
            <p:cNvSpPr txBox="1"/>
            <p:nvPr/>
          </p:nvSpPr>
          <p:spPr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identification</a:t>
              </a:r>
              <a:endParaRPr/>
            </a:p>
          </p:txBody>
        </p:sp>
        <p:sp>
          <p:nvSpPr>
            <p:cNvPr id="4679" name="Google Shape;4679;p67"/>
            <p:cNvSpPr txBox="1"/>
            <p:nvPr/>
          </p:nvSpPr>
          <p:spPr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flags</a:t>
              </a:r>
              <a:endParaRPr/>
            </a:p>
          </p:txBody>
        </p:sp>
        <p:sp>
          <p:nvSpPr>
            <p:cNvPr id="4680" name="Google Shape;4680;p67"/>
            <p:cNvSpPr txBox="1"/>
            <p:nvPr/>
          </p:nvSpPr>
          <p:spPr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 questions</a:t>
              </a:r>
              <a:endParaRPr/>
            </a:p>
          </p:txBody>
        </p:sp>
        <p:sp>
          <p:nvSpPr>
            <p:cNvPr id="4681" name="Google Shape;4681;p67"/>
            <p:cNvSpPr txBox="1"/>
            <p:nvPr/>
          </p:nvSpPr>
          <p:spPr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questions (variable # of questions)</a:t>
              </a:r>
              <a:endParaRPr/>
            </a:p>
          </p:txBody>
        </p:sp>
        <p:sp>
          <p:nvSpPr>
            <p:cNvPr id="4682" name="Google Shape;4682;p67"/>
            <p:cNvSpPr txBox="1"/>
            <p:nvPr/>
          </p:nvSpPr>
          <p:spPr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 additional RRs</a:t>
              </a:r>
              <a:endParaRPr/>
            </a:p>
          </p:txBody>
        </p:sp>
        <p:sp>
          <p:nvSpPr>
            <p:cNvPr id="4683" name="Google Shape;4683;p67"/>
            <p:cNvSpPr txBox="1"/>
            <p:nvPr/>
          </p:nvSpPr>
          <p:spPr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 authority RRs</a:t>
              </a:r>
              <a:endParaRPr/>
            </a:p>
          </p:txBody>
        </p:sp>
        <p:sp>
          <p:nvSpPr>
            <p:cNvPr id="4684" name="Google Shape;4684;p67"/>
            <p:cNvSpPr txBox="1"/>
            <p:nvPr/>
          </p:nvSpPr>
          <p:spPr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 answer RRs</a:t>
              </a:r>
              <a:endParaRPr/>
            </a:p>
          </p:txBody>
        </p:sp>
        <p:sp>
          <p:nvSpPr>
            <p:cNvPr id="4685" name="Google Shape;4685;p67"/>
            <p:cNvSpPr txBox="1"/>
            <p:nvPr/>
          </p:nvSpPr>
          <p:spPr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answers (variable # of RRs)</a:t>
              </a:r>
              <a:endParaRPr/>
            </a:p>
          </p:txBody>
        </p:sp>
        <p:sp>
          <p:nvSpPr>
            <p:cNvPr id="4686" name="Google Shape;4686;p67"/>
            <p:cNvSpPr txBox="1"/>
            <p:nvPr/>
          </p:nvSpPr>
          <p:spPr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authority (variable # of RRs)</a:t>
              </a:r>
              <a:endParaRPr/>
            </a:p>
          </p:txBody>
        </p:sp>
        <p:sp>
          <p:nvSpPr>
            <p:cNvPr id="4687" name="Google Shape;4687;p67"/>
            <p:cNvSpPr txBox="1"/>
            <p:nvPr/>
          </p:nvSpPr>
          <p:spPr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additional info (variable # of RRs)</a:t>
              </a:r>
              <a:endParaRPr/>
            </a:p>
          </p:txBody>
        </p:sp>
      </p:grpSp>
      <p:cxnSp>
        <p:nvCxnSpPr>
          <p:cNvPr id="4688" name="Google Shape;4688;p67"/>
          <p:cNvCxnSpPr/>
          <p:nvPr/>
        </p:nvCxnSpPr>
        <p:spPr>
          <a:xfrm flipH="1" rot="10800000">
            <a:off x="3417888" y="2568575"/>
            <a:ext cx="1165225" cy="327025"/>
          </a:xfrm>
          <a:prstGeom prst="straightConnector1">
            <a:avLst/>
          </a:prstGeom>
          <a:noFill/>
          <a:ln cap="flat" cmpd="sng" w="127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89" name="Google Shape;4689;p67"/>
          <p:cNvCxnSpPr/>
          <p:nvPr/>
        </p:nvCxnSpPr>
        <p:spPr>
          <a:xfrm flipH="1" rot="10800000">
            <a:off x="1522413" y="2547938"/>
            <a:ext cx="5183187" cy="1404937"/>
          </a:xfrm>
          <a:prstGeom prst="straightConnector1">
            <a:avLst/>
          </a:prstGeom>
          <a:noFill/>
          <a:ln cap="flat" cmpd="sng" w="127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690" name="Google Shape;4690;p67"/>
          <p:cNvGrpSpPr/>
          <p:nvPr/>
        </p:nvGrpSpPr>
        <p:grpSpPr>
          <a:xfrm>
            <a:off x="4271963" y="1895475"/>
            <a:ext cx="1747837" cy="274638"/>
            <a:chOff x="2691" y="1194"/>
            <a:chExt cx="1101" cy="173"/>
          </a:xfrm>
        </p:grpSpPr>
        <p:sp>
          <p:nvSpPr>
            <p:cNvPr id="4691" name="Google Shape;4691;p67"/>
            <p:cNvSpPr txBox="1"/>
            <p:nvPr/>
          </p:nvSpPr>
          <p:spPr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2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bytes</a:t>
              </a:r>
              <a:endParaRPr/>
            </a:p>
          </p:txBody>
        </p:sp>
        <p:cxnSp>
          <p:nvCxnSpPr>
            <p:cNvPr id="4692" name="Google Shape;4692;p67"/>
            <p:cNvCxnSpPr/>
            <p:nvPr/>
          </p:nvCxnSpPr>
          <p:spPr>
            <a:xfrm>
              <a:off x="3465" y="1284"/>
              <a:ext cx="32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693" name="Google Shape;4693;p67"/>
            <p:cNvCxnSpPr/>
            <p:nvPr/>
          </p:nvCxnSpPr>
          <p:spPr>
            <a:xfrm rot="10800000">
              <a:off x="2691" y="1284"/>
              <a:ext cx="32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694" name="Google Shape;4694;p67"/>
          <p:cNvGrpSpPr/>
          <p:nvPr/>
        </p:nvGrpSpPr>
        <p:grpSpPr>
          <a:xfrm>
            <a:off x="6046788" y="1895475"/>
            <a:ext cx="1747837" cy="274638"/>
            <a:chOff x="2691" y="1194"/>
            <a:chExt cx="1101" cy="173"/>
          </a:xfrm>
        </p:grpSpPr>
        <p:sp>
          <p:nvSpPr>
            <p:cNvPr id="4695" name="Google Shape;4695;p67"/>
            <p:cNvSpPr txBox="1"/>
            <p:nvPr/>
          </p:nvSpPr>
          <p:spPr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2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bytes</a:t>
              </a:r>
              <a:endParaRPr/>
            </a:p>
          </p:txBody>
        </p:sp>
        <p:cxnSp>
          <p:nvCxnSpPr>
            <p:cNvPr id="4696" name="Google Shape;4696;p67"/>
            <p:cNvCxnSpPr/>
            <p:nvPr/>
          </p:nvCxnSpPr>
          <p:spPr>
            <a:xfrm>
              <a:off x="3465" y="1284"/>
              <a:ext cx="32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697" name="Google Shape;4697;p67"/>
            <p:cNvCxnSpPr/>
            <p:nvPr/>
          </p:nvCxnSpPr>
          <p:spPr>
            <a:xfrm rot="10800000">
              <a:off x="2691" y="1284"/>
              <a:ext cx="32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2" name="Shape 4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3" name="Google Shape;4703;p68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704" name="Google Shape;4704;p68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05" name="Google Shape;4705;p68"/>
          <p:cNvSpPr txBox="1"/>
          <p:nvPr/>
        </p:nvSpPr>
        <p:spPr>
          <a:xfrm>
            <a:off x="1185863" y="3703638"/>
            <a:ext cx="19018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name, type fields</a:t>
            </a:r>
            <a:endParaRPr/>
          </a:p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for a query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06" name="Google Shape;4706;p68"/>
          <p:cNvSpPr txBox="1"/>
          <p:nvPr/>
        </p:nvSpPr>
        <p:spPr>
          <a:xfrm>
            <a:off x="922338" y="4425950"/>
            <a:ext cx="21685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RRs in response</a:t>
            </a:r>
            <a:endParaRPr/>
          </a:p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query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07" name="Google Shape;4707;p68"/>
          <p:cNvSpPr txBox="1"/>
          <p:nvPr/>
        </p:nvSpPr>
        <p:spPr>
          <a:xfrm>
            <a:off x="781050" y="5078413"/>
            <a:ext cx="23129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records for</a:t>
            </a:r>
            <a:endParaRPr/>
          </a:p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authoritative servers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08" name="Google Shape;4708;p68"/>
          <p:cNvSpPr txBox="1"/>
          <p:nvPr/>
        </p:nvSpPr>
        <p:spPr>
          <a:xfrm>
            <a:off x="687388" y="5797550"/>
            <a:ext cx="239395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additional “helpful”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info that may be used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709" name="Google Shape;4709;p68"/>
          <p:cNvGrpSpPr/>
          <p:nvPr/>
        </p:nvGrpSpPr>
        <p:grpSpPr>
          <a:xfrm>
            <a:off x="4241800" y="2216150"/>
            <a:ext cx="3725863" cy="4184650"/>
            <a:chOff x="2672" y="1396"/>
            <a:chExt cx="2347" cy="2636"/>
          </a:xfrm>
        </p:grpSpPr>
        <p:sp>
          <p:nvSpPr>
            <p:cNvPr id="4710" name="Google Shape;4710;p68"/>
            <p:cNvSpPr/>
            <p:nvPr/>
          </p:nvSpPr>
          <p:spPr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1" name="Google Shape;4711;p68"/>
            <p:cNvSpPr/>
            <p:nvPr/>
          </p:nvSpPr>
          <p:spPr>
            <a:xfrm>
              <a:off x="2688" y="1447"/>
              <a:ext cx="2277" cy="2585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12" name="Google Shape;4712;p68"/>
            <p:cNvCxnSpPr/>
            <p:nvPr/>
          </p:nvCxnSpPr>
          <p:spPr>
            <a:xfrm>
              <a:off x="2681" y="3606"/>
              <a:ext cx="229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13" name="Google Shape;4713;p68"/>
            <p:cNvCxnSpPr/>
            <p:nvPr/>
          </p:nvCxnSpPr>
          <p:spPr>
            <a:xfrm>
              <a:off x="2688" y="3174"/>
              <a:ext cx="229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14" name="Google Shape;4714;p68"/>
            <p:cNvCxnSpPr/>
            <p:nvPr/>
          </p:nvCxnSpPr>
          <p:spPr>
            <a:xfrm>
              <a:off x="2681" y="2742"/>
              <a:ext cx="229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15" name="Google Shape;4715;p68"/>
            <p:cNvCxnSpPr/>
            <p:nvPr/>
          </p:nvCxnSpPr>
          <p:spPr>
            <a:xfrm>
              <a:off x="2681" y="2317"/>
              <a:ext cx="229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16" name="Google Shape;4716;p68"/>
            <p:cNvCxnSpPr/>
            <p:nvPr/>
          </p:nvCxnSpPr>
          <p:spPr>
            <a:xfrm>
              <a:off x="2680" y="2029"/>
              <a:ext cx="229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17" name="Google Shape;4717;p68"/>
            <p:cNvCxnSpPr/>
            <p:nvPr/>
          </p:nvCxnSpPr>
          <p:spPr>
            <a:xfrm>
              <a:off x="2672" y="1745"/>
              <a:ext cx="229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18" name="Google Shape;4718;p68"/>
            <p:cNvCxnSpPr/>
            <p:nvPr/>
          </p:nvCxnSpPr>
          <p:spPr>
            <a:xfrm>
              <a:off x="3826" y="1454"/>
              <a:ext cx="2" cy="85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719" name="Google Shape;4719;p68"/>
            <p:cNvSpPr txBox="1"/>
            <p:nvPr/>
          </p:nvSpPr>
          <p:spPr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identification</a:t>
              </a:r>
              <a:endParaRPr/>
            </a:p>
          </p:txBody>
        </p:sp>
        <p:sp>
          <p:nvSpPr>
            <p:cNvPr id="4720" name="Google Shape;4720;p68"/>
            <p:cNvSpPr txBox="1"/>
            <p:nvPr/>
          </p:nvSpPr>
          <p:spPr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flags</a:t>
              </a:r>
              <a:endParaRPr/>
            </a:p>
          </p:txBody>
        </p:sp>
        <p:sp>
          <p:nvSpPr>
            <p:cNvPr id="4721" name="Google Shape;4721;p68"/>
            <p:cNvSpPr txBox="1"/>
            <p:nvPr/>
          </p:nvSpPr>
          <p:spPr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 questions</a:t>
              </a:r>
              <a:endParaRPr/>
            </a:p>
          </p:txBody>
        </p:sp>
        <p:sp>
          <p:nvSpPr>
            <p:cNvPr id="4722" name="Google Shape;4722;p68"/>
            <p:cNvSpPr txBox="1"/>
            <p:nvPr/>
          </p:nvSpPr>
          <p:spPr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questions (variable # of questions)</a:t>
              </a:r>
              <a:endParaRPr/>
            </a:p>
          </p:txBody>
        </p:sp>
        <p:sp>
          <p:nvSpPr>
            <p:cNvPr id="4723" name="Google Shape;4723;p68"/>
            <p:cNvSpPr txBox="1"/>
            <p:nvPr/>
          </p:nvSpPr>
          <p:spPr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 additional RRs</a:t>
              </a:r>
              <a:endParaRPr/>
            </a:p>
          </p:txBody>
        </p:sp>
        <p:sp>
          <p:nvSpPr>
            <p:cNvPr id="4724" name="Google Shape;4724;p68"/>
            <p:cNvSpPr txBox="1"/>
            <p:nvPr/>
          </p:nvSpPr>
          <p:spPr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 authority RRs</a:t>
              </a:r>
              <a:endParaRPr/>
            </a:p>
          </p:txBody>
        </p:sp>
        <p:sp>
          <p:nvSpPr>
            <p:cNvPr id="4725" name="Google Shape;4725;p68"/>
            <p:cNvSpPr txBox="1"/>
            <p:nvPr/>
          </p:nvSpPr>
          <p:spPr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# answer RRs</a:t>
              </a:r>
              <a:endParaRPr/>
            </a:p>
          </p:txBody>
        </p:sp>
        <p:sp>
          <p:nvSpPr>
            <p:cNvPr id="4726" name="Google Shape;4726;p68"/>
            <p:cNvSpPr txBox="1"/>
            <p:nvPr/>
          </p:nvSpPr>
          <p:spPr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answers (variable # of RRs)</a:t>
              </a:r>
              <a:endParaRPr/>
            </a:p>
          </p:txBody>
        </p:sp>
        <p:sp>
          <p:nvSpPr>
            <p:cNvPr id="4727" name="Google Shape;4727;p68"/>
            <p:cNvSpPr txBox="1"/>
            <p:nvPr/>
          </p:nvSpPr>
          <p:spPr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authority (variable # of RRs)</a:t>
              </a:r>
              <a:endParaRPr/>
            </a:p>
          </p:txBody>
        </p:sp>
        <p:sp>
          <p:nvSpPr>
            <p:cNvPr id="4728" name="Google Shape;4728;p68"/>
            <p:cNvSpPr txBox="1"/>
            <p:nvPr/>
          </p:nvSpPr>
          <p:spPr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additional info (variable # of RRs)</a:t>
              </a:r>
              <a:endParaRPr/>
            </a:p>
          </p:txBody>
        </p:sp>
      </p:grpSp>
      <p:cxnSp>
        <p:nvCxnSpPr>
          <p:cNvPr id="4729" name="Google Shape;4729;p68"/>
          <p:cNvCxnSpPr/>
          <p:nvPr/>
        </p:nvCxnSpPr>
        <p:spPr>
          <a:xfrm rot="10800000">
            <a:off x="3101975" y="6062663"/>
            <a:ext cx="1371600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30" name="Google Shape;4730;p68"/>
          <p:cNvCxnSpPr/>
          <p:nvPr/>
        </p:nvCxnSpPr>
        <p:spPr>
          <a:xfrm rot="10800000">
            <a:off x="3109913" y="5403850"/>
            <a:ext cx="1371600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31" name="Google Shape;4731;p68"/>
          <p:cNvCxnSpPr/>
          <p:nvPr/>
        </p:nvCxnSpPr>
        <p:spPr>
          <a:xfrm rot="10800000">
            <a:off x="3117850" y="4745038"/>
            <a:ext cx="1371600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32" name="Google Shape;4732;p68"/>
          <p:cNvCxnSpPr/>
          <p:nvPr/>
        </p:nvCxnSpPr>
        <p:spPr>
          <a:xfrm rot="10800000">
            <a:off x="3103563" y="4019550"/>
            <a:ext cx="1371600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derline_base" id="4733" name="Google Shape;473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" y="885825"/>
            <a:ext cx="54848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4734" name="Google Shape;4734;p68"/>
          <p:cNvSpPr/>
          <p:nvPr/>
        </p:nvSpPr>
        <p:spPr>
          <a:xfrm>
            <a:off x="446088" y="217488"/>
            <a:ext cx="7772400" cy="860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Noto Sans Symbols"/>
              <a:buNone/>
            </a:pPr>
            <a:r>
              <a:rPr lang="en-US" sz="4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DNS protocol, messages</a:t>
            </a:r>
            <a:endParaRPr sz="4400">
              <a:solidFill>
                <a:srgbClr val="00009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735" name="Google Shape;4735;p68"/>
          <p:cNvGrpSpPr/>
          <p:nvPr/>
        </p:nvGrpSpPr>
        <p:grpSpPr>
          <a:xfrm>
            <a:off x="4271963" y="1895475"/>
            <a:ext cx="1747837" cy="274638"/>
            <a:chOff x="2691" y="1194"/>
            <a:chExt cx="1101" cy="173"/>
          </a:xfrm>
        </p:grpSpPr>
        <p:sp>
          <p:nvSpPr>
            <p:cNvPr id="4736" name="Google Shape;4736;p68"/>
            <p:cNvSpPr txBox="1"/>
            <p:nvPr/>
          </p:nvSpPr>
          <p:spPr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2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bytes</a:t>
              </a:r>
              <a:endParaRPr/>
            </a:p>
          </p:txBody>
        </p:sp>
        <p:cxnSp>
          <p:nvCxnSpPr>
            <p:cNvPr id="4737" name="Google Shape;4737;p68"/>
            <p:cNvCxnSpPr/>
            <p:nvPr/>
          </p:nvCxnSpPr>
          <p:spPr>
            <a:xfrm>
              <a:off x="3465" y="1284"/>
              <a:ext cx="32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738" name="Google Shape;4738;p68"/>
            <p:cNvCxnSpPr/>
            <p:nvPr/>
          </p:nvCxnSpPr>
          <p:spPr>
            <a:xfrm rot="10800000">
              <a:off x="2691" y="1284"/>
              <a:ext cx="32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4739" name="Google Shape;4739;p68"/>
          <p:cNvGrpSpPr/>
          <p:nvPr/>
        </p:nvGrpSpPr>
        <p:grpSpPr>
          <a:xfrm>
            <a:off x="6046788" y="1895475"/>
            <a:ext cx="1747837" cy="274638"/>
            <a:chOff x="2691" y="1194"/>
            <a:chExt cx="1101" cy="173"/>
          </a:xfrm>
        </p:grpSpPr>
        <p:sp>
          <p:nvSpPr>
            <p:cNvPr id="4740" name="Google Shape;4740;p68"/>
            <p:cNvSpPr txBox="1"/>
            <p:nvPr/>
          </p:nvSpPr>
          <p:spPr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2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bytes</a:t>
              </a:r>
              <a:endParaRPr/>
            </a:p>
          </p:txBody>
        </p:sp>
        <p:cxnSp>
          <p:nvCxnSpPr>
            <p:cNvPr id="4741" name="Google Shape;4741;p68"/>
            <p:cNvCxnSpPr/>
            <p:nvPr/>
          </p:nvCxnSpPr>
          <p:spPr>
            <a:xfrm>
              <a:off x="3465" y="1284"/>
              <a:ext cx="32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742" name="Google Shape;4742;p68"/>
            <p:cNvCxnSpPr/>
            <p:nvPr/>
          </p:nvCxnSpPr>
          <p:spPr>
            <a:xfrm rot="10800000">
              <a:off x="2691" y="1284"/>
              <a:ext cx="32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7" name="Shape 4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8" name="Google Shape;4748;p69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749" name="Google Shape;4749;p69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4750" name="Google Shape;475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8" y="889000"/>
            <a:ext cx="63992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4751" name="Google Shape;4751;p69"/>
          <p:cNvSpPr txBox="1"/>
          <p:nvPr>
            <p:ph type="title"/>
          </p:nvPr>
        </p:nvSpPr>
        <p:spPr>
          <a:xfrm>
            <a:off x="533400" y="179388"/>
            <a:ext cx="7772400" cy="903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Inserting records into </a:t>
            </a:r>
            <a:r>
              <a:rPr lang="en-US" sz="4000"/>
              <a:t>DNS</a:t>
            </a:r>
            <a:endParaRPr/>
          </a:p>
        </p:txBody>
      </p:sp>
      <p:sp>
        <p:nvSpPr>
          <p:cNvPr id="4752" name="Google Shape;4752;p69"/>
          <p:cNvSpPr txBox="1"/>
          <p:nvPr>
            <p:ph idx="1" type="body"/>
          </p:nvPr>
        </p:nvSpPr>
        <p:spPr>
          <a:xfrm>
            <a:off x="501650" y="1370013"/>
            <a:ext cx="8456613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example: new startup “Network Utopia”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register name networkuptopia.com at </a:t>
            </a:r>
            <a:r>
              <a:rPr i="1" lang="en-US">
                <a:solidFill>
                  <a:srgbClr val="CC0000"/>
                </a:solidFill>
              </a:rPr>
              <a:t>DNS registrar</a:t>
            </a:r>
            <a:r>
              <a:rPr lang="en-US"/>
              <a:t> (e.g., Network Solutions)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provide names, IP addresses of authoritative name server (primary and secondary)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registrar inserts two RRs into .com TLD server:</a:t>
            </a:r>
            <a:br>
              <a:rPr lang="en-US" sz="2800"/>
            </a:b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(networkutopia.com, dns1.networkutopia.com, NS)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  (dns1.networkutopia.com, 212.212.212.1, A)</a:t>
            </a:r>
            <a:endParaRPr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create authoritative server type A record for www.networkuptopia.com; type MX record for networkutopia.com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676" name="Google Shape;676;p7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77" name="Google Shape;677;p7"/>
          <p:cNvGrpSpPr/>
          <p:nvPr/>
        </p:nvGrpSpPr>
        <p:grpSpPr>
          <a:xfrm>
            <a:off x="542925" y="1492250"/>
            <a:ext cx="3540125" cy="4545013"/>
            <a:chOff x="3277" y="974"/>
            <a:chExt cx="2230" cy="2863"/>
          </a:xfrm>
        </p:grpSpPr>
        <p:sp>
          <p:nvSpPr>
            <p:cNvPr id="678" name="Google Shape;678;p7"/>
            <p:cNvSpPr/>
            <p:nvPr/>
          </p:nvSpPr>
          <p:spPr>
            <a:xfrm>
              <a:off x="3277" y="1079"/>
              <a:ext cx="1094" cy="675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9" name="Google Shape;679;p7"/>
            <p:cNvGrpSpPr/>
            <p:nvPr/>
          </p:nvGrpSpPr>
          <p:grpSpPr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680" name="Google Shape;680;p7"/>
              <p:cNvSpPr/>
              <p:nvPr/>
            </p:nvSpPr>
            <p:spPr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2889" y="1631"/>
                <a:ext cx="980" cy="253"/>
              </a:xfrm>
              <a:prstGeom prst="triangle">
                <a:avLst>
                  <a:gd fmla="val 50000" name="adj"/>
                </a:avLst>
              </a:pr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CC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2" name="Google Shape;682;p7"/>
            <p:cNvSpPr/>
            <p:nvPr/>
          </p:nvSpPr>
          <p:spPr>
            <a:xfrm>
              <a:off x="3379" y="2788"/>
              <a:ext cx="2032" cy="1049"/>
            </a:xfrm>
            <a:custGeom>
              <a:rect b="b" l="l" r="r" t="t"/>
              <a:pathLst>
                <a:path extrusionOk="0" h="1049" w="2032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83" name="Google Shape;683;p7"/>
            <p:cNvCxnSpPr/>
            <p:nvPr/>
          </p:nvCxnSpPr>
          <p:spPr>
            <a:xfrm flipH="1" rot="5400000">
              <a:off x="4915" y="3313"/>
              <a:ext cx="285" cy="11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7"/>
            <p:cNvCxnSpPr/>
            <p:nvPr/>
          </p:nvCxnSpPr>
          <p:spPr>
            <a:xfrm flipH="1" rot="-5400000">
              <a:off x="5034" y="3429"/>
              <a:ext cx="2" cy="54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7"/>
            <p:cNvCxnSpPr/>
            <p:nvPr/>
          </p:nvCxnSpPr>
          <p:spPr>
            <a:xfrm flipH="1" rot="-5400000">
              <a:off x="5116" y="3190"/>
              <a:ext cx="96" cy="45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7"/>
            <p:cNvCxnSpPr/>
            <p:nvPr/>
          </p:nvCxnSpPr>
          <p:spPr>
            <a:xfrm>
              <a:off x="3843" y="3009"/>
              <a:ext cx="94" cy="107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7"/>
            <p:cNvCxnSpPr/>
            <p:nvPr/>
          </p:nvCxnSpPr>
          <p:spPr>
            <a:xfrm flipH="1" rot="10800000">
              <a:off x="3680" y="3150"/>
              <a:ext cx="261" cy="71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7"/>
            <p:cNvCxnSpPr/>
            <p:nvPr/>
          </p:nvCxnSpPr>
          <p:spPr>
            <a:xfrm flipH="1">
              <a:off x="3948" y="3209"/>
              <a:ext cx="98" cy="112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7"/>
            <p:cNvCxnSpPr/>
            <p:nvPr/>
          </p:nvCxnSpPr>
          <p:spPr>
            <a:xfrm rot="10800000">
              <a:off x="4132" y="3213"/>
              <a:ext cx="65" cy="109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7"/>
            <p:cNvCxnSpPr/>
            <p:nvPr/>
          </p:nvCxnSpPr>
          <p:spPr>
            <a:xfrm>
              <a:off x="4248" y="3185"/>
              <a:ext cx="317" cy="17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7"/>
            <p:cNvCxnSpPr/>
            <p:nvPr/>
          </p:nvCxnSpPr>
          <p:spPr>
            <a:xfrm>
              <a:off x="3809" y="2257"/>
              <a:ext cx="148" cy="47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7"/>
            <p:cNvCxnSpPr/>
            <p:nvPr/>
          </p:nvCxnSpPr>
          <p:spPr>
            <a:xfrm flipH="1" rot="10800000">
              <a:off x="3711" y="2354"/>
              <a:ext cx="106" cy="2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93" name="Google Shape;693;p7"/>
            <p:cNvGrpSpPr/>
            <p:nvPr/>
          </p:nvGrpSpPr>
          <p:grpSpPr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descr="access_point_stylized_small" id="694" name="Google Shape;694;p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ntenna_radiation_stylized" id="695" name="Google Shape;695;p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96" name="Google Shape;696;p7"/>
            <p:cNvSpPr/>
            <p:nvPr/>
          </p:nvSpPr>
          <p:spPr>
            <a:xfrm>
              <a:off x="4419" y="2224"/>
              <a:ext cx="828" cy="425"/>
            </a:xfrm>
            <a:custGeom>
              <a:rect b="b" l="l" r="r" t="t"/>
              <a:pathLst>
                <a:path extrusionOk="0" h="425" w="828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4417" y="1263"/>
              <a:ext cx="1090" cy="709"/>
            </a:xfrm>
            <a:custGeom>
              <a:rect b="b" l="l" r="r" t="t"/>
              <a:pathLst>
                <a:path extrusionOk="0" h="459" w="765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8" name="Google Shape;698;p7"/>
            <p:cNvCxnSpPr/>
            <p:nvPr/>
          </p:nvCxnSpPr>
          <p:spPr>
            <a:xfrm>
              <a:off x="4659" y="2404"/>
              <a:ext cx="103" cy="76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7"/>
            <p:cNvCxnSpPr/>
            <p:nvPr/>
          </p:nvCxnSpPr>
          <p:spPr>
            <a:xfrm>
              <a:off x="4720" y="2354"/>
              <a:ext cx="176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7"/>
            <p:cNvCxnSpPr/>
            <p:nvPr/>
          </p:nvCxnSpPr>
          <p:spPr>
            <a:xfrm flipH="1" rot="10800000">
              <a:off x="4869" y="2408"/>
              <a:ext cx="85" cy="66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7"/>
            <p:cNvCxnSpPr/>
            <p:nvPr/>
          </p:nvCxnSpPr>
          <p:spPr>
            <a:xfrm>
              <a:off x="4235" y="1632"/>
              <a:ext cx="321" cy="2"/>
            </a:xfrm>
            <a:prstGeom prst="straightConnector1">
              <a:avLst/>
            </a:prstGeom>
            <a:noFill/>
            <a:ln cap="flat" cmpd="sng" w="9525">
              <a:solidFill>
                <a:srgbClr val="96969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7"/>
            <p:cNvCxnSpPr/>
            <p:nvPr/>
          </p:nvCxnSpPr>
          <p:spPr>
            <a:xfrm>
              <a:off x="4635" y="2961"/>
              <a:ext cx="246" cy="116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7"/>
            <p:cNvCxnSpPr/>
            <p:nvPr/>
          </p:nvCxnSpPr>
          <p:spPr>
            <a:xfrm flipH="1" rot="10800000">
              <a:off x="4244" y="2953"/>
              <a:ext cx="203" cy="125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4" name="Google Shape;704;p7"/>
            <p:cNvCxnSpPr/>
            <p:nvPr/>
          </p:nvCxnSpPr>
          <p:spPr>
            <a:xfrm>
              <a:off x="4271" y="3137"/>
              <a:ext cx="612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5" name="Google Shape;705;p7"/>
            <p:cNvCxnSpPr/>
            <p:nvPr/>
          </p:nvCxnSpPr>
          <p:spPr>
            <a:xfrm flipH="1" rot="10800000">
              <a:off x="4773" y="1572"/>
              <a:ext cx="78" cy="55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6" name="Google Shape;706;p7"/>
            <p:cNvCxnSpPr/>
            <p:nvPr/>
          </p:nvCxnSpPr>
          <p:spPr>
            <a:xfrm>
              <a:off x="4665" y="1681"/>
              <a:ext cx="0" cy="52"/>
            </a:xfrm>
            <a:prstGeom prst="straightConnector1">
              <a:avLst/>
            </a:prstGeom>
            <a:noFill/>
            <a:ln cap="flat" cmpd="sng" w="9525">
              <a:solidFill>
                <a:srgbClr val="96969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7" name="Google Shape;707;p7"/>
            <p:cNvCxnSpPr/>
            <p:nvPr/>
          </p:nvCxnSpPr>
          <p:spPr>
            <a:xfrm flipH="1" rot="10800000">
              <a:off x="4773" y="1616"/>
              <a:ext cx="166" cy="182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8" name="Google Shape;708;p7"/>
            <p:cNvCxnSpPr/>
            <p:nvPr/>
          </p:nvCxnSpPr>
          <p:spPr>
            <a:xfrm>
              <a:off x="5003" y="1615"/>
              <a:ext cx="0" cy="124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7"/>
            <p:cNvCxnSpPr/>
            <p:nvPr/>
          </p:nvCxnSpPr>
          <p:spPr>
            <a:xfrm>
              <a:off x="4785" y="1808"/>
              <a:ext cx="119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0" name="Google Shape;710;p7"/>
            <p:cNvCxnSpPr/>
            <p:nvPr/>
          </p:nvCxnSpPr>
          <p:spPr>
            <a:xfrm>
              <a:off x="5134" y="1802"/>
              <a:ext cx="112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1" name="Google Shape;711;p7"/>
            <p:cNvCxnSpPr/>
            <p:nvPr/>
          </p:nvCxnSpPr>
          <p:spPr>
            <a:xfrm flipH="1">
              <a:off x="4596" y="1850"/>
              <a:ext cx="62" cy="444"/>
            </a:xfrm>
            <a:prstGeom prst="straightConnector1">
              <a:avLst/>
            </a:prstGeom>
            <a:noFill/>
            <a:ln cap="flat" cmpd="sng" w="9525">
              <a:solidFill>
                <a:srgbClr val="96969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2" name="Google Shape;712;p7"/>
            <p:cNvCxnSpPr/>
            <p:nvPr/>
          </p:nvCxnSpPr>
          <p:spPr>
            <a:xfrm flipH="1">
              <a:off x="4969" y="1850"/>
              <a:ext cx="70" cy="458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3" name="Google Shape;713;p7"/>
            <p:cNvCxnSpPr/>
            <p:nvPr/>
          </p:nvCxnSpPr>
          <p:spPr>
            <a:xfrm flipH="1" rot="10800000">
              <a:off x="4581" y="2569"/>
              <a:ext cx="143" cy="275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4" name="Google Shape;714;p7"/>
            <p:cNvCxnSpPr/>
            <p:nvPr/>
          </p:nvCxnSpPr>
          <p:spPr>
            <a:xfrm>
              <a:off x="5257" y="1801"/>
              <a:ext cx="112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grpSp>
          <p:nvGrpSpPr>
            <p:cNvPr id="715" name="Google Shape;715;p7"/>
            <p:cNvGrpSpPr/>
            <p:nvPr/>
          </p:nvGrpSpPr>
          <p:grpSpPr>
            <a:xfrm>
              <a:off x="3813" y="1163"/>
              <a:ext cx="295" cy="391"/>
              <a:chOff x="1653" y="3023"/>
              <a:chExt cx="622" cy="911"/>
            </a:xfrm>
          </p:grpSpPr>
          <p:cxnSp>
            <p:nvCxnSpPr>
              <p:cNvPr id="716" name="Google Shape;716;p7"/>
              <p:cNvCxnSpPr/>
              <p:nvPr/>
            </p:nvCxnSpPr>
            <p:spPr>
              <a:xfrm flipH="1">
                <a:off x="1766" y="3287"/>
                <a:ext cx="188" cy="586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7" name="Google Shape;717;p7"/>
              <p:cNvCxnSpPr/>
              <p:nvPr/>
            </p:nvCxnSpPr>
            <p:spPr>
              <a:xfrm>
                <a:off x="1954" y="3287"/>
                <a:ext cx="188" cy="583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8" name="Google Shape;718;p7"/>
              <p:cNvCxnSpPr/>
              <p:nvPr/>
            </p:nvCxnSpPr>
            <p:spPr>
              <a:xfrm>
                <a:off x="1766" y="3870"/>
                <a:ext cx="188" cy="6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9" name="Google Shape;719;p7"/>
              <p:cNvCxnSpPr/>
              <p:nvPr/>
            </p:nvCxnSpPr>
            <p:spPr>
              <a:xfrm flipH="1">
                <a:off x="1954" y="3870"/>
                <a:ext cx="188" cy="6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0" name="Google Shape;720;p7"/>
              <p:cNvCxnSpPr/>
              <p:nvPr/>
            </p:nvCxnSpPr>
            <p:spPr>
              <a:xfrm>
                <a:off x="1954" y="3300"/>
                <a:ext cx="0" cy="63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1" name="Google Shape;721;p7"/>
              <p:cNvCxnSpPr/>
              <p:nvPr/>
            </p:nvCxnSpPr>
            <p:spPr>
              <a:xfrm flipH="1" rot="10800000">
                <a:off x="1766" y="3810"/>
                <a:ext cx="188" cy="63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2" name="Google Shape;722;p7"/>
              <p:cNvCxnSpPr/>
              <p:nvPr/>
            </p:nvCxnSpPr>
            <p:spPr>
              <a:xfrm rot="10800000">
                <a:off x="1954" y="3810"/>
                <a:ext cx="188" cy="6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3" name="Google Shape;723;p7"/>
              <p:cNvCxnSpPr/>
              <p:nvPr/>
            </p:nvCxnSpPr>
            <p:spPr>
              <a:xfrm>
                <a:off x="1846" y="3618"/>
                <a:ext cx="108" cy="4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4" name="Google Shape;724;p7"/>
              <p:cNvCxnSpPr/>
              <p:nvPr/>
            </p:nvCxnSpPr>
            <p:spPr>
              <a:xfrm flipH="1" rot="10800000">
                <a:off x="1954" y="3618"/>
                <a:ext cx="114" cy="4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5" name="Google Shape;725;p7"/>
              <p:cNvCxnSpPr/>
              <p:nvPr/>
            </p:nvCxnSpPr>
            <p:spPr>
              <a:xfrm>
                <a:off x="1810" y="3704"/>
                <a:ext cx="139" cy="65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6" name="Google Shape;726;p7"/>
              <p:cNvCxnSpPr/>
              <p:nvPr/>
            </p:nvCxnSpPr>
            <p:spPr>
              <a:xfrm flipH="1" rot="10800000">
                <a:off x="1954" y="3717"/>
                <a:ext cx="140" cy="57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7" name="Google Shape;727;p7"/>
              <p:cNvCxnSpPr/>
              <p:nvPr/>
            </p:nvCxnSpPr>
            <p:spPr>
              <a:xfrm flipH="1" rot="10800000">
                <a:off x="1954" y="3530"/>
                <a:ext cx="72" cy="2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8" name="Google Shape;728;p7"/>
              <p:cNvCxnSpPr/>
              <p:nvPr/>
            </p:nvCxnSpPr>
            <p:spPr>
              <a:xfrm flipH="1" rot="10800000">
                <a:off x="1954" y="3409"/>
                <a:ext cx="45" cy="1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9" name="Google Shape;729;p7"/>
              <p:cNvCxnSpPr/>
              <p:nvPr/>
            </p:nvCxnSpPr>
            <p:spPr>
              <a:xfrm>
                <a:off x="1873" y="3522"/>
                <a:ext cx="87" cy="3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0" name="Google Shape;730;p7"/>
              <p:cNvCxnSpPr/>
              <p:nvPr/>
            </p:nvCxnSpPr>
            <p:spPr>
              <a:xfrm>
                <a:off x="1912" y="3404"/>
                <a:ext cx="50" cy="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31" name="Google Shape;731;p7"/>
              <p:cNvSpPr/>
              <p:nvPr/>
            </p:nvSpPr>
            <p:spPr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cap="flat" cmpd="sng" w="9525">
                <a:solidFill>
                  <a:srgbClr val="808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cell_tower_radiation_gray" id="732" name="Google Shape;732;p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3" name="Google Shape;733;p7"/>
            <p:cNvGrpSpPr/>
            <p:nvPr/>
          </p:nvGrpSpPr>
          <p:grpSpPr>
            <a:xfrm>
              <a:off x="3962" y="1516"/>
              <a:ext cx="286" cy="160"/>
              <a:chOff x="3843" y="1516"/>
              <a:chExt cx="286" cy="160"/>
            </a:xfrm>
          </p:grpSpPr>
          <p:cxnSp>
            <p:nvCxnSpPr>
              <p:cNvPr id="734" name="Google Shape;734;p7"/>
              <p:cNvCxnSpPr/>
              <p:nvPr/>
            </p:nvCxnSpPr>
            <p:spPr>
              <a:xfrm>
                <a:off x="3843" y="1516"/>
                <a:ext cx="96" cy="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6969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35" name="Google Shape;735;p7"/>
              <p:cNvSpPr/>
              <p:nvPr/>
            </p:nvSpPr>
            <p:spPr>
              <a:xfrm>
                <a:off x="3884" y="1616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3884" y="1610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3883" y="1569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38" name="Google Shape;738;p7"/>
              <p:cNvGrpSpPr/>
              <p:nvPr/>
            </p:nvGrpSpPr>
            <p:grpSpPr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739" name="Google Shape;739;p7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0" name="Google Shape;740;p7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741" name="Google Shape;741;p7"/>
              <p:cNvCxnSpPr/>
              <p:nvPr/>
            </p:nvCxnSpPr>
            <p:spPr>
              <a:xfrm>
                <a:off x="3884" y="1602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2" name="Google Shape;742;p7"/>
              <p:cNvCxnSpPr/>
              <p:nvPr/>
            </p:nvCxnSpPr>
            <p:spPr>
              <a:xfrm>
                <a:off x="4127" y="1604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43" name="Google Shape;743;p7"/>
            <p:cNvGrpSpPr/>
            <p:nvPr/>
          </p:nvGrpSpPr>
          <p:grpSpPr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744" name="Google Shape;744;p7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5" name="Google Shape;745;p7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6" name="Google Shape;746;p7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47" name="Google Shape;747;p7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48" name="Google Shape;748;p7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750" name="Google Shape;750;p7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1" name="Google Shape;751;p7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52" name="Google Shape;752;p7"/>
            <p:cNvGrpSpPr/>
            <p:nvPr/>
          </p:nvGrpSpPr>
          <p:grpSpPr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753" name="Google Shape;753;p7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4" name="Google Shape;754;p7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5" name="Google Shape;755;p7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56" name="Google Shape;756;p7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57" name="Google Shape;757;p7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" name="Google Shape;758;p7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759" name="Google Shape;759;p7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0" name="Google Shape;760;p7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61" name="Google Shape;761;p7"/>
            <p:cNvGrpSpPr/>
            <p:nvPr/>
          </p:nvGrpSpPr>
          <p:grpSpPr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762" name="Google Shape;762;p7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63" name="Google Shape;763;p7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64" name="Google Shape;764;p7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65" name="Google Shape;765;p7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66" name="Google Shape;766;p7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" name="Google Shape;767;p7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768" name="Google Shape;768;p7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9" name="Google Shape;769;p7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70" name="Google Shape;770;p7"/>
            <p:cNvGrpSpPr/>
            <p:nvPr/>
          </p:nvGrpSpPr>
          <p:grpSpPr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771" name="Google Shape;771;p7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2" name="Google Shape;772;p7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3" name="Google Shape;773;p7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74" name="Google Shape;774;p7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5" name="Google Shape;775;p7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6" name="Google Shape;776;p7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777" name="Google Shape;777;p7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8" name="Google Shape;778;p7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79" name="Google Shape;779;p7"/>
            <p:cNvGrpSpPr/>
            <p:nvPr/>
          </p:nvGrpSpPr>
          <p:grpSpPr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780" name="Google Shape;780;p7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1" name="Google Shape;781;p7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2" name="Google Shape;782;p7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83" name="Google Shape;783;p7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84" name="Google Shape;784;p7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5" name="Google Shape;785;p7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786" name="Google Shape;786;p7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7" name="Google Shape;787;p7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788" name="Google Shape;788;p7"/>
            <p:cNvCxnSpPr/>
            <p:nvPr/>
          </p:nvCxnSpPr>
          <p:spPr>
            <a:xfrm>
              <a:off x="4049" y="2358"/>
              <a:ext cx="428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89" name="Google Shape;789;p7"/>
            <p:cNvGrpSpPr/>
            <p:nvPr/>
          </p:nvGrpSpPr>
          <p:grpSpPr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790" name="Google Shape;790;p7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1" name="Google Shape;791;p7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2" name="Google Shape;792;p7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93" name="Google Shape;793;p7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4" name="Google Shape;794;p7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5" name="Google Shape;795;p7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796" name="Google Shape;796;p7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7" name="Google Shape;797;p7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98" name="Google Shape;798;p7"/>
            <p:cNvGrpSpPr/>
            <p:nvPr/>
          </p:nvGrpSpPr>
          <p:grpSpPr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99" name="Google Shape;799;p7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802" name="Google Shape;802;p7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803" name="Google Shape;803;p7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4" name="Google Shape;804;p7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805" name="Google Shape;805;p7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6" name="Google Shape;806;p7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07" name="Google Shape;807;p7"/>
            <p:cNvGrpSpPr/>
            <p:nvPr/>
          </p:nvGrpSpPr>
          <p:grpSpPr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808" name="Google Shape;808;p7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09" name="Google Shape;809;p7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10" name="Google Shape;810;p7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811" name="Google Shape;811;p7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812" name="Google Shape;812;p7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3" name="Google Shape;813;p7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814" name="Google Shape;814;p7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5" name="Google Shape;815;p7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16" name="Google Shape;816;p7"/>
            <p:cNvGrpSpPr/>
            <p:nvPr/>
          </p:nvGrpSpPr>
          <p:grpSpPr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817" name="Google Shape;817;p7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18" name="Google Shape;818;p7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19" name="Google Shape;819;p7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820" name="Google Shape;820;p7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821" name="Google Shape;821;p7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2" name="Google Shape;822;p7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823" name="Google Shape;823;p7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4" name="Google Shape;824;p7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25" name="Google Shape;825;p7"/>
            <p:cNvGrpSpPr/>
            <p:nvPr/>
          </p:nvGrpSpPr>
          <p:grpSpPr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826" name="Google Shape;826;p7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829" name="Google Shape;829;p7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830" name="Google Shape;830;p7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1" name="Google Shape;831;p7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832" name="Google Shape;832;p7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3" name="Google Shape;833;p7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34" name="Google Shape;834;p7"/>
            <p:cNvGrpSpPr/>
            <p:nvPr/>
          </p:nvGrpSpPr>
          <p:grpSpPr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835" name="Google Shape;835;p7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838" name="Google Shape;838;p7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839" name="Google Shape;839;p7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p7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841" name="Google Shape;841;p7"/>
              <p:cNvCxnSpPr/>
              <p:nvPr/>
            </p:nvCxnSpPr>
            <p:spPr>
              <a:xfrm>
                <a:off x="4335" y="1503"/>
                <a:ext cx="0" cy="5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2" name="Google Shape;842;p7"/>
              <p:cNvCxnSpPr/>
              <p:nvPr/>
            </p:nvCxnSpPr>
            <p:spPr>
              <a:xfrm>
                <a:off x="4578" y="1505"/>
                <a:ext cx="0" cy="4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43" name="Google Shape;843;p7"/>
            <p:cNvGrpSpPr/>
            <p:nvPr/>
          </p:nvGrpSpPr>
          <p:grpSpPr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844" name="Google Shape;844;p7"/>
              <p:cNvGrpSpPr/>
              <p:nvPr/>
            </p:nvGrpSpPr>
            <p:grpSpPr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845" name="Google Shape;845;p7"/>
                <p:cNvSpPr/>
                <p:nvPr/>
              </p:nvSpPr>
              <p:spPr>
                <a:xfrm>
                  <a:off x="5134" y="2657"/>
                  <a:ext cx="69" cy="55"/>
                </a:xfrm>
                <a:custGeom>
                  <a:rect b="b" l="l" r="r" t="t"/>
                  <a:pathLst>
                    <a:path extrusionOk="0" h="232" w="199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6" name="Google Shape;846;p7"/>
                <p:cNvSpPr/>
                <p:nvPr/>
              </p:nvSpPr>
              <p:spPr>
                <a:xfrm>
                  <a:off x="5252" y="2656"/>
                  <a:ext cx="47" cy="42"/>
                </a:xfrm>
                <a:custGeom>
                  <a:rect b="b" l="l" r="r" t="t"/>
                  <a:pathLst>
                    <a:path extrusionOk="0" h="180" w="128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7" name="Google Shape;847;p7"/>
                <p:cNvSpPr/>
                <p:nvPr/>
              </p:nvSpPr>
              <p:spPr>
                <a:xfrm>
                  <a:off x="5089" y="2646"/>
                  <a:ext cx="114" cy="88"/>
                </a:xfrm>
                <a:custGeom>
                  <a:rect b="b" l="l" r="r" t="t"/>
                  <a:pathLst>
                    <a:path extrusionOk="0" h="378" w="322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8" name="Google Shape;848;p7"/>
                <p:cNvSpPr/>
                <p:nvPr/>
              </p:nvSpPr>
              <p:spPr>
                <a:xfrm>
                  <a:off x="5250" y="2643"/>
                  <a:ext cx="99" cy="59"/>
                </a:xfrm>
                <a:custGeom>
                  <a:rect b="b" l="l" r="r" t="t"/>
                  <a:pathLst>
                    <a:path extrusionOk="0" h="252" w="283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9" name="Google Shape;849;p7"/>
                <p:cNvSpPr/>
                <p:nvPr/>
              </p:nvSpPr>
              <p:spPr>
                <a:xfrm>
                  <a:off x="5047" y="2671"/>
                  <a:ext cx="40" cy="55"/>
                </a:xfrm>
                <a:custGeom>
                  <a:rect b="b" l="l" r="r" t="t"/>
                  <a:pathLst>
                    <a:path extrusionOk="0" h="238" w="114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0" name="Google Shape;850;p7"/>
                <p:cNvSpPr/>
                <p:nvPr/>
              </p:nvSpPr>
              <p:spPr>
                <a:xfrm>
                  <a:off x="5330" y="2639"/>
                  <a:ext cx="87" cy="73"/>
                </a:xfrm>
                <a:custGeom>
                  <a:rect b="b" l="l" r="r" t="t"/>
                  <a:pathLst>
                    <a:path extrusionOk="0" h="310" w="246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1" name="Google Shape;851;p7"/>
                <p:cNvSpPr/>
                <p:nvPr/>
              </p:nvSpPr>
              <p:spPr>
                <a:xfrm>
                  <a:off x="5115" y="2660"/>
                  <a:ext cx="69" cy="55"/>
                </a:xfrm>
                <a:custGeom>
                  <a:rect b="b" l="l" r="r" t="t"/>
                  <a:pathLst>
                    <a:path extrusionOk="0" h="236" w="198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7"/>
                <p:cNvSpPr/>
                <p:nvPr/>
              </p:nvSpPr>
              <p:spPr>
                <a:xfrm>
                  <a:off x="5233" y="2660"/>
                  <a:ext cx="47" cy="42"/>
                </a:xfrm>
                <a:custGeom>
                  <a:rect b="b" l="l" r="r" t="t"/>
                  <a:pathLst>
                    <a:path extrusionOk="0" h="183" w="128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7"/>
                <p:cNvSpPr/>
                <p:nvPr/>
              </p:nvSpPr>
              <p:spPr>
                <a:xfrm>
                  <a:off x="5070" y="2650"/>
                  <a:ext cx="112" cy="88"/>
                </a:xfrm>
                <a:custGeom>
                  <a:rect b="b" l="l" r="r" t="t"/>
                  <a:pathLst>
                    <a:path extrusionOk="0" h="379" w="323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4" name="Google Shape;854;p7"/>
                <p:cNvSpPr/>
                <p:nvPr/>
              </p:nvSpPr>
              <p:spPr>
                <a:xfrm>
                  <a:off x="5229" y="2647"/>
                  <a:ext cx="99" cy="59"/>
                </a:xfrm>
                <a:custGeom>
                  <a:rect b="b" l="l" r="r" t="t"/>
                  <a:pathLst>
                    <a:path extrusionOk="0" h="253" w="282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5" name="Google Shape;855;p7"/>
                <p:cNvSpPr/>
                <p:nvPr/>
              </p:nvSpPr>
              <p:spPr>
                <a:xfrm>
                  <a:off x="5030" y="2680"/>
                  <a:ext cx="40" cy="54"/>
                </a:xfrm>
                <a:custGeom>
                  <a:rect b="b" l="l" r="r" t="t"/>
                  <a:pathLst>
                    <a:path extrusionOk="0" h="236" w="115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6" name="Google Shape;856;p7"/>
                <p:cNvSpPr/>
                <p:nvPr/>
              </p:nvSpPr>
              <p:spPr>
                <a:xfrm>
                  <a:off x="5311" y="2643"/>
                  <a:ext cx="87" cy="73"/>
                </a:xfrm>
                <a:custGeom>
                  <a:rect b="b" l="l" r="r" t="t"/>
                  <a:pathLst>
                    <a:path extrusionOk="0" h="310" w="245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descr="access_point_stylized_gray_small" id="857" name="Google Shape;857;p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8" name="Google Shape;858;p7"/>
            <p:cNvGrpSpPr/>
            <p:nvPr/>
          </p:nvGrpSpPr>
          <p:grpSpPr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859" name="Google Shape;859;p7"/>
              <p:cNvGrpSpPr/>
              <p:nvPr/>
            </p:nvGrpSpPr>
            <p:grpSpPr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860" name="Google Shape;860;p7"/>
                <p:cNvSpPr/>
                <p:nvPr/>
              </p:nvSpPr>
              <p:spPr>
                <a:xfrm>
                  <a:off x="5134" y="2657"/>
                  <a:ext cx="69" cy="55"/>
                </a:xfrm>
                <a:custGeom>
                  <a:rect b="b" l="l" r="r" t="t"/>
                  <a:pathLst>
                    <a:path extrusionOk="0" h="232" w="199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7"/>
                <p:cNvSpPr/>
                <p:nvPr/>
              </p:nvSpPr>
              <p:spPr>
                <a:xfrm>
                  <a:off x="5252" y="2656"/>
                  <a:ext cx="47" cy="42"/>
                </a:xfrm>
                <a:custGeom>
                  <a:rect b="b" l="l" r="r" t="t"/>
                  <a:pathLst>
                    <a:path extrusionOk="0" h="180" w="128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7"/>
                <p:cNvSpPr/>
                <p:nvPr/>
              </p:nvSpPr>
              <p:spPr>
                <a:xfrm>
                  <a:off x="5089" y="2646"/>
                  <a:ext cx="114" cy="88"/>
                </a:xfrm>
                <a:custGeom>
                  <a:rect b="b" l="l" r="r" t="t"/>
                  <a:pathLst>
                    <a:path extrusionOk="0" h="378" w="322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7"/>
                <p:cNvSpPr/>
                <p:nvPr/>
              </p:nvSpPr>
              <p:spPr>
                <a:xfrm>
                  <a:off x="5250" y="2643"/>
                  <a:ext cx="99" cy="59"/>
                </a:xfrm>
                <a:custGeom>
                  <a:rect b="b" l="l" r="r" t="t"/>
                  <a:pathLst>
                    <a:path extrusionOk="0" h="252" w="283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7"/>
                <p:cNvSpPr/>
                <p:nvPr/>
              </p:nvSpPr>
              <p:spPr>
                <a:xfrm>
                  <a:off x="5047" y="2671"/>
                  <a:ext cx="40" cy="55"/>
                </a:xfrm>
                <a:custGeom>
                  <a:rect b="b" l="l" r="r" t="t"/>
                  <a:pathLst>
                    <a:path extrusionOk="0" h="238" w="114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5" name="Google Shape;865;p7"/>
                <p:cNvSpPr/>
                <p:nvPr/>
              </p:nvSpPr>
              <p:spPr>
                <a:xfrm>
                  <a:off x="5330" y="2639"/>
                  <a:ext cx="87" cy="73"/>
                </a:xfrm>
                <a:custGeom>
                  <a:rect b="b" l="l" r="r" t="t"/>
                  <a:pathLst>
                    <a:path extrusionOk="0" h="310" w="246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6" name="Google Shape;866;p7"/>
                <p:cNvSpPr/>
                <p:nvPr/>
              </p:nvSpPr>
              <p:spPr>
                <a:xfrm>
                  <a:off x="5115" y="2660"/>
                  <a:ext cx="69" cy="55"/>
                </a:xfrm>
                <a:custGeom>
                  <a:rect b="b" l="l" r="r" t="t"/>
                  <a:pathLst>
                    <a:path extrusionOk="0" h="236" w="198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7"/>
                <p:cNvSpPr/>
                <p:nvPr/>
              </p:nvSpPr>
              <p:spPr>
                <a:xfrm>
                  <a:off x="5233" y="2660"/>
                  <a:ext cx="47" cy="42"/>
                </a:xfrm>
                <a:custGeom>
                  <a:rect b="b" l="l" r="r" t="t"/>
                  <a:pathLst>
                    <a:path extrusionOk="0" h="183" w="128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7"/>
                <p:cNvSpPr/>
                <p:nvPr/>
              </p:nvSpPr>
              <p:spPr>
                <a:xfrm>
                  <a:off x="5070" y="2650"/>
                  <a:ext cx="112" cy="88"/>
                </a:xfrm>
                <a:custGeom>
                  <a:rect b="b" l="l" r="r" t="t"/>
                  <a:pathLst>
                    <a:path extrusionOk="0" h="379" w="323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7"/>
                <p:cNvSpPr/>
                <p:nvPr/>
              </p:nvSpPr>
              <p:spPr>
                <a:xfrm>
                  <a:off x="5229" y="2647"/>
                  <a:ext cx="99" cy="59"/>
                </a:xfrm>
                <a:custGeom>
                  <a:rect b="b" l="l" r="r" t="t"/>
                  <a:pathLst>
                    <a:path extrusionOk="0" h="253" w="282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7"/>
                <p:cNvSpPr/>
                <p:nvPr/>
              </p:nvSpPr>
              <p:spPr>
                <a:xfrm>
                  <a:off x="5030" y="2680"/>
                  <a:ext cx="40" cy="54"/>
                </a:xfrm>
                <a:custGeom>
                  <a:rect b="b" l="l" r="r" t="t"/>
                  <a:pathLst>
                    <a:path extrusionOk="0" h="236" w="115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7"/>
                <p:cNvSpPr/>
                <p:nvPr/>
              </p:nvSpPr>
              <p:spPr>
                <a:xfrm>
                  <a:off x="5311" y="2643"/>
                  <a:ext cx="87" cy="73"/>
                </a:xfrm>
                <a:custGeom>
                  <a:rect b="b" l="l" r="r" t="t"/>
                  <a:pathLst>
                    <a:path extrusionOk="0" h="310" w="245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descr="access_point_stylized_gray_small" id="872" name="Google Shape;872;p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873" name="Google Shape;873;p7"/>
            <p:cNvCxnSpPr/>
            <p:nvPr/>
          </p:nvCxnSpPr>
          <p:spPr>
            <a:xfrm flipH="1" rot="-5400000">
              <a:off x="5034" y="3427"/>
              <a:ext cx="2" cy="54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874" name="Google Shape;874;p7"/>
            <p:cNvGrpSpPr/>
            <p:nvPr/>
          </p:nvGrpSpPr>
          <p:grpSpPr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descr="desktop_computer_stylized_medium" id="875" name="Google Shape;875;p7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76" name="Google Shape;876;p7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7" name="Google Shape;877;p7"/>
            <p:cNvGrpSpPr/>
            <p:nvPr/>
          </p:nvGrpSpPr>
          <p:grpSpPr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descr="desktop_computer_stylized_medium" id="878" name="Google Shape;878;p7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79" name="Google Shape;879;p7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0" name="Google Shape;880;p7"/>
            <p:cNvGrpSpPr/>
            <p:nvPr/>
          </p:nvGrpSpPr>
          <p:grpSpPr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descr="desktop_computer_stylized_medium" id="881" name="Google Shape;881;p7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2" name="Google Shape;882;p7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3" name="Google Shape;883;p7"/>
            <p:cNvGrpSpPr/>
            <p:nvPr/>
          </p:nvGrpSpPr>
          <p:grpSpPr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descr="desktop_computer_stylized_medium" id="884" name="Google Shape;884;p7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5" name="Google Shape;885;p7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car_icon_small" id="886" name="Google Shape;886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87" name="Google Shape;887;p7"/>
            <p:cNvGrpSpPr/>
            <p:nvPr/>
          </p:nvGrpSpPr>
          <p:grpSpPr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descr="iphone_stylized_small" id="888" name="Google Shape;888;p7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ntenna_radiation_stylized" id="889" name="Google Shape;889;p7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90" name="Google Shape;890;p7"/>
            <p:cNvGrpSpPr/>
            <p:nvPr/>
          </p:nvGrpSpPr>
          <p:grpSpPr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891" name="Google Shape;891;p7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96" name="Google Shape;896;p7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897" name="Google Shape;897;p7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7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99" name="Google Shape;899;p7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0" name="Google Shape;900;p7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901" name="Google Shape;901;p7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2" name="Google Shape;902;p7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03" name="Google Shape;903;p7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5" name="Google Shape;905;p7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906" name="Google Shape;906;p7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7" name="Google Shape;907;p7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08" name="Google Shape;908;p7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9" name="Google Shape;909;p7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910" name="Google Shape;910;p7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7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12" name="Google Shape;912;p7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3" name="Google Shape;923;p7"/>
            <p:cNvGrpSpPr/>
            <p:nvPr/>
          </p:nvGrpSpPr>
          <p:grpSpPr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924" name="Google Shape;924;p7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29" name="Google Shape;929;p7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930" name="Google Shape;930;p7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7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32" name="Google Shape;932;p7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33" name="Google Shape;933;p7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934" name="Google Shape;934;p7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5" name="Google Shape;935;p7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36" name="Google Shape;936;p7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38" name="Google Shape;938;p7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939" name="Google Shape;939;p7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7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41" name="Google Shape;941;p7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42" name="Google Shape;942;p7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943" name="Google Shape;943;p7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4" name="Google Shape;944;p7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45" name="Google Shape;945;p7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6" name="Google Shape;956;p7"/>
            <p:cNvGrpSpPr/>
            <p:nvPr/>
          </p:nvGrpSpPr>
          <p:grpSpPr>
            <a:xfrm>
              <a:off x="3340" y="1287"/>
              <a:ext cx="337" cy="261"/>
              <a:chOff x="877" y="1008"/>
              <a:chExt cx="2747" cy="2626"/>
            </a:xfrm>
          </p:grpSpPr>
          <p:pic>
            <p:nvPicPr>
              <p:cNvPr descr="antenna_stylized" id="957" name="Google Shape;957;p7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958" name="Google Shape;958;p7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 flipH="1" rot="109064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59" name="Google Shape;959;p7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screen" id="960" name="Google Shape;960;p7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61" name="Google Shape;961;p7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67" name="Google Shape;967;p7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968" name="Google Shape;968;p7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7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7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7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7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7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74" name="Google Shape;974;p7"/>
              <p:cNvSpPr/>
              <p:nvPr/>
            </p:nvSpPr>
            <p:spPr>
              <a:xfrm>
                <a:off x="2577" y="3043"/>
                <a:ext cx="614" cy="514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1011" y="2998"/>
                <a:ext cx="17" cy="95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1012" y="2611"/>
                <a:ext cx="730" cy="393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 flipH="1" rot="10800000">
                <a:off x="2549" y="2986"/>
                <a:ext cx="608" cy="467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0" name="Google Shape;980;p7"/>
            <p:cNvGrpSpPr/>
            <p:nvPr/>
          </p:nvGrpSpPr>
          <p:grpSpPr>
            <a:xfrm>
              <a:off x="4329" y="3456"/>
              <a:ext cx="299" cy="261"/>
              <a:chOff x="877" y="1008"/>
              <a:chExt cx="2747" cy="2626"/>
            </a:xfrm>
          </p:grpSpPr>
          <p:pic>
            <p:nvPicPr>
              <p:cNvPr descr="antenna_stylized" id="981" name="Google Shape;981;p7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982" name="Google Shape;982;p7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 flipH="1" rot="109064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83" name="Google Shape;983;p7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screen" id="984" name="Google Shape;984;p7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85" name="Google Shape;985;p7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7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7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7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91" name="Google Shape;991;p7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992" name="Google Shape;992;p7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3" name="Google Shape;993;p7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4" name="Google Shape;994;p7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5" name="Google Shape;995;p7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6" name="Google Shape;996;p7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7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98" name="Google Shape;998;p7"/>
              <p:cNvSpPr/>
              <p:nvPr/>
            </p:nvSpPr>
            <p:spPr>
              <a:xfrm>
                <a:off x="2577" y="3043"/>
                <a:ext cx="614" cy="514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7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7"/>
              <p:cNvSpPr/>
              <p:nvPr/>
            </p:nvSpPr>
            <p:spPr>
              <a:xfrm>
                <a:off x="1011" y="2998"/>
                <a:ext cx="17" cy="95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7"/>
              <p:cNvSpPr/>
              <p:nvPr/>
            </p:nvSpPr>
            <p:spPr>
              <a:xfrm>
                <a:off x="1012" y="2611"/>
                <a:ext cx="730" cy="393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7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7"/>
              <p:cNvSpPr/>
              <p:nvPr/>
            </p:nvSpPr>
            <p:spPr>
              <a:xfrm flipH="1" rot="10800000">
                <a:off x="2549" y="2986"/>
                <a:ext cx="608" cy="467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7"/>
            <p:cNvGrpSpPr/>
            <p:nvPr/>
          </p:nvGrpSpPr>
          <p:grpSpPr>
            <a:xfrm>
              <a:off x="3503" y="1916"/>
              <a:ext cx="280" cy="261"/>
              <a:chOff x="877" y="1008"/>
              <a:chExt cx="2747" cy="2626"/>
            </a:xfrm>
          </p:grpSpPr>
          <p:pic>
            <p:nvPicPr>
              <p:cNvPr descr="antenna_stylized" id="1005" name="Google Shape;1005;p7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1006" name="Google Shape;1006;p7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 flipH="1" rot="109064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07" name="Google Shape;1007;p7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screen" id="1008" name="Google Shape;1008;p7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09" name="Google Shape;1009;p7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7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7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7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7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7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15" name="Google Shape;1015;p7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016" name="Google Shape;1016;p7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7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7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7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7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7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22" name="Google Shape;1022;p7"/>
              <p:cNvSpPr/>
              <p:nvPr/>
            </p:nvSpPr>
            <p:spPr>
              <a:xfrm>
                <a:off x="2577" y="3043"/>
                <a:ext cx="614" cy="514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011" y="2998"/>
                <a:ext cx="17" cy="95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1012" y="2611"/>
                <a:ext cx="730" cy="393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 flipH="1" rot="10800000">
                <a:off x="2549" y="2986"/>
                <a:ext cx="608" cy="467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8" name="Google Shape;1028;p7"/>
            <p:cNvGrpSpPr/>
            <p:nvPr/>
          </p:nvGrpSpPr>
          <p:grpSpPr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descr="desktop_computer_stylized_medium" id="1029" name="Google Shape;1029;p7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30" name="Google Shape;1030;p7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1" name="Google Shape;1031;p7"/>
            <p:cNvGrpSpPr/>
            <p:nvPr/>
          </p:nvGrpSpPr>
          <p:grpSpPr>
            <a:xfrm>
              <a:off x="4603" y="3416"/>
              <a:ext cx="299" cy="261"/>
              <a:chOff x="877" y="1008"/>
              <a:chExt cx="2747" cy="2626"/>
            </a:xfrm>
          </p:grpSpPr>
          <p:pic>
            <p:nvPicPr>
              <p:cNvPr descr="antenna_stylized" id="1032" name="Google Shape;1032;p7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1033" name="Google Shape;1033;p7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 flipH="1" rot="109064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34" name="Google Shape;1034;p7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screen" id="1035" name="Google Shape;1035;p7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36" name="Google Shape;1036;p7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42" name="Google Shape;1042;p7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043" name="Google Shape;1043;p7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7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5" name="Google Shape;1045;p7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6" name="Google Shape;1046;p7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7" name="Google Shape;1047;p7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8" name="Google Shape;1048;p7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49" name="Google Shape;1049;p7"/>
              <p:cNvSpPr/>
              <p:nvPr/>
            </p:nvSpPr>
            <p:spPr>
              <a:xfrm>
                <a:off x="2577" y="3043"/>
                <a:ext cx="614" cy="514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7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7"/>
              <p:cNvSpPr/>
              <p:nvPr/>
            </p:nvSpPr>
            <p:spPr>
              <a:xfrm>
                <a:off x="1011" y="2998"/>
                <a:ext cx="17" cy="95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1012" y="2611"/>
                <a:ext cx="730" cy="393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7"/>
              <p:cNvSpPr/>
              <p:nvPr/>
            </p:nvSpPr>
            <p:spPr>
              <a:xfrm flipH="1" rot="10800000">
                <a:off x="2549" y="2986"/>
                <a:ext cx="608" cy="467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5" name="Google Shape;1055;p7"/>
          <p:cNvSpPr txBox="1"/>
          <p:nvPr>
            <p:ph type="title"/>
          </p:nvPr>
        </p:nvSpPr>
        <p:spPr>
          <a:xfrm>
            <a:off x="366713" y="184150"/>
            <a:ext cx="7772400" cy="852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Client-server architecture</a:t>
            </a:r>
            <a:endParaRPr/>
          </a:p>
        </p:txBody>
      </p:sp>
      <p:sp>
        <p:nvSpPr>
          <p:cNvPr id="1056" name="Google Shape;1056;p7"/>
          <p:cNvSpPr txBox="1"/>
          <p:nvPr>
            <p:ph idx="2" type="body"/>
          </p:nvPr>
        </p:nvSpPr>
        <p:spPr>
          <a:xfrm>
            <a:off x="4752975" y="1416050"/>
            <a:ext cx="414337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</a:rPr>
              <a:t>server: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always-on host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permanent IP address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data centers for scaling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21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</a:rPr>
              <a:t>clients: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communicate with server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may be intermittently connected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may have dynamic IP addresses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do not communicate directly with each other</a:t>
            </a:r>
            <a:endParaRPr/>
          </a:p>
        </p:txBody>
      </p:sp>
      <p:pic>
        <p:nvPicPr>
          <p:cNvPr descr="underline_base" id="1057" name="Google Shape;1057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68300" y="842963"/>
            <a:ext cx="6057900" cy="15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8" name="Google Shape;1058;p7"/>
          <p:cNvCxnSpPr/>
          <p:nvPr/>
        </p:nvCxnSpPr>
        <p:spPr>
          <a:xfrm>
            <a:off x="1249363" y="3235325"/>
            <a:ext cx="2006600" cy="1978025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059" name="Google Shape;1059;p7"/>
          <p:cNvCxnSpPr/>
          <p:nvPr/>
        </p:nvCxnSpPr>
        <p:spPr>
          <a:xfrm>
            <a:off x="2211388" y="1844675"/>
            <a:ext cx="1481137" cy="3109913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060" name="Google Shape;1060;p7"/>
          <p:cNvSpPr txBox="1"/>
          <p:nvPr/>
        </p:nvSpPr>
        <p:spPr>
          <a:xfrm>
            <a:off x="254000" y="4067175"/>
            <a:ext cx="15525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client/server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6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p70"/>
          <p:cNvSpPr txBox="1"/>
          <p:nvPr>
            <p:ph type="title"/>
          </p:nvPr>
        </p:nvSpPr>
        <p:spPr>
          <a:xfrm>
            <a:off x="533400" y="920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Attacking DNS</a:t>
            </a:r>
            <a:endParaRPr/>
          </a:p>
        </p:txBody>
      </p:sp>
      <p:sp>
        <p:nvSpPr>
          <p:cNvPr id="4758" name="Google Shape;4758;p70"/>
          <p:cNvSpPr txBox="1"/>
          <p:nvPr>
            <p:ph idx="1" type="body"/>
          </p:nvPr>
        </p:nvSpPr>
        <p:spPr>
          <a:xfrm>
            <a:off x="533400" y="1463675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22228B"/>
                </a:solidFill>
              </a:rPr>
              <a:t>DDoS attacks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bombard root servers with traffic</a:t>
            </a:r>
            <a:endParaRPr/>
          </a:p>
          <a:p>
            <a:pPr indent="-227012" lvl="1" marL="574675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not successful to date</a:t>
            </a:r>
            <a:endParaRPr/>
          </a:p>
          <a:p>
            <a:pPr indent="-227012" lvl="1" marL="574675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traffic filtering</a:t>
            </a:r>
            <a:endParaRPr/>
          </a:p>
          <a:p>
            <a:pPr indent="-227012" lvl="1" marL="574675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local DNS servers cache IPs of TLD servers, allowing root server bypass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bombard TLD servers</a:t>
            </a:r>
            <a:endParaRPr/>
          </a:p>
          <a:p>
            <a:pPr indent="-227012" lvl="1" marL="574675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potentially more dangerous</a:t>
            </a:r>
            <a:endParaRPr/>
          </a:p>
          <a:p>
            <a:pPr indent="-1651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omic Sans MS"/>
              <a:buNone/>
            </a:pPr>
            <a:r>
              <a:t/>
            </a:r>
            <a:endParaRPr/>
          </a:p>
        </p:txBody>
      </p:sp>
      <p:sp>
        <p:nvSpPr>
          <p:cNvPr id="4759" name="Google Shape;4759;p70"/>
          <p:cNvSpPr txBox="1"/>
          <p:nvPr>
            <p:ph idx="2" type="body"/>
          </p:nvPr>
        </p:nvSpPr>
        <p:spPr>
          <a:xfrm>
            <a:off x="4692650" y="1463675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21218A"/>
                </a:solidFill>
              </a:rPr>
              <a:t>redirect attacks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man-in-middle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Intercept queries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DNS poisoning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/>
              <a:t>Send bogus replies to DNS server, which caches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21218A"/>
                </a:solidFill>
              </a:rPr>
              <a:t>exploit DNS for DDoS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send queries with spoofed source address: target IP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requires amplification</a:t>
            </a:r>
            <a:endParaRPr/>
          </a:p>
        </p:txBody>
      </p:sp>
      <p:sp>
        <p:nvSpPr>
          <p:cNvPr id="4760" name="Google Shape;4760;p70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en-US"/>
              <a:t>Application Layer</a:t>
            </a:r>
            <a:endParaRPr/>
          </a:p>
        </p:txBody>
      </p:sp>
      <p:sp>
        <p:nvSpPr>
          <p:cNvPr id="4761" name="Google Shape;4761;p70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4762" name="Google Shape;476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425" y="914400"/>
            <a:ext cx="3533775" cy="17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7" name="Shape 4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4768" name="Google Shape;476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1068388"/>
            <a:ext cx="4113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769" name="Google Shape;4769;p71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770" name="Google Shape;4770;p71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71" name="Google Shape;4771;p71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2: outline</a:t>
            </a:r>
            <a:endParaRPr/>
          </a:p>
        </p:txBody>
      </p:sp>
      <p:sp>
        <p:nvSpPr>
          <p:cNvPr id="4772" name="Google Shape;4772;p71"/>
          <p:cNvSpPr txBox="1"/>
          <p:nvPr>
            <p:ph idx="1" type="body"/>
          </p:nvPr>
        </p:nvSpPr>
        <p:spPr>
          <a:xfrm>
            <a:off x="5334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2763" lvl="0" marL="5127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2.1 principles of network applications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2.2 Web and HTTP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2.3 electronic mail</a:t>
            </a:r>
            <a:endParaRPr/>
          </a:p>
          <a:p>
            <a:pPr indent="-287338" lvl="1" marL="738188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SMTP, POP3, IMAP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2.4 DNS</a:t>
            </a:r>
            <a:endParaRPr/>
          </a:p>
          <a:p>
            <a:pPr indent="-304800" lvl="0" marL="4572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73" name="Google Shape;4773;p71"/>
          <p:cNvSpPr txBox="1"/>
          <p:nvPr>
            <p:ph idx="2" type="body"/>
          </p:nvPr>
        </p:nvSpPr>
        <p:spPr>
          <a:xfrm>
            <a:off x="4673600" y="1600200"/>
            <a:ext cx="387667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2763" lvl="0" marL="5127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</a:rPr>
              <a:t>2.5 P2P applications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2.6 video streaming and content distribution networks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2.7 socket programming with UDP and TCP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8" name="Shape 4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9" name="Google Shape;4779;p72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4780" name="Google Shape;4780;p72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781" name="Google Shape;4781;p72"/>
          <p:cNvGrpSpPr/>
          <p:nvPr/>
        </p:nvGrpSpPr>
        <p:grpSpPr>
          <a:xfrm>
            <a:off x="5124450" y="1257300"/>
            <a:ext cx="3540125" cy="4545013"/>
            <a:chOff x="3277" y="974"/>
            <a:chExt cx="2230" cy="2863"/>
          </a:xfrm>
        </p:grpSpPr>
        <p:sp>
          <p:nvSpPr>
            <p:cNvPr id="4782" name="Google Shape;4782;p72"/>
            <p:cNvSpPr/>
            <p:nvPr/>
          </p:nvSpPr>
          <p:spPr>
            <a:xfrm>
              <a:off x="3277" y="1079"/>
              <a:ext cx="1094" cy="675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83" name="Google Shape;4783;p72"/>
            <p:cNvGrpSpPr/>
            <p:nvPr/>
          </p:nvGrpSpPr>
          <p:grpSpPr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4784" name="Google Shape;4784;p72"/>
              <p:cNvSpPr/>
              <p:nvPr/>
            </p:nvSpPr>
            <p:spPr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5" name="Google Shape;4785;p72"/>
              <p:cNvSpPr/>
              <p:nvPr/>
            </p:nvSpPr>
            <p:spPr>
              <a:xfrm>
                <a:off x="2889" y="1631"/>
                <a:ext cx="980" cy="253"/>
              </a:xfrm>
              <a:prstGeom prst="triangle">
                <a:avLst>
                  <a:gd fmla="val 50000" name="adj"/>
                </a:avLst>
              </a:pr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CC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86" name="Google Shape;4786;p72"/>
            <p:cNvSpPr/>
            <p:nvPr/>
          </p:nvSpPr>
          <p:spPr>
            <a:xfrm>
              <a:off x="3379" y="2788"/>
              <a:ext cx="2032" cy="1049"/>
            </a:xfrm>
            <a:custGeom>
              <a:rect b="b" l="l" r="r" t="t"/>
              <a:pathLst>
                <a:path extrusionOk="0" h="1049" w="2032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87" name="Google Shape;4787;p72"/>
            <p:cNvCxnSpPr/>
            <p:nvPr/>
          </p:nvCxnSpPr>
          <p:spPr>
            <a:xfrm rot="-5400000">
              <a:off x="4924" y="3318"/>
              <a:ext cx="282" cy="5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88" name="Google Shape;4788;p72"/>
            <p:cNvCxnSpPr/>
            <p:nvPr/>
          </p:nvCxnSpPr>
          <p:spPr>
            <a:xfrm flipH="1" rot="-5400000">
              <a:off x="5034" y="3429"/>
              <a:ext cx="2" cy="54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89" name="Google Shape;4789;p72"/>
            <p:cNvCxnSpPr/>
            <p:nvPr/>
          </p:nvCxnSpPr>
          <p:spPr>
            <a:xfrm flipH="1" rot="-5400000">
              <a:off x="5110" y="3185"/>
              <a:ext cx="82" cy="71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0" name="Google Shape;4790;p72"/>
            <p:cNvCxnSpPr/>
            <p:nvPr/>
          </p:nvCxnSpPr>
          <p:spPr>
            <a:xfrm>
              <a:off x="3843" y="3009"/>
              <a:ext cx="115" cy="68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1" name="Google Shape;4791;p72"/>
            <p:cNvCxnSpPr/>
            <p:nvPr/>
          </p:nvCxnSpPr>
          <p:spPr>
            <a:xfrm flipH="1" rot="10800000">
              <a:off x="3680" y="3164"/>
              <a:ext cx="257" cy="57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2" name="Google Shape;4792;p72"/>
            <p:cNvCxnSpPr/>
            <p:nvPr/>
          </p:nvCxnSpPr>
          <p:spPr>
            <a:xfrm flipH="1">
              <a:off x="3948" y="3206"/>
              <a:ext cx="91" cy="115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3" name="Google Shape;4793;p72"/>
            <p:cNvCxnSpPr/>
            <p:nvPr/>
          </p:nvCxnSpPr>
          <p:spPr>
            <a:xfrm rot="10800000">
              <a:off x="4144" y="3212"/>
              <a:ext cx="53" cy="11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4" name="Google Shape;4794;p72"/>
            <p:cNvCxnSpPr/>
            <p:nvPr/>
          </p:nvCxnSpPr>
          <p:spPr>
            <a:xfrm>
              <a:off x="4248" y="3185"/>
              <a:ext cx="317" cy="17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5" name="Google Shape;4795;p72"/>
            <p:cNvCxnSpPr/>
            <p:nvPr/>
          </p:nvCxnSpPr>
          <p:spPr>
            <a:xfrm>
              <a:off x="3809" y="2257"/>
              <a:ext cx="148" cy="47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6" name="Google Shape;4796;p72"/>
            <p:cNvCxnSpPr/>
            <p:nvPr/>
          </p:nvCxnSpPr>
          <p:spPr>
            <a:xfrm flipH="1" rot="10800000">
              <a:off x="3711" y="2354"/>
              <a:ext cx="106" cy="2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797" name="Google Shape;4797;p72"/>
            <p:cNvGrpSpPr/>
            <p:nvPr/>
          </p:nvGrpSpPr>
          <p:grpSpPr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descr="access_point_stylized_small" id="4798" name="Google Shape;4798;p7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ntenna_radiation_stylized" id="4799" name="Google Shape;4799;p7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800" name="Google Shape;4800;p72"/>
            <p:cNvSpPr/>
            <p:nvPr/>
          </p:nvSpPr>
          <p:spPr>
            <a:xfrm>
              <a:off x="4419" y="2224"/>
              <a:ext cx="828" cy="425"/>
            </a:xfrm>
            <a:custGeom>
              <a:rect b="b" l="l" r="r" t="t"/>
              <a:pathLst>
                <a:path extrusionOk="0" h="425" w="828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72"/>
            <p:cNvSpPr/>
            <p:nvPr/>
          </p:nvSpPr>
          <p:spPr>
            <a:xfrm>
              <a:off x="4417" y="1263"/>
              <a:ext cx="1090" cy="709"/>
            </a:xfrm>
            <a:custGeom>
              <a:rect b="b" l="l" r="r" t="t"/>
              <a:pathLst>
                <a:path extrusionOk="0" h="459" w="765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02" name="Google Shape;4802;p72"/>
            <p:cNvCxnSpPr/>
            <p:nvPr/>
          </p:nvCxnSpPr>
          <p:spPr>
            <a:xfrm>
              <a:off x="4659" y="2404"/>
              <a:ext cx="103" cy="76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3" name="Google Shape;4803;p72"/>
            <p:cNvCxnSpPr/>
            <p:nvPr/>
          </p:nvCxnSpPr>
          <p:spPr>
            <a:xfrm>
              <a:off x="4720" y="2354"/>
              <a:ext cx="176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4" name="Google Shape;4804;p72"/>
            <p:cNvCxnSpPr/>
            <p:nvPr/>
          </p:nvCxnSpPr>
          <p:spPr>
            <a:xfrm flipH="1" rot="10800000">
              <a:off x="4869" y="2408"/>
              <a:ext cx="85" cy="66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5" name="Google Shape;4805;p72"/>
            <p:cNvCxnSpPr/>
            <p:nvPr/>
          </p:nvCxnSpPr>
          <p:spPr>
            <a:xfrm>
              <a:off x="4235" y="1632"/>
              <a:ext cx="321" cy="2"/>
            </a:xfrm>
            <a:prstGeom prst="straightConnector1">
              <a:avLst/>
            </a:prstGeom>
            <a:noFill/>
            <a:ln cap="flat" cmpd="sng" w="9525">
              <a:solidFill>
                <a:srgbClr val="96969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6" name="Google Shape;4806;p72"/>
            <p:cNvCxnSpPr/>
            <p:nvPr/>
          </p:nvCxnSpPr>
          <p:spPr>
            <a:xfrm>
              <a:off x="4635" y="2961"/>
              <a:ext cx="246" cy="116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7" name="Google Shape;4807;p72"/>
            <p:cNvCxnSpPr/>
            <p:nvPr/>
          </p:nvCxnSpPr>
          <p:spPr>
            <a:xfrm flipH="1" rot="10800000">
              <a:off x="4244" y="2953"/>
              <a:ext cx="203" cy="125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8" name="Google Shape;4808;p72"/>
            <p:cNvCxnSpPr/>
            <p:nvPr/>
          </p:nvCxnSpPr>
          <p:spPr>
            <a:xfrm>
              <a:off x="4271" y="3137"/>
              <a:ext cx="612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9" name="Google Shape;4809;p72"/>
            <p:cNvCxnSpPr/>
            <p:nvPr/>
          </p:nvCxnSpPr>
          <p:spPr>
            <a:xfrm flipH="1" rot="10800000">
              <a:off x="4773" y="1572"/>
              <a:ext cx="78" cy="55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0" name="Google Shape;4810;p72"/>
            <p:cNvCxnSpPr/>
            <p:nvPr/>
          </p:nvCxnSpPr>
          <p:spPr>
            <a:xfrm>
              <a:off x="4665" y="1681"/>
              <a:ext cx="0" cy="52"/>
            </a:xfrm>
            <a:prstGeom prst="straightConnector1">
              <a:avLst/>
            </a:prstGeom>
            <a:noFill/>
            <a:ln cap="flat" cmpd="sng" w="9525">
              <a:solidFill>
                <a:srgbClr val="96969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1" name="Google Shape;4811;p72"/>
            <p:cNvCxnSpPr/>
            <p:nvPr/>
          </p:nvCxnSpPr>
          <p:spPr>
            <a:xfrm flipH="1" rot="10800000">
              <a:off x="4773" y="1616"/>
              <a:ext cx="166" cy="182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2" name="Google Shape;4812;p72"/>
            <p:cNvCxnSpPr/>
            <p:nvPr/>
          </p:nvCxnSpPr>
          <p:spPr>
            <a:xfrm>
              <a:off x="5003" y="1615"/>
              <a:ext cx="0" cy="124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3" name="Google Shape;4813;p72"/>
            <p:cNvCxnSpPr/>
            <p:nvPr/>
          </p:nvCxnSpPr>
          <p:spPr>
            <a:xfrm>
              <a:off x="4785" y="1808"/>
              <a:ext cx="119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4" name="Google Shape;4814;p72"/>
            <p:cNvCxnSpPr/>
            <p:nvPr/>
          </p:nvCxnSpPr>
          <p:spPr>
            <a:xfrm>
              <a:off x="5134" y="1802"/>
              <a:ext cx="112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5" name="Google Shape;4815;p72"/>
            <p:cNvCxnSpPr/>
            <p:nvPr/>
          </p:nvCxnSpPr>
          <p:spPr>
            <a:xfrm flipH="1">
              <a:off x="4596" y="1850"/>
              <a:ext cx="62" cy="444"/>
            </a:xfrm>
            <a:prstGeom prst="straightConnector1">
              <a:avLst/>
            </a:prstGeom>
            <a:noFill/>
            <a:ln cap="flat" cmpd="sng" w="9525">
              <a:solidFill>
                <a:srgbClr val="96969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6" name="Google Shape;4816;p72"/>
            <p:cNvCxnSpPr/>
            <p:nvPr/>
          </p:nvCxnSpPr>
          <p:spPr>
            <a:xfrm flipH="1">
              <a:off x="4969" y="1850"/>
              <a:ext cx="70" cy="458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7" name="Google Shape;4817;p72"/>
            <p:cNvCxnSpPr/>
            <p:nvPr/>
          </p:nvCxnSpPr>
          <p:spPr>
            <a:xfrm flipH="1" rot="10800000">
              <a:off x="4581" y="2569"/>
              <a:ext cx="143" cy="275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8" name="Google Shape;4818;p72"/>
            <p:cNvCxnSpPr/>
            <p:nvPr/>
          </p:nvCxnSpPr>
          <p:spPr>
            <a:xfrm>
              <a:off x="5257" y="1801"/>
              <a:ext cx="112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grpSp>
          <p:nvGrpSpPr>
            <p:cNvPr id="4819" name="Google Shape;4819;p72"/>
            <p:cNvGrpSpPr/>
            <p:nvPr/>
          </p:nvGrpSpPr>
          <p:grpSpPr>
            <a:xfrm>
              <a:off x="3813" y="1163"/>
              <a:ext cx="295" cy="391"/>
              <a:chOff x="1653" y="3023"/>
              <a:chExt cx="622" cy="911"/>
            </a:xfrm>
          </p:grpSpPr>
          <p:cxnSp>
            <p:nvCxnSpPr>
              <p:cNvPr id="4820" name="Google Shape;4820;p72"/>
              <p:cNvCxnSpPr/>
              <p:nvPr/>
            </p:nvCxnSpPr>
            <p:spPr>
              <a:xfrm flipH="1">
                <a:off x="1766" y="3287"/>
                <a:ext cx="188" cy="586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21" name="Google Shape;4821;p72"/>
              <p:cNvCxnSpPr/>
              <p:nvPr/>
            </p:nvCxnSpPr>
            <p:spPr>
              <a:xfrm>
                <a:off x="1954" y="3287"/>
                <a:ext cx="188" cy="583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22" name="Google Shape;4822;p72"/>
              <p:cNvCxnSpPr/>
              <p:nvPr/>
            </p:nvCxnSpPr>
            <p:spPr>
              <a:xfrm>
                <a:off x="1766" y="3870"/>
                <a:ext cx="188" cy="6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23" name="Google Shape;4823;p72"/>
              <p:cNvCxnSpPr/>
              <p:nvPr/>
            </p:nvCxnSpPr>
            <p:spPr>
              <a:xfrm flipH="1">
                <a:off x="1954" y="3870"/>
                <a:ext cx="188" cy="6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24" name="Google Shape;4824;p72"/>
              <p:cNvCxnSpPr/>
              <p:nvPr/>
            </p:nvCxnSpPr>
            <p:spPr>
              <a:xfrm>
                <a:off x="1954" y="3300"/>
                <a:ext cx="0" cy="63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25" name="Google Shape;4825;p72"/>
              <p:cNvCxnSpPr/>
              <p:nvPr/>
            </p:nvCxnSpPr>
            <p:spPr>
              <a:xfrm flipH="1" rot="10800000">
                <a:off x="1766" y="3810"/>
                <a:ext cx="188" cy="63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26" name="Google Shape;4826;p72"/>
              <p:cNvCxnSpPr/>
              <p:nvPr/>
            </p:nvCxnSpPr>
            <p:spPr>
              <a:xfrm rot="10800000">
                <a:off x="1954" y="3810"/>
                <a:ext cx="188" cy="6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27" name="Google Shape;4827;p72"/>
              <p:cNvCxnSpPr/>
              <p:nvPr/>
            </p:nvCxnSpPr>
            <p:spPr>
              <a:xfrm>
                <a:off x="1846" y="3618"/>
                <a:ext cx="108" cy="4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28" name="Google Shape;4828;p72"/>
              <p:cNvCxnSpPr/>
              <p:nvPr/>
            </p:nvCxnSpPr>
            <p:spPr>
              <a:xfrm flipH="1" rot="10800000">
                <a:off x="1954" y="3618"/>
                <a:ext cx="114" cy="4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29" name="Google Shape;4829;p72"/>
              <p:cNvCxnSpPr/>
              <p:nvPr/>
            </p:nvCxnSpPr>
            <p:spPr>
              <a:xfrm>
                <a:off x="1810" y="3704"/>
                <a:ext cx="139" cy="65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30" name="Google Shape;4830;p72"/>
              <p:cNvCxnSpPr/>
              <p:nvPr/>
            </p:nvCxnSpPr>
            <p:spPr>
              <a:xfrm flipH="1" rot="10800000">
                <a:off x="1954" y="3717"/>
                <a:ext cx="140" cy="57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31" name="Google Shape;4831;p72"/>
              <p:cNvCxnSpPr/>
              <p:nvPr/>
            </p:nvCxnSpPr>
            <p:spPr>
              <a:xfrm flipH="1" rot="10800000">
                <a:off x="1954" y="3530"/>
                <a:ext cx="72" cy="2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32" name="Google Shape;4832;p72"/>
              <p:cNvCxnSpPr/>
              <p:nvPr/>
            </p:nvCxnSpPr>
            <p:spPr>
              <a:xfrm flipH="1" rot="10800000">
                <a:off x="1954" y="3409"/>
                <a:ext cx="45" cy="1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33" name="Google Shape;4833;p72"/>
              <p:cNvCxnSpPr/>
              <p:nvPr/>
            </p:nvCxnSpPr>
            <p:spPr>
              <a:xfrm>
                <a:off x="1873" y="3522"/>
                <a:ext cx="87" cy="3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34" name="Google Shape;4834;p72"/>
              <p:cNvCxnSpPr/>
              <p:nvPr/>
            </p:nvCxnSpPr>
            <p:spPr>
              <a:xfrm>
                <a:off x="1912" y="3404"/>
                <a:ext cx="50" cy="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835" name="Google Shape;4835;p72"/>
              <p:cNvSpPr/>
              <p:nvPr/>
            </p:nvSpPr>
            <p:spPr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cap="flat" cmpd="sng" w="9525">
                <a:solidFill>
                  <a:srgbClr val="808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cell_tower_radiation_gray" id="4836" name="Google Shape;4836;p7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37" name="Google Shape;4837;p72"/>
            <p:cNvGrpSpPr/>
            <p:nvPr/>
          </p:nvGrpSpPr>
          <p:grpSpPr>
            <a:xfrm>
              <a:off x="3962" y="1516"/>
              <a:ext cx="286" cy="160"/>
              <a:chOff x="3843" y="1516"/>
              <a:chExt cx="286" cy="160"/>
            </a:xfrm>
          </p:grpSpPr>
          <p:cxnSp>
            <p:nvCxnSpPr>
              <p:cNvPr id="4838" name="Google Shape;4838;p72"/>
              <p:cNvCxnSpPr/>
              <p:nvPr/>
            </p:nvCxnSpPr>
            <p:spPr>
              <a:xfrm>
                <a:off x="3843" y="1516"/>
                <a:ext cx="96" cy="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6969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839" name="Google Shape;4839;p72"/>
              <p:cNvSpPr/>
              <p:nvPr/>
            </p:nvSpPr>
            <p:spPr>
              <a:xfrm>
                <a:off x="3884" y="1616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40" name="Google Shape;4840;p72"/>
              <p:cNvSpPr/>
              <p:nvPr/>
            </p:nvSpPr>
            <p:spPr>
              <a:xfrm>
                <a:off x="3884" y="1610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41" name="Google Shape;4841;p72"/>
              <p:cNvSpPr/>
              <p:nvPr/>
            </p:nvSpPr>
            <p:spPr>
              <a:xfrm>
                <a:off x="3883" y="1569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4842" name="Google Shape;4842;p72"/>
              <p:cNvGrpSpPr/>
              <p:nvPr/>
            </p:nvGrpSpPr>
            <p:grpSpPr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4843" name="Google Shape;4843;p7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4" name="Google Shape;4844;p7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845" name="Google Shape;4845;p72"/>
              <p:cNvCxnSpPr/>
              <p:nvPr/>
            </p:nvCxnSpPr>
            <p:spPr>
              <a:xfrm>
                <a:off x="3884" y="1602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46" name="Google Shape;4846;p72"/>
              <p:cNvCxnSpPr/>
              <p:nvPr/>
            </p:nvCxnSpPr>
            <p:spPr>
              <a:xfrm>
                <a:off x="4127" y="1604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847" name="Google Shape;4847;p72"/>
            <p:cNvGrpSpPr/>
            <p:nvPr/>
          </p:nvGrpSpPr>
          <p:grpSpPr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4848" name="Google Shape;4848;p7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49" name="Google Shape;4849;p72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50" name="Google Shape;4850;p7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4851" name="Google Shape;4851;p7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852" name="Google Shape;4852;p7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3" name="Google Shape;4853;p7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854" name="Google Shape;4854;p7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55" name="Google Shape;4855;p72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856" name="Google Shape;4856;p72"/>
            <p:cNvGrpSpPr/>
            <p:nvPr/>
          </p:nvGrpSpPr>
          <p:grpSpPr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4857" name="Google Shape;4857;p7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58" name="Google Shape;4858;p72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59" name="Google Shape;4859;p7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4860" name="Google Shape;4860;p7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861" name="Google Shape;4861;p7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2" name="Google Shape;4862;p7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863" name="Google Shape;4863;p7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64" name="Google Shape;4864;p72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865" name="Google Shape;4865;p72"/>
            <p:cNvGrpSpPr/>
            <p:nvPr/>
          </p:nvGrpSpPr>
          <p:grpSpPr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4866" name="Google Shape;4866;p7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67" name="Google Shape;4867;p72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68" name="Google Shape;4868;p7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4869" name="Google Shape;4869;p7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870" name="Google Shape;4870;p7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1" name="Google Shape;4871;p7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872" name="Google Shape;4872;p7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73" name="Google Shape;4873;p72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874" name="Google Shape;4874;p72"/>
            <p:cNvGrpSpPr/>
            <p:nvPr/>
          </p:nvGrpSpPr>
          <p:grpSpPr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4875" name="Google Shape;4875;p7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76" name="Google Shape;4876;p72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77" name="Google Shape;4877;p7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4878" name="Google Shape;4878;p7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879" name="Google Shape;4879;p7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0" name="Google Shape;4880;p7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881" name="Google Shape;4881;p7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82" name="Google Shape;4882;p72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883" name="Google Shape;4883;p72"/>
            <p:cNvGrpSpPr/>
            <p:nvPr/>
          </p:nvGrpSpPr>
          <p:grpSpPr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4884" name="Google Shape;4884;p7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85" name="Google Shape;4885;p72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86" name="Google Shape;4886;p7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4887" name="Google Shape;4887;p7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888" name="Google Shape;4888;p7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9" name="Google Shape;4889;p7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890" name="Google Shape;4890;p7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91" name="Google Shape;4891;p72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4892" name="Google Shape;4892;p72"/>
            <p:cNvCxnSpPr/>
            <p:nvPr/>
          </p:nvCxnSpPr>
          <p:spPr>
            <a:xfrm>
              <a:off x="4049" y="2358"/>
              <a:ext cx="428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893" name="Google Shape;4893;p72"/>
            <p:cNvGrpSpPr/>
            <p:nvPr/>
          </p:nvGrpSpPr>
          <p:grpSpPr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4894" name="Google Shape;4894;p7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95" name="Google Shape;4895;p72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96" name="Google Shape;4896;p7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4897" name="Google Shape;4897;p7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898" name="Google Shape;4898;p7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9" name="Google Shape;4899;p7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900" name="Google Shape;4900;p7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01" name="Google Shape;4901;p72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902" name="Google Shape;4902;p72"/>
            <p:cNvGrpSpPr/>
            <p:nvPr/>
          </p:nvGrpSpPr>
          <p:grpSpPr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4903" name="Google Shape;4903;p7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04" name="Google Shape;4904;p72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05" name="Google Shape;4905;p7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4906" name="Google Shape;4906;p7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907" name="Google Shape;4907;p7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8" name="Google Shape;4908;p7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909" name="Google Shape;4909;p7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10" name="Google Shape;4910;p72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911" name="Google Shape;4911;p72"/>
            <p:cNvGrpSpPr/>
            <p:nvPr/>
          </p:nvGrpSpPr>
          <p:grpSpPr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4912" name="Google Shape;4912;p7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13" name="Google Shape;4913;p72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14" name="Google Shape;4914;p7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4915" name="Google Shape;4915;p7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916" name="Google Shape;4916;p7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7" name="Google Shape;4917;p7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918" name="Google Shape;4918;p7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19" name="Google Shape;4919;p72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920" name="Google Shape;4920;p72"/>
            <p:cNvGrpSpPr/>
            <p:nvPr/>
          </p:nvGrpSpPr>
          <p:grpSpPr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4921" name="Google Shape;4921;p7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22" name="Google Shape;4922;p72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23" name="Google Shape;4923;p7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4924" name="Google Shape;4924;p7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925" name="Google Shape;4925;p7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6" name="Google Shape;4926;p7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927" name="Google Shape;4927;p72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28" name="Google Shape;4928;p72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929" name="Google Shape;4929;p72"/>
            <p:cNvGrpSpPr/>
            <p:nvPr/>
          </p:nvGrpSpPr>
          <p:grpSpPr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4930" name="Google Shape;4930;p7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31" name="Google Shape;4931;p72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32" name="Google Shape;4932;p7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4933" name="Google Shape;4933;p7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934" name="Google Shape;4934;p7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5" name="Google Shape;4935;p7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936" name="Google Shape;4936;p72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937" name="Google Shape;4937;p72"/>
            <p:cNvGrpSpPr/>
            <p:nvPr/>
          </p:nvGrpSpPr>
          <p:grpSpPr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4938" name="Google Shape;4938;p72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39" name="Google Shape;4939;p72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40" name="Google Shape;4940;p72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4941" name="Google Shape;4941;p72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942" name="Google Shape;4942;p72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3" name="Google Shape;4943;p72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944" name="Google Shape;4944;p72"/>
              <p:cNvCxnSpPr/>
              <p:nvPr/>
            </p:nvCxnSpPr>
            <p:spPr>
              <a:xfrm>
                <a:off x="4335" y="1503"/>
                <a:ext cx="0" cy="5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45" name="Google Shape;4945;p72"/>
              <p:cNvCxnSpPr/>
              <p:nvPr/>
            </p:nvCxnSpPr>
            <p:spPr>
              <a:xfrm>
                <a:off x="4578" y="1505"/>
                <a:ext cx="0" cy="4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946" name="Google Shape;4946;p72"/>
            <p:cNvGrpSpPr/>
            <p:nvPr/>
          </p:nvGrpSpPr>
          <p:grpSpPr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4947" name="Google Shape;4947;p72"/>
              <p:cNvGrpSpPr/>
              <p:nvPr/>
            </p:nvGrpSpPr>
            <p:grpSpPr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948" name="Google Shape;4948;p72"/>
                <p:cNvSpPr/>
                <p:nvPr/>
              </p:nvSpPr>
              <p:spPr>
                <a:xfrm>
                  <a:off x="5134" y="2657"/>
                  <a:ext cx="69" cy="55"/>
                </a:xfrm>
                <a:custGeom>
                  <a:rect b="b" l="l" r="r" t="t"/>
                  <a:pathLst>
                    <a:path extrusionOk="0" h="232" w="199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9" name="Google Shape;4949;p72"/>
                <p:cNvSpPr/>
                <p:nvPr/>
              </p:nvSpPr>
              <p:spPr>
                <a:xfrm>
                  <a:off x="5252" y="2656"/>
                  <a:ext cx="47" cy="42"/>
                </a:xfrm>
                <a:custGeom>
                  <a:rect b="b" l="l" r="r" t="t"/>
                  <a:pathLst>
                    <a:path extrusionOk="0" h="180" w="128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0" name="Google Shape;4950;p72"/>
                <p:cNvSpPr/>
                <p:nvPr/>
              </p:nvSpPr>
              <p:spPr>
                <a:xfrm>
                  <a:off x="5089" y="2646"/>
                  <a:ext cx="114" cy="88"/>
                </a:xfrm>
                <a:custGeom>
                  <a:rect b="b" l="l" r="r" t="t"/>
                  <a:pathLst>
                    <a:path extrusionOk="0" h="378" w="322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1" name="Google Shape;4951;p72"/>
                <p:cNvSpPr/>
                <p:nvPr/>
              </p:nvSpPr>
              <p:spPr>
                <a:xfrm>
                  <a:off x="5250" y="2643"/>
                  <a:ext cx="99" cy="59"/>
                </a:xfrm>
                <a:custGeom>
                  <a:rect b="b" l="l" r="r" t="t"/>
                  <a:pathLst>
                    <a:path extrusionOk="0" h="252" w="283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2" name="Google Shape;4952;p72"/>
                <p:cNvSpPr/>
                <p:nvPr/>
              </p:nvSpPr>
              <p:spPr>
                <a:xfrm>
                  <a:off x="5047" y="2671"/>
                  <a:ext cx="40" cy="55"/>
                </a:xfrm>
                <a:custGeom>
                  <a:rect b="b" l="l" r="r" t="t"/>
                  <a:pathLst>
                    <a:path extrusionOk="0" h="238" w="114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3" name="Google Shape;4953;p72"/>
                <p:cNvSpPr/>
                <p:nvPr/>
              </p:nvSpPr>
              <p:spPr>
                <a:xfrm>
                  <a:off x="5330" y="2639"/>
                  <a:ext cx="87" cy="73"/>
                </a:xfrm>
                <a:custGeom>
                  <a:rect b="b" l="l" r="r" t="t"/>
                  <a:pathLst>
                    <a:path extrusionOk="0" h="310" w="246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4" name="Google Shape;4954;p72"/>
                <p:cNvSpPr/>
                <p:nvPr/>
              </p:nvSpPr>
              <p:spPr>
                <a:xfrm>
                  <a:off x="5115" y="2660"/>
                  <a:ext cx="69" cy="55"/>
                </a:xfrm>
                <a:custGeom>
                  <a:rect b="b" l="l" r="r" t="t"/>
                  <a:pathLst>
                    <a:path extrusionOk="0" h="236" w="198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5" name="Google Shape;4955;p72"/>
                <p:cNvSpPr/>
                <p:nvPr/>
              </p:nvSpPr>
              <p:spPr>
                <a:xfrm>
                  <a:off x="5233" y="2660"/>
                  <a:ext cx="47" cy="42"/>
                </a:xfrm>
                <a:custGeom>
                  <a:rect b="b" l="l" r="r" t="t"/>
                  <a:pathLst>
                    <a:path extrusionOk="0" h="183" w="128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6" name="Google Shape;4956;p72"/>
                <p:cNvSpPr/>
                <p:nvPr/>
              </p:nvSpPr>
              <p:spPr>
                <a:xfrm>
                  <a:off x="5070" y="2650"/>
                  <a:ext cx="112" cy="88"/>
                </a:xfrm>
                <a:custGeom>
                  <a:rect b="b" l="l" r="r" t="t"/>
                  <a:pathLst>
                    <a:path extrusionOk="0" h="379" w="323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7" name="Google Shape;4957;p72"/>
                <p:cNvSpPr/>
                <p:nvPr/>
              </p:nvSpPr>
              <p:spPr>
                <a:xfrm>
                  <a:off x="5229" y="2647"/>
                  <a:ext cx="99" cy="59"/>
                </a:xfrm>
                <a:custGeom>
                  <a:rect b="b" l="l" r="r" t="t"/>
                  <a:pathLst>
                    <a:path extrusionOk="0" h="253" w="282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8" name="Google Shape;4958;p72"/>
                <p:cNvSpPr/>
                <p:nvPr/>
              </p:nvSpPr>
              <p:spPr>
                <a:xfrm>
                  <a:off x="5030" y="2680"/>
                  <a:ext cx="40" cy="54"/>
                </a:xfrm>
                <a:custGeom>
                  <a:rect b="b" l="l" r="r" t="t"/>
                  <a:pathLst>
                    <a:path extrusionOk="0" h="236" w="115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9" name="Google Shape;4959;p72"/>
                <p:cNvSpPr/>
                <p:nvPr/>
              </p:nvSpPr>
              <p:spPr>
                <a:xfrm>
                  <a:off x="5311" y="2643"/>
                  <a:ext cx="87" cy="73"/>
                </a:xfrm>
                <a:custGeom>
                  <a:rect b="b" l="l" r="r" t="t"/>
                  <a:pathLst>
                    <a:path extrusionOk="0" h="310" w="245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descr="access_point_stylized_gray_small" id="4960" name="Google Shape;4960;p7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61" name="Google Shape;4961;p72"/>
            <p:cNvGrpSpPr/>
            <p:nvPr/>
          </p:nvGrpSpPr>
          <p:grpSpPr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4962" name="Google Shape;4962;p72"/>
              <p:cNvGrpSpPr/>
              <p:nvPr/>
            </p:nvGrpSpPr>
            <p:grpSpPr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963" name="Google Shape;4963;p72"/>
                <p:cNvSpPr/>
                <p:nvPr/>
              </p:nvSpPr>
              <p:spPr>
                <a:xfrm>
                  <a:off x="5134" y="2657"/>
                  <a:ext cx="69" cy="55"/>
                </a:xfrm>
                <a:custGeom>
                  <a:rect b="b" l="l" r="r" t="t"/>
                  <a:pathLst>
                    <a:path extrusionOk="0" h="232" w="199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4" name="Google Shape;4964;p72"/>
                <p:cNvSpPr/>
                <p:nvPr/>
              </p:nvSpPr>
              <p:spPr>
                <a:xfrm>
                  <a:off x="5252" y="2656"/>
                  <a:ext cx="47" cy="42"/>
                </a:xfrm>
                <a:custGeom>
                  <a:rect b="b" l="l" r="r" t="t"/>
                  <a:pathLst>
                    <a:path extrusionOk="0" h="180" w="128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5" name="Google Shape;4965;p72"/>
                <p:cNvSpPr/>
                <p:nvPr/>
              </p:nvSpPr>
              <p:spPr>
                <a:xfrm>
                  <a:off x="5089" y="2646"/>
                  <a:ext cx="114" cy="88"/>
                </a:xfrm>
                <a:custGeom>
                  <a:rect b="b" l="l" r="r" t="t"/>
                  <a:pathLst>
                    <a:path extrusionOk="0" h="378" w="322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6" name="Google Shape;4966;p72"/>
                <p:cNvSpPr/>
                <p:nvPr/>
              </p:nvSpPr>
              <p:spPr>
                <a:xfrm>
                  <a:off x="5250" y="2643"/>
                  <a:ext cx="99" cy="59"/>
                </a:xfrm>
                <a:custGeom>
                  <a:rect b="b" l="l" r="r" t="t"/>
                  <a:pathLst>
                    <a:path extrusionOk="0" h="252" w="283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7" name="Google Shape;4967;p72"/>
                <p:cNvSpPr/>
                <p:nvPr/>
              </p:nvSpPr>
              <p:spPr>
                <a:xfrm>
                  <a:off x="5047" y="2671"/>
                  <a:ext cx="40" cy="55"/>
                </a:xfrm>
                <a:custGeom>
                  <a:rect b="b" l="l" r="r" t="t"/>
                  <a:pathLst>
                    <a:path extrusionOk="0" h="238" w="114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8" name="Google Shape;4968;p72"/>
                <p:cNvSpPr/>
                <p:nvPr/>
              </p:nvSpPr>
              <p:spPr>
                <a:xfrm>
                  <a:off x="5330" y="2639"/>
                  <a:ext cx="87" cy="73"/>
                </a:xfrm>
                <a:custGeom>
                  <a:rect b="b" l="l" r="r" t="t"/>
                  <a:pathLst>
                    <a:path extrusionOk="0" h="310" w="246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9" name="Google Shape;4969;p72"/>
                <p:cNvSpPr/>
                <p:nvPr/>
              </p:nvSpPr>
              <p:spPr>
                <a:xfrm>
                  <a:off x="5115" y="2660"/>
                  <a:ext cx="69" cy="55"/>
                </a:xfrm>
                <a:custGeom>
                  <a:rect b="b" l="l" r="r" t="t"/>
                  <a:pathLst>
                    <a:path extrusionOk="0" h="236" w="198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0" name="Google Shape;4970;p72"/>
                <p:cNvSpPr/>
                <p:nvPr/>
              </p:nvSpPr>
              <p:spPr>
                <a:xfrm>
                  <a:off x="5233" y="2660"/>
                  <a:ext cx="47" cy="42"/>
                </a:xfrm>
                <a:custGeom>
                  <a:rect b="b" l="l" r="r" t="t"/>
                  <a:pathLst>
                    <a:path extrusionOk="0" h="183" w="128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1" name="Google Shape;4971;p72"/>
                <p:cNvSpPr/>
                <p:nvPr/>
              </p:nvSpPr>
              <p:spPr>
                <a:xfrm>
                  <a:off x="5070" y="2650"/>
                  <a:ext cx="112" cy="88"/>
                </a:xfrm>
                <a:custGeom>
                  <a:rect b="b" l="l" r="r" t="t"/>
                  <a:pathLst>
                    <a:path extrusionOk="0" h="379" w="323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2" name="Google Shape;4972;p72"/>
                <p:cNvSpPr/>
                <p:nvPr/>
              </p:nvSpPr>
              <p:spPr>
                <a:xfrm>
                  <a:off x="5229" y="2647"/>
                  <a:ext cx="99" cy="59"/>
                </a:xfrm>
                <a:custGeom>
                  <a:rect b="b" l="l" r="r" t="t"/>
                  <a:pathLst>
                    <a:path extrusionOk="0" h="253" w="282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3" name="Google Shape;4973;p72"/>
                <p:cNvSpPr/>
                <p:nvPr/>
              </p:nvSpPr>
              <p:spPr>
                <a:xfrm>
                  <a:off x="5030" y="2680"/>
                  <a:ext cx="40" cy="54"/>
                </a:xfrm>
                <a:custGeom>
                  <a:rect b="b" l="l" r="r" t="t"/>
                  <a:pathLst>
                    <a:path extrusionOk="0" h="236" w="115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4" name="Google Shape;4974;p72"/>
                <p:cNvSpPr/>
                <p:nvPr/>
              </p:nvSpPr>
              <p:spPr>
                <a:xfrm>
                  <a:off x="5311" y="2643"/>
                  <a:ext cx="87" cy="73"/>
                </a:xfrm>
                <a:custGeom>
                  <a:rect b="b" l="l" r="r" t="t"/>
                  <a:pathLst>
                    <a:path extrusionOk="0" h="310" w="245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descr="access_point_stylized_gray_small" id="4975" name="Google Shape;4975;p7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4976" name="Google Shape;4976;p72"/>
            <p:cNvCxnSpPr/>
            <p:nvPr/>
          </p:nvCxnSpPr>
          <p:spPr>
            <a:xfrm flipH="1" rot="-5400000">
              <a:off x="5034" y="3427"/>
              <a:ext cx="2" cy="54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977" name="Google Shape;4977;p72"/>
            <p:cNvGrpSpPr/>
            <p:nvPr/>
          </p:nvGrpSpPr>
          <p:grpSpPr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descr="desktop_computer_stylized_medium" id="4978" name="Google Shape;4978;p7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79" name="Google Shape;4979;p72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0" name="Google Shape;4980;p72"/>
            <p:cNvGrpSpPr/>
            <p:nvPr/>
          </p:nvGrpSpPr>
          <p:grpSpPr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descr="desktop_computer_stylized_medium" id="4981" name="Google Shape;4981;p72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82" name="Google Shape;4982;p72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3" name="Google Shape;4983;p72"/>
            <p:cNvGrpSpPr/>
            <p:nvPr/>
          </p:nvGrpSpPr>
          <p:grpSpPr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descr="desktop_computer_stylized_medium" id="4984" name="Google Shape;4984;p72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85" name="Google Shape;4985;p72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6" name="Google Shape;4986;p72"/>
            <p:cNvGrpSpPr/>
            <p:nvPr/>
          </p:nvGrpSpPr>
          <p:grpSpPr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descr="desktop_computer_stylized_medium" id="4987" name="Google Shape;4987;p72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88" name="Google Shape;4988;p72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car_icon_small" id="4989" name="Google Shape;4989;p7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90" name="Google Shape;4990;p72"/>
            <p:cNvGrpSpPr/>
            <p:nvPr/>
          </p:nvGrpSpPr>
          <p:grpSpPr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descr="iphone_stylized_small" id="4991" name="Google Shape;4991;p72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ntenna_radiation_stylized" id="4992" name="Google Shape;4992;p72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93" name="Google Shape;4993;p72"/>
            <p:cNvGrpSpPr/>
            <p:nvPr/>
          </p:nvGrpSpPr>
          <p:grpSpPr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4994" name="Google Shape;4994;p72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5" name="Google Shape;4995;p72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6" name="Google Shape;4996;p72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7" name="Google Shape;4997;p72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8" name="Google Shape;4998;p72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999" name="Google Shape;4999;p72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5000" name="Google Shape;5000;p72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1" name="Google Shape;5001;p72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02" name="Google Shape;5002;p72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003" name="Google Shape;5003;p72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5004" name="Google Shape;5004;p72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5" name="Google Shape;5005;p72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06" name="Google Shape;5006;p72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7" name="Google Shape;5007;p72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008" name="Google Shape;5008;p72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5009" name="Google Shape;5009;p72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0" name="Google Shape;5010;p72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11" name="Google Shape;5011;p72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012" name="Google Shape;5012;p72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5013" name="Google Shape;5013;p72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4" name="Google Shape;5014;p72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15" name="Google Shape;5015;p72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6" name="Google Shape;5016;p72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7" name="Google Shape;5017;p72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8" name="Google Shape;5018;p72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9" name="Google Shape;5019;p72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0" name="Google Shape;5020;p72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1" name="Google Shape;5021;p72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2" name="Google Shape;5022;p72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3" name="Google Shape;5023;p72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4" name="Google Shape;5024;p72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5" name="Google Shape;5025;p72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26" name="Google Shape;5026;p72"/>
            <p:cNvGrpSpPr/>
            <p:nvPr/>
          </p:nvGrpSpPr>
          <p:grpSpPr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5027" name="Google Shape;5027;p72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8" name="Google Shape;5028;p72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9" name="Google Shape;5029;p72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0" name="Google Shape;5030;p72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1" name="Google Shape;5031;p72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032" name="Google Shape;5032;p72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5033" name="Google Shape;5033;p72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4" name="Google Shape;5034;p72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35" name="Google Shape;5035;p72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036" name="Google Shape;5036;p72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5037" name="Google Shape;5037;p72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8" name="Google Shape;5038;p72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39" name="Google Shape;5039;p72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0" name="Google Shape;5040;p72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041" name="Google Shape;5041;p72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5042" name="Google Shape;5042;p72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3" name="Google Shape;5043;p72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44" name="Google Shape;5044;p72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045" name="Google Shape;5045;p72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5046" name="Google Shape;5046;p72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7" name="Google Shape;5047;p72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48" name="Google Shape;5048;p72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9" name="Google Shape;5049;p72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0" name="Google Shape;5050;p72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1" name="Google Shape;5051;p72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2" name="Google Shape;5052;p72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3" name="Google Shape;5053;p72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4" name="Google Shape;5054;p72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5" name="Google Shape;5055;p72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6" name="Google Shape;5056;p72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7" name="Google Shape;5057;p72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8" name="Google Shape;5058;p72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59" name="Google Shape;5059;p72"/>
            <p:cNvGrpSpPr/>
            <p:nvPr/>
          </p:nvGrpSpPr>
          <p:grpSpPr>
            <a:xfrm>
              <a:off x="3340" y="1287"/>
              <a:ext cx="337" cy="261"/>
              <a:chOff x="877" y="1008"/>
              <a:chExt cx="2747" cy="2626"/>
            </a:xfrm>
          </p:grpSpPr>
          <p:pic>
            <p:nvPicPr>
              <p:cNvPr descr="antenna_stylized" id="5060" name="Google Shape;5060;p72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5061" name="Google Shape;5061;p72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 flipH="1" rot="109064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62" name="Google Shape;5062;p72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screen" id="5063" name="Google Shape;5063;p72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64" name="Google Shape;5064;p72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5" name="Google Shape;5065;p72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6" name="Google Shape;5066;p72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7" name="Google Shape;5067;p72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8" name="Google Shape;5068;p72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9" name="Google Shape;5069;p72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070" name="Google Shape;5070;p72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071" name="Google Shape;5071;p72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2" name="Google Shape;5072;p72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3" name="Google Shape;5073;p72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4" name="Google Shape;5074;p72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5" name="Google Shape;5075;p72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6" name="Google Shape;5076;p72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77" name="Google Shape;5077;p72"/>
              <p:cNvSpPr/>
              <p:nvPr/>
            </p:nvSpPr>
            <p:spPr>
              <a:xfrm>
                <a:off x="2577" y="3043"/>
                <a:ext cx="614" cy="514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8" name="Google Shape;5078;p72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9" name="Google Shape;5079;p72"/>
              <p:cNvSpPr/>
              <p:nvPr/>
            </p:nvSpPr>
            <p:spPr>
              <a:xfrm>
                <a:off x="1011" y="2998"/>
                <a:ext cx="17" cy="95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0" name="Google Shape;5080;p72"/>
              <p:cNvSpPr/>
              <p:nvPr/>
            </p:nvSpPr>
            <p:spPr>
              <a:xfrm>
                <a:off x="1012" y="2611"/>
                <a:ext cx="730" cy="393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1" name="Google Shape;5081;p72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2" name="Google Shape;5082;p72"/>
              <p:cNvSpPr/>
              <p:nvPr/>
            </p:nvSpPr>
            <p:spPr>
              <a:xfrm flipH="1" rot="10800000">
                <a:off x="2549" y="2986"/>
                <a:ext cx="608" cy="467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83" name="Google Shape;5083;p72"/>
            <p:cNvGrpSpPr/>
            <p:nvPr/>
          </p:nvGrpSpPr>
          <p:grpSpPr>
            <a:xfrm>
              <a:off x="4329" y="3456"/>
              <a:ext cx="299" cy="261"/>
              <a:chOff x="877" y="1008"/>
              <a:chExt cx="2747" cy="2626"/>
            </a:xfrm>
          </p:grpSpPr>
          <p:pic>
            <p:nvPicPr>
              <p:cNvPr descr="antenna_stylized" id="5084" name="Google Shape;5084;p72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5085" name="Google Shape;5085;p72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 flipH="1" rot="109064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86" name="Google Shape;5086;p72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screen" id="5087" name="Google Shape;5087;p72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88" name="Google Shape;5088;p72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9" name="Google Shape;5089;p72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0" name="Google Shape;5090;p72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1" name="Google Shape;5091;p72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2" name="Google Shape;5092;p72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3" name="Google Shape;5093;p72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094" name="Google Shape;5094;p72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095" name="Google Shape;5095;p72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6" name="Google Shape;5096;p72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7" name="Google Shape;5097;p72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8" name="Google Shape;5098;p72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9" name="Google Shape;5099;p72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0" name="Google Shape;5100;p72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101" name="Google Shape;5101;p72"/>
              <p:cNvSpPr/>
              <p:nvPr/>
            </p:nvSpPr>
            <p:spPr>
              <a:xfrm>
                <a:off x="2577" y="3043"/>
                <a:ext cx="614" cy="514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2" name="Google Shape;5102;p72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3" name="Google Shape;5103;p72"/>
              <p:cNvSpPr/>
              <p:nvPr/>
            </p:nvSpPr>
            <p:spPr>
              <a:xfrm>
                <a:off x="1011" y="2998"/>
                <a:ext cx="17" cy="95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4" name="Google Shape;5104;p72"/>
              <p:cNvSpPr/>
              <p:nvPr/>
            </p:nvSpPr>
            <p:spPr>
              <a:xfrm>
                <a:off x="1012" y="2611"/>
                <a:ext cx="730" cy="393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5" name="Google Shape;5105;p72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6" name="Google Shape;5106;p72"/>
              <p:cNvSpPr/>
              <p:nvPr/>
            </p:nvSpPr>
            <p:spPr>
              <a:xfrm flipH="1" rot="10800000">
                <a:off x="2549" y="2986"/>
                <a:ext cx="608" cy="467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07" name="Google Shape;5107;p72"/>
            <p:cNvGrpSpPr/>
            <p:nvPr/>
          </p:nvGrpSpPr>
          <p:grpSpPr>
            <a:xfrm>
              <a:off x="3503" y="1916"/>
              <a:ext cx="280" cy="261"/>
              <a:chOff x="877" y="1008"/>
              <a:chExt cx="2747" cy="2626"/>
            </a:xfrm>
          </p:grpSpPr>
          <p:pic>
            <p:nvPicPr>
              <p:cNvPr descr="antenna_stylized" id="5108" name="Google Shape;5108;p72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5109" name="Google Shape;5109;p72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 flipH="1" rot="109064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10" name="Google Shape;5110;p72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screen" id="5111" name="Google Shape;5111;p72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12" name="Google Shape;5112;p72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3" name="Google Shape;5113;p72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4" name="Google Shape;5114;p72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5" name="Google Shape;5115;p72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6" name="Google Shape;5116;p72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7" name="Google Shape;5117;p72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18" name="Google Shape;5118;p72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119" name="Google Shape;5119;p72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0" name="Google Shape;5120;p72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1" name="Google Shape;5121;p72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2" name="Google Shape;5122;p72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3" name="Google Shape;5123;p72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4" name="Google Shape;5124;p72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125" name="Google Shape;5125;p72"/>
              <p:cNvSpPr/>
              <p:nvPr/>
            </p:nvSpPr>
            <p:spPr>
              <a:xfrm>
                <a:off x="2577" y="3043"/>
                <a:ext cx="614" cy="514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6" name="Google Shape;5126;p72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7" name="Google Shape;5127;p72"/>
              <p:cNvSpPr/>
              <p:nvPr/>
            </p:nvSpPr>
            <p:spPr>
              <a:xfrm>
                <a:off x="1011" y="2998"/>
                <a:ext cx="17" cy="95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8" name="Google Shape;5128;p72"/>
              <p:cNvSpPr/>
              <p:nvPr/>
            </p:nvSpPr>
            <p:spPr>
              <a:xfrm>
                <a:off x="1012" y="2611"/>
                <a:ext cx="730" cy="393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9" name="Google Shape;5129;p72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0" name="Google Shape;5130;p72"/>
              <p:cNvSpPr/>
              <p:nvPr/>
            </p:nvSpPr>
            <p:spPr>
              <a:xfrm flipH="1" rot="10800000">
                <a:off x="2549" y="2986"/>
                <a:ext cx="608" cy="467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1" name="Google Shape;5131;p72"/>
            <p:cNvGrpSpPr/>
            <p:nvPr/>
          </p:nvGrpSpPr>
          <p:grpSpPr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descr="desktop_computer_stylized_medium" id="5132" name="Google Shape;5132;p7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33" name="Google Shape;5133;p72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4" name="Google Shape;5134;p72"/>
            <p:cNvGrpSpPr/>
            <p:nvPr/>
          </p:nvGrpSpPr>
          <p:grpSpPr>
            <a:xfrm>
              <a:off x="4603" y="3416"/>
              <a:ext cx="299" cy="261"/>
              <a:chOff x="877" y="1008"/>
              <a:chExt cx="2747" cy="2626"/>
            </a:xfrm>
          </p:grpSpPr>
          <p:pic>
            <p:nvPicPr>
              <p:cNvPr descr="antenna_stylized" id="5135" name="Google Shape;5135;p72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5136" name="Google Shape;5136;p72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 flipH="1" rot="109064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37" name="Google Shape;5137;p72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screen" id="5138" name="Google Shape;5138;p72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39" name="Google Shape;5139;p72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0" name="Google Shape;5140;p72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1" name="Google Shape;5141;p72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2" name="Google Shape;5142;p72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3" name="Google Shape;5143;p72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4" name="Google Shape;5144;p72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45" name="Google Shape;5145;p72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146" name="Google Shape;5146;p72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7" name="Google Shape;5147;p72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8" name="Google Shape;5148;p72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9" name="Google Shape;5149;p72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0" name="Google Shape;5150;p72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1" name="Google Shape;5151;p72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152" name="Google Shape;5152;p72"/>
              <p:cNvSpPr/>
              <p:nvPr/>
            </p:nvSpPr>
            <p:spPr>
              <a:xfrm>
                <a:off x="2577" y="3043"/>
                <a:ext cx="614" cy="514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3" name="Google Shape;5153;p72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4" name="Google Shape;5154;p72"/>
              <p:cNvSpPr/>
              <p:nvPr/>
            </p:nvSpPr>
            <p:spPr>
              <a:xfrm>
                <a:off x="1011" y="2998"/>
                <a:ext cx="17" cy="95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5" name="Google Shape;5155;p72"/>
              <p:cNvSpPr/>
              <p:nvPr/>
            </p:nvSpPr>
            <p:spPr>
              <a:xfrm>
                <a:off x="1012" y="2611"/>
                <a:ext cx="730" cy="393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6" name="Google Shape;5156;p72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7" name="Google Shape;5157;p72"/>
              <p:cNvSpPr/>
              <p:nvPr/>
            </p:nvSpPr>
            <p:spPr>
              <a:xfrm flipH="1" rot="10800000">
                <a:off x="2549" y="2986"/>
                <a:ext cx="608" cy="467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158" name="Google Shape;5158;p72"/>
          <p:cNvSpPr txBox="1"/>
          <p:nvPr>
            <p:ph type="title"/>
          </p:nvPr>
        </p:nvSpPr>
        <p:spPr>
          <a:xfrm>
            <a:off x="411163" y="138113"/>
            <a:ext cx="7772400" cy="871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Pure </a:t>
            </a:r>
            <a:r>
              <a:rPr lang="en-US" sz="4000"/>
              <a:t>P2P</a:t>
            </a:r>
            <a:r>
              <a:rPr lang="en-US"/>
              <a:t> architecture</a:t>
            </a:r>
            <a:endParaRPr/>
          </a:p>
        </p:txBody>
      </p:sp>
      <p:sp>
        <p:nvSpPr>
          <p:cNvPr id="5159" name="Google Shape;5159;p72"/>
          <p:cNvSpPr txBox="1"/>
          <p:nvPr>
            <p:ph idx="1" type="body"/>
          </p:nvPr>
        </p:nvSpPr>
        <p:spPr>
          <a:xfrm>
            <a:off x="355600" y="1276350"/>
            <a:ext cx="4049713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i="1" lang="en-US"/>
              <a:t>no</a:t>
            </a:r>
            <a:r>
              <a:rPr lang="en-US"/>
              <a:t> always-on server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arbitrary end systems directly communicate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peers are intermittently connected and change IP addresses</a:t>
            </a:r>
            <a:endParaRPr i="1">
              <a:solidFill>
                <a:srgbClr val="000099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68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000099"/>
                </a:solidFill>
              </a:rPr>
              <a:t>examples: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file distribution (BitTorrent)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Streaming (KanKan)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VoIP (Skype)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1905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cxnSp>
        <p:nvCxnSpPr>
          <p:cNvPr id="5160" name="Google Shape;5160;p72"/>
          <p:cNvCxnSpPr/>
          <p:nvPr/>
        </p:nvCxnSpPr>
        <p:spPr>
          <a:xfrm flipH="1">
            <a:off x="5783263" y="1597025"/>
            <a:ext cx="828675" cy="1203325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161" name="Google Shape;5161;p72"/>
          <p:cNvCxnSpPr/>
          <p:nvPr/>
        </p:nvCxnSpPr>
        <p:spPr>
          <a:xfrm>
            <a:off x="5657850" y="3160713"/>
            <a:ext cx="30163" cy="155575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162" name="Google Shape;5162;p72"/>
          <p:cNvCxnSpPr/>
          <p:nvPr/>
        </p:nvCxnSpPr>
        <p:spPr>
          <a:xfrm>
            <a:off x="6118225" y="3260725"/>
            <a:ext cx="1296988" cy="203835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descr="underline_base" id="5163" name="Google Shape;5163;p7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1325" y="796925"/>
            <a:ext cx="5484813" cy="17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8" name="Shape 5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9" name="Google Shape;5169;p73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170" name="Google Shape;5170;p73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71" name="Google Shape;5171;p73"/>
          <p:cNvSpPr txBox="1"/>
          <p:nvPr>
            <p:ph type="title"/>
          </p:nvPr>
        </p:nvSpPr>
        <p:spPr>
          <a:xfrm>
            <a:off x="298450" y="153988"/>
            <a:ext cx="8520113" cy="773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File distribution: client-server vs P2P</a:t>
            </a:r>
            <a:endParaRPr/>
          </a:p>
        </p:txBody>
      </p:sp>
      <p:sp>
        <p:nvSpPr>
          <p:cNvPr id="5172" name="Google Shape;5172;p73"/>
          <p:cNvSpPr txBox="1"/>
          <p:nvPr>
            <p:ph idx="1" type="body"/>
          </p:nvPr>
        </p:nvSpPr>
        <p:spPr>
          <a:xfrm>
            <a:off x="465138" y="1227138"/>
            <a:ext cx="8258175" cy="882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 u="sng">
                <a:solidFill>
                  <a:srgbClr val="CC0000"/>
                </a:solidFill>
              </a:rPr>
              <a:t>Question</a:t>
            </a:r>
            <a:r>
              <a:rPr i="1" lang="en-US">
                <a:solidFill>
                  <a:srgbClr val="CC0000"/>
                </a:solidFill>
              </a:rPr>
              <a:t>:</a:t>
            </a:r>
            <a:r>
              <a:rPr lang="en-US"/>
              <a:t> how much time to distribute file (size </a:t>
            </a:r>
            <a:r>
              <a:rPr i="1" lang="en-US"/>
              <a:t>F</a:t>
            </a:r>
            <a:r>
              <a:rPr lang="en-US"/>
              <a:t>) from one server to </a:t>
            </a:r>
            <a:r>
              <a:rPr i="1" lang="en-US"/>
              <a:t>N  peers</a:t>
            </a:r>
            <a:r>
              <a:rPr lang="en-US"/>
              <a:t>?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peer upload/download capacity is limited resource</a:t>
            </a:r>
            <a:endParaRPr/>
          </a:p>
        </p:txBody>
      </p:sp>
      <p:sp>
        <p:nvSpPr>
          <p:cNvPr id="5173" name="Google Shape;5173;p73"/>
          <p:cNvSpPr/>
          <p:nvPr/>
        </p:nvSpPr>
        <p:spPr>
          <a:xfrm>
            <a:off x="2284413" y="4087813"/>
            <a:ext cx="3775075" cy="1755775"/>
          </a:xfrm>
          <a:custGeom>
            <a:rect b="b" l="l" r="r" t="t"/>
            <a:pathLst>
              <a:path extrusionOk="0" h="1255" w="1292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4" name="Google Shape;5174;p73"/>
          <p:cNvCxnSpPr/>
          <p:nvPr/>
        </p:nvCxnSpPr>
        <p:spPr>
          <a:xfrm>
            <a:off x="1819275" y="4051300"/>
            <a:ext cx="803275" cy="3111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75" name="Google Shape;5175;p73"/>
          <p:cNvSpPr txBox="1"/>
          <p:nvPr/>
        </p:nvSpPr>
        <p:spPr>
          <a:xfrm>
            <a:off x="2103438" y="3849688"/>
            <a:ext cx="3873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aseline="-25000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cxnSp>
        <p:nvCxnSpPr>
          <p:cNvPr id="5176" name="Google Shape;5176;p73"/>
          <p:cNvCxnSpPr/>
          <p:nvPr/>
        </p:nvCxnSpPr>
        <p:spPr>
          <a:xfrm>
            <a:off x="1376363" y="4962525"/>
            <a:ext cx="1016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77" name="Google Shape;5177;p73"/>
          <p:cNvCxnSpPr/>
          <p:nvPr/>
        </p:nvCxnSpPr>
        <p:spPr>
          <a:xfrm rot="10800000">
            <a:off x="1431925" y="5110163"/>
            <a:ext cx="100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78" name="Google Shape;5178;p73"/>
          <p:cNvSpPr txBox="1"/>
          <p:nvPr/>
        </p:nvSpPr>
        <p:spPr>
          <a:xfrm>
            <a:off x="1665288" y="4573588"/>
            <a:ext cx="609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aseline="-25000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5179" name="Google Shape;5179;p73"/>
          <p:cNvSpPr txBox="1"/>
          <p:nvPr/>
        </p:nvSpPr>
        <p:spPr>
          <a:xfrm>
            <a:off x="1646238" y="5087938"/>
            <a:ext cx="609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5180" name="Google Shape;5180;p73"/>
          <p:cNvSpPr txBox="1"/>
          <p:nvPr/>
        </p:nvSpPr>
        <p:spPr>
          <a:xfrm>
            <a:off x="1146175" y="4071938"/>
            <a:ext cx="11731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baseline="-2500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1" name="Google Shape;5181;p73"/>
          <p:cNvSpPr txBox="1"/>
          <p:nvPr/>
        </p:nvSpPr>
        <p:spPr>
          <a:xfrm>
            <a:off x="2825750" y="4598988"/>
            <a:ext cx="25463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network (with abundant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bandwidth)</a:t>
            </a:r>
            <a:endParaRPr/>
          </a:p>
        </p:txBody>
      </p:sp>
      <p:sp>
        <p:nvSpPr>
          <p:cNvPr id="5182" name="Google Shape;5182;p73"/>
          <p:cNvSpPr txBox="1"/>
          <p:nvPr/>
        </p:nvSpPr>
        <p:spPr>
          <a:xfrm>
            <a:off x="254000" y="3824288"/>
            <a:ext cx="13970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file, size F</a:t>
            </a:r>
            <a:endParaRPr baseline="-25000" i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3" name="Google Shape;5183;p73"/>
          <p:cNvSpPr txBox="1"/>
          <p:nvPr/>
        </p:nvSpPr>
        <p:spPr>
          <a:xfrm>
            <a:off x="1492250" y="2725738"/>
            <a:ext cx="2014538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b="1" i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="1" baseline="-25000" i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server upload capacity</a:t>
            </a:r>
            <a:endParaRPr/>
          </a:p>
        </p:txBody>
      </p:sp>
      <p:sp>
        <p:nvSpPr>
          <p:cNvPr id="5184" name="Google Shape;5184;p73"/>
          <p:cNvSpPr txBox="1"/>
          <p:nvPr/>
        </p:nvSpPr>
        <p:spPr>
          <a:xfrm>
            <a:off x="6276975" y="5491163"/>
            <a:ext cx="2590800" cy="56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b="1" i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="1" baseline="-25000" i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i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peer i upload capacity</a:t>
            </a:r>
            <a:endParaRPr/>
          </a:p>
        </p:txBody>
      </p:sp>
      <p:sp>
        <p:nvSpPr>
          <p:cNvPr id="5185" name="Google Shape;5185;p73"/>
          <p:cNvSpPr txBox="1"/>
          <p:nvPr/>
        </p:nvSpPr>
        <p:spPr>
          <a:xfrm>
            <a:off x="6357938" y="3622675"/>
            <a:ext cx="2122487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</a:pPr>
            <a:r>
              <a:rPr b="1" i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1" baseline="-25000" i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i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peer i download capacity</a:t>
            </a:r>
            <a:endParaRPr/>
          </a:p>
        </p:txBody>
      </p:sp>
      <p:pic>
        <p:nvPicPr>
          <p:cNvPr descr="underline_base" id="5186" name="Google Shape;518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475" y="720725"/>
            <a:ext cx="68564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5187" name="Google Shape;5187;p73"/>
          <p:cNvSpPr/>
          <p:nvPr/>
        </p:nvSpPr>
        <p:spPr>
          <a:xfrm>
            <a:off x="763588" y="3270250"/>
            <a:ext cx="592137" cy="581025"/>
          </a:xfrm>
          <a:prstGeom prst="can">
            <a:avLst>
              <a:gd fmla="val 20218" name="adj"/>
            </a:avLst>
          </a:prstGeom>
          <a:gradFill>
            <a:gsLst>
              <a:gs pos="0">
                <a:srgbClr val="000099"/>
              </a:gs>
              <a:gs pos="100000">
                <a:srgbClr val="FFFFFF"/>
              </a:gs>
            </a:gsLst>
            <a:lin ang="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188" name="Google Shape;5188;p73"/>
          <p:cNvGrpSpPr/>
          <p:nvPr/>
        </p:nvGrpSpPr>
        <p:grpSpPr>
          <a:xfrm>
            <a:off x="3498850" y="3548063"/>
            <a:ext cx="2138363" cy="903287"/>
            <a:chOff x="2204" y="2030"/>
            <a:chExt cx="1347" cy="774"/>
          </a:xfrm>
        </p:grpSpPr>
        <p:sp>
          <p:nvSpPr>
            <p:cNvPr id="5189" name="Google Shape;5189;p73"/>
            <p:cNvSpPr txBox="1"/>
            <p:nvPr/>
          </p:nvSpPr>
          <p:spPr>
            <a:xfrm>
              <a:off x="2856" y="2271"/>
              <a:ext cx="384" cy="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baseline="-25000"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cxnSp>
          <p:nvCxnSpPr>
            <p:cNvPr id="5190" name="Google Shape;5190;p73"/>
            <p:cNvCxnSpPr/>
            <p:nvPr/>
          </p:nvCxnSpPr>
          <p:spPr>
            <a:xfrm flipH="1" rot="10800000">
              <a:off x="2997" y="2133"/>
              <a:ext cx="200" cy="65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5191" name="Google Shape;5191;p73"/>
            <p:cNvCxnSpPr/>
            <p:nvPr/>
          </p:nvCxnSpPr>
          <p:spPr>
            <a:xfrm flipH="1">
              <a:off x="3082" y="2141"/>
              <a:ext cx="208" cy="66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5192" name="Google Shape;5192;p73"/>
            <p:cNvSpPr txBox="1"/>
            <p:nvPr/>
          </p:nvSpPr>
          <p:spPr>
            <a:xfrm>
              <a:off x="3167" y="2332"/>
              <a:ext cx="384" cy="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r>
                <a:rPr baseline="-25000"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5193" name="Google Shape;5193;p73"/>
            <p:cNvSpPr txBox="1"/>
            <p:nvPr/>
          </p:nvSpPr>
          <p:spPr>
            <a:xfrm>
              <a:off x="2204" y="2167"/>
              <a:ext cx="384" cy="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baseline="-25000"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cxnSp>
          <p:nvCxnSpPr>
            <p:cNvPr id="5194" name="Google Shape;5194;p73"/>
            <p:cNvCxnSpPr/>
            <p:nvPr/>
          </p:nvCxnSpPr>
          <p:spPr>
            <a:xfrm flipH="1" rot="10800000">
              <a:off x="2345" y="2030"/>
              <a:ext cx="200" cy="65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5195" name="Google Shape;5195;p73"/>
            <p:cNvCxnSpPr/>
            <p:nvPr/>
          </p:nvCxnSpPr>
          <p:spPr>
            <a:xfrm flipH="1">
              <a:off x="2430" y="2038"/>
              <a:ext cx="208" cy="66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5196" name="Google Shape;5196;p73"/>
            <p:cNvSpPr txBox="1"/>
            <p:nvPr/>
          </p:nvSpPr>
          <p:spPr>
            <a:xfrm>
              <a:off x="2515" y="2229"/>
              <a:ext cx="384" cy="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r>
                <a:rPr baseline="-25000"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cxnSp>
        <p:nvCxnSpPr>
          <p:cNvPr id="5197" name="Google Shape;5197;p73"/>
          <p:cNvCxnSpPr/>
          <p:nvPr/>
        </p:nvCxnSpPr>
        <p:spPr>
          <a:xfrm>
            <a:off x="6030913" y="4767263"/>
            <a:ext cx="116522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98" name="Google Shape;5198;p73"/>
          <p:cNvCxnSpPr/>
          <p:nvPr/>
        </p:nvCxnSpPr>
        <p:spPr>
          <a:xfrm>
            <a:off x="6038850" y="4919663"/>
            <a:ext cx="116522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199" name="Google Shape;5199;p73"/>
          <p:cNvSpPr txBox="1"/>
          <p:nvPr/>
        </p:nvSpPr>
        <p:spPr>
          <a:xfrm>
            <a:off x="6191250" y="4356100"/>
            <a:ext cx="6096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5200" name="Google Shape;5200;p73"/>
          <p:cNvSpPr txBox="1"/>
          <p:nvPr/>
        </p:nvSpPr>
        <p:spPr>
          <a:xfrm>
            <a:off x="6215063" y="4889500"/>
            <a:ext cx="6096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aseline="-25000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cxnSp>
        <p:nvCxnSpPr>
          <p:cNvPr id="5201" name="Google Shape;5201;p73"/>
          <p:cNvCxnSpPr/>
          <p:nvPr/>
        </p:nvCxnSpPr>
        <p:spPr>
          <a:xfrm>
            <a:off x="2265363" y="3232150"/>
            <a:ext cx="0" cy="663575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02" name="Google Shape;5202;p73"/>
          <p:cNvCxnSpPr/>
          <p:nvPr/>
        </p:nvCxnSpPr>
        <p:spPr>
          <a:xfrm flipH="1">
            <a:off x="6478588" y="4146550"/>
            <a:ext cx="369887" cy="414338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03" name="Google Shape;5203;p73"/>
          <p:cNvCxnSpPr/>
          <p:nvPr/>
        </p:nvCxnSpPr>
        <p:spPr>
          <a:xfrm rot="10800000">
            <a:off x="6508750" y="5092700"/>
            <a:ext cx="369888" cy="414338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204" name="Google Shape;5204;p73"/>
          <p:cNvGrpSpPr/>
          <p:nvPr/>
        </p:nvGrpSpPr>
        <p:grpSpPr>
          <a:xfrm>
            <a:off x="1535113" y="3332163"/>
            <a:ext cx="465137" cy="803275"/>
            <a:chOff x="4140" y="429"/>
            <a:chExt cx="1425" cy="2396"/>
          </a:xfrm>
        </p:grpSpPr>
        <p:sp>
          <p:nvSpPr>
            <p:cNvPr id="5205" name="Google Shape;5205;p7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6" name="Google Shape;5206;p73"/>
            <p:cNvSpPr/>
            <p:nvPr/>
          </p:nvSpPr>
          <p:spPr>
            <a:xfrm>
              <a:off x="4208" y="429"/>
              <a:ext cx="1046" cy="2282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7" name="Google Shape;5207;p7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8" name="Google Shape;5208;p7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9" name="Google Shape;5209;p73"/>
            <p:cNvSpPr/>
            <p:nvPr/>
          </p:nvSpPr>
          <p:spPr>
            <a:xfrm>
              <a:off x="4213" y="694"/>
              <a:ext cx="593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10" name="Google Shape;5210;p73"/>
            <p:cNvGrpSpPr/>
            <p:nvPr/>
          </p:nvGrpSpPr>
          <p:grpSpPr>
            <a:xfrm>
              <a:off x="4748" y="666"/>
              <a:ext cx="583" cy="147"/>
              <a:chOff x="613" y="2566"/>
              <a:chExt cx="728" cy="141"/>
            </a:xfrm>
          </p:grpSpPr>
          <p:sp>
            <p:nvSpPr>
              <p:cNvPr id="5211" name="Google Shape;5211;p73"/>
              <p:cNvSpPr/>
              <p:nvPr/>
            </p:nvSpPr>
            <p:spPr>
              <a:xfrm>
                <a:off x="613" y="2566"/>
                <a:ext cx="728" cy="14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2" name="Google Shape;5212;p73"/>
              <p:cNvSpPr/>
              <p:nvPr/>
            </p:nvSpPr>
            <p:spPr>
              <a:xfrm>
                <a:off x="631" y="2584"/>
                <a:ext cx="692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3" name="Google Shape;5213;p73"/>
            <p:cNvSpPr/>
            <p:nvPr/>
          </p:nvSpPr>
          <p:spPr>
            <a:xfrm>
              <a:off x="4223" y="1021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14" name="Google Shape;5214;p73"/>
            <p:cNvGrpSpPr/>
            <p:nvPr/>
          </p:nvGrpSpPr>
          <p:grpSpPr>
            <a:xfrm>
              <a:off x="4748" y="992"/>
              <a:ext cx="579" cy="137"/>
              <a:chOff x="615" y="2566"/>
              <a:chExt cx="722" cy="142"/>
            </a:xfrm>
          </p:grpSpPr>
          <p:sp>
            <p:nvSpPr>
              <p:cNvPr id="5215" name="Google Shape;5215;p73"/>
              <p:cNvSpPr/>
              <p:nvPr/>
            </p:nvSpPr>
            <p:spPr>
              <a:xfrm>
                <a:off x="615" y="2566"/>
                <a:ext cx="722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6" name="Google Shape;5216;p73"/>
              <p:cNvSpPr/>
              <p:nvPr/>
            </p:nvSpPr>
            <p:spPr>
              <a:xfrm>
                <a:off x="633" y="2581"/>
                <a:ext cx="686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7" name="Google Shape;5217;p73"/>
            <p:cNvSpPr/>
            <p:nvPr/>
          </p:nvSpPr>
          <p:spPr>
            <a:xfrm>
              <a:off x="4218" y="1357"/>
              <a:ext cx="593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8" name="Google Shape;5218;p73"/>
            <p:cNvSpPr/>
            <p:nvPr/>
          </p:nvSpPr>
          <p:spPr>
            <a:xfrm>
              <a:off x="4228" y="1655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19" name="Google Shape;5219;p73"/>
            <p:cNvGrpSpPr/>
            <p:nvPr/>
          </p:nvGrpSpPr>
          <p:grpSpPr>
            <a:xfrm>
              <a:off x="4733" y="1627"/>
              <a:ext cx="584" cy="151"/>
              <a:chOff x="612" y="2568"/>
              <a:chExt cx="727" cy="139"/>
            </a:xfrm>
          </p:grpSpPr>
          <p:sp>
            <p:nvSpPr>
              <p:cNvPr id="5220" name="Google Shape;5220;p73"/>
              <p:cNvSpPr/>
              <p:nvPr/>
            </p:nvSpPr>
            <p:spPr>
              <a:xfrm>
                <a:off x="612" y="2568"/>
                <a:ext cx="727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1" name="Google Shape;5221;p73"/>
              <p:cNvSpPr/>
              <p:nvPr/>
            </p:nvSpPr>
            <p:spPr>
              <a:xfrm>
                <a:off x="630" y="2585"/>
                <a:ext cx="691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22" name="Google Shape;5222;p7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23" name="Google Shape;5223;p73"/>
            <p:cNvGrpSpPr/>
            <p:nvPr/>
          </p:nvGrpSpPr>
          <p:grpSpPr>
            <a:xfrm>
              <a:off x="4738" y="1329"/>
              <a:ext cx="584" cy="137"/>
              <a:chOff x="613" y="2570"/>
              <a:chExt cx="727" cy="137"/>
            </a:xfrm>
          </p:grpSpPr>
          <p:sp>
            <p:nvSpPr>
              <p:cNvPr id="5224" name="Google Shape;5224;p73"/>
              <p:cNvSpPr/>
              <p:nvPr/>
            </p:nvSpPr>
            <p:spPr>
              <a:xfrm>
                <a:off x="613" y="2570"/>
                <a:ext cx="727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5" name="Google Shape;5225;p73"/>
              <p:cNvSpPr/>
              <p:nvPr/>
            </p:nvSpPr>
            <p:spPr>
              <a:xfrm>
                <a:off x="631" y="2584"/>
                <a:ext cx="691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26" name="Google Shape;5226;p73"/>
            <p:cNvSpPr/>
            <p:nvPr/>
          </p:nvSpPr>
          <p:spPr>
            <a:xfrm>
              <a:off x="5249" y="429"/>
              <a:ext cx="68" cy="2287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7" name="Google Shape;5227;p7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8" name="Google Shape;5228;p7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9" name="Google Shape;5229;p73"/>
            <p:cNvSpPr/>
            <p:nvPr/>
          </p:nvSpPr>
          <p:spPr>
            <a:xfrm>
              <a:off x="5516" y="2612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7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1" name="Google Shape;5231;p73"/>
            <p:cNvSpPr/>
            <p:nvPr/>
          </p:nvSpPr>
          <p:spPr>
            <a:xfrm>
              <a:off x="4140" y="2678"/>
              <a:ext cx="1201" cy="147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2" name="Google Shape;5232;p73"/>
            <p:cNvSpPr/>
            <p:nvPr/>
          </p:nvSpPr>
          <p:spPr>
            <a:xfrm>
              <a:off x="4208" y="2711"/>
              <a:ext cx="1070" cy="8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3" name="Google Shape;5233;p73"/>
            <p:cNvSpPr/>
            <p:nvPr/>
          </p:nvSpPr>
          <p:spPr>
            <a:xfrm>
              <a:off x="4310" y="2385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4" name="Google Shape;5234;p73"/>
            <p:cNvSpPr/>
            <p:nvPr/>
          </p:nvSpPr>
          <p:spPr>
            <a:xfrm>
              <a:off x="4485" y="2385"/>
              <a:ext cx="160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5" name="Google Shape;5235;p73"/>
            <p:cNvSpPr/>
            <p:nvPr/>
          </p:nvSpPr>
          <p:spPr>
            <a:xfrm>
              <a:off x="4660" y="2380"/>
              <a:ext cx="160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6" name="Google Shape;5236;p73"/>
            <p:cNvSpPr/>
            <p:nvPr/>
          </p:nvSpPr>
          <p:spPr>
            <a:xfrm>
              <a:off x="5064" y="1835"/>
              <a:ext cx="83" cy="762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37" name="Google Shape;5237;p73"/>
          <p:cNvGrpSpPr/>
          <p:nvPr/>
        </p:nvGrpSpPr>
        <p:grpSpPr>
          <a:xfrm>
            <a:off x="444500" y="4635500"/>
            <a:ext cx="925513" cy="795338"/>
            <a:chOff x="-44" y="1473"/>
            <a:chExt cx="981" cy="1105"/>
          </a:xfrm>
        </p:grpSpPr>
        <p:pic>
          <p:nvPicPr>
            <p:cNvPr descr="desktop_computer_stylized_medium" id="5238" name="Google Shape;5238;p7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39" name="Google Shape;5239;p7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40" name="Google Shape;5240;p73"/>
          <p:cNvGrpSpPr/>
          <p:nvPr/>
        </p:nvGrpSpPr>
        <p:grpSpPr>
          <a:xfrm>
            <a:off x="3665538" y="2816225"/>
            <a:ext cx="925512" cy="795338"/>
            <a:chOff x="-44" y="1473"/>
            <a:chExt cx="981" cy="1105"/>
          </a:xfrm>
        </p:grpSpPr>
        <p:pic>
          <p:nvPicPr>
            <p:cNvPr descr="desktop_computer_stylized_medium" id="5241" name="Google Shape;5241;p7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42" name="Google Shape;5242;p7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43" name="Google Shape;5243;p73"/>
          <p:cNvGrpSpPr/>
          <p:nvPr/>
        </p:nvGrpSpPr>
        <p:grpSpPr>
          <a:xfrm>
            <a:off x="4710113" y="2957513"/>
            <a:ext cx="925512" cy="795337"/>
            <a:chOff x="-44" y="1473"/>
            <a:chExt cx="981" cy="1105"/>
          </a:xfrm>
        </p:grpSpPr>
        <p:pic>
          <p:nvPicPr>
            <p:cNvPr descr="desktop_computer_stylized_medium" id="5244" name="Google Shape;5244;p7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45" name="Google Shape;5245;p7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46" name="Google Shape;5246;p73"/>
          <p:cNvGrpSpPr/>
          <p:nvPr/>
        </p:nvGrpSpPr>
        <p:grpSpPr>
          <a:xfrm flipH="1">
            <a:off x="7180263" y="4405313"/>
            <a:ext cx="925512" cy="795337"/>
            <a:chOff x="-44" y="1473"/>
            <a:chExt cx="981" cy="1105"/>
          </a:xfrm>
        </p:grpSpPr>
        <p:pic>
          <p:nvPicPr>
            <p:cNvPr descr="desktop_computer_stylized_medium" id="5247" name="Google Shape;5247;p7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48" name="Google Shape;5248;p7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3" name="Shape 5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4" name="Google Shape;5254;p74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255" name="Google Shape;5255;p74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56" name="Google Shape;5256;p74"/>
          <p:cNvSpPr txBox="1"/>
          <p:nvPr>
            <p:ph type="title"/>
          </p:nvPr>
        </p:nvSpPr>
        <p:spPr>
          <a:xfrm>
            <a:off x="298450" y="61913"/>
            <a:ext cx="85201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File distribution time: client-server</a:t>
            </a:r>
            <a:endParaRPr/>
          </a:p>
        </p:txBody>
      </p:sp>
      <p:sp>
        <p:nvSpPr>
          <p:cNvPr id="5257" name="Google Shape;5257;p74"/>
          <p:cNvSpPr txBox="1"/>
          <p:nvPr>
            <p:ph idx="1" type="body"/>
          </p:nvPr>
        </p:nvSpPr>
        <p:spPr>
          <a:xfrm>
            <a:off x="322263" y="1252538"/>
            <a:ext cx="4100512" cy="201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>
                <a:solidFill>
                  <a:srgbClr val="CC0000"/>
                </a:solidFill>
              </a:rPr>
              <a:t>server transmission: </a:t>
            </a:r>
            <a:r>
              <a:rPr lang="en-US" sz="2400"/>
              <a:t>must</a:t>
            </a:r>
            <a:r>
              <a:rPr i="1" lang="en-US" sz="2400">
                <a:solidFill>
                  <a:srgbClr val="CC0000"/>
                </a:solidFill>
              </a:rPr>
              <a:t> </a:t>
            </a:r>
            <a:r>
              <a:rPr lang="en-US" sz="2400"/>
              <a:t>sequentially send (upload) </a:t>
            </a:r>
            <a:r>
              <a:rPr i="1" lang="en-US" sz="2400"/>
              <a:t>N </a:t>
            </a:r>
            <a:r>
              <a:rPr lang="en-US" sz="2400"/>
              <a:t>file</a:t>
            </a:r>
            <a:r>
              <a:rPr i="1" lang="en-US" sz="2400"/>
              <a:t> </a:t>
            </a:r>
            <a:r>
              <a:rPr lang="en-US" sz="2400"/>
              <a:t>copies</a:t>
            </a:r>
            <a:r>
              <a:rPr lang="en-US" sz="2600"/>
              <a:t>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time to send one copy: </a:t>
            </a:r>
            <a:r>
              <a:rPr i="1" lang="en-US" sz="2000"/>
              <a:t>F/u</a:t>
            </a:r>
            <a:r>
              <a:rPr baseline="-25000" i="1" lang="en-US" sz="2000"/>
              <a:t>s </a:t>
            </a:r>
            <a:endParaRPr sz="2000"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time to send </a:t>
            </a:r>
            <a:r>
              <a:rPr i="1" lang="en-US" sz="2000"/>
              <a:t>N</a:t>
            </a:r>
            <a:r>
              <a:rPr lang="en-US" sz="2000"/>
              <a:t> copies: </a:t>
            </a:r>
            <a:r>
              <a:rPr i="1" lang="en-US" sz="2000"/>
              <a:t>NF/u</a:t>
            </a:r>
            <a:r>
              <a:rPr baseline="-25000" i="1" lang="en-US" sz="2000"/>
              <a:t>s</a:t>
            </a:r>
            <a:endParaRPr sz="2000"/>
          </a:p>
        </p:txBody>
      </p:sp>
      <p:cxnSp>
        <p:nvCxnSpPr>
          <p:cNvPr id="5258" name="Google Shape;5258;p74"/>
          <p:cNvCxnSpPr/>
          <p:nvPr/>
        </p:nvCxnSpPr>
        <p:spPr>
          <a:xfrm flipH="1" rot="10800000">
            <a:off x="5746750" y="5368925"/>
            <a:ext cx="430213" cy="69215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59" name="Google Shape;5259;p74"/>
          <p:cNvSpPr txBox="1"/>
          <p:nvPr/>
        </p:nvSpPr>
        <p:spPr>
          <a:xfrm>
            <a:off x="5484813" y="6022975"/>
            <a:ext cx="2670175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 linearly in N</a:t>
            </a:r>
            <a:endParaRPr/>
          </a:p>
        </p:txBody>
      </p:sp>
      <p:sp>
        <p:nvSpPr>
          <p:cNvPr id="5260" name="Google Shape;5260;p74"/>
          <p:cNvSpPr txBox="1"/>
          <p:nvPr/>
        </p:nvSpPr>
        <p:spPr>
          <a:xfrm>
            <a:off x="1249363" y="4662488"/>
            <a:ext cx="2786062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to  distribute F </a:t>
            </a:r>
            <a:endParaRPr/>
          </a:p>
          <a:p>
            <a:pPr indent="-342900" lvl="0" marL="342900" marR="0" rtl="0" algn="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N clients using </a:t>
            </a:r>
            <a:endParaRPr/>
          </a:p>
          <a:p>
            <a:pPr indent="-342900" lvl="0" marL="342900" marR="0" rtl="0" algn="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client-server approach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61" name="Google Shape;5261;p74"/>
          <p:cNvSpPr/>
          <p:nvPr/>
        </p:nvSpPr>
        <p:spPr>
          <a:xfrm>
            <a:off x="1157288" y="4591050"/>
            <a:ext cx="7032625" cy="1235075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underline_base" id="5262" name="Google Shape;526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775" y="857250"/>
            <a:ext cx="6518275" cy="1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63" name="Google Shape;5263;p74"/>
          <p:cNvSpPr txBox="1"/>
          <p:nvPr/>
        </p:nvSpPr>
        <p:spPr>
          <a:xfrm>
            <a:off x="3946525" y="4905375"/>
            <a:ext cx="4238625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Arial"/>
              <a:buNone/>
            </a:pPr>
            <a:r>
              <a:rPr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baseline="-25000"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c-s</a:t>
            </a:r>
            <a:r>
              <a:rPr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 max{NF/u</a:t>
            </a:r>
            <a:r>
              <a:rPr baseline="-25000"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s,</a:t>
            </a:r>
            <a:r>
              <a:rPr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,F/d</a:t>
            </a:r>
            <a:r>
              <a:rPr baseline="-25000"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  <a:r>
              <a:rPr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r>
              <a:rPr i="1" lang="en-US" sz="2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264" name="Google Shape;5264;p74"/>
          <p:cNvSpPr/>
          <p:nvPr/>
        </p:nvSpPr>
        <p:spPr>
          <a:xfrm>
            <a:off x="363538" y="3081338"/>
            <a:ext cx="4316412" cy="201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client: 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each client must download file copy</a:t>
            </a:r>
            <a:endParaRPr/>
          </a:p>
          <a:p>
            <a:pPr indent="-342900" lvl="1" marL="8001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</a:t>
            </a:r>
            <a:r>
              <a:rPr b="0" baseline="-25000" i="1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</a:t>
            </a: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= min client download rate</a:t>
            </a:r>
            <a:endParaRPr/>
          </a:p>
          <a:p>
            <a:pPr indent="-342900" lvl="1" marL="8001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 client download time: </a:t>
            </a:r>
            <a:r>
              <a:rPr b="0" i="1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F/d</a:t>
            </a:r>
            <a:r>
              <a:rPr b="0" baseline="-25000" i="1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</a:t>
            </a:r>
            <a:r>
              <a:rPr b="0" i="1" lang="en-US" sz="2000" u="none" cap="none" strike="noStrik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b="0" i="1" sz="2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265" name="Google Shape;5265;p74"/>
          <p:cNvCxnSpPr/>
          <p:nvPr/>
        </p:nvCxnSpPr>
        <p:spPr>
          <a:xfrm>
            <a:off x="4843463" y="5334000"/>
            <a:ext cx="174625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66" name="Google Shape;5266;p74"/>
          <p:cNvSpPr/>
          <p:nvPr/>
        </p:nvSpPr>
        <p:spPr>
          <a:xfrm>
            <a:off x="5600700" y="2111375"/>
            <a:ext cx="2136775" cy="1209675"/>
          </a:xfrm>
          <a:custGeom>
            <a:rect b="b" l="l" r="r" t="t"/>
            <a:pathLst>
              <a:path extrusionOk="0" h="1255" w="1292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67" name="Google Shape;5267;p74"/>
          <p:cNvCxnSpPr/>
          <p:nvPr/>
        </p:nvCxnSpPr>
        <p:spPr>
          <a:xfrm>
            <a:off x="5338763" y="2085975"/>
            <a:ext cx="455612" cy="21431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68" name="Google Shape;5268;p74"/>
          <p:cNvSpPr txBox="1"/>
          <p:nvPr/>
        </p:nvSpPr>
        <p:spPr>
          <a:xfrm>
            <a:off x="5364163" y="1763713"/>
            <a:ext cx="366712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aseline="-25000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cxnSp>
        <p:nvCxnSpPr>
          <p:cNvPr id="5269" name="Google Shape;5269;p74"/>
          <p:cNvCxnSpPr/>
          <p:nvPr/>
        </p:nvCxnSpPr>
        <p:spPr>
          <a:xfrm>
            <a:off x="5089525" y="2713038"/>
            <a:ext cx="57467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70" name="Google Shape;5270;p74"/>
          <p:cNvCxnSpPr/>
          <p:nvPr/>
        </p:nvCxnSpPr>
        <p:spPr>
          <a:xfrm rot="10800000">
            <a:off x="5119688" y="2814638"/>
            <a:ext cx="56673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71" name="Google Shape;5271;p74"/>
          <p:cNvSpPr txBox="1"/>
          <p:nvPr/>
        </p:nvSpPr>
        <p:spPr>
          <a:xfrm>
            <a:off x="6183313" y="2460625"/>
            <a:ext cx="8953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/>
          </a:p>
        </p:txBody>
      </p:sp>
      <p:sp>
        <p:nvSpPr>
          <p:cNvPr id="5272" name="Google Shape;5272;p74"/>
          <p:cNvSpPr/>
          <p:nvPr/>
        </p:nvSpPr>
        <p:spPr>
          <a:xfrm>
            <a:off x="4740275" y="1562100"/>
            <a:ext cx="334963" cy="401638"/>
          </a:xfrm>
          <a:prstGeom prst="can">
            <a:avLst>
              <a:gd fmla="val 24242" name="adj"/>
            </a:avLst>
          </a:prstGeom>
          <a:gradFill>
            <a:gsLst>
              <a:gs pos="0">
                <a:srgbClr val="000099"/>
              </a:gs>
              <a:gs pos="100000">
                <a:srgbClr val="FFFFFF"/>
              </a:gs>
            </a:gsLst>
            <a:lin ang="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73" name="Google Shape;5273;p74"/>
          <p:cNvCxnSpPr/>
          <p:nvPr/>
        </p:nvCxnSpPr>
        <p:spPr>
          <a:xfrm flipH="1" rot="10800000">
            <a:off x="7000875" y="1819275"/>
            <a:ext cx="180975" cy="5302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274" name="Google Shape;5274;p74"/>
          <p:cNvCxnSpPr/>
          <p:nvPr/>
        </p:nvCxnSpPr>
        <p:spPr>
          <a:xfrm flipH="1">
            <a:off x="7078663" y="1825625"/>
            <a:ext cx="187325" cy="5349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275" name="Google Shape;5275;p74"/>
          <p:cNvCxnSpPr/>
          <p:nvPr/>
        </p:nvCxnSpPr>
        <p:spPr>
          <a:xfrm flipH="1" rot="10800000">
            <a:off x="6416675" y="1736725"/>
            <a:ext cx="179388" cy="5302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276" name="Google Shape;5276;p74"/>
          <p:cNvCxnSpPr/>
          <p:nvPr/>
        </p:nvCxnSpPr>
        <p:spPr>
          <a:xfrm flipH="1">
            <a:off x="6492875" y="1743075"/>
            <a:ext cx="185738" cy="5349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277" name="Google Shape;5277;p74"/>
          <p:cNvCxnSpPr/>
          <p:nvPr/>
        </p:nvCxnSpPr>
        <p:spPr>
          <a:xfrm>
            <a:off x="7723188" y="2579688"/>
            <a:ext cx="65881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78" name="Google Shape;5278;p74"/>
          <p:cNvCxnSpPr/>
          <p:nvPr/>
        </p:nvCxnSpPr>
        <p:spPr>
          <a:xfrm>
            <a:off x="7726363" y="2682875"/>
            <a:ext cx="660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279" name="Google Shape;5279;p74"/>
          <p:cNvSpPr txBox="1"/>
          <p:nvPr/>
        </p:nvSpPr>
        <p:spPr>
          <a:xfrm>
            <a:off x="7813675" y="2146300"/>
            <a:ext cx="4508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5280" name="Google Shape;5280;p74"/>
          <p:cNvSpPr txBox="1"/>
          <p:nvPr/>
        </p:nvSpPr>
        <p:spPr>
          <a:xfrm>
            <a:off x="7829550" y="2663825"/>
            <a:ext cx="506413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aseline="-25000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5281" name="Google Shape;5281;p74"/>
          <p:cNvSpPr txBox="1"/>
          <p:nvPr/>
        </p:nvSpPr>
        <p:spPr>
          <a:xfrm>
            <a:off x="4498975" y="1616075"/>
            <a:ext cx="790575" cy="303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baseline="-25000"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82" name="Google Shape;5282;p74"/>
          <p:cNvGrpSpPr/>
          <p:nvPr/>
        </p:nvGrpSpPr>
        <p:grpSpPr>
          <a:xfrm>
            <a:off x="5114925" y="1690688"/>
            <a:ext cx="292100" cy="517525"/>
            <a:chOff x="4140" y="429"/>
            <a:chExt cx="1425" cy="2396"/>
          </a:xfrm>
        </p:grpSpPr>
        <p:sp>
          <p:nvSpPr>
            <p:cNvPr id="5283" name="Google Shape;5283;p74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4" name="Google Shape;5284;p74"/>
            <p:cNvSpPr/>
            <p:nvPr/>
          </p:nvSpPr>
          <p:spPr>
            <a:xfrm>
              <a:off x="4210" y="429"/>
              <a:ext cx="1046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5" name="Google Shape;5285;p74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6" name="Google Shape;5286;p74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7" name="Google Shape;5287;p74"/>
            <p:cNvSpPr/>
            <p:nvPr/>
          </p:nvSpPr>
          <p:spPr>
            <a:xfrm>
              <a:off x="4210" y="694"/>
              <a:ext cx="596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88" name="Google Shape;5288;p74"/>
            <p:cNvGrpSpPr/>
            <p:nvPr/>
          </p:nvGrpSpPr>
          <p:grpSpPr>
            <a:xfrm>
              <a:off x="4752" y="671"/>
              <a:ext cx="581" cy="140"/>
              <a:chOff x="618" y="2571"/>
              <a:chExt cx="725" cy="134"/>
            </a:xfrm>
          </p:grpSpPr>
          <p:sp>
            <p:nvSpPr>
              <p:cNvPr id="5289" name="Google Shape;5289;p74"/>
              <p:cNvSpPr/>
              <p:nvPr/>
            </p:nvSpPr>
            <p:spPr>
              <a:xfrm>
                <a:off x="618" y="2571"/>
                <a:ext cx="725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0" name="Google Shape;5290;p74"/>
              <p:cNvSpPr/>
              <p:nvPr/>
            </p:nvSpPr>
            <p:spPr>
              <a:xfrm>
                <a:off x="637" y="2585"/>
                <a:ext cx="686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91" name="Google Shape;5291;p74"/>
            <p:cNvSpPr/>
            <p:nvPr/>
          </p:nvSpPr>
          <p:spPr>
            <a:xfrm>
              <a:off x="4225" y="1017"/>
              <a:ext cx="596" cy="51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92" name="Google Shape;5292;p74"/>
            <p:cNvGrpSpPr/>
            <p:nvPr/>
          </p:nvGrpSpPr>
          <p:grpSpPr>
            <a:xfrm>
              <a:off x="4744" y="995"/>
              <a:ext cx="581" cy="132"/>
              <a:chOff x="610" y="2569"/>
              <a:chExt cx="725" cy="137"/>
            </a:xfrm>
          </p:grpSpPr>
          <p:sp>
            <p:nvSpPr>
              <p:cNvPr id="5293" name="Google Shape;5293;p74"/>
              <p:cNvSpPr/>
              <p:nvPr/>
            </p:nvSpPr>
            <p:spPr>
              <a:xfrm>
                <a:off x="610" y="2569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4" name="Google Shape;5294;p74"/>
              <p:cNvSpPr/>
              <p:nvPr/>
            </p:nvSpPr>
            <p:spPr>
              <a:xfrm>
                <a:off x="630" y="2584"/>
                <a:ext cx="686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95" name="Google Shape;5295;p74"/>
            <p:cNvSpPr/>
            <p:nvPr/>
          </p:nvSpPr>
          <p:spPr>
            <a:xfrm>
              <a:off x="4217" y="1355"/>
              <a:ext cx="596" cy="51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6" name="Google Shape;5296;p74"/>
            <p:cNvSpPr/>
            <p:nvPr/>
          </p:nvSpPr>
          <p:spPr>
            <a:xfrm>
              <a:off x="4225" y="1656"/>
              <a:ext cx="596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97" name="Google Shape;5297;p74"/>
            <p:cNvGrpSpPr/>
            <p:nvPr/>
          </p:nvGrpSpPr>
          <p:grpSpPr>
            <a:xfrm>
              <a:off x="4737" y="1627"/>
              <a:ext cx="581" cy="154"/>
              <a:chOff x="616" y="2568"/>
              <a:chExt cx="724" cy="142"/>
            </a:xfrm>
          </p:grpSpPr>
          <p:sp>
            <p:nvSpPr>
              <p:cNvPr id="5298" name="Google Shape;5298;p74"/>
              <p:cNvSpPr/>
              <p:nvPr/>
            </p:nvSpPr>
            <p:spPr>
              <a:xfrm>
                <a:off x="616" y="2568"/>
                <a:ext cx="724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9" name="Google Shape;5299;p74"/>
              <p:cNvSpPr/>
              <p:nvPr/>
            </p:nvSpPr>
            <p:spPr>
              <a:xfrm>
                <a:off x="635" y="2582"/>
                <a:ext cx="685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0" name="Google Shape;5300;p74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01" name="Google Shape;5301;p74"/>
            <p:cNvGrpSpPr/>
            <p:nvPr/>
          </p:nvGrpSpPr>
          <p:grpSpPr>
            <a:xfrm>
              <a:off x="4737" y="1326"/>
              <a:ext cx="581" cy="140"/>
              <a:chOff x="611" y="2567"/>
              <a:chExt cx="724" cy="140"/>
            </a:xfrm>
          </p:grpSpPr>
          <p:sp>
            <p:nvSpPr>
              <p:cNvPr id="5302" name="Google Shape;5302;p74"/>
              <p:cNvSpPr/>
              <p:nvPr/>
            </p:nvSpPr>
            <p:spPr>
              <a:xfrm>
                <a:off x="611" y="2567"/>
                <a:ext cx="724" cy="14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3" name="Google Shape;5303;p74"/>
              <p:cNvSpPr/>
              <p:nvPr/>
            </p:nvSpPr>
            <p:spPr>
              <a:xfrm>
                <a:off x="630" y="2581"/>
                <a:ext cx="68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4" name="Google Shape;5304;p74"/>
            <p:cNvSpPr/>
            <p:nvPr/>
          </p:nvSpPr>
          <p:spPr>
            <a:xfrm>
              <a:off x="5247" y="429"/>
              <a:ext cx="70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5" name="Google Shape;5305;p74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6" name="Google Shape;5306;p74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74"/>
            <p:cNvSpPr/>
            <p:nvPr/>
          </p:nvSpPr>
          <p:spPr>
            <a:xfrm>
              <a:off x="5519" y="2612"/>
              <a:ext cx="46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74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74"/>
            <p:cNvSpPr/>
            <p:nvPr/>
          </p:nvSpPr>
          <p:spPr>
            <a:xfrm>
              <a:off x="4140" y="2678"/>
              <a:ext cx="1200" cy="147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74"/>
            <p:cNvSpPr/>
            <p:nvPr/>
          </p:nvSpPr>
          <p:spPr>
            <a:xfrm>
              <a:off x="4210" y="2707"/>
              <a:ext cx="1069" cy="88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74"/>
            <p:cNvSpPr/>
            <p:nvPr/>
          </p:nvSpPr>
          <p:spPr>
            <a:xfrm>
              <a:off x="4310" y="2384"/>
              <a:ext cx="155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2" name="Google Shape;5312;p74"/>
            <p:cNvSpPr/>
            <p:nvPr/>
          </p:nvSpPr>
          <p:spPr>
            <a:xfrm>
              <a:off x="4489" y="2384"/>
              <a:ext cx="155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3" name="Google Shape;5313;p74"/>
            <p:cNvSpPr/>
            <p:nvPr/>
          </p:nvSpPr>
          <p:spPr>
            <a:xfrm>
              <a:off x="4659" y="2384"/>
              <a:ext cx="163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74"/>
            <p:cNvSpPr/>
            <p:nvPr/>
          </p:nvSpPr>
          <p:spPr>
            <a:xfrm>
              <a:off x="5062" y="1833"/>
              <a:ext cx="85" cy="764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15" name="Google Shape;5315;p74"/>
          <p:cNvGrpSpPr/>
          <p:nvPr/>
        </p:nvGrpSpPr>
        <p:grpSpPr>
          <a:xfrm>
            <a:off x="4471988" y="2492375"/>
            <a:ext cx="620712" cy="512763"/>
            <a:chOff x="-44" y="1473"/>
            <a:chExt cx="981" cy="1105"/>
          </a:xfrm>
        </p:grpSpPr>
        <p:pic>
          <p:nvPicPr>
            <p:cNvPr descr="desktop_computer_stylized_medium" id="5316" name="Google Shape;5316;p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17" name="Google Shape;5317;p7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18" name="Google Shape;5318;p74"/>
          <p:cNvGrpSpPr/>
          <p:nvPr/>
        </p:nvGrpSpPr>
        <p:grpSpPr>
          <a:xfrm>
            <a:off x="6300788" y="1284288"/>
            <a:ext cx="620712" cy="512762"/>
            <a:chOff x="-44" y="1473"/>
            <a:chExt cx="981" cy="1105"/>
          </a:xfrm>
        </p:grpSpPr>
        <p:pic>
          <p:nvPicPr>
            <p:cNvPr descr="desktop_computer_stylized_medium" id="5319" name="Google Shape;5319;p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0" name="Google Shape;5320;p7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21" name="Google Shape;5321;p74"/>
          <p:cNvGrpSpPr/>
          <p:nvPr/>
        </p:nvGrpSpPr>
        <p:grpSpPr>
          <a:xfrm>
            <a:off x="6910388" y="1360488"/>
            <a:ext cx="620712" cy="512762"/>
            <a:chOff x="-44" y="1473"/>
            <a:chExt cx="981" cy="1105"/>
          </a:xfrm>
        </p:grpSpPr>
        <p:pic>
          <p:nvPicPr>
            <p:cNvPr descr="desktop_computer_stylized_medium" id="5322" name="Google Shape;5322;p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3" name="Google Shape;5323;p7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24" name="Google Shape;5324;p74"/>
          <p:cNvGrpSpPr/>
          <p:nvPr/>
        </p:nvGrpSpPr>
        <p:grpSpPr>
          <a:xfrm flipH="1">
            <a:off x="8369300" y="2362200"/>
            <a:ext cx="620713" cy="512763"/>
            <a:chOff x="-44" y="1473"/>
            <a:chExt cx="981" cy="1105"/>
          </a:xfrm>
        </p:grpSpPr>
        <p:pic>
          <p:nvPicPr>
            <p:cNvPr descr="desktop_computer_stylized_medium" id="5325" name="Google Shape;5325;p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6" name="Google Shape;5326;p7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1" name="Shape 5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2" name="Google Shape;5332;p75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333" name="Google Shape;5333;p75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34" name="Google Shape;5334;p75"/>
          <p:cNvSpPr txBox="1"/>
          <p:nvPr>
            <p:ph idx="4294967295" type="title"/>
          </p:nvPr>
        </p:nvSpPr>
        <p:spPr>
          <a:xfrm>
            <a:off x="298450" y="61913"/>
            <a:ext cx="85201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File distribution time: P2P</a:t>
            </a:r>
            <a:endParaRPr/>
          </a:p>
        </p:txBody>
      </p:sp>
      <p:sp>
        <p:nvSpPr>
          <p:cNvPr id="5335" name="Google Shape;5335;p75"/>
          <p:cNvSpPr txBox="1"/>
          <p:nvPr>
            <p:ph idx="4294967295" type="body"/>
          </p:nvPr>
        </p:nvSpPr>
        <p:spPr>
          <a:xfrm>
            <a:off x="322263" y="1252538"/>
            <a:ext cx="4100512" cy="201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>
                <a:solidFill>
                  <a:srgbClr val="CC0000"/>
                </a:solidFill>
              </a:rPr>
              <a:t>server transmission: </a:t>
            </a:r>
            <a:r>
              <a:rPr lang="en-US" sz="2400"/>
              <a:t>must</a:t>
            </a:r>
            <a:r>
              <a:rPr i="1" lang="en-US" sz="2400">
                <a:solidFill>
                  <a:srgbClr val="CC0000"/>
                </a:solidFill>
              </a:rPr>
              <a:t> </a:t>
            </a:r>
            <a:r>
              <a:rPr lang="en-US" sz="2400"/>
              <a:t>upload at least one</a:t>
            </a:r>
            <a:r>
              <a:rPr i="1" lang="en-US" sz="2400"/>
              <a:t> </a:t>
            </a:r>
            <a:r>
              <a:rPr lang="en-US" sz="2400"/>
              <a:t>copy</a:t>
            </a:r>
            <a:endParaRPr sz="2600"/>
          </a:p>
          <a:p>
            <a:pPr indent="-223837" lvl="1" marL="6810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time to send one copy: </a:t>
            </a:r>
            <a:r>
              <a:rPr i="1" lang="en-US" sz="2000"/>
              <a:t>F/u</a:t>
            </a:r>
            <a:r>
              <a:rPr baseline="-25000" i="1" lang="en-US" sz="2000"/>
              <a:t>s </a:t>
            </a:r>
            <a:endParaRPr sz="2000"/>
          </a:p>
        </p:txBody>
      </p:sp>
      <p:sp>
        <p:nvSpPr>
          <p:cNvPr id="5336" name="Google Shape;5336;p75"/>
          <p:cNvSpPr txBox="1"/>
          <p:nvPr/>
        </p:nvSpPr>
        <p:spPr>
          <a:xfrm>
            <a:off x="331788" y="4464050"/>
            <a:ext cx="2409825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to  distribute F </a:t>
            </a:r>
            <a:endParaRPr/>
          </a:p>
          <a:p>
            <a:pPr indent="-342900" lvl="0" marL="342900" marR="0" rtl="0" algn="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N clients using </a:t>
            </a:r>
            <a:endParaRPr/>
          </a:p>
          <a:p>
            <a:pPr indent="-342900" lvl="0" marL="342900" marR="0" rtl="0" algn="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P2P approach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37" name="Google Shape;5337;p75"/>
          <p:cNvSpPr/>
          <p:nvPr/>
        </p:nvSpPr>
        <p:spPr>
          <a:xfrm>
            <a:off x="217488" y="4371975"/>
            <a:ext cx="8726487" cy="1235075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underline_base" id="5338" name="Google Shape;533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775" y="857250"/>
            <a:ext cx="4938713" cy="1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5339" name="Google Shape;5339;p75"/>
          <p:cNvSpPr/>
          <p:nvPr/>
        </p:nvSpPr>
        <p:spPr>
          <a:xfrm>
            <a:off x="5600700" y="2111375"/>
            <a:ext cx="2136775" cy="1209675"/>
          </a:xfrm>
          <a:custGeom>
            <a:rect b="b" l="l" r="r" t="t"/>
            <a:pathLst>
              <a:path extrusionOk="0" h="1255" w="1292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40" name="Google Shape;5340;p75"/>
          <p:cNvCxnSpPr/>
          <p:nvPr/>
        </p:nvCxnSpPr>
        <p:spPr>
          <a:xfrm>
            <a:off x="5338763" y="2085975"/>
            <a:ext cx="455612" cy="21431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41" name="Google Shape;5341;p75"/>
          <p:cNvSpPr txBox="1"/>
          <p:nvPr/>
        </p:nvSpPr>
        <p:spPr>
          <a:xfrm>
            <a:off x="5364163" y="1763713"/>
            <a:ext cx="366712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aseline="-25000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cxnSp>
        <p:nvCxnSpPr>
          <p:cNvPr id="5342" name="Google Shape;5342;p75"/>
          <p:cNvCxnSpPr/>
          <p:nvPr/>
        </p:nvCxnSpPr>
        <p:spPr>
          <a:xfrm>
            <a:off x="5089525" y="2713038"/>
            <a:ext cx="57467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43" name="Google Shape;5343;p75"/>
          <p:cNvCxnSpPr/>
          <p:nvPr/>
        </p:nvCxnSpPr>
        <p:spPr>
          <a:xfrm rot="10800000">
            <a:off x="5119688" y="2814638"/>
            <a:ext cx="56673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44" name="Google Shape;5344;p75"/>
          <p:cNvSpPr txBox="1"/>
          <p:nvPr/>
        </p:nvSpPr>
        <p:spPr>
          <a:xfrm>
            <a:off x="6183313" y="2460625"/>
            <a:ext cx="8953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/>
          </a:p>
        </p:txBody>
      </p:sp>
      <p:sp>
        <p:nvSpPr>
          <p:cNvPr id="5345" name="Google Shape;5345;p75"/>
          <p:cNvSpPr/>
          <p:nvPr/>
        </p:nvSpPr>
        <p:spPr>
          <a:xfrm>
            <a:off x="4740275" y="1562100"/>
            <a:ext cx="334963" cy="401638"/>
          </a:xfrm>
          <a:prstGeom prst="can">
            <a:avLst>
              <a:gd fmla="val 24242" name="adj"/>
            </a:avLst>
          </a:prstGeom>
          <a:gradFill>
            <a:gsLst>
              <a:gs pos="0">
                <a:srgbClr val="000099"/>
              </a:gs>
              <a:gs pos="100000">
                <a:srgbClr val="FFFFFF"/>
              </a:gs>
            </a:gsLst>
            <a:lin ang="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46" name="Google Shape;5346;p75"/>
          <p:cNvCxnSpPr/>
          <p:nvPr/>
        </p:nvCxnSpPr>
        <p:spPr>
          <a:xfrm flipH="1" rot="10800000">
            <a:off x="7000875" y="1819275"/>
            <a:ext cx="180975" cy="5302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347" name="Google Shape;5347;p75"/>
          <p:cNvCxnSpPr/>
          <p:nvPr/>
        </p:nvCxnSpPr>
        <p:spPr>
          <a:xfrm flipH="1">
            <a:off x="7078663" y="1825625"/>
            <a:ext cx="187325" cy="5349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348" name="Google Shape;5348;p75"/>
          <p:cNvCxnSpPr/>
          <p:nvPr/>
        </p:nvCxnSpPr>
        <p:spPr>
          <a:xfrm flipH="1" rot="10800000">
            <a:off x="6416675" y="1736725"/>
            <a:ext cx="179388" cy="5302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349" name="Google Shape;5349;p75"/>
          <p:cNvCxnSpPr/>
          <p:nvPr/>
        </p:nvCxnSpPr>
        <p:spPr>
          <a:xfrm flipH="1">
            <a:off x="6492875" y="1743075"/>
            <a:ext cx="185738" cy="5349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350" name="Google Shape;5350;p75"/>
          <p:cNvCxnSpPr/>
          <p:nvPr/>
        </p:nvCxnSpPr>
        <p:spPr>
          <a:xfrm>
            <a:off x="7723188" y="2579688"/>
            <a:ext cx="65881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51" name="Google Shape;5351;p75"/>
          <p:cNvCxnSpPr/>
          <p:nvPr/>
        </p:nvCxnSpPr>
        <p:spPr>
          <a:xfrm>
            <a:off x="7726363" y="2682875"/>
            <a:ext cx="660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352" name="Google Shape;5352;p75"/>
          <p:cNvSpPr txBox="1"/>
          <p:nvPr/>
        </p:nvSpPr>
        <p:spPr>
          <a:xfrm>
            <a:off x="7813675" y="2146300"/>
            <a:ext cx="4508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5353" name="Google Shape;5353;p75"/>
          <p:cNvSpPr txBox="1"/>
          <p:nvPr/>
        </p:nvSpPr>
        <p:spPr>
          <a:xfrm>
            <a:off x="7829550" y="2663825"/>
            <a:ext cx="506413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aseline="-25000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5354" name="Google Shape;5354;p75"/>
          <p:cNvSpPr txBox="1"/>
          <p:nvPr/>
        </p:nvSpPr>
        <p:spPr>
          <a:xfrm>
            <a:off x="4498975" y="1616075"/>
            <a:ext cx="790575" cy="303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baseline="-25000"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5" name="Google Shape;5355;p75"/>
          <p:cNvSpPr txBox="1"/>
          <p:nvPr/>
        </p:nvSpPr>
        <p:spPr>
          <a:xfrm>
            <a:off x="2698750" y="4657725"/>
            <a:ext cx="61341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Arial"/>
              <a:buNone/>
            </a:pPr>
            <a:r>
              <a:rPr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baseline="-25000"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P2P</a:t>
            </a:r>
            <a:r>
              <a:rPr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 max{F/u</a:t>
            </a:r>
            <a:r>
              <a:rPr baseline="-25000"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s,</a:t>
            </a:r>
            <a:r>
              <a:rPr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,F/d</a:t>
            </a:r>
            <a:r>
              <a:rPr baseline="-25000"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min,</a:t>
            </a:r>
            <a:r>
              <a:rPr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,NF/(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aseline="-25000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i="1" lang="en-US" sz="2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aseline="-25000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r>
              <a:rPr i="1" lang="en-US" sz="2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356" name="Google Shape;5356;p75"/>
          <p:cNvSpPr/>
          <p:nvPr/>
        </p:nvSpPr>
        <p:spPr>
          <a:xfrm>
            <a:off x="333375" y="2309813"/>
            <a:ext cx="4316413" cy="1252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client: 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each client must download file copy</a:t>
            </a:r>
            <a:endParaRPr/>
          </a:p>
          <a:p>
            <a:pPr indent="-223837" lvl="1" marL="681038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 client download time: F/d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</a:t>
            </a:r>
            <a:r>
              <a:rPr b="0" i="1" lang="en-US" sz="2000" u="none" cap="none" strike="noStrik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357" name="Google Shape;5357;p75"/>
          <p:cNvCxnSpPr/>
          <p:nvPr/>
        </p:nvCxnSpPr>
        <p:spPr>
          <a:xfrm>
            <a:off x="3732213" y="5124450"/>
            <a:ext cx="174625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58" name="Google Shape;5358;p75"/>
          <p:cNvSpPr/>
          <p:nvPr/>
        </p:nvSpPr>
        <p:spPr>
          <a:xfrm>
            <a:off x="307975" y="3343275"/>
            <a:ext cx="6711950" cy="1252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clients: 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 aggregate must download </a:t>
            </a:r>
            <a:r>
              <a:rPr i="1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NF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bits</a:t>
            </a:r>
            <a:endParaRPr/>
          </a:p>
          <a:p>
            <a:pPr indent="-223837" lvl="1" marL="681038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max upload rate (limiting max download rate) is </a:t>
            </a:r>
            <a:r>
              <a:rPr b="0" i="1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</a:t>
            </a:r>
            <a:r>
              <a:rPr b="0" baseline="-25000" i="1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</a:t>
            </a:r>
            <a:r>
              <a:rPr b="0" i="1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+ </a:t>
            </a:r>
            <a:r>
              <a:rPr b="0" i="1" lang="en-US" sz="2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b="0" i="1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</a:t>
            </a:r>
            <a:r>
              <a:rPr b="0" baseline="-25000" i="1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</a:t>
            </a:r>
            <a:endParaRPr/>
          </a:p>
        </p:txBody>
      </p:sp>
      <p:cxnSp>
        <p:nvCxnSpPr>
          <p:cNvPr id="5359" name="Google Shape;5359;p75"/>
          <p:cNvCxnSpPr/>
          <p:nvPr/>
        </p:nvCxnSpPr>
        <p:spPr>
          <a:xfrm flipH="1" rot="10800000">
            <a:off x="7650163" y="5137150"/>
            <a:ext cx="573087" cy="949325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60" name="Google Shape;5360;p75"/>
          <p:cNvSpPr txBox="1"/>
          <p:nvPr/>
        </p:nvSpPr>
        <p:spPr>
          <a:xfrm>
            <a:off x="1827213" y="6069013"/>
            <a:ext cx="6529387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but so does this, as each peer brings service capacity</a:t>
            </a:r>
            <a:endParaRPr/>
          </a:p>
        </p:txBody>
      </p:sp>
      <p:cxnSp>
        <p:nvCxnSpPr>
          <p:cNvPr id="5361" name="Google Shape;5361;p75"/>
          <p:cNvCxnSpPr/>
          <p:nvPr/>
        </p:nvCxnSpPr>
        <p:spPr>
          <a:xfrm flipH="1" rot="10800000">
            <a:off x="6365875" y="5092700"/>
            <a:ext cx="430213" cy="69215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62" name="Google Shape;5362;p75"/>
          <p:cNvSpPr txBox="1"/>
          <p:nvPr/>
        </p:nvSpPr>
        <p:spPr>
          <a:xfrm>
            <a:off x="3941763" y="5756275"/>
            <a:ext cx="2994025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 linearly in </a:t>
            </a:r>
            <a:r>
              <a:rPr i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…</a:t>
            </a:r>
            <a:endParaRPr/>
          </a:p>
        </p:txBody>
      </p:sp>
      <p:grpSp>
        <p:nvGrpSpPr>
          <p:cNvPr id="5363" name="Google Shape;5363;p75"/>
          <p:cNvGrpSpPr/>
          <p:nvPr/>
        </p:nvGrpSpPr>
        <p:grpSpPr>
          <a:xfrm>
            <a:off x="5114925" y="1690688"/>
            <a:ext cx="292100" cy="517525"/>
            <a:chOff x="4140" y="429"/>
            <a:chExt cx="1425" cy="2396"/>
          </a:xfrm>
        </p:grpSpPr>
        <p:sp>
          <p:nvSpPr>
            <p:cNvPr id="5364" name="Google Shape;5364;p75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75"/>
            <p:cNvSpPr/>
            <p:nvPr/>
          </p:nvSpPr>
          <p:spPr>
            <a:xfrm>
              <a:off x="4210" y="429"/>
              <a:ext cx="1046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75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75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8" name="Google Shape;5368;p75"/>
            <p:cNvSpPr/>
            <p:nvPr/>
          </p:nvSpPr>
          <p:spPr>
            <a:xfrm>
              <a:off x="4210" y="694"/>
              <a:ext cx="596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69" name="Google Shape;5369;p75"/>
            <p:cNvGrpSpPr/>
            <p:nvPr/>
          </p:nvGrpSpPr>
          <p:grpSpPr>
            <a:xfrm>
              <a:off x="4752" y="671"/>
              <a:ext cx="581" cy="140"/>
              <a:chOff x="618" y="2571"/>
              <a:chExt cx="725" cy="134"/>
            </a:xfrm>
          </p:grpSpPr>
          <p:sp>
            <p:nvSpPr>
              <p:cNvPr id="5370" name="Google Shape;5370;p75"/>
              <p:cNvSpPr/>
              <p:nvPr/>
            </p:nvSpPr>
            <p:spPr>
              <a:xfrm>
                <a:off x="618" y="2571"/>
                <a:ext cx="725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1" name="Google Shape;5371;p75"/>
              <p:cNvSpPr/>
              <p:nvPr/>
            </p:nvSpPr>
            <p:spPr>
              <a:xfrm>
                <a:off x="637" y="2585"/>
                <a:ext cx="686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72" name="Google Shape;5372;p75"/>
            <p:cNvSpPr/>
            <p:nvPr/>
          </p:nvSpPr>
          <p:spPr>
            <a:xfrm>
              <a:off x="4225" y="1017"/>
              <a:ext cx="596" cy="51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73" name="Google Shape;5373;p75"/>
            <p:cNvGrpSpPr/>
            <p:nvPr/>
          </p:nvGrpSpPr>
          <p:grpSpPr>
            <a:xfrm>
              <a:off x="4744" y="995"/>
              <a:ext cx="581" cy="132"/>
              <a:chOff x="610" y="2569"/>
              <a:chExt cx="725" cy="137"/>
            </a:xfrm>
          </p:grpSpPr>
          <p:sp>
            <p:nvSpPr>
              <p:cNvPr id="5374" name="Google Shape;5374;p75"/>
              <p:cNvSpPr/>
              <p:nvPr/>
            </p:nvSpPr>
            <p:spPr>
              <a:xfrm>
                <a:off x="610" y="2569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5" name="Google Shape;5375;p75"/>
              <p:cNvSpPr/>
              <p:nvPr/>
            </p:nvSpPr>
            <p:spPr>
              <a:xfrm>
                <a:off x="630" y="2584"/>
                <a:ext cx="686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76" name="Google Shape;5376;p75"/>
            <p:cNvSpPr/>
            <p:nvPr/>
          </p:nvSpPr>
          <p:spPr>
            <a:xfrm>
              <a:off x="4217" y="1355"/>
              <a:ext cx="596" cy="51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7" name="Google Shape;5377;p75"/>
            <p:cNvSpPr/>
            <p:nvPr/>
          </p:nvSpPr>
          <p:spPr>
            <a:xfrm>
              <a:off x="4225" y="1656"/>
              <a:ext cx="596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78" name="Google Shape;5378;p75"/>
            <p:cNvGrpSpPr/>
            <p:nvPr/>
          </p:nvGrpSpPr>
          <p:grpSpPr>
            <a:xfrm>
              <a:off x="4737" y="1627"/>
              <a:ext cx="581" cy="154"/>
              <a:chOff x="616" y="2568"/>
              <a:chExt cx="724" cy="142"/>
            </a:xfrm>
          </p:grpSpPr>
          <p:sp>
            <p:nvSpPr>
              <p:cNvPr id="5379" name="Google Shape;5379;p75"/>
              <p:cNvSpPr/>
              <p:nvPr/>
            </p:nvSpPr>
            <p:spPr>
              <a:xfrm>
                <a:off x="616" y="2568"/>
                <a:ext cx="724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0" name="Google Shape;5380;p75"/>
              <p:cNvSpPr/>
              <p:nvPr/>
            </p:nvSpPr>
            <p:spPr>
              <a:xfrm>
                <a:off x="635" y="2582"/>
                <a:ext cx="685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81" name="Google Shape;5381;p75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82" name="Google Shape;5382;p75"/>
            <p:cNvGrpSpPr/>
            <p:nvPr/>
          </p:nvGrpSpPr>
          <p:grpSpPr>
            <a:xfrm>
              <a:off x="4737" y="1326"/>
              <a:ext cx="581" cy="140"/>
              <a:chOff x="611" y="2567"/>
              <a:chExt cx="724" cy="140"/>
            </a:xfrm>
          </p:grpSpPr>
          <p:sp>
            <p:nvSpPr>
              <p:cNvPr id="5383" name="Google Shape;5383;p75"/>
              <p:cNvSpPr/>
              <p:nvPr/>
            </p:nvSpPr>
            <p:spPr>
              <a:xfrm>
                <a:off x="611" y="2567"/>
                <a:ext cx="724" cy="14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4" name="Google Shape;5384;p75"/>
              <p:cNvSpPr/>
              <p:nvPr/>
            </p:nvSpPr>
            <p:spPr>
              <a:xfrm>
                <a:off x="630" y="2581"/>
                <a:ext cx="68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85" name="Google Shape;5385;p75"/>
            <p:cNvSpPr/>
            <p:nvPr/>
          </p:nvSpPr>
          <p:spPr>
            <a:xfrm>
              <a:off x="5247" y="429"/>
              <a:ext cx="70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6" name="Google Shape;5386;p75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7" name="Google Shape;5387;p75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8" name="Google Shape;5388;p75"/>
            <p:cNvSpPr/>
            <p:nvPr/>
          </p:nvSpPr>
          <p:spPr>
            <a:xfrm>
              <a:off x="5519" y="2612"/>
              <a:ext cx="46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9" name="Google Shape;5389;p75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0" name="Google Shape;5390;p75"/>
            <p:cNvSpPr/>
            <p:nvPr/>
          </p:nvSpPr>
          <p:spPr>
            <a:xfrm>
              <a:off x="4140" y="2678"/>
              <a:ext cx="1200" cy="147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1" name="Google Shape;5391;p75"/>
            <p:cNvSpPr/>
            <p:nvPr/>
          </p:nvSpPr>
          <p:spPr>
            <a:xfrm>
              <a:off x="4210" y="2707"/>
              <a:ext cx="1069" cy="88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2" name="Google Shape;5392;p75"/>
            <p:cNvSpPr/>
            <p:nvPr/>
          </p:nvSpPr>
          <p:spPr>
            <a:xfrm>
              <a:off x="4310" y="2384"/>
              <a:ext cx="155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3" name="Google Shape;5393;p75"/>
            <p:cNvSpPr/>
            <p:nvPr/>
          </p:nvSpPr>
          <p:spPr>
            <a:xfrm>
              <a:off x="4489" y="2384"/>
              <a:ext cx="155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4" name="Google Shape;5394;p75"/>
            <p:cNvSpPr/>
            <p:nvPr/>
          </p:nvSpPr>
          <p:spPr>
            <a:xfrm>
              <a:off x="4659" y="2384"/>
              <a:ext cx="163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5" name="Google Shape;5395;p75"/>
            <p:cNvSpPr/>
            <p:nvPr/>
          </p:nvSpPr>
          <p:spPr>
            <a:xfrm>
              <a:off x="5062" y="1833"/>
              <a:ext cx="85" cy="764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6" name="Google Shape;5396;p75"/>
          <p:cNvGrpSpPr/>
          <p:nvPr/>
        </p:nvGrpSpPr>
        <p:grpSpPr>
          <a:xfrm flipH="1">
            <a:off x="8369300" y="2362200"/>
            <a:ext cx="620713" cy="512763"/>
            <a:chOff x="-44" y="1473"/>
            <a:chExt cx="981" cy="1105"/>
          </a:xfrm>
        </p:grpSpPr>
        <p:pic>
          <p:nvPicPr>
            <p:cNvPr descr="desktop_computer_stylized_medium" id="5397" name="Google Shape;5397;p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98" name="Google Shape;5398;p7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9" name="Google Shape;5399;p75"/>
          <p:cNvGrpSpPr/>
          <p:nvPr/>
        </p:nvGrpSpPr>
        <p:grpSpPr>
          <a:xfrm>
            <a:off x="6300788" y="1284288"/>
            <a:ext cx="620712" cy="512762"/>
            <a:chOff x="-44" y="1473"/>
            <a:chExt cx="981" cy="1105"/>
          </a:xfrm>
        </p:grpSpPr>
        <p:pic>
          <p:nvPicPr>
            <p:cNvPr descr="desktop_computer_stylized_medium" id="5400" name="Google Shape;5400;p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01" name="Google Shape;5401;p7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2" name="Google Shape;5402;p75"/>
          <p:cNvGrpSpPr/>
          <p:nvPr/>
        </p:nvGrpSpPr>
        <p:grpSpPr>
          <a:xfrm>
            <a:off x="6910388" y="1360488"/>
            <a:ext cx="620712" cy="512762"/>
            <a:chOff x="-44" y="1473"/>
            <a:chExt cx="981" cy="1105"/>
          </a:xfrm>
        </p:grpSpPr>
        <p:pic>
          <p:nvPicPr>
            <p:cNvPr descr="desktop_computer_stylized_medium" id="5403" name="Google Shape;5403;p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04" name="Google Shape;5404;p7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5" name="Google Shape;5405;p75"/>
          <p:cNvGrpSpPr/>
          <p:nvPr/>
        </p:nvGrpSpPr>
        <p:grpSpPr>
          <a:xfrm>
            <a:off x="4471988" y="2492375"/>
            <a:ext cx="620712" cy="512763"/>
            <a:chOff x="-44" y="1473"/>
            <a:chExt cx="981" cy="1105"/>
          </a:xfrm>
        </p:grpSpPr>
        <p:pic>
          <p:nvPicPr>
            <p:cNvPr descr="desktop_computer_stylized_medium" id="5406" name="Google Shape;5406;p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07" name="Google Shape;5407;p7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2" name="Shape 5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3" name="Google Shape;5413;p76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414" name="Google Shape;5414;p76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415" name="Google Shape;5415;p76"/>
          <p:cNvGraphicFramePr/>
          <p:nvPr/>
        </p:nvGraphicFramePr>
        <p:xfrm>
          <a:off x="1431925" y="1939925"/>
          <a:ext cx="6543675" cy="4457700"/>
        </p:xfrm>
        <a:graphic>
          <a:graphicData uri="http://schemas.openxmlformats.org/presentationml/2006/ole">
            <mc:AlternateContent>
              <mc:Choice Requires="v">
                <p:oleObj r:id="rId4" imgH="4457700" imgW="6543675" progId="Excel.Chart.8" spid="_x0000_s1">
                  <p:embed/>
                </p:oleObj>
              </mc:Choice>
              <mc:Fallback>
                <p:oleObj r:id="rId5" imgH="4457700" imgW="6543675" progId="Excel.Chart.8">
                  <p:embed/>
                  <p:pic>
                    <p:nvPicPr>
                      <p:cNvPr id="5415" name="Google Shape;5415;p7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431925" y="1939925"/>
                        <a:ext cx="6543675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16" name="Google Shape;5416;p76"/>
          <p:cNvSpPr/>
          <p:nvPr/>
        </p:nvSpPr>
        <p:spPr>
          <a:xfrm>
            <a:off x="331788" y="152400"/>
            <a:ext cx="8520112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Noto Sans Symbols"/>
              <a:buNone/>
            </a:pPr>
            <a:r>
              <a:rPr lang="en-US" sz="4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Client-server vs. P2P: example</a:t>
            </a:r>
            <a:endParaRPr/>
          </a:p>
        </p:txBody>
      </p:sp>
      <p:sp>
        <p:nvSpPr>
          <p:cNvPr id="5417" name="Google Shape;5417;p76"/>
          <p:cNvSpPr txBox="1"/>
          <p:nvPr/>
        </p:nvSpPr>
        <p:spPr>
          <a:xfrm>
            <a:off x="433388" y="1292225"/>
            <a:ext cx="7754937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 upload rate =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F/u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 hour,  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aseline="-25000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10u,  d</a:t>
            </a:r>
            <a:r>
              <a:rPr baseline="-25000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≥ u</a:t>
            </a:r>
            <a:r>
              <a:rPr baseline="-25000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pic>
        <p:nvPicPr>
          <p:cNvPr descr="underline_base" id="5418" name="Google Shape;5418;p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1000" y="896938"/>
            <a:ext cx="6573838" cy="1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3" name="Shape 5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4" name="Google Shape;5424;p77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425" name="Google Shape;5425;p77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26" name="Google Shape;5426;p77"/>
          <p:cNvSpPr txBox="1"/>
          <p:nvPr>
            <p:ph type="title"/>
          </p:nvPr>
        </p:nvSpPr>
        <p:spPr>
          <a:xfrm>
            <a:off x="411163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P2P file distribution: BitTorrent </a:t>
            </a:r>
            <a:endParaRPr/>
          </a:p>
        </p:txBody>
      </p:sp>
      <p:sp>
        <p:nvSpPr>
          <p:cNvPr id="5427" name="Google Shape;5427;p77"/>
          <p:cNvSpPr txBox="1"/>
          <p:nvPr/>
        </p:nvSpPr>
        <p:spPr>
          <a:xfrm>
            <a:off x="474663" y="2338388"/>
            <a:ext cx="2514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i="1" lang="en-US" sz="20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tracker: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tracks peers 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participating in torrent</a:t>
            </a:r>
            <a:endParaRPr/>
          </a:p>
        </p:txBody>
      </p:sp>
      <p:sp>
        <p:nvSpPr>
          <p:cNvPr id="5428" name="Google Shape;5428;p77"/>
          <p:cNvSpPr txBox="1"/>
          <p:nvPr/>
        </p:nvSpPr>
        <p:spPr>
          <a:xfrm>
            <a:off x="5376863" y="2287588"/>
            <a:ext cx="3543300" cy="71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torrent: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group of peers exchanging  chunks of a file</a:t>
            </a:r>
            <a:endParaRPr/>
          </a:p>
        </p:txBody>
      </p:sp>
      <p:cxnSp>
        <p:nvCxnSpPr>
          <p:cNvPr id="5429" name="Google Shape;5429;p77"/>
          <p:cNvCxnSpPr/>
          <p:nvPr/>
        </p:nvCxnSpPr>
        <p:spPr>
          <a:xfrm>
            <a:off x="2401888" y="3667125"/>
            <a:ext cx="1587" cy="536575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30" name="Google Shape;5430;p77"/>
          <p:cNvCxnSpPr/>
          <p:nvPr/>
        </p:nvCxnSpPr>
        <p:spPr>
          <a:xfrm>
            <a:off x="3748088" y="3395663"/>
            <a:ext cx="2551112" cy="1409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431" name="Google Shape;5431;p77"/>
          <p:cNvCxnSpPr/>
          <p:nvPr/>
        </p:nvCxnSpPr>
        <p:spPr>
          <a:xfrm>
            <a:off x="3544888" y="3546475"/>
            <a:ext cx="247650" cy="1816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432" name="Google Shape;5432;p77"/>
          <p:cNvCxnSpPr/>
          <p:nvPr/>
        </p:nvCxnSpPr>
        <p:spPr>
          <a:xfrm rot="10800000">
            <a:off x="5184775" y="3306763"/>
            <a:ext cx="1168400" cy="3063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433" name="Google Shape;5433;p77"/>
          <p:cNvCxnSpPr/>
          <p:nvPr/>
        </p:nvCxnSpPr>
        <p:spPr>
          <a:xfrm flipH="1">
            <a:off x="4368800" y="3843338"/>
            <a:ext cx="2039938" cy="19875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434" name="Google Shape;5434;p77"/>
          <p:cNvCxnSpPr/>
          <p:nvPr/>
        </p:nvCxnSpPr>
        <p:spPr>
          <a:xfrm flipH="1">
            <a:off x="4456113" y="5808663"/>
            <a:ext cx="739775" cy="16351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435" name="Google Shape;5435;p77"/>
          <p:cNvCxnSpPr/>
          <p:nvPr/>
        </p:nvCxnSpPr>
        <p:spPr>
          <a:xfrm flipH="1">
            <a:off x="3975100" y="3505200"/>
            <a:ext cx="900113" cy="167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436" name="Google Shape;5436;p77"/>
          <p:cNvCxnSpPr/>
          <p:nvPr/>
        </p:nvCxnSpPr>
        <p:spPr>
          <a:xfrm flipH="1" rot="10800000">
            <a:off x="4140200" y="4891088"/>
            <a:ext cx="2120900" cy="48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437" name="Google Shape;5437;p77"/>
          <p:cNvCxnSpPr/>
          <p:nvPr/>
        </p:nvCxnSpPr>
        <p:spPr>
          <a:xfrm>
            <a:off x="5140325" y="3449638"/>
            <a:ext cx="1182688" cy="12763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438" name="Google Shape;5438;p77"/>
          <p:cNvCxnSpPr/>
          <p:nvPr/>
        </p:nvCxnSpPr>
        <p:spPr>
          <a:xfrm>
            <a:off x="5583238" y="5830888"/>
            <a:ext cx="376237" cy="2174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439" name="Google Shape;5439;p77"/>
          <p:cNvCxnSpPr/>
          <p:nvPr/>
        </p:nvCxnSpPr>
        <p:spPr>
          <a:xfrm>
            <a:off x="4468813" y="6126163"/>
            <a:ext cx="1490662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5440" name="Google Shape;5440;p77"/>
          <p:cNvSpPr txBox="1"/>
          <p:nvPr/>
        </p:nvSpPr>
        <p:spPr>
          <a:xfrm>
            <a:off x="633413" y="4668838"/>
            <a:ext cx="17843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Alice arrives  …</a:t>
            </a:r>
            <a:endParaRPr/>
          </a:p>
        </p:txBody>
      </p:sp>
      <p:cxnSp>
        <p:nvCxnSpPr>
          <p:cNvPr id="5441" name="Google Shape;5441;p77"/>
          <p:cNvCxnSpPr/>
          <p:nvPr/>
        </p:nvCxnSpPr>
        <p:spPr>
          <a:xfrm flipH="1">
            <a:off x="6134100" y="5065713"/>
            <a:ext cx="263525" cy="93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descr="Alice" id="5442" name="Google Shape;544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9113" y="4186238"/>
            <a:ext cx="474662" cy="511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43" name="Google Shape;5443;p77"/>
          <p:cNvCxnSpPr/>
          <p:nvPr/>
        </p:nvCxnSpPr>
        <p:spPr>
          <a:xfrm>
            <a:off x="1617663" y="3024188"/>
            <a:ext cx="476250" cy="258762"/>
          </a:xfrm>
          <a:prstGeom prst="straightConnector1">
            <a:avLst/>
          </a:prstGeom>
          <a:noFill/>
          <a:ln cap="flat" cmpd="sng" w="952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44" name="Google Shape;5444;p77"/>
          <p:cNvSpPr/>
          <p:nvPr/>
        </p:nvSpPr>
        <p:spPr>
          <a:xfrm>
            <a:off x="417513" y="1211263"/>
            <a:ext cx="7124700" cy="5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divided into 256Kb chunks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peers in torrent send/receive file chunks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rline_base" id="5445" name="Google Shape;5445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125" y="817563"/>
            <a:ext cx="6672263" cy="1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5446" name="Google Shape;5446;p77"/>
          <p:cNvSpPr txBox="1"/>
          <p:nvPr/>
        </p:nvSpPr>
        <p:spPr>
          <a:xfrm>
            <a:off x="647700" y="4929188"/>
            <a:ext cx="22923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obtains list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peers from tracker</a:t>
            </a:r>
            <a:endParaRPr/>
          </a:p>
        </p:txBody>
      </p:sp>
      <p:grpSp>
        <p:nvGrpSpPr>
          <p:cNvPr id="5447" name="Google Shape;5447;p77"/>
          <p:cNvGrpSpPr/>
          <p:nvPr/>
        </p:nvGrpSpPr>
        <p:grpSpPr>
          <a:xfrm>
            <a:off x="2781300" y="3473450"/>
            <a:ext cx="3492500" cy="2163763"/>
            <a:chOff x="1752" y="2166"/>
            <a:chExt cx="2200" cy="1363"/>
          </a:xfrm>
        </p:grpSpPr>
        <p:cxnSp>
          <p:nvCxnSpPr>
            <p:cNvPr id="5448" name="Google Shape;5448;p77"/>
            <p:cNvCxnSpPr/>
            <p:nvPr/>
          </p:nvCxnSpPr>
          <p:spPr>
            <a:xfrm flipH="1" rot="10800000">
              <a:off x="1752" y="2166"/>
              <a:ext cx="361" cy="53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5449" name="Google Shape;5449;p77"/>
            <p:cNvCxnSpPr/>
            <p:nvPr/>
          </p:nvCxnSpPr>
          <p:spPr>
            <a:xfrm flipH="1" rot="10800000">
              <a:off x="1770" y="2352"/>
              <a:ext cx="2182" cy="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5450" name="Google Shape;5450;p77"/>
            <p:cNvCxnSpPr/>
            <p:nvPr/>
          </p:nvCxnSpPr>
          <p:spPr>
            <a:xfrm>
              <a:off x="1786" y="2820"/>
              <a:ext cx="1550" cy="70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sp>
        <p:nvSpPr>
          <p:cNvPr id="5451" name="Google Shape;5451;p77"/>
          <p:cNvSpPr txBox="1"/>
          <p:nvPr/>
        </p:nvSpPr>
        <p:spPr>
          <a:xfrm>
            <a:off x="608013" y="5470525"/>
            <a:ext cx="3333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and begins exchanging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chunks with peers in torrent</a:t>
            </a:r>
            <a:endParaRPr/>
          </a:p>
        </p:txBody>
      </p:sp>
      <p:grpSp>
        <p:nvGrpSpPr>
          <p:cNvPr id="5452" name="Google Shape;5452;p77"/>
          <p:cNvGrpSpPr/>
          <p:nvPr/>
        </p:nvGrpSpPr>
        <p:grpSpPr>
          <a:xfrm>
            <a:off x="2184400" y="2982913"/>
            <a:ext cx="379413" cy="604837"/>
            <a:chOff x="4140" y="429"/>
            <a:chExt cx="1425" cy="2396"/>
          </a:xfrm>
        </p:grpSpPr>
        <p:sp>
          <p:nvSpPr>
            <p:cNvPr id="5453" name="Google Shape;5453;p77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4" name="Google Shape;5454;p77"/>
            <p:cNvSpPr/>
            <p:nvPr/>
          </p:nvSpPr>
          <p:spPr>
            <a:xfrm>
              <a:off x="4206" y="429"/>
              <a:ext cx="1049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5" name="Google Shape;5455;p77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6" name="Google Shape;5456;p77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7" name="Google Shape;5457;p77"/>
            <p:cNvSpPr/>
            <p:nvPr/>
          </p:nvSpPr>
          <p:spPr>
            <a:xfrm>
              <a:off x="4212" y="693"/>
              <a:ext cx="596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58" name="Google Shape;5458;p77"/>
            <p:cNvGrpSpPr/>
            <p:nvPr/>
          </p:nvGrpSpPr>
          <p:grpSpPr>
            <a:xfrm>
              <a:off x="4748" y="668"/>
              <a:ext cx="584" cy="145"/>
              <a:chOff x="613" y="2568"/>
              <a:chExt cx="729" cy="139"/>
            </a:xfrm>
          </p:grpSpPr>
          <p:sp>
            <p:nvSpPr>
              <p:cNvPr id="5459" name="Google Shape;5459;p77"/>
              <p:cNvSpPr/>
              <p:nvPr/>
            </p:nvSpPr>
            <p:spPr>
              <a:xfrm>
                <a:off x="613" y="2568"/>
                <a:ext cx="729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0" name="Google Shape;5460;p77"/>
              <p:cNvSpPr/>
              <p:nvPr/>
            </p:nvSpPr>
            <p:spPr>
              <a:xfrm>
                <a:off x="628" y="2586"/>
                <a:ext cx="699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1" name="Google Shape;5461;p77"/>
            <p:cNvSpPr/>
            <p:nvPr/>
          </p:nvSpPr>
          <p:spPr>
            <a:xfrm>
              <a:off x="4223" y="1020"/>
              <a:ext cx="596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62" name="Google Shape;5462;p77"/>
            <p:cNvGrpSpPr/>
            <p:nvPr/>
          </p:nvGrpSpPr>
          <p:grpSpPr>
            <a:xfrm>
              <a:off x="4748" y="995"/>
              <a:ext cx="579" cy="132"/>
              <a:chOff x="615" y="2569"/>
              <a:chExt cx="722" cy="137"/>
            </a:xfrm>
          </p:grpSpPr>
          <p:sp>
            <p:nvSpPr>
              <p:cNvPr id="5463" name="Google Shape;5463;p77"/>
              <p:cNvSpPr/>
              <p:nvPr/>
            </p:nvSpPr>
            <p:spPr>
              <a:xfrm>
                <a:off x="615" y="2569"/>
                <a:ext cx="722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4" name="Google Shape;5464;p77"/>
              <p:cNvSpPr/>
              <p:nvPr/>
            </p:nvSpPr>
            <p:spPr>
              <a:xfrm>
                <a:off x="630" y="2582"/>
                <a:ext cx="692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5" name="Google Shape;5465;p77"/>
            <p:cNvSpPr/>
            <p:nvPr/>
          </p:nvSpPr>
          <p:spPr>
            <a:xfrm>
              <a:off x="4218" y="1360"/>
              <a:ext cx="596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6" name="Google Shape;5466;p77"/>
            <p:cNvSpPr/>
            <p:nvPr/>
          </p:nvSpPr>
          <p:spPr>
            <a:xfrm>
              <a:off x="4229" y="1655"/>
              <a:ext cx="596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67" name="Google Shape;5467;p77"/>
            <p:cNvGrpSpPr/>
            <p:nvPr/>
          </p:nvGrpSpPr>
          <p:grpSpPr>
            <a:xfrm>
              <a:off x="4737" y="1642"/>
              <a:ext cx="578" cy="151"/>
              <a:chOff x="616" y="2582"/>
              <a:chExt cx="720" cy="139"/>
            </a:xfrm>
          </p:grpSpPr>
          <p:sp>
            <p:nvSpPr>
              <p:cNvPr id="5468" name="Google Shape;5468;p77"/>
              <p:cNvSpPr/>
              <p:nvPr/>
            </p:nvSpPr>
            <p:spPr>
              <a:xfrm>
                <a:off x="616" y="2582"/>
                <a:ext cx="720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9" name="Google Shape;5469;p77"/>
              <p:cNvSpPr/>
              <p:nvPr/>
            </p:nvSpPr>
            <p:spPr>
              <a:xfrm>
                <a:off x="630" y="2588"/>
                <a:ext cx="691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70" name="Google Shape;5470;p77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71" name="Google Shape;5471;p77"/>
            <p:cNvGrpSpPr/>
            <p:nvPr/>
          </p:nvGrpSpPr>
          <p:grpSpPr>
            <a:xfrm>
              <a:off x="4737" y="1328"/>
              <a:ext cx="584" cy="138"/>
              <a:chOff x="611" y="2569"/>
              <a:chExt cx="728" cy="138"/>
            </a:xfrm>
          </p:grpSpPr>
          <p:sp>
            <p:nvSpPr>
              <p:cNvPr id="5472" name="Google Shape;5472;p77"/>
              <p:cNvSpPr/>
              <p:nvPr/>
            </p:nvSpPr>
            <p:spPr>
              <a:xfrm>
                <a:off x="611" y="2569"/>
                <a:ext cx="728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3" name="Google Shape;5473;p77"/>
              <p:cNvSpPr/>
              <p:nvPr/>
            </p:nvSpPr>
            <p:spPr>
              <a:xfrm>
                <a:off x="618" y="2588"/>
                <a:ext cx="706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74" name="Google Shape;5474;p77"/>
            <p:cNvSpPr/>
            <p:nvPr/>
          </p:nvSpPr>
          <p:spPr>
            <a:xfrm>
              <a:off x="5249" y="429"/>
              <a:ext cx="72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5" name="Google Shape;5475;p77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6" name="Google Shape;5476;p77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7" name="Google Shape;5477;p77"/>
            <p:cNvSpPr/>
            <p:nvPr/>
          </p:nvSpPr>
          <p:spPr>
            <a:xfrm>
              <a:off x="5517" y="2611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8" name="Google Shape;5478;p77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9" name="Google Shape;5479;p77"/>
            <p:cNvSpPr/>
            <p:nvPr/>
          </p:nvSpPr>
          <p:spPr>
            <a:xfrm>
              <a:off x="4140" y="2680"/>
              <a:ext cx="1198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0" name="Google Shape;5480;p77"/>
            <p:cNvSpPr/>
            <p:nvPr/>
          </p:nvSpPr>
          <p:spPr>
            <a:xfrm>
              <a:off x="4206" y="2712"/>
              <a:ext cx="1073" cy="8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1" name="Google Shape;5481;p77"/>
            <p:cNvSpPr/>
            <p:nvPr/>
          </p:nvSpPr>
          <p:spPr>
            <a:xfrm>
              <a:off x="4307" y="2385"/>
              <a:ext cx="161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2" name="Google Shape;5482;p77"/>
            <p:cNvSpPr/>
            <p:nvPr/>
          </p:nvSpPr>
          <p:spPr>
            <a:xfrm>
              <a:off x="4486" y="2385"/>
              <a:ext cx="161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3" name="Google Shape;5483;p77"/>
            <p:cNvSpPr/>
            <p:nvPr/>
          </p:nvSpPr>
          <p:spPr>
            <a:xfrm>
              <a:off x="4665" y="2379"/>
              <a:ext cx="155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4" name="Google Shape;5484;p77"/>
            <p:cNvSpPr/>
            <p:nvPr/>
          </p:nvSpPr>
          <p:spPr>
            <a:xfrm>
              <a:off x="5064" y="1838"/>
              <a:ext cx="83" cy="761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5" name="Google Shape;5485;p77"/>
          <p:cNvGrpSpPr/>
          <p:nvPr/>
        </p:nvGrpSpPr>
        <p:grpSpPr>
          <a:xfrm>
            <a:off x="2078038" y="4222750"/>
            <a:ext cx="685800" cy="588963"/>
            <a:chOff x="-44" y="1473"/>
            <a:chExt cx="981" cy="1105"/>
          </a:xfrm>
        </p:grpSpPr>
        <p:pic>
          <p:nvPicPr>
            <p:cNvPr descr="desktop_computer_stylized_medium" id="5486" name="Google Shape;5486;p7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87" name="Google Shape;5487;p7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8" name="Google Shape;5488;p77"/>
          <p:cNvGrpSpPr/>
          <p:nvPr/>
        </p:nvGrpSpPr>
        <p:grpSpPr>
          <a:xfrm>
            <a:off x="3448050" y="5235575"/>
            <a:ext cx="728663" cy="620713"/>
            <a:chOff x="-44" y="1473"/>
            <a:chExt cx="981" cy="1105"/>
          </a:xfrm>
        </p:grpSpPr>
        <p:pic>
          <p:nvPicPr>
            <p:cNvPr descr="desktop_computer_stylized_medium" id="5489" name="Google Shape;5489;p7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90" name="Google Shape;5490;p7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91" name="Google Shape;5491;p77"/>
          <p:cNvGrpSpPr/>
          <p:nvPr/>
        </p:nvGrpSpPr>
        <p:grpSpPr>
          <a:xfrm>
            <a:off x="3730625" y="5813425"/>
            <a:ext cx="728663" cy="620713"/>
            <a:chOff x="-44" y="1473"/>
            <a:chExt cx="981" cy="1105"/>
          </a:xfrm>
        </p:grpSpPr>
        <p:pic>
          <p:nvPicPr>
            <p:cNvPr descr="desktop_computer_stylized_medium" id="5492" name="Google Shape;5492;p7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93" name="Google Shape;5493;p7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94" name="Google Shape;5494;p77"/>
          <p:cNvGrpSpPr/>
          <p:nvPr/>
        </p:nvGrpSpPr>
        <p:grpSpPr>
          <a:xfrm flipH="1">
            <a:off x="6364288" y="4659313"/>
            <a:ext cx="728662" cy="620712"/>
            <a:chOff x="-44" y="1473"/>
            <a:chExt cx="981" cy="1105"/>
          </a:xfrm>
        </p:grpSpPr>
        <p:pic>
          <p:nvPicPr>
            <p:cNvPr descr="desktop_computer_stylized_medium" id="5495" name="Google Shape;5495;p7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96" name="Google Shape;5496;p7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97" name="Google Shape;5497;p77"/>
          <p:cNvGrpSpPr/>
          <p:nvPr/>
        </p:nvGrpSpPr>
        <p:grpSpPr>
          <a:xfrm flipH="1">
            <a:off x="6016625" y="5997575"/>
            <a:ext cx="728663" cy="620713"/>
            <a:chOff x="-44" y="1473"/>
            <a:chExt cx="981" cy="1105"/>
          </a:xfrm>
        </p:grpSpPr>
        <p:pic>
          <p:nvPicPr>
            <p:cNvPr descr="desktop_computer_stylized_medium" id="5498" name="Google Shape;5498;p7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99" name="Google Shape;5499;p7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00" name="Google Shape;5500;p77"/>
          <p:cNvGrpSpPr/>
          <p:nvPr/>
        </p:nvGrpSpPr>
        <p:grpSpPr>
          <a:xfrm flipH="1">
            <a:off x="6418263" y="3471863"/>
            <a:ext cx="728662" cy="620712"/>
            <a:chOff x="-44" y="1473"/>
            <a:chExt cx="981" cy="1105"/>
          </a:xfrm>
        </p:grpSpPr>
        <p:pic>
          <p:nvPicPr>
            <p:cNvPr descr="desktop_computer_stylized_medium" id="5501" name="Google Shape;5501;p7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2" name="Google Shape;5502;p7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03" name="Google Shape;5503;p77"/>
          <p:cNvGrpSpPr/>
          <p:nvPr/>
        </p:nvGrpSpPr>
        <p:grpSpPr>
          <a:xfrm flipH="1">
            <a:off x="4621213" y="2938463"/>
            <a:ext cx="641350" cy="620712"/>
            <a:chOff x="-44" y="1473"/>
            <a:chExt cx="981" cy="1105"/>
          </a:xfrm>
        </p:grpSpPr>
        <p:pic>
          <p:nvPicPr>
            <p:cNvPr descr="desktop_computer_stylized_medium" id="5504" name="Google Shape;5504;p7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5" name="Google Shape;5505;p7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06" name="Google Shape;5506;p77"/>
          <p:cNvGrpSpPr/>
          <p:nvPr/>
        </p:nvGrpSpPr>
        <p:grpSpPr>
          <a:xfrm>
            <a:off x="3011488" y="2928938"/>
            <a:ext cx="728662" cy="620712"/>
            <a:chOff x="-44" y="1473"/>
            <a:chExt cx="981" cy="1105"/>
          </a:xfrm>
        </p:grpSpPr>
        <p:pic>
          <p:nvPicPr>
            <p:cNvPr descr="desktop_computer_stylized_medium" id="5507" name="Google Shape;5507;p7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8" name="Google Shape;5508;p7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09" name="Google Shape;5509;p77"/>
          <p:cNvGrpSpPr/>
          <p:nvPr/>
        </p:nvGrpSpPr>
        <p:grpSpPr>
          <a:xfrm>
            <a:off x="5111750" y="5541963"/>
            <a:ext cx="490538" cy="412750"/>
            <a:chOff x="-44" y="1473"/>
            <a:chExt cx="981" cy="1105"/>
          </a:xfrm>
        </p:grpSpPr>
        <p:pic>
          <p:nvPicPr>
            <p:cNvPr descr="desktop_computer_stylized_medium" id="5510" name="Google Shape;5510;p7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11" name="Google Shape;5511;p7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6" name="Shape 5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7" name="Google Shape;5517;p78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518" name="Google Shape;5518;p78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19" name="Google Shape;5519;p78"/>
          <p:cNvSpPr txBox="1"/>
          <p:nvPr>
            <p:ph idx="1" type="body"/>
          </p:nvPr>
        </p:nvSpPr>
        <p:spPr>
          <a:xfrm>
            <a:off x="412750" y="1471613"/>
            <a:ext cx="4475163" cy="245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7338" lvl="0" marL="28733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peer joining torrent: </a:t>
            </a:r>
            <a:endParaRPr/>
          </a:p>
          <a:p>
            <a:pPr indent="-223837" lvl="1" marL="6810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has no chunks, but will accumulate them over time from other peers</a:t>
            </a:r>
            <a:endParaRPr/>
          </a:p>
          <a:p>
            <a:pPr indent="-223837" lvl="1" marL="6810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registers with tracker to get list of peers, connects to subset of peers (“neighbors”)</a:t>
            </a:r>
            <a:endParaRPr/>
          </a:p>
        </p:txBody>
      </p:sp>
      <p:sp>
        <p:nvSpPr>
          <p:cNvPr id="5520" name="Google Shape;5520;p78"/>
          <p:cNvSpPr/>
          <p:nvPr/>
        </p:nvSpPr>
        <p:spPr>
          <a:xfrm>
            <a:off x="411163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Noto Sans Symbols"/>
              <a:buNone/>
            </a:pPr>
            <a:r>
              <a:rPr lang="en-US" sz="4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P2P file distribution: BitTorrent </a:t>
            </a:r>
            <a:endParaRPr/>
          </a:p>
        </p:txBody>
      </p:sp>
      <p:pic>
        <p:nvPicPr>
          <p:cNvPr descr="underline_base" id="5521" name="Google Shape;552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125" y="817563"/>
            <a:ext cx="6672263" cy="1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5522" name="Google Shape;5522;p78"/>
          <p:cNvSpPr/>
          <p:nvPr/>
        </p:nvSpPr>
        <p:spPr>
          <a:xfrm>
            <a:off x="442913" y="4221163"/>
            <a:ext cx="8120062" cy="2338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7338" lvl="0" marL="28733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while downloading, peer uploads chunks to other peers</a:t>
            </a:r>
            <a:endParaRPr/>
          </a:p>
          <a:p>
            <a:pPr indent="-287338" lvl="0" marL="287338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peer may change peers with whom it exchanges chunks</a:t>
            </a:r>
            <a:endParaRPr/>
          </a:p>
          <a:p>
            <a:pPr indent="-287338" lvl="0" marL="287338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churn: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peers may come and go</a:t>
            </a:r>
            <a:endParaRPr/>
          </a:p>
          <a:p>
            <a:pPr indent="-287338" lvl="0" marL="287338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once peer has entire file, it may (selfishly) leave or (altruistically) remain in torrent</a:t>
            </a:r>
            <a:endParaRPr/>
          </a:p>
        </p:txBody>
      </p:sp>
      <p:cxnSp>
        <p:nvCxnSpPr>
          <p:cNvPr id="5523" name="Google Shape;5523;p78"/>
          <p:cNvCxnSpPr/>
          <p:nvPr/>
        </p:nvCxnSpPr>
        <p:spPr>
          <a:xfrm>
            <a:off x="6245225" y="1646238"/>
            <a:ext cx="1736725" cy="8794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524" name="Google Shape;5524;p78"/>
          <p:cNvCxnSpPr/>
          <p:nvPr/>
        </p:nvCxnSpPr>
        <p:spPr>
          <a:xfrm>
            <a:off x="6107113" y="1739900"/>
            <a:ext cx="168275" cy="11334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525" name="Google Shape;5525;p78"/>
          <p:cNvCxnSpPr/>
          <p:nvPr/>
        </p:nvCxnSpPr>
        <p:spPr>
          <a:xfrm rot="10800000">
            <a:off x="7223125" y="1590675"/>
            <a:ext cx="795338" cy="190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526" name="Google Shape;5526;p78"/>
          <p:cNvCxnSpPr/>
          <p:nvPr/>
        </p:nvCxnSpPr>
        <p:spPr>
          <a:xfrm flipH="1">
            <a:off x="6667500" y="1925638"/>
            <a:ext cx="1389063" cy="123983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527" name="Google Shape;5527;p78"/>
          <p:cNvCxnSpPr/>
          <p:nvPr/>
        </p:nvCxnSpPr>
        <p:spPr>
          <a:xfrm flipH="1">
            <a:off x="6726238" y="3152775"/>
            <a:ext cx="504825" cy="10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528" name="Google Shape;5528;p78"/>
          <p:cNvCxnSpPr/>
          <p:nvPr/>
        </p:nvCxnSpPr>
        <p:spPr>
          <a:xfrm flipH="1">
            <a:off x="6399213" y="1714500"/>
            <a:ext cx="612775" cy="104616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529" name="Google Shape;5529;p78"/>
          <p:cNvCxnSpPr/>
          <p:nvPr/>
        </p:nvCxnSpPr>
        <p:spPr>
          <a:xfrm flipH="1" rot="10800000">
            <a:off x="6511925" y="2579688"/>
            <a:ext cx="1443038" cy="3016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530" name="Google Shape;5530;p78"/>
          <p:cNvCxnSpPr/>
          <p:nvPr/>
        </p:nvCxnSpPr>
        <p:spPr>
          <a:xfrm>
            <a:off x="7192963" y="1679575"/>
            <a:ext cx="804862" cy="7969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531" name="Google Shape;5531;p78"/>
          <p:cNvCxnSpPr/>
          <p:nvPr/>
        </p:nvCxnSpPr>
        <p:spPr>
          <a:xfrm>
            <a:off x="7494588" y="3165475"/>
            <a:ext cx="255587" cy="1365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532" name="Google Shape;5532;p78"/>
          <p:cNvCxnSpPr/>
          <p:nvPr/>
        </p:nvCxnSpPr>
        <p:spPr>
          <a:xfrm>
            <a:off x="6735763" y="3351213"/>
            <a:ext cx="101441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533" name="Google Shape;5533;p78"/>
          <p:cNvCxnSpPr/>
          <p:nvPr/>
        </p:nvCxnSpPr>
        <p:spPr>
          <a:xfrm flipH="1">
            <a:off x="7869238" y="2689225"/>
            <a:ext cx="179387" cy="5857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descr="Alice" id="5534" name="Google Shape;5534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1725" y="2139950"/>
            <a:ext cx="323850" cy="319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35" name="Google Shape;5535;p78"/>
          <p:cNvGrpSpPr/>
          <p:nvPr/>
        </p:nvGrpSpPr>
        <p:grpSpPr>
          <a:xfrm>
            <a:off x="5586413" y="1693863"/>
            <a:ext cx="2378075" cy="1350962"/>
            <a:chOff x="1752" y="2166"/>
            <a:chExt cx="2200" cy="1363"/>
          </a:xfrm>
        </p:grpSpPr>
        <p:cxnSp>
          <p:nvCxnSpPr>
            <p:cNvPr id="5536" name="Google Shape;5536;p78"/>
            <p:cNvCxnSpPr/>
            <p:nvPr/>
          </p:nvCxnSpPr>
          <p:spPr>
            <a:xfrm flipH="1" rot="10800000">
              <a:off x="1752" y="2166"/>
              <a:ext cx="361" cy="53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5537" name="Google Shape;5537;p78"/>
            <p:cNvCxnSpPr/>
            <p:nvPr/>
          </p:nvCxnSpPr>
          <p:spPr>
            <a:xfrm flipH="1" rot="10800000">
              <a:off x="1770" y="2352"/>
              <a:ext cx="2182" cy="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5538" name="Google Shape;5538;p78"/>
            <p:cNvCxnSpPr/>
            <p:nvPr/>
          </p:nvCxnSpPr>
          <p:spPr>
            <a:xfrm>
              <a:off x="1786" y="2820"/>
              <a:ext cx="1550" cy="70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grpSp>
        <p:nvGrpSpPr>
          <p:cNvPr id="5539" name="Google Shape;5539;p78"/>
          <p:cNvGrpSpPr/>
          <p:nvPr/>
        </p:nvGrpSpPr>
        <p:grpSpPr>
          <a:xfrm>
            <a:off x="5245100" y="1374775"/>
            <a:ext cx="292100" cy="517525"/>
            <a:chOff x="4140" y="429"/>
            <a:chExt cx="1425" cy="2396"/>
          </a:xfrm>
        </p:grpSpPr>
        <p:sp>
          <p:nvSpPr>
            <p:cNvPr id="5540" name="Google Shape;5540;p78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1" name="Google Shape;5541;p78"/>
            <p:cNvSpPr/>
            <p:nvPr/>
          </p:nvSpPr>
          <p:spPr>
            <a:xfrm>
              <a:off x="4210" y="429"/>
              <a:ext cx="1046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2" name="Google Shape;5542;p78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3" name="Google Shape;5543;p78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4" name="Google Shape;5544;p78"/>
            <p:cNvSpPr/>
            <p:nvPr/>
          </p:nvSpPr>
          <p:spPr>
            <a:xfrm>
              <a:off x="4210" y="694"/>
              <a:ext cx="596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45" name="Google Shape;5545;p78"/>
            <p:cNvGrpSpPr/>
            <p:nvPr/>
          </p:nvGrpSpPr>
          <p:grpSpPr>
            <a:xfrm>
              <a:off x="4752" y="671"/>
              <a:ext cx="581" cy="140"/>
              <a:chOff x="618" y="2571"/>
              <a:chExt cx="725" cy="134"/>
            </a:xfrm>
          </p:grpSpPr>
          <p:sp>
            <p:nvSpPr>
              <p:cNvPr id="5546" name="Google Shape;5546;p78"/>
              <p:cNvSpPr/>
              <p:nvPr/>
            </p:nvSpPr>
            <p:spPr>
              <a:xfrm>
                <a:off x="618" y="2571"/>
                <a:ext cx="725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7" name="Google Shape;5547;p78"/>
              <p:cNvSpPr/>
              <p:nvPr/>
            </p:nvSpPr>
            <p:spPr>
              <a:xfrm>
                <a:off x="637" y="2585"/>
                <a:ext cx="686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8" name="Google Shape;5548;p78"/>
            <p:cNvSpPr/>
            <p:nvPr/>
          </p:nvSpPr>
          <p:spPr>
            <a:xfrm>
              <a:off x="4225" y="1017"/>
              <a:ext cx="596" cy="51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49" name="Google Shape;5549;p78"/>
            <p:cNvGrpSpPr/>
            <p:nvPr/>
          </p:nvGrpSpPr>
          <p:grpSpPr>
            <a:xfrm>
              <a:off x="4744" y="995"/>
              <a:ext cx="581" cy="132"/>
              <a:chOff x="610" y="2569"/>
              <a:chExt cx="725" cy="137"/>
            </a:xfrm>
          </p:grpSpPr>
          <p:sp>
            <p:nvSpPr>
              <p:cNvPr id="5550" name="Google Shape;5550;p78"/>
              <p:cNvSpPr/>
              <p:nvPr/>
            </p:nvSpPr>
            <p:spPr>
              <a:xfrm>
                <a:off x="610" y="2569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1" name="Google Shape;5551;p78"/>
              <p:cNvSpPr/>
              <p:nvPr/>
            </p:nvSpPr>
            <p:spPr>
              <a:xfrm>
                <a:off x="630" y="2584"/>
                <a:ext cx="686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52" name="Google Shape;5552;p78"/>
            <p:cNvSpPr/>
            <p:nvPr/>
          </p:nvSpPr>
          <p:spPr>
            <a:xfrm>
              <a:off x="4217" y="1355"/>
              <a:ext cx="596" cy="51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3" name="Google Shape;5553;p78"/>
            <p:cNvSpPr/>
            <p:nvPr/>
          </p:nvSpPr>
          <p:spPr>
            <a:xfrm>
              <a:off x="4225" y="1656"/>
              <a:ext cx="596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4" name="Google Shape;5554;p78"/>
            <p:cNvGrpSpPr/>
            <p:nvPr/>
          </p:nvGrpSpPr>
          <p:grpSpPr>
            <a:xfrm>
              <a:off x="4737" y="1627"/>
              <a:ext cx="581" cy="154"/>
              <a:chOff x="616" y="2568"/>
              <a:chExt cx="724" cy="142"/>
            </a:xfrm>
          </p:grpSpPr>
          <p:sp>
            <p:nvSpPr>
              <p:cNvPr id="5555" name="Google Shape;5555;p78"/>
              <p:cNvSpPr/>
              <p:nvPr/>
            </p:nvSpPr>
            <p:spPr>
              <a:xfrm>
                <a:off x="616" y="2568"/>
                <a:ext cx="724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6" name="Google Shape;5556;p78"/>
              <p:cNvSpPr/>
              <p:nvPr/>
            </p:nvSpPr>
            <p:spPr>
              <a:xfrm>
                <a:off x="635" y="2582"/>
                <a:ext cx="685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57" name="Google Shape;5557;p78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8" name="Google Shape;5558;p78"/>
            <p:cNvGrpSpPr/>
            <p:nvPr/>
          </p:nvGrpSpPr>
          <p:grpSpPr>
            <a:xfrm>
              <a:off x="4737" y="1326"/>
              <a:ext cx="581" cy="140"/>
              <a:chOff x="611" y="2567"/>
              <a:chExt cx="724" cy="140"/>
            </a:xfrm>
          </p:grpSpPr>
          <p:sp>
            <p:nvSpPr>
              <p:cNvPr id="5559" name="Google Shape;5559;p78"/>
              <p:cNvSpPr/>
              <p:nvPr/>
            </p:nvSpPr>
            <p:spPr>
              <a:xfrm>
                <a:off x="611" y="2567"/>
                <a:ext cx="724" cy="14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0" name="Google Shape;5560;p78"/>
              <p:cNvSpPr/>
              <p:nvPr/>
            </p:nvSpPr>
            <p:spPr>
              <a:xfrm>
                <a:off x="630" y="2581"/>
                <a:ext cx="68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61" name="Google Shape;5561;p78"/>
            <p:cNvSpPr/>
            <p:nvPr/>
          </p:nvSpPr>
          <p:spPr>
            <a:xfrm>
              <a:off x="5247" y="429"/>
              <a:ext cx="70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78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78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78"/>
            <p:cNvSpPr/>
            <p:nvPr/>
          </p:nvSpPr>
          <p:spPr>
            <a:xfrm>
              <a:off x="5519" y="2612"/>
              <a:ext cx="46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78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78"/>
            <p:cNvSpPr/>
            <p:nvPr/>
          </p:nvSpPr>
          <p:spPr>
            <a:xfrm>
              <a:off x="4140" y="2678"/>
              <a:ext cx="1200" cy="147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78"/>
            <p:cNvSpPr/>
            <p:nvPr/>
          </p:nvSpPr>
          <p:spPr>
            <a:xfrm>
              <a:off x="4210" y="2707"/>
              <a:ext cx="1069" cy="88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78"/>
            <p:cNvSpPr/>
            <p:nvPr/>
          </p:nvSpPr>
          <p:spPr>
            <a:xfrm>
              <a:off x="4310" y="2384"/>
              <a:ext cx="155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78"/>
            <p:cNvSpPr/>
            <p:nvPr/>
          </p:nvSpPr>
          <p:spPr>
            <a:xfrm>
              <a:off x="4489" y="2384"/>
              <a:ext cx="155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78"/>
            <p:cNvSpPr/>
            <p:nvPr/>
          </p:nvSpPr>
          <p:spPr>
            <a:xfrm>
              <a:off x="4659" y="2384"/>
              <a:ext cx="163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78"/>
            <p:cNvSpPr/>
            <p:nvPr/>
          </p:nvSpPr>
          <p:spPr>
            <a:xfrm>
              <a:off x="5062" y="1833"/>
              <a:ext cx="85" cy="764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2" name="Google Shape;5572;p78"/>
          <p:cNvGrpSpPr/>
          <p:nvPr/>
        </p:nvGrpSpPr>
        <p:grpSpPr>
          <a:xfrm>
            <a:off x="6311900" y="3176588"/>
            <a:ext cx="434975" cy="349250"/>
            <a:chOff x="-44" y="1473"/>
            <a:chExt cx="981" cy="1105"/>
          </a:xfrm>
        </p:grpSpPr>
        <p:pic>
          <p:nvPicPr>
            <p:cNvPr descr="desktop_computer_stylized_medium" id="5573" name="Google Shape;5573;p7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74" name="Google Shape;5574;p7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5" name="Google Shape;5575;p78"/>
          <p:cNvGrpSpPr/>
          <p:nvPr/>
        </p:nvGrpSpPr>
        <p:grpSpPr>
          <a:xfrm flipH="1">
            <a:off x="7716838" y="3252788"/>
            <a:ext cx="434975" cy="349250"/>
            <a:chOff x="-44" y="1473"/>
            <a:chExt cx="981" cy="1105"/>
          </a:xfrm>
        </p:grpSpPr>
        <p:pic>
          <p:nvPicPr>
            <p:cNvPr descr="desktop_computer_stylized_medium" id="5576" name="Google Shape;5576;p7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77" name="Google Shape;5577;p7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8" name="Google Shape;5578;p78"/>
          <p:cNvGrpSpPr/>
          <p:nvPr/>
        </p:nvGrpSpPr>
        <p:grpSpPr>
          <a:xfrm flipH="1">
            <a:off x="7988300" y="2457450"/>
            <a:ext cx="434975" cy="349250"/>
            <a:chOff x="-44" y="1473"/>
            <a:chExt cx="981" cy="1105"/>
          </a:xfrm>
        </p:grpSpPr>
        <p:pic>
          <p:nvPicPr>
            <p:cNvPr descr="desktop_computer_stylized_medium" id="5579" name="Google Shape;5579;p7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80" name="Google Shape;5580;p7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1" name="Google Shape;5581;p78"/>
          <p:cNvGrpSpPr/>
          <p:nvPr/>
        </p:nvGrpSpPr>
        <p:grpSpPr>
          <a:xfrm flipH="1">
            <a:off x="8043863" y="1706563"/>
            <a:ext cx="434975" cy="349250"/>
            <a:chOff x="-44" y="1473"/>
            <a:chExt cx="981" cy="1105"/>
          </a:xfrm>
        </p:grpSpPr>
        <p:pic>
          <p:nvPicPr>
            <p:cNvPr descr="desktop_computer_stylized_medium" id="5582" name="Google Shape;5582;p7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83" name="Google Shape;5583;p7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4" name="Google Shape;5584;p78"/>
          <p:cNvGrpSpPr/>
          <p:nvPr/>
        </p:nvGrpSpPr>
        <p:grpSpPr>
          <a:xfrm flipH="1">
            <a:off x="6911975" y="1368425"/>
            <a:ext cx="434975" cy="349250"/>
            <a:chOff x="-44" y="1473"/>
            <a:chExt cx="981" cy="1105"/>
          </a:xfrm>
        </p:grpSpPr>
        <p:pic>
          <p:nvPicPr>
            <p:cNvPr descr="desktop_computer_stylized_medium" id="5585" name="Google Shape;5585;p7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86" name="Google Shape;5586;p7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7" name="Google Shape;5587;p78"/>
          <p:cNvGrpSpPr/>
          <p:nvPr/>
        </p:nvGrpSpPr>
        <p:grpSpPr>
          <a:xfrm>
            <a:off x="5824538" y="1411288"/>
            <a:ext cx="434975" cy="349250"/>
            <a:chOff x="-44" y="1473"/>
            <a:chExt cx="981" cy="1105"/>
          </a:xfrm>
        </p:grpSpPr>
        <p:pic>
          <p:nvPicPr>
            <p:cNvPr descr="desktop_computer_stylized_medium" id="5588" name="Google Shape;5588;p7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89" name="Google Shape;5589;p7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0" name="Google Shape;5590;p78"/>
          <p:cNvGrpSpPr/>
          <p:nvPr/>
        </p:nvGrpSpPr>
        <p:grpSpPr>
          <a:xfrm>
            <a:off x="5159375" y="2162175"/>
            <a:ext cx="434975" cy="349250"/>
            <a:chOff x="-44" y="1473"/>
            <a:chExt cx="981" cy="1105"/>
          </a:xfrm>
        </p:grpSpPr>
        <p:pic>
          <p:nvPicPr>
            <p:cNvPr descr="desktop_computer_stylized_medium" id="5591" name="Google Shape;5591;p7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92" name="Google Shape;5592;p7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3" name="Google Shape;5593;p78"/>
          <p:cNvGrpSpPr/>
          <p:nvPr/>
        </p:nvGrpSpPr>
        <p:grpSpPr>
          <a:xfrm>
            <a:off x="6129338" y="2749550"/>
            <a:ext cx="434975" cy="349250"/>
            <a:chOff x="-44" y="1473"/>
            <a:chExt cx="981" cy="1105"/>
          </a:xfrm>
        </p:grpSpPr>
        <p:pic>
          <p:nvPicPr>
            <p:cNvPr descr="desktop_computer_stylized_medium" id="5594" name="Google Shape;5594;p7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95" name="Google Shape;5595;p7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6" name="Google Shape;5596;p78"/>
          <p:cNvGrpSpPr/>
          <p:nvPr/>
        </p:nvGrpSpPr>
        <p:grpSpPr>
          <a:xfrm>
            <a:off x="7185025" y="2989263"/>
            <a:ext cx="325438" cy="261937"/>
            <a:chOff x="-44" y="1473"/>
            <a:chExt cx="981" cy="1105"/>
          </a:xfrm>
        </p:grpSpPr>
        <p:pic>
          <p:nvPicPr>
            <p:cNvPr descr="desktop_computer_stylized_medium" id="5597" name="Google Shape;5597;p7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98" name="Google Shape;5598;p7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3" name="Shape 5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4" name="Google Shape;5604;p79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605" name="Google Shape;5605;p79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06" name="Google Shape;5606;p79"/>
          <p:cNvSpPr txBox="1"/>
          <p:nvPr>
            <p:ph type="title"/>
          </p:nvPr>
        </p:nvSpPr>
        <p:spPr>
          <a:xfrm>
            <a:off x="298450" y="160338"/>
            <a:ext cx="8491538" cy="849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BitTorrent: requesting, sending file chunks</a:t>
            </a:r>
            <a:endParaRPr/>
          </a:p>
        </p:txBody>
      </p:sp>
      <p:sp>
        <p:nvSpPr>
          <p:cNvPr id="5607" name="Google Shape;5607;p79"/>
          <p:cNvSpPr txBox="1"/>
          <p:nvPr>
            <p:ph idx="2" type="body"/>
          </p:nvPr>
        </p:nvSpPr>
        <p:spPr>
          <a:xfrm>
            <a:off x="382588" y="1477963"/>
            <a:ext cx="3989387" cy="376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requesting chunks:</a:t>
            </a:r>
            <a:endParaRPr/>
          </a:p>
          <a:p>
            <a:pPr indent="-287338" lvl="0" marL="2873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at any given time, different peers have different subsets of file chunks</a:t>
            </a:r>
            <a:endParaRPr/>
          </a:p>
          <a:p>
            <a:pPr indent="-287338" lvl="0" marL="2873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periodically, Alice asks each peer for list of chunks that they have</a:t>
            </a:r>
            <a:endParaRPr/>
          </a:p>
          <a:p>
            <a:pPr indent="-287338" lvl="0" marL="2873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Alice requests missing chunks from peers, rarest first</a:t>
            </a:r>
            <a:endParaRPr/>
          </a:p>
        </p:txBody>
      </p:sp>
      <p:sp>
        <p:nvSpPr>
          <p:cNvPr id="5608" name="Google Shape;5608;p79"/>
          <p:cNvSpPr/>
          <p:nvPr/>
        </p:nvSpPr>
        <p:spPr>
          <a:xfrm>
            <a:off x="4370388" y="1425575"/>
            <a:ext cx="4521200" cy="411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Arial"/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sending chunks: tit-for-tat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Alice sends chunks to those four peers currently sending her chunks </a:t>
            </a:r>
            <a:r>
              <a:rPr i="1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at highest rate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indent="-223837" lvl="1" marL="681038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other peers are choked by Alice (do not receive chunks from her)</a:t>
            </a:r>
            <a:endParaRPr/>
          </a:p>
          <a:p>
            <a:pPr indent="-223837" lvl="1" marL="681038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re-evaluate top 4 every10 secs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every 30 secs: randomly select another peer, starts sending chunks</a:t>
            </a:r>
            <a:endParaRPr/>
          </a:p>
          <a:p>
            <a:pPr indent="-223837" lvl="1" marL="681038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“optimistically unchoke” this peer</a:t>
            </a:r>
            <a:endParaRPr/>
          </a:p>
          <a:p>
            <a:pPr indent="-223837" lvl="1" marL="681038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newly chosen peer may join top 4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underline_base" id="5609" name="Google Shape;560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812800"/>
            <a:ext cx="7769225" cy="17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8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067" name="Google Shape;1067;p8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068" name="Google Shape;1068;p8"/>
          <p:cNvGrpSpPr/>
          <p:nvPr/>
        </p:nvGrpSpPr>
        <p:grpSpPr>
          <a:xfrm>
            <a:off x="5202238" y="1546225"/>
            <a:ext cx="3540125" cy="4545013"/>
            <a:chOff x="3277" y="974"/>
            <a:chExt cx="2230" cy="2863"/>
          </a:xfrm>
        </p:grpSpPr>
        <p:sp>
          <p:nvSpPr>
            <p:cNvPr id="1069" name="Google Shape;1069;p8"/>
            <p:cNvSpPr/>
            <p:nvPr/>
          </p:nvSpPr>
          <p:spPr>
            <a:xfrm>
              <a:off x="3277" y="1079"/>
              <a:ext cx="1094" cy="675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0" name="Google Shape;1070;p8"/>
            <p:cNvGrpSpPr/>
            <p:nvPr/>
          </p:nvGrpSpPr>
          <p:grpSpPr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1071" name="Google Shape;1071;p8"/>
              <p:cNvSpPr/>
              <p:nvPr/>
            </p:nvSpPr>
            <p:spPr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2889" y="1631"/>
                <a:ext cx="980" cy="253"/>
              </a:xfrm>
              <a:prstGeom prst="triangle">
                <a:avLst>
                  <a:gd fmla="val 50000" name="adj"/>
                </a:avLst>
              </a:pr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CC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3" name="Google Shape;1073;p8"/>
            <p:cNvSpPr/>
            <p:nvPr/>
          </p:nvSpPr>
          <p:spPr>
            <a:xfrm>
              <a:off x="3379" y="2788"/>
              <a:ext cx="2032" cy="1049"/>
            </a:xfrm>
            <a:custGeom>
              <a:rect b="b" l="l" r="r" t="t"/>
              <a:pathLst>
                <a:path extrusionOk="0" h="1049" w="2032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74" name="Google Shape;1074;p8"/>
            <p:cNvCxnSpPr/>
            <p:nvPr/>
          </p:nvCxnSpPr>
          <p:spPr>
            <a:xfrm rot="-5400000">
              <a:off x="4924" y="3316"/>
              <a:ext cx="284" cy="7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5" name="Google Shape;1075;p8"/>
            <p:cNvCxnSpPr/>
            <p:nvPr/>
          </p:nvCxnSpPr>
          <p:spPr>
            <a:xfrm flipH="1" rot="-5400000">
              <a:off x="5034" y="3429"/>
              <a:ext cx="2" cy="54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6" name="Google Shape;1076;p8"/>
            <p:cNvCxnSpPr/>
            <p:nvPr/>
          </p:nvCxnSpPr>
          <p:spPr>
            <a:xfrm flipH="1" rot="-5400000">
              <a:off x="5113" y="3192"/>
              <a:ext cx="90" cy="51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7" name="Google Shape;1077;p8"/>
            <p:cNvCxnSpPr/>
            <p:nvPr/>
          </p:nvCxnSpPr>
          <p:spPr>
            <a:xfrm>
              <a:off x="3843" y="3009"/>
              <a:ext cx="99" cy="81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8" name="Google Shape;1078;p8"/>
            <p:cNvCxnSpPr/>
            <p:nvPr/>
          </p:nvCxnSpPr>
          <p:spPr>
            <a:xfrm flipH="1" rot="10800000">
              <a:off x="3680" y="3159"/>
              <a:ext cx="256" cy="62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9" name="Google Shape;1079;p8"/>
            <p:cNvCxnSpPr/>
            <p:nvPr/>
          </p:nvCxnSpPr>
          <p:spPr>
            <a:xfrm flipH="1">
              <a:off x="3948" y="3204"/>
              <a:ext cx="90" cy="117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0" name="Google Shape;1080;p8"/>
            <p:cNvCxnSpPr/>
            <p:nvPr/>
          </p:nvCxnSpPr>
          <p:spPr>
            <a:xfrm rot="10800000">
              <a:off x="4146" y="3213"/>
              <a:ext cx="51" cy="109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1" name="Google Shape;1081;p8"/>
            <p:cNvCxnSpPr/>
            <p:nvPr/>
          </p:nvCxnSpPr>
          <p:spPr>
            <a:xfrm>
              <a:off x="4248" y="3185"/>
              <a:ext cx="317" cy="17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2" name="Google Shape;1082;p8"/>
            <p:cNvCxnSpPr/>
            <p:nvPr/>
          </p:nvCxnSpPr>
          <p:spPr>
            <a:xfrm>
              <a:off x="3809" y="2257"/>
              <a:ext cx="148" cy="47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3" name="Google Shape;1083;p8"/>
            <p:cNvCxnSpPr/>
            <p:nvPr/>
          </p:nvCxnSpPr>
          <p:spPr>
            <a:xfrm flipH="1" rot="10800000">
              <a:off x="3711" y="2354"/>
              <a:ext cx="106" cy="2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084" name="Google Shape;1084;p8"/>
            <p:cNvGrpSpPr/>
            <p:nvPr/>
          </p:nvGrpSpPr>
          <p:grpSpPr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descr="access_point_stylized_small" id="1085" name="Google Shape;1085;p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ntenna_radiation_stylized" id="1086" name="Google Shape;1086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87" name="Google Shape;1087;p8"/>
            <p:cNvSpPr/>
            <p:nvPr/>
          </p:nvSpPr>
          <p:spPr>
            <a:xfrm>
              <a:off x="4419" y="2224"/>
              <a:ext cx="828" cy="425"/>
            </a:xfrm>
            <a:custGeom>
              <a:rect b="b" l="l" r="r" t="t"/>
              <a:pathLst>
                <a:path extrusionOk="0" h="425" w="828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417" y="1263"/>
              <a:ext cx="1090" cy="709"/>
            </a:xfrm>
            <a:custGeom>
              <a:rect b="b" l="l" r="r" t="t"/>
              <a:pathLst>
                <a:path extrusionOk="0" h="459" w="765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89" name="Google Shape;1089;p8"/>
            <p:cNvCxnSpPr/>
            <p:nvPr/>
          </p:nvCxnSpPr>
          <p:spPr>
            <a:xfrm>
              <a:off x="4659" y="2404"/>
              <a:ext cx="103" cy="76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0" name="Google Shape;1090;p8"/>
            <p:cNvCxnSpPr/>
            <p:nvPr/>
          </p:nvCxnSpPr>
          <p:spPr>
            <a:xfrm>
              <a:off x="4720" y="2354"/>
              <a:ext cx="176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1" name="Google Shape;1091;p8"/>
            <p:cNvCxnSpPr/>
            <p:nvPr/>
          </p:nvCxnSpPr>
          <p:spPr>
            <a:xfrm flipH="1" rot="10800000">
              <a:off x="4869" y="2408"/>
              <a:ext cx="85" cy="66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2" name="Google Shape;1092;p8"/>
            <p:cNvCxnSpPr/>
            <p:nvPr/>
          </p:nvCxnSpPr>
          <p:spPr>
            <a:xfrm>
              <a:off x="4235" y="1632"/>
              <a:ext cx="321" cy="2"/>
            </a:xfrm>
            <a:prstGeom prst="straightConnector1">
              <a:avLst/>
            </a:prstGeom>
            <a:noFill/>
            <a:ln cap="flat" cmpd="sng" w="9525">
              <a:solidFill>
                <a:srgbClr val="96969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3" name="Google Shape;1093;p8"/>
            <p:cNvCxnSpPr/>
            <p:nvPr/>
          </p:nvCxnSpPr>
          <p:spPr>
            <a:xfrm>
              <a:off x="4635" y="2961"/>
              <a:ext cx="246" cy="116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4" name="Google Shape;1094;p8"/>
            <p:cNvCxnSpPr/>
            <p:nvPr/>
          </p:nvCxnSpPr>
          <p:spPr>
            <a:xfrm flipH="1" rot="10800000">
              <a:off x="4244" y="2953"/>
              <a:ext cx="203" cy="125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5" name="Google Shape;1095;p8"/>
            <p:cNvCxnSpPr/>
            <p:nvPr/>
          </p:nvCxnSpPr>
          <p:spPr>
            <a:xfrm>
              <a:off x="4271" y="3137"/>
              <a:ext cx="612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6" name="Google Shape;1096;p8"/>
            <p:cNvCxnSpPr/>
            <p:nvPr/>
          </p:nvCxnSpPr>
          <p:spPr>
            <a:xfrm flipH="1" rot="10800000">
              <a:off x="4773" y="1572"/>
              <a:ext cx="78" cy="55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7" name="Google Shape;1097;p8"/>
            <p:cNvCxnSpPr/>
            <p:nvPr/>
          </p:nvCxnSpPr>
          <p:spPr>
            <a:xfrm>
              <a:off x="4665" y="1681"/>
              <a:ext cx="0" cy="52"/>
            </a:xfrm>
            <a:prstGeom prst="straightConnector1">
              <a:avLst/>
            </a:prstGeom>
            <a:noFill/>
            <a:ln cap="flat" cmpd="sng" w="9525">
              <a:solidFill>
                <a:srgbClr val="96969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8" name="Google Shape;1098;p8"/>
            <p:cNvCxnSpPr/>
            <p:nvPr/>
          </p:nvCxnSpPr>
          <p:spPr>
            <a:xfrm flipH="1" rot="10800000">
              <a:off x="4773" y="1616"/>
              <a:ext cx="166" cy="182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9" name="Google Shape;1099;p8"/>
            <p:cNvCxnSpPr/>
            <p:nvPr/>
          </p:nvCxnSpPr>
          <p:spPr>
            <a:xfrm>
              <a:off x="5003" y="1615"/>
              <a:ext cx="0" cy="124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0" name="Google Shape;1100;p8"/>
            <p:cNvCxnSpPr/>
            <p:nvPr/>
          </p:nvCxnSpPr>
          <p:spPr>
            <a:xfrm>
              <a:off x="4785" y="1808"/>
              <a:ext cx="119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1" name="Google Shape;1101;p8"/>
            <p:cNvCxnSpPr/>
            <p:nvPr/>
          </p:nvCxnSpPr>
          <p:spPr>
            <a:xfrm>
              <a:off x="5134" y="1802"/>
              <a:ext cx="112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2" name="Google Shape;1102;p8"/>
            <p:cNvCxnSpPr/>
            <p:nvPr/>
          </p:nvCxnSpPr>
          <p:spPr>
            <a:xfrm flipH="1">
              <a:off x="4596" y="1850"/>
              <a:ext cx="62" cy="444"/>
            </a:xfrm>
            <a:prstGeom prst="straightConnector1">
              <a:avLst/>
            </a:prstGeom>
            <a:noFill/>
            <a:ln cap="flat" cmpd="sng" w="9525">
              <a:solidFill>
                <a:srgbClr val="96969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3" name="Google Shape;1103;p8"/>
            <p:cNvCxnSpPr/>
            <p:nvPr/>
          </p:nvCxnSpPr>
          <p:spPr>
            <a:xfrm flipH="1">
              <a:off x="4969" y="1850"/>
              <a:ext cx="70" cy="458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4" name="Google Shape;1104;p8"/>
            <p:cNvCxnSpPr/>
            <p:nvPr/>
          </p:nvCxnSpPr>
          <p:spPr>
            <a:xfrm flipH="1" rot="10800000">
              <a:off x="4581" y="2569"/>
              <a:ext cx="143" cy="275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5" name="Google Shape;1105;p8"/>
            <p:cNvCxnSpPr/>
            <p:nvPr/>
          </p:nvCxnSpPr>
          <p:spPr>
            <a:xfrm>
              <a:off x="5257" y="1801"/>
              <a:ext cx="112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grpSp>
          <p:nvGrpSpPr>
            <p:cNvPr id="1106" name="Google Shape;1106;p8"/>
            <p:cNvGrpSpPr/>
            <p:nvPr/>
          </p:nvGrpSpPr>
          <p:grpSpPr>
            <a:xfrm>
              <a:off x="3813" y="1163"/>
              <a:ext cx="295" cy="391"/>
              <a:chOff x="1653" y="3023"/>
              <a:chExt cx="622" cy="911"/>
            </a:xfrm>
          </p:grpSpPr>
          <p:cxnSp>
            <p:nvCxnSpPr>
              <p:cNvPr id="1107" name="Google Shape;1107;p8"/>
              <p:cNvCxnSpPr/>
              <p:nvPr/>
            </p:nvCxnSpPr>
            <p:spPr>
              <a:xfrm flipH="1">
                <a:off x="1766" y="3287"/>
                <a:ext cx="188" cy="586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8" name="Google Shape;1108;p8"/>
              <p:cNvCxnSpPr/>
              <p:nvPr/>
            </p:nvCxnSpPr>
            <p:spPr>
              <a:xfrm>
                <a:off x="1954" y="3287"/>
                <a:ext cx="188" cy="583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9" name="Google Shape;1109;p8"/>
              <p:cNvCxnSpPr/>
              <p:nvPr/>
            </p:nvCxnSpPr>
            <p:spPr>
              <a:xfrm>
                <a:off x="1766" y="3870"/>
                <a:ext cx="188" cy="6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0" name="Google Shape;1110;p8"/>
              <p:cNvCxnSpPr/>
              <p:nvPr/>
            </p:nvCxnSpPr>
            <p:spPr>
              <a:xfrm flipH="1">
                <a:off x="1954" y="3870"/>
                <a:ext cx="188" cy="6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1" name="Google Shape;1111;p8"/>
              <p:cNvCxnSpPr/>
              <p:nvPr/>
            </p:nvCxnSpPr>
            <p:spPr>
              <a:xfrm>
                <a:off x="1954" y="3300"/>
                <a:ext cx="0" cy="63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2" name="Google Shape;1112;p8"/>
              <p:cNvCxnSpPr/>
              <p:nvPr/>
            </p:nvCxnSpPr>
            <p:spPr>
              <a:xfrm flipH="1" rot="10800000">
                <a:off x="1766" y="3810"/>
                <a:ext cx="188" cy="63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3" name="Google Shape;1113;p8"/>
              <p:cNvCxnSpPr/>
              <p:nvPr/>
            </p:nvCxnSpPr>
            <p:spPr>
              <a:xfrm rot="10800000">
                <a:off x="1954" y="3810"/>
                <a:ext cx="188" cy="6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4" name="Google Shape;1114;p8"/>
              <p:cNvCxnSpPr/>
              <p:nvPr/>
            </p:nvCxnSpPr>
            <p:spPr>
              <a:xfrm>
                <a:off x="1846" y="3618"/>
                <a:ext cx="108" cy="4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5" name="Google Shape;1115;p8"/>
              <p:cNvCxnSpPr/>
              <p:nvPr/>
            </p:nvCxnSpPr>
            <p:spPr>
              <a:xfrm flipH="1" rot="10800000">
                <a:off x="1954" y="3618"/>
                <a:ext cx="114" cy="4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6" name="Google Shape;1116;p8"/>
              <p:cNvCxnSpPr/>
              <p:nvPr/>
            </p:nvCxnSpPr>
            <p:spPr>
              <a:xfrm>
                <a:off x="1810" y="3704"/>
                <a:ext cx="139" cy="65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7" name="Google Shape;1117;p8"/>
              <p:cNvCxnSpPr/>
              <p:nvPr/>
            </p:nvCxnSpPr>
            <p:spPr>
              <a:xfrm flipH="1" rot="10800000">
                <a:off x="1954" y="3717"/>
                <a:ext cx="140" cy="57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8" name="Google Shape;1118;p8"/>
              <p:cNvCxnSpPr/>
              <p:nvPr/>
            </p:nvCxnSpPr>
            <p:spPr>
              <a:xfrm flipH="1" rot="10800000">
                <a:off x="1954" y="3530"/>
                <a:ext cx="72" cy="24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9" name="Google Shape;1119;p8"/>
              <p:cNvCxnSpPr/>
              <p:nvPr/>
            </p:nvCxnSpPr>
            <p:spPr>
              <a:xfrm flipH="1" rot="10800000">
                <a:off x="1954" y="3409"/>
                <a:ext cx="45" cy="1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0" name="Google Shape;1120;p8"/>
              <p:cNvCxnSpPr/>
              <p:nvPr/>
            </p:nvCxnSpPr>
            <p:spPr>
              <a:xfrm>
                <a:off x="1873" y="3522"/>
                <a:ext cx="87" cy="3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1" name="Google Shape;1121;p8"/>
              <p:cNvCxnSpPr/>
              <p:nvPr/>
            </p:nvCxnSpPr>
            <p:spPr>
              <a:xfrm>
                <a:off x="1912" y="3404"/>
                <a:ext cx="50" cy="31"/>
              </a:xfrm>
              <a:prstGeom prst="straightConnector1">
                <a:avLst/>
              </a:prstGeom>
              <a:noFill/>
              <a:ln cap="flat" cmpd="sng" w="19050">
                <a:solidFill>
                  <a:srgbClr val="80808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22" name="Google Shape;1122;p8"/>
              <p:cNvSpPr/>
              <p:nvPr/>
            </p:nvSpPr>
            <p:spPr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cap="flat" cmpd="sng" w="9525">
                <a:solidFill>
                  <a:srgbClr val="808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cell_tower_radiation_gray" id="1123" name="Google Shape;1123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24" name="Google Shape;1124;p8"/>
            <p:cNvGrpSpPr/>
            <p:nvPr/>
          </p:nvGrpSpPr>
          <p:grpSpPr>
            <a:xfrm>
              <a:off x="3962" y="1516"/>
              <a:ext cx="286" cy="160"/>
              <a:chOff x="3843" y="1516"/>
              <a:chExt cx="286" cy="160"/>
            </a:xfrm>
          </p:grpSpPr>
          <p:cxnSp>
            <p:nvCxnSpPr>
              <p:cNvPr id="1125" name="Google Shape;1125;p8"/>
              <p:cNvCxnSpPr/>
              <p:nvPr/>
            </p:nvCxnSpPr>
            <p:spPr>
              <a:xfrm>
                <a:off x="3843" y="1516"/>
                <a:ext cx="96" cy="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96969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26" name="Google Shape;1126;p8"/>
              <p:cNvSpPr/>
              <p:nvPr/>
            </p:nvSpPr>
            <p:spPr>
              <a:xfrm>
                <a:off x="3884" y="1616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27" name="Google Shape;1127;p8"/>
              <p:cNvSpPr/>
              <p:nvPr/>
            </p:nvSpPr>
            <p:spPr>
              <a:xfrm>
                <a:off x="3884" y="1610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28" name="Google Shape;1128;p8"/>
              <p:cNvSpPr/>
              <p:nvPr/>
            </p:nvSpPr>
            <p:spPr>
              <a:xfrm>
                <a:off x="3883" y="1569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129" name="Google Shape;1129;p8"/>
              <p:cNvGrpSpPr/>
              <p:nvPr/>
            </p:nvGrpSpPr>
            <p:grpSpPr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1130" name="Google Shape;1130;p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132" name="Google Shape;1132;p8"/>
              <p:cNvCxnSpPr/>
              <p:nvPr/>
            </p:nvCxnSpPr>
            <p:spPr>
              <a:xfrm>
                <a:off x="3884" y="1602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33" name="Google Shape;1133;p8"/>
              <p:cNvCxnSpPr/>
              <p:nvPr/>
            </p:nvCxnSpPr>
            <p:spPr>
              <a:xfrm>
                <a:off x="4127" y="1604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34" name="Google Shape;1134;p8"/>
            <p:cNvGrpSpPr/>
            <p:nvPr/>
          </p:nvGrpSpPr>
          <p:grpSpPr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1135" name="Google Shape;1135;p8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6" name="Google Shape;1136;p8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7" name="Google Shape;1137;p8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138" name="Google Shape;1138;p8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139" name="Google Shape;1139;p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141" name="Google Shape;1141;p8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42" name="Google Shape;1142;p8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43" name="Google Shape;1143;p8"/>
            <p:cNvGrpSpPr/>
            <p:nvPr/>
          </p:nvGrpSpPr>
          <p:grpSpPr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1144" name="Google Shape;1144;p8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5" name="Google Shape;1145;p8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6" name="Google Shape;1146;p8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147" name="Google Shape;1147;p8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148" name="Google Shape;1148;p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150" name="Google Shape;1150;p8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1" name="Google Shape;1151;p8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52" name="Google Shape;1152;p8"/>
            <p:cNvGrpSpPr/>
            <p:nvPr/>
          </p:nvGrpSpPr>
          <p:grpSpPr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1153" name="Google Shape;1153;p8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4" name="Google Shape;1154;p8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5" name="Google Shape;1155;p8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156" name="Google Shape;1156;p8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157" name="Google Shape;1157;p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159" name="Google Shape;1159;p8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0" name="Google Shape;1160;p8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61" name="Google Shape;1161;p8"/>
            <p:cNvGrpSpPr/>
            <p:nvPr/>
          </p:nvGrpSpPr>
          <p:grpSpPr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1162" name="Google Shape;1162;p8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3" name="Google Shape;1163;p8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4" name="Google Shape;1164;p8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165" name="Google Shape;1165;p8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166" name="Google Shape;1166;p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168" name="Google Shape;1168;p8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9" name="Google Shape;1169;p8"/>
              <p:cNvCxnSpPr/>
              <p:nvPr/>
            </p:nvCxnSpPr>
            <p:spPr>
              <a:xfrm>
                <a:off x="4578" y="1505"/>
                <a:ext cx="0" cy="4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70" name="Google Shape;1170;p8"/>
            <p:cNvGrpSpPr/>
            <p:nvPr/>
          </p:nvGrpSpPr>
          <p:grpSpPr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1171" name="Google Shape;1171;p8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2" name="Google Shape;1172;p8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3" name="Google Shape;1173;p8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174" name="Google Shape;1174;p8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175" name="Google Shape;1175;p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177" name="Google Shape;1177;p8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8" name="Google Shape;1178;p8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179" name="Google Shape;1179;p8"/>
            <p:cNvCxnSpPr/>
            <p:nvPr/>
          </p:nvCxnSpPr>
          <p:spPr>
            <a:xfrm>
              <a:off x="4049" y="2358"/>
              <a:ext cx="428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180" name="Google Shape;1180;p8"/>
            <p:cNvGrpSpPr/>
            <p:nvPr/>
          </p:nvGrpSpPr>
          <p:grpSpPr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1181" name="Google Shape;1181;p8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2" name="Google Shape;1182;p8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83" name="Google Shape;1183;p8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184" name="Google Shape;1184;p8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185" name="Google Shape;1185;p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187" name="Google Shape;1187;p8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8" name="Google Shape;1188;p8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89" name="Google Shape;1189;p8"/>
            <p:cNvGrpSpPr/>
            <p:nvPr/>
          </p:nvGrpSpPr>
          <p:grpSpPr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1190" name="Google Shape;1190;p8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1" name="Google Shape;1191;p8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92" name="Google Shape;1192;p8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193" name="Google Shape;1193;p8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194" name="Google Shape;1194;p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196" name="Google Shape;1196;p8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7" name="Google Shape;1197;p8"/>
              <p:cNvCxnSpPr/>
              <p:nvPr/>
            </p:nvCxnSpPr>
            <p:spPr>
              <a:xfrm>
                <a:off x="4578" y="1505"/>
                <a:ext cx="0" cy="4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98" name="Google Shape;1198;p8"/>
            <p:cNvGrpSpPr/>
            <p:nvPr/>
          </p:nvGrpSpPr>
          <p:grpSpPr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1199" name="Google Shape;1199;p8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0" name="Google Shape;1200;p8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1" name="Google Shape;1201;p8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202" name="Google Shape;1202;p8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203" name="Google Shape;1203;p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205" name="Google Shape;1205;p8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6" name="Google Shape;1206;p8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07" name="Google Shape;1207;p8"/>
            <p:cNvGrpSpPr/>
            <p:nvPr/>
          </p:nvGrpSpPr>
          <p:grpSpPr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1208" name="Google Shape;1208;p8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211" name="Google Shape;1211;p8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212" name="Google Shape;1212;p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3" name="Google Shape;1213;p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214" name="Google Shape;1214;p8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5" name="Google Shape;1215;p8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16" name="Google Shape;1216;p8"/>
            <p:cNvGrpSpPr/>
            <p:nvPr/>
          </p:nvGrpSpPr>
          <p:grpSpPr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1217" name="Google Shape;1217;p8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220" name="Google Shape;1220;p8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221" name="Google Shape;1221;p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2" name="Google Shape;1222;p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223" name="Google Shape;1223;p8"/>
              <p:cNvCxnSpPr/>
              <p:nvPr/>
            </p:nvCxnSpPr>
            <p:spPr>
              <a:xfrm>
                <a:off x="4335" y="1503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24" name="Google Shape;1224;p8"/>
              <p:cNvCxnSpPr/>
              <p:nvPr/>
            </p:nvCxnSpPr>
            <p:spPr>
              <a:xfrm>
                <a:off x="4578" y="1505"/>
                <a:ext cx="0" cy="4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25" name="Google Shape;1225;p8"/>
            <p:cNvGrpSpPr/>
            <p:nvPr/>
          </p:nvGrpSpPr>
          <p:grpSpPr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1226" name="Google Shape;1226;p8"/>
              <p:cNvSpPr/>
              <p:nvPr/>
            </p:nvSpPr>
            <p:spPr>
              <a:xfrm>
                <a:off x="4335" y="1517"/>
                <a:ext cx="244" cy="6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4335" y="1511"/>
                <a:ext cx="245" cy="37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4334" y="1470"/>
                <a:ext cx="244" cy="70"/>
              </a:xfrm>
              <a:prstGeom prst="ellipse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0"/>
              </a:gra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229" name="Google Shape;1229;p8"/>
              <p:cNvGrpSpPr/>
              <p:nvPr/>
            </p:nvGrpSpPr>
            <p:grpSpPr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230" name="Google Shape;1230;p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0"/>
                </a:gradFill>
                <a:ln cap="flat" cmpd="sng" w="12700">
                  <a:solidFill>
                    <a:schemeClr val="l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232" name="Google Shape;1232;p8"/>
              <p:cNvCxnSpPr/>
              <p:nvPr/>
            </p:nvCxnSpPr>
            <p:spPr>
              <a:xfrm>
                <a:off x="4335" y="1503"/>
                <a:ext cx="0" cy="5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33" name="Google Shape;1233;p8"/>
              <p:cNvCxnSpPr/>
              <p:nvPr/>
            </p:nvCxnSpPr>
            <p:spPr>
              <a:xfrm>
                <a:off x="4578" y="1505"/>
                <a:ext cx="0" cy="4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34" name="Google Shape;1234;p8"/>
            <p:cNvGrpSpPr/>
            <p:nvPr/>
          </p:nvGrpSpPr>
          <p:grpSpPr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1235" name="Google Shape;1235;p8"/>
              <p:cNvGrpSpPr/>
              <p:nvPr/>
            </p:nvGrpSpPr>
            <p:grpSpPr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236" name="Google Shape;1236;p8"/>
                <p:cNvSpPr/>
                <p:nvPr/>
              </p:nvSpPr>
              <p:spPr>
                <a:xfrm>
                  <a:off x="5134" y="2657"/>
                  <a:ext cx="69" cy="55"/>
                </a:xfrm>
                <a:custGeom>
                  <a:rect b="b" l="l" r="r" t="t"/>
                  <a:pathLst>
                    <a:path extrusionOk="0" h="232" w="199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7" name="Google Shape;1237;p8"/>
                <p:cNvSpPr/>
                <p:nvPr/>
              </p:nvSpPr>
              <p:spPr>
                <a:xfrm>
                  <a:off x="5252" y="2656"/>
                  <a:ext cx="47" cy="42"/>
                </a:xfrm>
                <a:custGeom>
                  <a:rect b="b" l="l" r="r" t="t"/>
                  <a:pathLst>
                    <a:path extrusionOk="0" h="180" w="128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8" name="Google Shape;1238;p8"/>
                <p:cNvSpPr/>
                <p:nvPr/>
              </p:nvSpPr>
              <p:spPr>
                <a:xfrm>
                  <a:off x="5089" y="2646"/>
                  <a:ext cx="114" cy="88"/>
                </a:xfrm>
                <a:custGeom>
                  <a:rect b="b" l="l" r="r" t="t"/>
                  <a:pathLst>
                    <a:path extrusionOk="0" h="378" w="322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9" name="Google Shape;1239;p8"/>
                <p:cNvSpPr/>
                <p:nvPr/>
              </p:nvSpPr>
              <p:spPr>
                <a:xfrm>
                  <a:off x="5250" y="2643"/>
                  <a:ext cx="99" cy="59"/>
                </a:xfrm>
                <a:custGeom>
                  <a:rect b="b" l="l" r="r" t="t"/>
                  <a:pathLst>
                    <a:path extrusionOk="0" h="252" w="283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0" name="Google Shape;1240;p8"/>
                <p:cNvSpPr/>
                <p:nvPr/>
              </p:nvSpPr>
              <p:spPr>
                <a:xfrm>
                  <a:off x="5047" y="2671"/>
                  <a:ext cx="40" cy="55"/>
                </a:xfrm>
                <a:custGeom>
                  <a:rect b="b" l="l" r="r" t="t"/>
                  <a:pathLst>
                    <a:path extrusionOk="0" h="238" w="114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1" name="Google Shape;1241;p8"/>
                <p:cNvSpPr/>
                <p:nvPr/>
              </p:nvSpPr>
              <p:spPr>
                <a:xfrm>
                  <a:off x="5330" y="2639"/>
                  <a:ext cx="87" cy="73"/>
                </a:xfrm>
                <a:custGeom>
                  <a:rect b="b" l="l" r="r" t="t"/>
                  <a:pathLst>
                    <a:path extrusionOk="0" h="310" w="246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2" name="Google Shape;1242;p8"/>
                <p:cNvSpPr/>
                <p:nvPr/>
              </p:nvSpPr>
              <p:spPr>
                <a:xfrm>
                  <a:off x="5115" y="2660"/>
                  <a:ext cx="69" cy="55"/>
                </a:xfrm>
                <a:custGeom>
                  <a:rect b="b" l="l" r="r" t="t"/>
                  <a:pathLst>
                    <a:path extrusionOk="0" h="236" w="198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3" name="Google Shape;1243;p8"/>
                <p:cNvSpPr/>
                <p:nvPr/>
              </p:nvSpPr>
              <p:spPr>
                <a:xfrm>
                  <a:off x="5233" y="2660"/>
                  <a:ext cx="47" cy="42"/>
                </a:xfrm>
                <a:custGeom>
                  <a:rect b="b" l="l" r="r" t="t"/>
                  <a:pathLst>
                    <a:path extrusionOk="0" h="183" w="128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4" name="Google Shape;1244;p8"/>
                <p:cNvSpPr/>
                <p:nvPr/>
              </p:nvSpPr>
              <p:spPr>
                <a:xfrm>
                  <a:off x="5070" y="2650"/>
                  <a:ext cx="112" cy="88"/>
                </a:xfrm>
                <a:custGeom>
                  <a:rect b="b" l="l" r="r" t="t"/>
                  <a:pathLst>
                    <a:path extrusionOk="0" h="379" w="323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5" name="Google Shape;1245;p8"/>
                <p:cNvSpPr/>
                <p:nvPr/>
              </p:nvSpPr>
              <p:spPr>
                <a:xfrm>
                  <a:off x="5229" y="2647"/>
                  <a:ext cx="99" cy="59"/>
                </a:xfrm>
                <a:custGeom>
                  <a:rect b="b" l="l" r="r" t="t"/>
                  <a:pathLst>
                    <a:path extrusionOk="0" h="253" w="282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6" name="Google Shape;1246;p8"/>
                <p:cNvSpPr/>
                <p:nvPr/>
              </p:nvSpPr>
              <p:spPr>
                <a:xfrm>
                  <a:off x="5030" y="2680"/>
                  <a:ext cx="40" cy="54"/>
                </a:xfrm>
                <a:custGeom>
                  <a:rect b="b" l="l" r="r" t="t"/>
                  <a:pathLst>
                    <a:path extrusionOk="0" h="236" w="115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7" name="Google Shape;1247;p8"/>
                <p:cNvSpPr/>
                <p:nvPr/>
              </p:nvSpPr>
              <p:spPr>
                <a:xfrm>
                  <a:off x="5311" y="2643"/>
                  <a:ext cx="87" cy="73"/>
                </a:xfrm>
                <a:custGeom>
                  <a:rect b="b" l="l" r="r" t="t"/>
                  <a:pathLst>
                    <a:path extrusionOk="0" h="310" w="245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descr="access_point_stylized_gray_small" id="1248" name="Google Shape;1248;p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49" name="Google Shape;1249;p8"/>
            <p:cNvGrpSpPr/>
            <p:nvPr/>
          </p:nvGrpSpPr>
          <p:grpSpPr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1250" name="Google Shape;1250;p8"/>
              <p:cNvGrpSpPr/>
              <p:nvPr/>
            </p:nvGrpSpPr>
            <p:grpSpPr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251" name="Google Shape;1251;p8"/>
                <p:cNvSpPr/>
                <p:nvPr/>
              </p:nvSpPr>
              <p:spPr>
                <a:xfrm>
                  <a:off x="5134" y="2657"/>
                  <a:ext cx="69" cy="55"/>
                </a:xfrm>
                <a:custGeom>
                  <a:rect b="b" l="l" r="r" t="t"/>
                  <a:pathLst>
                    <a:path extrusionOk="0" h="232" w="199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2" name="Google Shape;1252;p8"/>
                <p:cNvSpPr/>
                <p:nvPr/>
              </p:nvSpPr>
              <p:spPr>
                <a:xfrm>
                  <a:off x="5252" y="2656"/>
                  <a:ext cx="47" cy="42"/>
                </a:xfrm>
                <a:custGeom>
                  <a:rect b="b" l="l" r="r" t="t"/>
                  <a:pathLst>
                    <a:path extrusionOk="0" h="180" w="128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8"/>
                <p:cNvSpPr/>
                <p:nvPr/>
              </p:nvSpPr>
              <p:spPr>
                <a:xfrm>
                  <a:off x="5089" y="2646"/>
                  <a:ext cx="114" cy="88"/>
                </a:xfrm>
                <a:custGeom>
                  <a:rect b="b" l="l" r="r" t="t"/>
                  <a:pathLst>
                    <a:path extrusionOk="0" h="378" w="322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8"/>
                <p:cNvSpPr/>
                <p:nvPr/>
              </p:nvSpPr>
              <p:spPr>
                <a:xfrm>
                  <a:off x="5250" y="2643"/>
                  <a:ext cx="99" cy="59"/>
                </a:xfrm>
                <a:custGeom>
                  <a:rect b="b" l="l" r="r" t="t"/>
                  <a:pathLst>
                    <a:path extrusionOk="0" h="252" w="283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8"/>
                <p:cNvSpPr/>
                <p:nvPr/>
              </p:nvSpPr>
              <p:spPr>
                <a:xfrm>
                  <a:off x="5047" y="2671"/>
                  <a:ext cx="40" cy="55"/>
                </a:xfrm>
                <a:custGeom>
                  <a:rect b="b" l="l" r="r" t="t"/>
                  <a:pathLst>
                    <a:path extrusionOk="0" h="238" w="114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8"/>
                <p:cNvSpPr/>
                <p:nvPr/>
              </p:nvSpPr>
              <p:spPr>
                <a:xfrm>
                  <a:off x="5330" y="2639"/>
                  <a:ext cx="87" cy="73"/>
                </a:xfrm>
                <a:custGeom>
                  <a:rect b="b" l="l" r="r" t="t"/>
                  <a:pathLst>
                    <a:path extrusionOk="0" h="310" w="246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8"/>
                <p:cNvSpPr/>
                <p:nvPr/>
              </p:nvSpPr>
              <p:spPr>
                <a:xfrm>
                  <a:off x="5115" y="2660"/>
                  <a:ext cx="69" cy="55"/>
                </a:xfrm>
                <a:custGeom>
                  <a:rect b="b" l="l" r="r" t="t"/>
                  <a:pathLst>
                    <a:path extrusionOk="0" h="236" w="198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8"/>
                <p:cNvSpPr/>
                <p:nvPr/>
              </p:nvSpPr>
              <p:spPr>
                <a:xfrm>
                  <a:off x="5233" y="2660"/>
                  <a:ext cx="47" cy="42"/>
                </a:xfrm>
                <a:custGeom>
                  <a:rect b="b" l="l" r="r" t="t"/>
                  <a:pathLst>
                    <a:path extrusionOk="0" h="183" w="128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8"/>
                <p:cNvSpPr/>
                <p:nvPr/>
              </p:nvSpPr>
              <p:spPr>
                <a:xfrm>
                  <a:off x="5070" y="2650"/>
                  <a:ext cx="112" cy="88"/>
                </a:xfrm>
                <a:custGeom>
                  <a:rect b="b" l="l" r="r" t="t"/>
                  <a:pathLst>
                    <a:path extrusionOk="0" h="379" w="323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8"/>
                <p:cNvSpPr/>
                <p:nvPr/>
              </p:nvSpPr>
              <p:spPr>
                <a:xfrm>
                  <a:off x="5229" y="2647"/>
                  <a:ext cx="99" cy="59"/>
                </a:xfrm>
                <a:custGeom>
                  <a:rect b="b" l="l" r="r" t="t"/>
                  <a:pathLst>
                    <a:path extrusionOk="0" h="253" w="282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8"/>
                <p:cNvSpPr/>
                <p:nvPr/>
              </p:nvSpPr>
              <p:spPr>
                <a:xfrm>
                  <a:off x="5030" y="2680"/>
                  <a:ext cx="40" cy="54"/>
                </a:xfrm>
                <a:custGeom>
                  <a:rect b="b" l="l" r="r" t="t"/>
                  <a:pathLst>
                    <a:path extrusionOk="0" h="236" w="115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8"/>
                <p:cNvSpPr/>
                <p:nvPr/>
              </p:nvSpPr>
              <p:spPr>
                <a:xfrm>
                  <a:off x="5311" y="2643"/>
                  <a:ext cx="87" cy="73"/>
                </a:xfrm>
                <a:custGeom>
                  <a:rect b="b" l="l" r="r" t="t"/>
                  <a:pathLst>
                    <a:path extrusionOk="0" h="310" w="245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cap="flat" cmpd="sng" w="9525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descr="access_point_stylized_gray_small" id="1263" name="Google Shape;1263;p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264" name="Google Shape;1264;p8"/>
            <p:cNvCxnSpPr/>
            <p:nvPr/>
          </p:nvCxnSpPr>
          <p:spPr>
            <a:xfrm flipH="1" rot="-5400000">
              <a:off x="5034" y="3427"/>
              <a:ext cx="2" cy="54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265" name="Google Shape;1265;p8"/>
            <p:cNvGrpSpPr/>
            <p:nvPr/>
          </p:nvGrpSpPr>
          <p:grpSpPr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descr="desktop_computer_stylized_medium" id="1266" name="Google Shape;1266;p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67" name="Google Shape;1267;p8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8" name="Google Shape;1268;p8"/>
            <p:cNvGrpSpPr/>
            <p:nvPr/>
          </p:nvGrpSpPr>
          <p:grpSpPr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descr="desktop_computer_stylized_medium" id="1269" name="Google Shape;1269;p8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70" name="Google Shape;1270;p8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1" name="Google Shape;1271;p8"/>
            <p:cNvGrpSpPr/>
            <p:nvPr/>
          </p:nvGrpSpPr>
          <p:grpSpPr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descr="desktop_computer_stylized_medium" id="1272" name="Google Shape;1272;p8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73" name="Google Shape;1273;p8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4" name="Google Shape;1274;p8"/>
            <p:cNvGrpSpPr/>
            <p:nvPr/>
          </p:nvGrpSpPr>
          <p:grpSpPr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descr="desktop_computer_stylized_medium" id="1275" name="Google Shape;1275;p8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76" name="Google Shape;1276;p8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car_icon_small" id="1277" name="Google Shape;1277;p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78" name="Google Shape;1278;p8"/>
            <p:cNvGrpSpPr/>
            <p:nvPr/>
          </p:nvGrpSpPr>
          <p:grpSpPr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descr="iphone_stylized_small" id="1279" name="Google Shape;1279;p8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ntenna_radiation_stylized" id="1280" name="Google Shape;1280;p8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81" name="Google Shape;1281;p8"/>
            <p:cNvGrpSpPr/>
            <p:nvPr/>
          </p:nvGrpSpPr>
          <p:grpSpPr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282" name="Google Shape;1282;p8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87" name="Google Shape;1287;p8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1288" name="Google Shape;1288;p8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8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0" name="Google Shape;1290;p8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91" name="Google Shape;1291;p8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1292" name="Google Shape;1292;p8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8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4" name="Google Shape;1294;p8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8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1297" name="Google Shape;1297;p8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8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9" name="Google Shape;1299;p8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00" name="Google Shape;1300;p8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1301" name="Google Shape;1301;p8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8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8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4" name="Google Shape;1314;p8"/>
            <p:cNvGrpSpPr/>
            <p:nvPr/>
          </p:nvGrpSpPr>
          <p:grpSpPr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315" name="Google Shape;1315;p8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20" name="Google Shape;1320;p8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1321" name="Google Shape;1321;p8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2" name="Google Shape;1322;p8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23" name="Google Shape;1323;p8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24" name="Google Shape;1324;p8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1325" name="Google Shape;1325;p8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6" name="Google Shape;1326;p8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27" name="Google Shape;1327;p8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29" name="Google Shape;1329;p8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1330" name="Google Shape;1330;p8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1" name="Google Shape;1331;p8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32" name="Google Shape;1332;p8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33" name="Google Shape;1333;p8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1334" name="Google Shape;1334;p8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5" name="Google Shape;1335;p8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700"/>
                    <a:buFont typeface="Arial"/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36" name="Google Shape;1336;p8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8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8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8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8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8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8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8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8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8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8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8"/>
            <p:cNvGrpSpPr/>
            <p:nvPr/>
          </p:nvGrpSpPr>
          <p:grpSpPr>
            <a:xfrm>
              <a:off x="3340" y="1287"/>
              <a:ext cx="337" cy="261"/>
              <a:chOff x="877" y="1008"/>
              <a:chExt cx="2747" cy="2626"/>
            </a:xfrm>
          </p:grpSpPr>
          <p:pic>
            <p:nvPicPr>
              <p:cNvPr descr="antenna_stylized" id="1348" name="Google Shape;1348;p8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1349" name="Google Shape;1349;p8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 flipH="1" rot="109064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50" name="Google Shape;1350;p8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screen" id="1351" name="Google Shape;1351;p8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52" name="Google Shape;1352;p8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8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8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58" name="Google Shape;1358;p8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359" name="Google Shape;1359;p8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0" name="Google Shape;1360;p8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1" name="Google Shape;1361;p8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2" name="Google Shape;1362;p8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8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4" name="Google Shape;1364;p8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65" name="Google Shape;1365;p8"/>
              <p:cNvSpPr/>
              <p:nvPr/>
            </p:nvSpPr>
            <p:spPr>
              <a:xfrm>
                <a:off x="2577" y="3043"/>
                <a:ext cx="614" cy="514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>
                <a:off x="1011" y="2998"/>
                <a:ext cx="17" cy="95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>
                <a:off x="1012" y="2611"/>
                <a:ext cx="730" cy="393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flipH="1" rot="10800000">
                <a:off x="2549" y="2986"/>
                <a:ext cx="608" cy="467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1" name="Google Shape;1371;p8"/>
            <p:cNvGrpSpPr/>
            <p:nvPr/>
          </p:nvGrpSpPr>
          <p:grpSpPr>
            <a:xfrm>
              <a:off x="4329" y="3456"/>
              <a:ext cx="299" cy="261"/>
              <a:chOff x="877" y="1008"/>
              <a:chExt cx="2747" cy="2626"/>
            </a:xfrm>
          </p:grpSpPr>
          <p:pic>
            <p:nvPicPr>
              <p:cNvPr descr="antenna_stylized" id="1372" name="Google Shape;1372;p8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1373" name="Google Shape;1373;p8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 flipH="1" rot="109064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74" name="Google Shape;1374;p8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screen" id="1375" name="Google Shape;1375;p8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76" name="Google Shape;1376;p8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8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8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8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8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82" name="Google Shape;1382;p8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383" name="Google Shape;1383;p8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4" name="Google Shape;1384;p8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5" name="Google Shape;1385;p8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6" name="Google Shape;1386;p8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7" name="Google Shape;1387;p8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8" name="Google Shape;1388;p8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89" name="Google Shape;1389;p8"/>
              <p:cNvSpPr/>
              <p:nvPr/>
            </p:nvSpPr>
            <p:spPr>
              <a:xfrm>
                <a:off x="2577" y="3043"/>
                <a:ext cx="614" cy="514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8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8"/>
              <p:cNvSpPr/>
              <p:nvPr/>
            </p:nvSpPr>
            <p:spPr>
              <a:xfrm>
                <a:off x="1011" y="2998"/>
                <a:ext cx="17" cy="95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8"/>
              <p:cNvSpPr/>
              <p:nvPr/>
            </p:nvSpPr>
            <p:spPr>
              <a:xfrm>
                <a:off x="1012" y="2611"/>
                <a:ext cx="730" cy="393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8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8"/>
              <p:cNvSpPr/>
              <p:nvPr/>
            </p:nvSpPr>
            <p:spPr>
              <a:xfrm flipH="1" rot="10800000">
                <a:off x="2549" y="2986"/>
                <a:ext cx="608" cy="467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5" name="Google Shape;1395;p8"/>
            <p:cNvGrpSpPr/>
            <p:nvPr/>
          </p:nvGrpSpPr>
          <p:grpSpPr>
            <a:xfrm>
              <a:off x="3503" y="1916"/>
              <a:ext cx="280" cy="261"/>
              <a:chOff x="877" y="1008"/>
              <a:chExt cx="2747" cy="2626"/>
            </a:xfrm>
          </p:grpSpPr>
          <p:pic>
            <p:nvPicPr>
              <p:cNvPr descr="antenna_stylized" id="1396" name="Google Shape;1396;p8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1397" name="Google Shape;1397;p8"/>
              <p:cNvPicPr preferRelativeResize="0"/>
              <p:nvPr/>
            </p:nvPicPr>
            <p:blipFill rotWithShape="1">
              <a:blip r:embed="rId20">
                <a:alphaModFix/>
              </a:blip>
              <a:srcRect b="0" l="0" r="0" t="0"/>
              <a:stretch/>
            </p:blipFill>
            <p:spPr>
              <a:xfrm flipH="1" rot="109064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98" name="Google Shape;1398;p8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screen" id="1399" name="Google Shape;1399;p8"/>
              <p:cNvPicPr preferRelativeResize="0"/>
              <p:nvPr/>
            </p:nvPicPr>
            <p:blipFill rotWithShape="1">
              <a:blip r:embed="rId21">
                <a:alphaModFix/>
              </a:blip>
              <a:srcRect b="0" l="0" r="0" t="0"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00" name="Google Shape;1400;p8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8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8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8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8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8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06" name="Google Shape;1406;p8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407" name="Google Shape;1407;p8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1408;p8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9" name="Google Shape;1409;p8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8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1" name="Google Shape;1411;p8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2" name="Google Shape;1412;p8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13" name="Google Shape;1413;p8"/>
              <p:cNvSpPr/>
              <p:nvPr/>
            </p:nvSpPr>
            <p:spPr>
              <a:xfrm>
                <a:off x="2577" y="3043"/>
                <a:ext cx="614" cy="514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8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8"/>
              <p:cNvSpPr/>
              <p:nvPr/>
            </p:nvSpPr>
            <p:spPr>
              <a:xfrm>
                <a:off x="1011" y="2998"/>
                <a:ext cx="17" cy="95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8"/>
              <p:cNvSpPr/>
              <p:nvPr/>
            </p:nvSpPr>
            <p:spPr>
              <a:xfrm>
                <a:off x="1012" y="2611"/>
                <a:ext cx="730" cy="393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8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8"/>
              <p:cNvSpPr/>
              <p:nvPr/>
            </p:nvSpPr>
            <p:spPr>
              <a:xfrm flipH="1" rot="10800000">
                <a:off x="2549" y="2986"/>
                <a:ext cx="608" cy="467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9" name="Google Shape;1419;p8"/>
            <p:cNvGrpSpPr/>
            <p:nvPr/>
          </p:nvGrpSpPr>
          <p:grpSpPr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descr="desktop_computer_stylized_medium" id="1420" name="Google Shape;1420;p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21" name="Google Shape;1421;p8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2" name="Google Shape;1422;p8"/>
            <p:cNvGrpSpPr/>
            <p:nvPr/>
          </p:nvGrpSpPr>
          <p:grpSpPr>
            <a:xfrm>
              <a:off x="4603" y="3416"/>
              <a:ext cx="299" cy="261"/>
              <a:chOff x="877" y="1008"/>
              <a:chExt cx="2747" cy="2626"/>
            </a:xfrm>
          </p:grpSpPr>
          <p:pic>
            <p:nvPicPr>
              <p:cNvPr descr="antenna_stylized" id="1423" name="Google Shape;1423;p8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1424" name="Google Shape;1424;p8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 flipH="1" rot="109064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25" name="Google Shape;1425;p8"/>
              <p:cNvSpPr/>
              <p:nvPr/>
            </p:nvSpPr>
            <p:spPr>
              <a:xfrm>
                <a:off x="1753" y="1603"/>
                <a:ext cx="1807" cy="1322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screen" id="1426" name="Google Shape;1426;p8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27" name="Google Shape;1427;p8"/>
              <p:cNvSpPr/>
              <p:nvPr/>
            </p:nvSpPr>
            <p:spPr>
              <a:xfrm>
                <a:off x="2082" y="1564"/>
                <a:ext cx="1531" cy="246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8"/>
              <p:cNvSpPr/>
              <p:nvPr/>
            </p:nvSpPr>
            <p:spPr>
              <a:xfrm>
                <a:off x="1737" y="1562"/>
                <a:ext cx="425" cy="1024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8"/>
              <p:cNvSpPr/>
              <p:nvPr/>
            </p:nvSpPr>
            <p:spPr>
              <a:xfrm>
                <a:off x="3144" y="1745"/>
                <a:ext cx="458" cy="1182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8"/>
              <p:cNvSpPr/>
              <p:nvPr/>
            </p:nvSpPr>
            <p:spPr>
              <a:xfrm>
                <a:off x="1732" y="2534"/>
                <a:ext cx="1680" cy="399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8"/>
              <p:cNvSpPr/>
              <p:nvPr/>
            </p:nvSpPr>
            <p:spPr>
              <a:xfrm>
                <a:off x="3195" y="1755"/>
                <a:ext cx="429" cy="1187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8"/>
              <p:cNvSpPr/>
              <p:nvPr/>
            </p:nvSpPr>
            <p:spPr>
              <a:xfrm>
                <a:off x="1734" y="2587"/>
                <a:ext cx="1494" cy="394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33" name="Google Shape;1433;p8"/>
              <p:cNvGrpSpPr/>
              <p:nvPr/>
            </p:nvGrpSpPr>
            <p:grpSpPr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434" name="Google Shape;1434;p8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5" name="Google Shape;1435;p8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8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7" name="Google Shape;1437;p8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8" name="Google Shape;1438;p8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9" name="Google Shape;1439;p8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40" name="Google Shape;1440;p8"/>
              <p:cNvSpPr/>
              <p:nvPr/>
            </p:nvSpPr>
            <p:spPr>
              <a:xfrm>
                <a:off x="2577" y="3043"/>
                <a:ext cx="614" cy="514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8"/>
              <p:cNvSpPr/>
              <p:nvPr/>
            </p:nvSpPr>
            <p:spPr>
              <a:xfrm>
                <a:off x="1010" y="3084"/>
                <a:ext cx="1571" cy="469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8"/>
              <p:cNvSpPr/>
              <p:nvPr/>
            </p:nvSpPr>
            <p:spPr>
              <a:xfrm>
                <a:off x="1011" y="2998"/>
                <a:ext cx="17" cy="95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8"/>
              <p:cNvSpPr/>
              <p:nvPr/>
            </p:nvSpPr>
            <p:spPr>
              <a:xfrm>
                <a:off x="1012" y="2611"/>
                <a:ext cx="730" cy="393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8"/>
              <p:cNvSpPr/>
              <p:nvPr/>
            </p:nvSpPr>
            <p:spPr>
              <a:xfrm>
                <a:off x="1061" y="3018"/>
                <a:ext cx="1490" cy="451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8"/>
              <p:cNvSpPr/>
              <p:nvPr/>
            </p:nvSpPr>
            <p:spPr>
              <a:xfrm flipH="1" rot="10800000">
                <a:off x="2549" y="2986"/>
                <a:ext cx="608" cy="467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46" name="Google Shape;1446;p8"/>
          <p:cNvSpPr txBox="1"/>
          <p:nvPr>
            <p:ph type="title"/>
          </p:nvPr>
        </p:nvSpPr>
        <p:spPr>
          <a:xfrm>
            <a:off x="309563" y="228600"/>
            <a:ext cx="7772400" cy="819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P2P architecture</a:t>
            </a:r>
            <a:endParaRPr/>
          </a:p>
        </p:txBody>
      </p:sp>
      <p:sp>
        <p:nvSpPr>
          <p:cNvPr id="1447" name="Google Shape;1447;p8"/>
          <p:cNvSpPr txBox="1"/>
          <p:nvPr>
            <p:ph idx="1" type="body"/>
          </p:nvPr>
        </p:nvSpPr>
        <p:spPr>
          <a:xfrm>
            <a:off x="400050" y="1300163"/>
            <a:ext cx="4049713" cy="524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/>
              <a:t>no</a:t>
            </a:r>
            <a:r>
              <a:rPr lang="en-US" sz="2400"/>
              <a:t> always-on server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arbitrary end systems directly communicate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peers request service from other peers, provide service in return to other peers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i="1" lang="en-US">
                <a:solidFill>
                  <a:srgbClr val="CC0000"/>
                </a:solidFill>
              </a:rPr>
              <a:t>self scalability</a:t>
            </a:r>
            <a:r>
              <a:rPr lang="en-US">
                <a:solidFill>
                  <a:srgbClr val="CC0000"/>
                </a:solidFill>
              </a:rPr>
              <a:t> – new peers bring new service capacity, as well as new service demands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peers are intermittently connected and change IP addresses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complex management</a:t>
            </a:r>
            <a:endParaRPr/>
          </a:p>
          <a:p>
            <a:pPr indent="-1651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1651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underline_base" id="1448" name="Google Shape;1448;p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61950" y="873125"/>
            <a:ext cx="4011613" cy="193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9" name="Google Shape;1449;p8"/>
          <p:cNvCxnSpPr/>
          <p:nvPr/>
        </p:nvCxnSpPr>
        <p:spPr>
          <a:xfrm flipH="1">
            <a:off x="6221413" y="1852613"/>
            <a:ext cx="503237" cy="1389062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450" name="Google Shape;1450;p8"/>
          <p:cNvCxnSpPr/>
          <p:nvPr/>
        </p:nvCxnSpPr>
        <p:spPr>
          <a:xfrm>
            <a:off x="5565775" y="2438400"/>
            <a:ext cx="238125" cy="2568575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451" name="Google Shape;1451;p8"/>
          <p:cNvCxnSpPr/>
          <p:nvPr/>
        </p:nvCxnSpPr>
        <p:spPr>
          <a:xfrm>
            <a:off x="6275388" y="3581400"/>
            <a:ext cx="1198562" cy="1997075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452" name="Google Shape;1452;p8"/>
          <p:cNvSpPr txBox="1"/>
          <p:nvPr/>
        </p:nvSpPr>
        <p:spPr>
          <a:xfrm>
            <a:off x="7239000" y="1373188"/>
            <a:ext cx="1284288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peer-peer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4" name="Shape 5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5" name="Google Shape;5615;p80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616" name="Google Shape;5616;p80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17" name="Google Shape;5617;p80"/>
          <p:cNvSpPr txBox="1"/>
          <p:nvPr>
            <p:ph type="title"/>
          </p:nvPr>
        </p:nvSpPr>
        <p:spPr>
          <a:xfrm>
            <a:off x="482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BitTorrent: tit-for-tat</a:t>
            </a:r>
            <a:endParaRPr/>
          </a:p>
        </p:txBody>
      </p:sp>
      <p:pic>
        <p:nvPicPr>
          <p:cNvPr descr="Alice" id="5618" name="Google Shape;561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9313" y="4962525"/>
            <a:ext cx="561975" cy="6937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19" name="Google Shape;5619;p80"/>
          <p:cNvCxnSpPr/>
          <p:nvPr/>
        </p:nvCxnSpPr>
        <p:spPr>
          <a:xfrm rot="10800000">
            <a:off x="1473200" y="3968750"/>
            <a:ext cx="1473200" cy="5969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620" name="Google Shape;5620;p80"/>
          <p:cNvCxnSpPr/>
          <p:nvPr/>
        </p:nvCxnSpPr>
        <p:spPr>
          <a:xfrm flipH="1">
            <a:off x="1954213" y="4794250"/>
            <a:ext cx="965200" cy="381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621" name="Google Shape;5621;p80"/>
          <p:cNvCxnSpPr/>
          <p:nvPr/>
        </p:nvCxnSpPr>
        <p:spPr>
          <a:xfrm flipH="1">
            <a:off x="2628900" y="4908550"/>
            <a:ext cx="596900" cy="10414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622" name="Google Shape;5622;p80"/>
          <p:cNvCxnSpPr/>
          <p:nvPr/>
        </p:nvCxnSpPr>
        <p:spPr>
          <a:xfrm flipH="1" rot="10800000">
            <a:off x="5511800" y="3092450"/>
            <a:ext cx="419100" cy="6477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623" name="Google Shape;5623;p80"/>
          <p:cNvCxnSpPr/>
          <p:nvPr/>
        </p:nvCxnSpPr>
        <p:spPr>
          <a:xfrm flipH="1" rot="10800000">
            <a:off x="5613400" y="3676650"/>
            <a:ext cx="787400" cy="3048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5624" name="Google Shape;5624;p80"/>
          <p:cNvCxnSpPr/>
          <p:nvPr/>
        </p:nvCxnSpPr>
        <p:spPr>
          <a:xfrm>
            <a:off x="5613400" y="4146550"/>
            <a:ext cx="596900" cy="3175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descr="Bob" id="5625" name="Google Shape;5625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9988" y="4391025"/>
            <a:ext cx="676275" cy="6905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26" name="Google Shape;5626;p80"/>
          <p:cNvCxnSpPr/>
          <p:nvPr/>
        </p:nvCxnSpPr>
        <p:spPr>
          <a:xfrm flipH="1" rot="10800000">
            <a:off x="3530600" y="3943350"/>
            <a:ext cx="1435100" cy="482600"/>
          </a:xfrm>
          <a:prstGeom prst="straightConnector1">
            <a:avLst/>
          </a:prstGeom>
          <a:noFill/>
          <a:ln cap="flat" cmpd="sng" w="25400">
            <a:solidFill>
              <a:srgbClr val="CC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5627" name="Google Shape;5627;p80"/>
          <p:cNvCxnSpPr/>
          <p:nvPr/>
        </p:nvCxnSpPr>
        <p:spPr>
          <a:xfrm flipH="1">
            <a:off x="3543300" y="4032250"/>
            <a:ext cx="1397000" cy="469900"/>
          </a:xfrm>
          <a:prstGeom prst="straightConnector1">
            <a:avLst/>
          </a:prstGeom>
          <a:noFill/>
          <a:ln cap="flat" cmpd="sng" w="254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28" name="Google Shape;5628;p80"/>
          <p:cNvCxnSpPr/>
          <p:nvPr/>
        </p:nvCxnSpPr>
        <p:spPr>
          <a:xfrm flipH="1" rot="10800000">
            <a:off x="3581400" y="4133850"/>
            <a:ext cx="1371600" cy="482600"/>
          </a:xfrm>
          <a:prstGeom prst="straightConnector1">
            <a:avLst/>
          </a:prstGeom>
          <a:noFill/>
          <a:ln cap="flat" cmpd="sng" w="254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29" name="Google Shape;5629;p80"/>
          <p:cNvSpPr txBox="1"/>
          <p:nvPr/>
        </p:nvSpPr>
        <p:spPr>
          <a:xfrm>
            <a:off x="841375" y="1320800"/>
            <a:ext cx="4067175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(1) Alice “optimistically unchokes” Bob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30" name="Google Shape;5630;p80"/>
          <p:cNvSpPr txBox="1"/>
          <p:nvPr/>
        </p:nvSpPr>
        <p:spPr>
          <a:xfrm>
            <a:off x="808038" y="1663700"/>
            <a:ext cx="7102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(2) Alice becomes one of Bob’s top-four providers; Bob reciprocates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31" name="Google Shape;5631;p80"/>
          <p:cNvSpPr txBox="1"/>
          <p:nvPr/>
        </p:nvSpPr>
        <p:spPr>
          <a:xfrm>
            <a:off x="800100" y="2019300"/>
            <a:ext cx="521493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(3) Bob becomes one of Alice’s top-four providers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32" name="Google Shape;5632;p80"/>
          <p:cNvSpPr txBox="1"/>
          <p:nvPr/>
        </p:nvSpPr>
        <p:spPr>
          <a:xfrm>
            <a:off x="5040313" y="5335588"/>
            <a:ext cx="3590925" cy="720725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i="1"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higher upload rate: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find better trading partners, get file faster !</a:t>
            </a:r>
            <a:endParaRPr/>
          </a:p>
        </p:txBody>
      </p:sp>
      <p:pic>
        <p:nvPicPr>
          <p:cNvPr descr="underline_base" id="5633" name="Google Shape;5633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338" y="865188"/>
            <a:ext cx="5027612" cy="173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34" name="Google Shape;5634;p80"/>
          <p:cNvGrpSpPr/>
          <p:nvPr/>
        </p:nvGrpSpPr>
        <p:grpSpPr>
          <a:xfrm>
            <a:off x="1214438" y="4799013"/>
            <a:ext cx="762000" cy="752475"/>
            <a:chOff x="-44" y="1473"/>
            <a:chExt cx="981" cy="1105"/>
          </a:xfrm>
        </p:grpSpPr>
        <p:pic>
          <p:nvPicPr>
            <p:cNvPr descr="desktop_computer_stylized_medium" id="5635" name="Google Shape;5635;p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36" name="Google Shape;5636;p8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7" name="Google Shape;5637;p80"/>
          <p:cNvGrpSpPr/>
          <p:nvPr/>
        </p:nvGrpSpPr>
        <p:grpSpPr>
          <a:xfrm>
            <a:off x="1909763" y="5561013"/>
            <a:ext cx="762000" cy="752475"/>
            <a:chOff x="-44" y="1473"/>
            <a:chExt cx="981" cy="1105"/>
          </a:xfrm>
        </p:grpSpPr>
        <p:pic>
          <p:nvPicPr>
            <p:cNvPr descr="desktop_computer_stylized_medium" id="5638" name="Google Shape;5638;p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39" name="Google Shape;5639;p8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0" name="Google Shape;5640;p80"/>
          <p:cNvGrpSpPr/>
          <p:nvPr/>
        </p:nvGrpSpPr>
        <p:grpSpPr>
          <a:xfrm>
            <a:off x="728663" y="3678238"/>
            <a:ext cx="762000" cy="752475"/>
            <a:chOff x="-44" y="1473"/>
            <a:chExt cx="981" cy="1105"/>
          </a:xfrm>
        </p:grpSpPr>
        <p:pic>
          <p:nvPicPr>
            <p:cNvPr descr="desktop_computer_stylized_medium" id="5641" name="Google Shape;5641;p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42" name="Google Shape;5642;p8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3" name="Google Shape;5643;p80"/>
          <p:cNvGrpSpPr/>
          <p:nvPr/>
        </p:nvGrpSpPr>
        <p:grpSpPr>
          <a:xfrm>
            <a:off x="2692400" y="4211638"/>
            <a:ext cx="762000" cy="752475"/>
            <a:chOff x="-44" y="1473"/>
            <a:chExt cx="981" cy="1105"/>
          </a:xfrm>
        </p:grpSpPr>
        <p:pic>
          <p:nvPicPr>
            <p:cNvPr descr="desktop_computer_stylized_medium" id="5644" name="Google Shape;5644;p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45" name="Google Shape;5645;p8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6" name="Google Shape;5646;p80"/>
          <p:cNvGrpSpPr/>
          <p:nvPr/>
        </p:nvGrpSpPr>
        <p:grpSpPr>
          <a:xfrm flipH="1">
            <a:off x="6219825" y="4135438"/>
            <a:ext cx="762000" cy="752475"/>
            <a:chOff x="-44" y="1473"/>
            <a:chExt cx="981" cy="1105"/>
          </a:xfrm>
        </p:grpSpPr>
        <p:pic>
          <p:nvPicPr>
            <p:cNvPr descr="desktop_computer_stylized_medium" id="5647" name="Google Shape;5647;p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48" name="Google Shape;5648;p8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9" name="Google Shape;5649;p80"/>
          <p:cNvGrpSpPr/>
          <p:nvPr/>
        </p:nvGrpSpPr>
        <p:grpSpPr>
          <a:xfrm flipH="1">
            <a:off x="6370638" y="3297238"/>
            <a:ext cx="762000" cy="752475"/>
            <a:chOff x="-44" y="1473"/>
            <a:chExt cx="981" cy="1105"/>
          </a:xfrm>
        </p:grpSpPr>
        <p:pic>
          <p:nvPicPr>
            <p:cNvPr descr="desktop_computer_stylized_medium" id="5650" name="Google Shape;5650;p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51" name="Google Shape;5651;p8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2" name="Google Shape;5652;p80"/>
          <p:cNvGrpSpPr/>
          <p:nvPr/>
        </p:nvGrpSpPr>
        <p:grpSpPr>
          <a:xfrm flipH="1">
            <a:off x="5978525" y="2676525"/>
            <a:ext cx="762000" cy="752475"/>
            <a:chOff x="-44" y="1473"/>
            <a:chExt cx="981" cy="1105"/>
          </a:xfrm>
        </p:grpSpPr>
        <p:pic>
          <p:nvPicPr>
            <p:cNvPr descr="desktop_computer_stylized_medium" id="5653" name="Google Shape;5653;p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54" name="Google Shape;5654;p8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5" name="Google Shape;5655;p80"/>
          <p:cNvGrpSpPr/>
          <p:nvPr/>
        </p:nvGrpSpPr>
        <p:grpSpPr>
          <a:xfrm flipH="1">
            <a:off x="5056188" y="3667125"/>
            <a:ext cx="762000" cy="752475"/>
            <a:chOff x="-44" y="1473"/>
            <a:chExt cx="981" cy="1105"/>
          </a:xfrm>
        </p:grpSpPr>
        <p:pic>
          <p:nvPicPr>
            <p:cNvPr descr="desktop_computer_stylized_medium" id="5656" name="Google Shape;5656;p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57" name="Google Shape;5657;p8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8" name="Google Shape;5658;p80"/>
          <p:cNvGrpSpPr/>
          <p:nvPr/>
        </p:nvGrpSpPr>
        <p:grpSpPr>
          <a:xfrm>
            <a:off x="4835525" y="2501900"/>
            <a:ext cx="762000" cy="1177925"/>
            <a:chOff x="4746" y="1528"/>
            <a:chExt cx="480" cy="742"/>
          </a:xfrm>
        </p:grpSpPr>
        <p:cxnSp>
          <p:nvCxnSpPr>
            <p:cNvPr id="5659" name="Google Shape;5659;p80"/>
            <p:cNvCxnSpPr/>
            <p:nvPr/>
          </p:nvCxnSpPr>
          <p:spPr>
            <a:xfrm>
              <a:off x="4964" y="1962"/>
              <a:ext cx="2" cy="308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grpSp>
          <p:nvGrpSpPr>
            <p:cNvPr id="5660" name="Google Shape;5660;p80"/>
            <p:cNvGrpSpPr/>
            <p:nvPr/>
          </p:nvGrpSpPr>
          <p:grpSpPr>
            <a:xfrm flipH="1">
              <a:off x="4746" y="1528"/>
              <a:ext cx="480" cy="474"/>
              <a:chOff x="-44" y="1473"/>
              <a:chExt cx="981" cy="1105"/>
            </a:xfrm>
          </p:grpSpPr>
          <p:pic>
            <p:nvPicPr>
              <p:cNvPr descr="desktop_computer_stylized_medium" id="5661" name="Google Shape;5661;p8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62" name="Google Shape;5662;p80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63" name="Google Shape;5663;p80"/>
          <p:cNvGrpSpPr/>
          <p:nvPr/>
        </p:nvGrpSpPr>
        <p:grpSpPr>
          <a:xfrm>
            <a:off x="1925638" y="2990850"/>
            <a:ext cx="1112837" cy="1219200"/>
            <a:chOff x="4779" y="2386"/>
            <a:chExt cx="701" cy="768"/>
          </a:xfrm>
        </p:grpSpPr>
        <p:cxnSp>
          <p:nvCxnSpPr>
            <p:cNvPr id="5664" name="Google Shape;5664;p80"/>
            <p:cNvCxnSpPr/>
            <p:nvPr/>
          </p:nvCxnSpPr>
          <p:spPr>
            <a:xfrm>
              <a:off x="5239" y="2812"/>
              <a:ext cx="241" cy="34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grpSp>
          <p:nvGrpSpPr>
            <p:cNvPr id="5665" name="Google Shape;5665;p80"/>
            <p:cNvGrpSpPr/>
            <p:nvPr/>
          </p:nvGrpSpPr>
          <p:grpSpPr>
            <a:xfrm>
              <a:off x="4779" y="2386"/>
              <a:ext cx="480" cy="474"/>
              <a:chOff x="-44" y="1473"/>
              <a:chExt cx="981" cy="1105"/>
            </a:xfrm>
          </p:grpSpPr>
          <p:pic>
            <p:nvPicPr>
              <p:cNvPr descr="desktop_computer_stylized_medium" id="5666" name="Google Shape;5666;p8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67" name="Google Shape;5667;p80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2" name="Shape 5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5673" name="Google Shape;567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1068388"/>
            <a:ext cx="4113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5674" name="Google Shape;5674;p81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675" name="Google Shape;5675;p81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76" name="Google Shape;5676;p81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2: outline</a:t>
            </a:r>
            <a:endParaRPr/>
          </a:p>
        </p:txBody>
      </p:sp>
      <p:sp>
        <p:nvSpPr>
          <p:cNvPr id="5677" name="Google Shape;5677;p81"/>
          <p:cNvSpPr txBox="1"/>
          <p:nvPr>
            <p:ph idx="1" type="body"/>
          </p:nvPr>
        </p:nvSpPr>
        <p:spPr>
          <a:xfrm>
            <a:off x="5334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2763" lvl="0" marL="5127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2.1 principles of network applications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2.2 Web and HTTP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2.3 electronic mail</a:t>
            </a:r>
            <a:endParaRPr/>
          </a:p>
          <a:p>
            <a:pPr indent="-287338" lvl="1" marL="738188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SMTP, POP3, IMAP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2.4 DNS</a:t>
            </a:r>
            <a:endParaRPr/>
          </a:p>
          <a:p>
            <a:pPr indent="-304800" lvl="0" marL="4572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78" name="Google Shape;5678;p81"/>
          <p:cNvSpPr txBox="1"/>
          <p:nvPr>
            <p:ph idx="2" type="body"/>
          </p:nvPr>
        </p:nvSpPr>
        <p:spPr>
          <a:xfrm>
            <a:off x="4673600" y="1600200"/>
            <a:ext cx="387667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2763" lvl="0" marL="5127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2.5 P2P applications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</a:rPr>
              <a:t>2.6 video streaming and content distribution networks (CDNs)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2.7 socket programming with UDP and TCP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3" name="Shape 5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4" name="Google Shape;5684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2238" y="4164013"/>
            <a:ext cx="2671762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685" name="Google Shape;5685;p82"/>
          <p:cNvSpPr txBox="1"/>
          <p:nvPr>
            <p:ph idx="11" type="ftr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686" name="Google Shape;5686;p82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87" name="Google Shape;5687;p82"/>
          <p:cNvSpPr txBox="1"/>
          <p:nvPr>
            <p:ph type="title"/>
          </p:nvPr>
        </p:nvSpPr>
        <p:spPr>
          <a:xfrm>
            <a:off x="411163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Video Streaming and CDNs: context</a:t>
            </a:r>
            <a:endParaRPr/>
          </a:p>
        </p:txBody>
      </p:sp>
      <p:pic>
        <p:nvPicPr>
          <p:cNvPr descr="underline_base" id="5688" name="Google Shape;568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125" y="817563"/>
            <a:ext cx="7537450" cy="2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9" name="Google Shape;5689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94513" y="1974850"/>
            <a:ext cx="1779587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0" name="Google Shape;5690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54875" y="3038475"/>
            <a:ext cx="1227138" cy="56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1" name="Google Shape;5691;p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61225" y="3870325"/>
            <a:ext cx="1211263" cy="401638"/>
          </a:xfrm>
          <a:prstGeom prst="rect">
            <a:avLst/>
          </a:prstGeom>
          <a:noFill/>
          <a:ln>
            <a:noFill/>
          </a:ln>
        </p:spPr>
      </p:pic>
      <p:sp>
        <p:nvSpPr>
          <p:cNvPr id="5692" name="Google Shape;5692;p82"/>
          <p:cNvSpPr/>
          <p:nvPr/>
        </p:nvSpPr>
        <p:spPr>
          <a:xfrm>
            <a:off x="479425" y="1620838"/>
            <a:ext cx="6219825" cy="4821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837" lvl="1" marL="6810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Netflix, YouTube: 37%, 16% of downstream residential ISP traffic</a:t>
            </a:r>
            <a:endParaRPr/>
          </a:p>
          <a:p>
            <a:pPr indent="-223837" lvl="1" marL="6810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~1B YouTube users, ~75M Netflix users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challenge:  scale - how to reach ~1B users?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7" lvl="1" marL="6810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mega-video server won’t work (why?)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challenge: heterogeneity</a:t>
            </a:r>
            <a:endParaRPr/>
          </a:p>
          <a:p>
            <a:pPr indent="-223837" lvl="1" marL="68103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users have different capabilities (e.g., wired versus mobile; bandwidth rich versus bandwidth poor)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i="1" lang="en-US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solution: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distributed, application-level infrastructure</a:t>
            </a:r>
            <a:endParaRPr/>
          </a:p>
        </p:txBody>
      </p:sp>
      <p:sp>
        <p:nvSpPr>
          <p:cNvPr id="5693" name="Google Shape;5693;p82"/>
          <p:cNvSpPr/>
          <p:nvPr/>
        </p:nvSpPr>
        <p:spPr>
          <a:xfrm>
            <a:off x="417513" y="1211263"/>
            <a:ext cx="7535862" cy="4821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traffic: major consumer of Internet bandwidth</a:t>
            </a:r>
            <a:endParaRPr/>
          </a:p>
        </p:txBody>
      </p:sp>
      <p:pic>
        <p:nvPicPr>
          <p:cNvPr id="5694" name="Google Shape;5694;p8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42175" y="5300663"/>
            <a:ext cx="1501775" cy="7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9" name="Shape 5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0" name="Google Shape;5700;p83"/>
          <p:cNvSpPr txBox="1"/>
          <p:nvPr>
            <p:ph idx="1" type="body"/>
          </p:nvPr>
        </p:nvSpPr>
        <p:spPr>
          <a:xfrm>
            <a:off x="385763" y="1339850"/>
            <a:ext cx="3957637" cy="4908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video: sequence of images displayed at constant rate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e.g., 24 images/sec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digital image: array of pixels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each pixel represented by bits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coding: use redundancy </a:t>
            </a:r>
            <a:r>
              <a:rPr i="1" lang="en-US" sz="2400">
                <a:solidFill>
                  <a:srgbClr val="CC0000"/>
                </a:solidFill>
              </a:rPr>
              <a:t>within</a:t>
            </a:r>
            <a:r>
              <a:rPr lang="en-US" sz="2400"/>
              <a:t> and </a:t>
            </a:r>
            <a:r>
              <a:rPr i="1" lang="en-US" sz="2400">
                <a:solidFill>
                  <a:srgbClr val="CC0000"/>
                </a:solidFill>
              </a:rPr>
              <a:t>between</a:t>
            </a:r>
            <a:r>
              <a:rPr lang="en-US" sz="2400">
                <a:solidFill>
                  <a:srgbClr val="CC0000"/>
                </a:solidFill>
              </a:rPr>
              <a:t> </a:t>
            </a:r>
            <a:r>
              <a:rPr lang="en-US" sz="2400"/>
              <a:t>images to decrease # bits used to encode image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spatial (within image)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temporal (from one image to next)</a:t>
            </a:r>
            <a:endParaRPr/>
          </a:p>
        </p:txBody>
      </p:sp>
      <p:sp>
        <p:nvSpPr>
          <p:cNvPr id="5701" name="Google Shape;5701;p83"/>
          <p:cNvSpPr txBox="1"/>
          <p:nvPr>
            <p:ph type="title"/>
          </p:nvPr>
        </p:nvSpPr>
        <p:spPr>
          <a:xfrm>
            <a:off x="533400" y="106363"/>
            <a:ext cx="49752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Multimedia: video</a:t>
            </a:r>
            <a:endParaRPr/>
          </a:p>
        </p:txBody>
      </p:sp>
      <p:pic>
        <p:nvPicPr>
          <p:cNvPr descr="underline_base" id="5702" name="Google Shape;570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03" name="Google Shape;5703;p83"/>
          <p:cNvGrpSpPr/>
          <p:nvPr/>
        </p:nvGrpSpPr>
        <p:grpSpPr>
          <a:xfrm>
            <a:off x="4338638" y="295275"/>
            <a:ext cx="4416425" cy="5732463"/>
            <a:chOff x="4338638" y="295275"/>
            <a:chExt cx="4417210" cy="5732463"/>
          </a:xfrm>
        </p:grpSpPr>
        <p:pic>
          <p:nvPicPr>
            <p:cNvPr id="5704" name="Google Shape;5704;p8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87975" y="1749425"/>
              <a:ext cx="1642963" cy="18605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05" name="Google Shape;5705;p83"/>
            <p:cNvGrpSpPr/>
            <p:nvPr/>
          </p:nvGrpSpPr>
          <p:grpSpPr>
            <a:xfrm>
              <a:off x="5345113" y="295275"/>
              <a:ext cx="3275012" cy="1730347"/>
              <a:chOff x="5345311" y="524250"/>
              <a:chExt cx="3274238" cy="1730214"/>
            </a:xfrm>
          </p:grpSpPr>
          <p:sp>
            <p:nvSpPr>
              <p:cNvPr id="5706" name="Google Shape;5706;p83"/>
              <p:cNvSpPr txBox="1"/>
              <p:nvPr/>
            </p:nvSpPr>
            <p:spPr>
              <a:xfrm>
                <a:off x="5345311" y="1789936"/>
                <a:ext cx="1856071" cy="369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530"/>
                  <a:buFont typeface="Arial"/>
                  <a:buNone/>
                </a:pPr>
                <a:r>
                  <a:rPr lang="en-US" sz="1800">
                    <a:solidFill>
                      <a:srgbClr val="CC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……………………..</a:t>
                </a:r>
                <a:endParaRPr/>
              </a:p>
            </p:txBody>
          </p:sp>
          <p:sp>
            <p:nvSpPr>
              <p:cNvPr id="5707" name="Google Shape;5707;p83"/>
              <p:cNvSpPr txBox="1"/>
              <p:nvPr/>
            </p:nvSpPr>
            <p:spPr>
              <a:xfrm>
                <a:off x="5808125" y="524250"/>
                <a:ext cx="2811424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190"/>
                  <a:buFont typeface="Arial"/>
                  <a:buNone/>
                </a:pPr>
                <a:r>
                  <a:rPr i="1" lang="en-US" sz="14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spatial coding example: </a:t>
                </a: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instead of sending</a:t>
                </a:r>
                <a:r>
                  <a:rPr i="1"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N </a:t>
                </a: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values of same color (all purple), send only two values: color  value (</a:t>
                </a:r>
                <a:r>
                  <a:rPr i="1"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purple)  and number of repeated values (</a:t>
                </a: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N)</a:t>
                </a:r>
                <a:endParaRPr/>
              </a:p>
            </p:txBody>
          </p:sp>
          <p:sp>
            <p:nvSpPr>
              <p:cNvPr id="5708" name="Google Shape;5708;p83"/>
              <p:cNvSpPr txBox="1"/>
              <p:nvPr/>
            </p:nvSpPr>
            <p:spPr>
              <a:xfrm>
                <a:off x="5354771" y="1885160"/>
                <a:ext cx="1803448" cy="369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530"/>
                  <a:buFont typeface="Arial"/>
                  <a:buNone/>
                </a:pPr>
                <a:r>
                  <a:rPr lang="en-US" sz="1800">
                    <a:solidFill>
                      <a:srgbClr val="CC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……………….…….</a:t>
                </a:r>
                <a:endParaRPr/>
              </a:p>
            </p:txBody>
          </p:sp>
          <p:cxnSp>
            <p:nvCxnSpPr>
              <p:cNvPr id="5709" name="Google Shape;5709;p83"/>
              <p:cNvCxnSpPr/>
              <p:nvPr/>
            </p:nvCxnSpPr>
            <p:spPr>
              <a:xfrm flipH="1">
                <a:off x="5565603" y="756253"/>
                <a:ext cx="313958" cy="11557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5710" name="Google Shape;5710;p83"/>
            <p:cNvSpPr txBox="1"/>
            <p:nvPr/>
          </p:nvSpPr>
          <p:spPr>
            <a:xfrm>
              <a:off x="5323721" y="3654665"/>
              <a:ext cx="93345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530"/>
                <a:buFont typeface="Arial"/>
                <a:buNone/>
              </a:pPr>
              <a:r>
                <a:rPr lang="en-US" sz="18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frame</a:t>
              </a:r>
              <a:r>
                <a:rPr i="1" lang="en-US" sz="18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 i</a:t>
              </a:r>
              <a:endParaRPr/>
            </a:p>
          </p:txBody>
        </p:sp>
        <p:sp>
          <p:nvSpPr>
            <p:cNvPr id="5711" name="Google Shape;5711;p83"/>
            <p:cNvSpPr txBox="1"/>
            <p:nvPr/>
          </p:nvSpPr>
          <p:spPr>
            <a:xfrm>
              <a:off x="7051858" y="5611091"/>
              <a:ext cx="1196975" cy="369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530"/>
                <a:buFont typeface="Arial"/>
                <a:buNone/>
              </a:pPr>
              <a:r>
                <a:rPr lang="en-US" sz="18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frame</a:t>
              </a:r>
              <a:r>
                <a:rPr i="1" lang="en-US" sz="18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 i+1</a:t>
              </a:r>
              <a:endParaRPr/>
            </a:p>
          </p:txBody>
        </p:sp>
        <p:sp>
          <p:nvSpPr>
            <p:cNvPr id="5712" name="Google Shape;5712;p83"/>
            <p:cNvSpPr txBox="1"/>
            <p:nvPr/>
          </p:nvSpPr>
          <p:spPr>
            <a:xfrm>
              <a:off x="4338638" y="4857750"/>
              <a:ext cx="2278062" cy="1169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i="1" lang="en-US" sz="14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temporal coding example: 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instead of sending complete frame at i+1, send only differences from frame i</a:t>
              </a:r>
              <a:endParaRPr/>
            </a:p>
          </p:txBody>
        </p:sp>
        <p:cxnSp>
          <p:nvCxnSpPr>
            <p:cNvPr id="5713" name="Google Shape;5713;p83"/>
            <p:cNvCxnSpPr/>
            <p:nvPr/>
          </p:nvCxnSpPr>
          <p:spPr>
            <a:xfrm>
              <a:off x="5972518" y="4021445"/>
              <a:ext cx="1013060" cy="1783949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5714" name="Google Shape;5714;p8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12885" y="3806720"/>
              <a:ext cx="1642963" cy="18605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15" name="Google Shape;5715;p83"/>
          <p:cNvSpPr txBox="1"/>
          <p:nvPr>
            <p:ph idx="11" type="ftr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716" name="Google Shape;5716;p83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1" name="Shape 5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2" name="Google Shape;5722;p84"/>
          <p:cNvSpPr txBox="1"/>
          <p:nvPr>
            <p:ph type="title"/>
          </p:nvPr>
        </p:nvSpPr>
        <p:spPr>
          <a:xfrm>
            <a:off x="533400" y="106363"/>
            <a:ext cx="49752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Multimedia: video</a:t>
            </a:r>
            <a:endParaRPr/>
          </a:p>
        </p:txBody>
      </p:sp>
      <p:pic>
        <p:nvPicPr>
          <p:cNvPr descr="underline_base" id="5723" name="Google Shape;5723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5724" name="Google Shape;5724;p84"/>
          <p:cNvSpPr txBox="1"/>
          <p:nvPr/>
        </p:nvSpPr>
        <p:spPr>
          <a:xfrm>
            <a:off x="298450" y="1228725"/>
            <a:ext cx="4114800" cy="4908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CBR: (constant bit rate): 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video encoding rate fixed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VBR:  (variable bit rate): 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video 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encoding rate changes as amount of spatial, temporal coding changes 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examples: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MPEG 1 (CD-ROM) 1.5 Mbps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MPEG2 (DVD) 3-6 Mbps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MPEG4 (often used in Internet, &lt; 1 Mbps)</a:t>
            </a:r>
            <a:endParaRPr/>
          </a:p>
        </p:txBody>
      </p:sp>
      <p:grpSp>
        <p:nvGrpSpPr>
          <p:cNvPr id="5725" name="Google Shape;5725;p84"/>
          <p:cNvGrpSpPr/>
          <p:nvPr/>
        </p:nvGrpSpPr>
        <p:grpSpPr>
          <a:xfrm>
            <a:off x="4338638" y="295275"/>
            <a:ext cx="4416425" cy="5732463"/>
            <a:chOff x="4338638" y="295275"/>
            <a:chExt cx="4417210" cy="5732463"/>
          </a:xfrm>
        </p:grpSpPr>
        <p:pic>
          <p:nvPicPr>
            <p:cNvPr id="5726" name="Google Shape;5726;p8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87975" y="1749425"/>
              <a:ext cx="1642963" cy="18605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27" name="Google Shape;5727;p84"/>
            <p:cNvGrpSpPr/>
            <p:nvPr/>
          </p:nvGrpSpPr>
          <p:grpSpPr>
            <a:xfrm>
              <a:off x="5345113" y="295275"/>
              <a:ext cx="3275012" cy="1730347"/>
              <a:chOff x="5345311" y="524250"/>
              <a:chExt cx="3274238" cy="1730214"/>
            </a:xfrm>
          </p:grpSpPr>
          <p:sp>
            <p:nvSpPr>
              <p:cNvPr id="5728" name="Google Shape;5728;p84"/>
              <p:cNvSpPr txBox="1"/>
              <p:nvPr/>
            </p:nvSpPr>
            <p:spPr>
              <a:xfrm>
                <a:off x="5345311" y="1789936"/>
                <a:ext cx="1856071" cy="369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530"/>
                  <a:buFont typeface="Arial"/>
                  <a:buNone/>
                </a:pPr>
                <a:r>
                  <a:rPr lang="en-US" sz="1800">
                    <a:solidFill>
                      <a:srgbClr val="CC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……………………..</a:t>
                </a:r>
                <a:endParaRPr/>
              </a:p>
            </p:txBody>
          </p:sp>
          <p:sp>
            <p:nvSpPr>
              <p:cNvPr id="5729" name="Google Shape;5729;p84"/>
              <p:cNvSpPr txBox="1"/>
              <p:nvPr/>
            </p:nvSpPr>
            <p:spPr>
              <a:xfrm>
                <a:off x="5808125" y="524250"/>
                <a:ext cx="2811424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190"/>
                  <a:buFont typeface="Arial"/>
                  <a:buNone/>
                </a:pPr>
                <a:r>
                  <a:rPr i="1" lang="en-US" sz="14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spatial coding example: </a:t>
                </a: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instead of sending</a:t>
                </a:r>
                <a:r>
                  <a:rPr i="1"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N </a:t>
                </a: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values of same color (all purple), send only two values: color  value (</a:t>
                </a:r>
                <a:r>
                  <a:rPr i="1"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purple)  and number of repeated values (</a:t>
                </a: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N)</a:t>
                </a:r>
                <a:endParaRPr/>
              </a:p>
            </p:txBody>
          </p:sp>
          <p:sp>
            <p:nvSpPr>
              <p:cNvPr id="5730" name="Google Shape;5730;p84"/>
              <p:cNvSpPr txBox="1"/>
              <p:nvPr/>
            </p:nvSpPr>
            <p:spPr>
              <a:xfrm>
                <a:off x="5354771" y="1885160"/>
                <a:ext cx="1803448" cy="369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530"/>
                  <a:buFont typeface="Arial"/>
                  <a:buNone/>
                </a:pPr>
                <a:r>
                  <a:rPr lang="en-US" sz="1800">
                    <a:solidFill>
                      <a:srgbClr val="CC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……………….…….</a:t>
                </a:r>
                <a:endParaRPr/>
              </a:p>
            </p:txBody>
          </p:sp>
          <p:cxnSp>
            <p:nvCxnSpPr>
              <p:cNvPr id="5731" name="Google Shape;5731;p84"/>
              <p:cNvCxnSpPr/>
              <p:nvPr/>
            </p:nvCxnSpPr>
            <p:spPr>
              <a:xfrm flipH="1">
                <a:off x="5565603" y="756253"/>
                <a:ext cx="313958" cy="11557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5732" name="Google Shape;5732;p84"/>
            <p:cNvSpPr txBox="1"/>
            <p:nvPr/>
          </p:nvSpPr>
          <p:spPr>
            <a:xfrm>
              <a:off x="5323721" y="3654665"/>
              <a:ext cx="93345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530"/>
                <a:buFont typeface="Arial"/>
                <a:buNone/>
              </a:pPr>
              <a:r>
                <a:rPr lang="en-US" sz="18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frame</a:t>
              </a:r>
              <a:r>
                <a:rPr i="1" lang="en-US" sz="18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 i</a:t>
              </a:r>
              <a:endParaRPr/>
            </a:p>
          </p:txBody>
        </p:sp>
        <p:sp>
          <p:nvSpPr>
            <p:cNvPr id="5733" name="Google Shape;5733;p84"/>
            <p:cNvSpPr txBox="1"/>
            <p:nvPr/>
          </p:nvSpPr>
          <p:spPr>
            <a:xfrm>
              <a:off x="7051858" y="5611091"/>
              <a:ext cx="1196975" cy="369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530"/>
                <a:buFont typeface="Arial"/>
                <a:buNone/>
              </a:pPr>
              <a:r>
                <a:rPr lang="en-US" sz="18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frame</a:t>
              </a:r>
              <a:r>
                <a:rPr i="1" lang="en-US" sz="18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 i+1</a:t>
              </a:r>
              <a:endParaRPr/>
            </a:p>
          </p:txBody>
        </p:sp>
        <p:sp>
          <p:nvSpPr>
            <p:cNvPr id="5734" name="Google Shape;5734;p84"/>
            <p:cNvSpPr txBox="1"/>
            <p:nvPr/>
          </p:nvSpPr>
          <p:spPr>
            <a:xfrm>
              <a:off x="4338638" y="4857750"/>
              <a:ext cx="2278062" cy="1169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i="1" lang="en-US" sz="14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temporal coding example: 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instead of sending complete frame at i+1, send only differences from frame i</a:t>
              </a:r>
              <a:endParaRPr/>
            </a:p>
          </p:txBody>
        </p:sp>
        <p:cxnSp>
          <p:nvCxnSpPr>
            <p:cNvPr id="5735" name="Google Shape;5735;p84"/>
            <p:cNvCxnSpPr/>
            <p:nvPr/>
          </p:nvCxnSpPr>
          <p:spPr>
            <a:xfrm>
              <a:off x="5972518" y="4021445"/>
              <a:ext cx="1013060" cy="1783949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5736" name="Google Shape;5736;p8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12885" y="3806720"/>
              <a:ext cx="1642963" cy="18605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37" name="Google Shape;5737;p84"/>
          <p:cNvSpPr txBox="1"/>
          <p:nvPr>
            <p:ph idx="11" type="ftr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738" name="Google Shape;5738;p84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3" name="Shape 5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4" name="Google Shape;5744;p85"/>
          <p:cNvGrpSpPr/>
          <p:nvPr/>
        </p:nvGrpSpPr>
        <p:grpSpPr>
          <a:xfrm>
            <a:off x="5640388" y="2125663"/>
            <a:ext cx="2109787" cy="1582737"/>
            <a:chOff x="1842724" y="2867233"/>
            <a:chExt cx="5649912" cy="3416300"/>
          </a:xfrm>
        </p:grpSpPr>
        <p:sp>
          <p:nvSpPr>
            <p:cNvPr id="5745" name="Google Shape;5745;p85"/>
            <p:cNvSpPr/>
            <p:nvPr/>
          </p:nvSpPr>
          <p:spPr>
            <a:xfrm>
              <a:off x="1842724" y="2867233"/>
              <a:ext cx="5649912" cy="768350"/>
            </a:xfrm>
            <a:prstGeom prst="triangle">
              <a:avLst>
                <a:gd fmla="val 50000" name="adj"/>
              </a:avLst>
            </a:prstGeom>
            <a:solidFill>
              <a:srgbClr val="DDDD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6" name="Google Shape;5746;p85"/>
            <p:cNvSpPr/>
            <p:nvPr/>
          </p:nvSpPr>
          <p:spPr>
            <a:xfrm>
              <a:off x="2277699" y="3621296"/>
              <a:ext cx="4781550" cy="266223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47" name="Google Shape;5747;p85"/>
          <p:cNvGrpSpPr/>
          <p:nvPr/>
        </p:nvGrpSpPr>
        <p:grpSpPr>
          <a:xfrm>
            <a:off x="1900238" y="2686050"/>
            <a:ext cx="427037" cy="785813"/>
            <a:chOff x="4140" y="429"/>
            <a:chExt cx="1425" cy="2396"/>
          </a:xfrm>
        </p:grpSpPr>
        <p:sp>
          <p:nvSpPr>
            <p:cNvPr id="5748" name="Google Shape;5748;p85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9" name="Google Shape;5749;p85"/>
            <p:cNvSpPr/>
            <p:nvPr/>
          </p:nvSpPr>
          <p:spPr>
            <a:xfrm>
              <a:off x="4204" y="429"/>
              <a:ext cx="1049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0" name="Google Shape;5750;p85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1" name="Google Shape;5751;p85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2" name="Google Shape;5752;p85"/>
            <p:cNvSpPr/>
            <p:nvPr/>
          </p:nvSpPr>
          <p:spPr>
            <a:xfrm>
              <a:off x="4214" y="695"/>
              <a:ext cx="593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53" name="Google Shape;5753;p85"/>
            <p:cNvGrpSpPr/>
            <p:nvPr/>
          </p:nvGrpSpPr>
          <p:grpSpPr>
            <a:xfrm>
              <a:off x="4749" y="666"/>
              <a:ext cx="583" cy="145"/>
              <a:chOff x="614" y="2566"/>
              <a:chExt cx="727" cy="139"/>
            </a:xfrm>
          </p:grpSpPr>
          <p:sp>
            <p:nvSpPr>
              <p:cNvPr id="5754" name="Google Shape;5754;p85"/>
              <p:cNvSpPr/>
              <p:nvPr/>
            </p:nvSpPr>
            <p:spPr>
              <a:xfrm>
                <a:off x="614" y="2566"/>
                <a:ext cx="727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5" name="Google Shape;5755;p85"/>
              <p:cNvSpPr/>
              <p:nvPr/>
            </p:nvSpPr>
            <p:spPr>
              <a:xfrm>
                <a:off x="627" y="2580"/>
                <a:ext cx="694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56" name="Google Shape;5756;p85"/>
            <p:cNvSpPr/>
            <p:nvPr/>
          </p:nvSpPr>
          <p:spPr>
            <a:xfrm>
              <a:off x="4225" y="1020"/>
              <a:ext cx="593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57" name="Google Shape;5757;p85"/>
            <p:cNvGrpSpPr/>
            <p:nvPr/>
          </p:nvGrpSpPr>
          <p:grpSpPr>
            <a:xfrm>
              <a:off x="4749" y="995"/>
              <a:ext cx="578" cy="131"/>
              <a:chOff x="617" y="2569"/>
              <a:chExt cx="721" cy="136"/>
            </a:xfrm>
          </p:grpSpPr>
          <p:sp>
            <p:nvSpPr>
              <p:cNvPr id="5758" name="Google Shape;5758;p85"/>
              <p:cNvSpPr/>
              <p:nvPr/>
            </p:nvSpPr>
            <p:spPr>
              <a:xfrm>
                <a:off x="617" y="2569"/>
                <a:ext cx="721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9" name="Google Shape;5759;p85"/>
              <p:cNvSpPr/>
              <p:nvPr/>
            </p:nvSpPr>
            <p:spPr>
              <a:xfrm>
                <a:off x="630" y="2584"/>
                <a:ext cx="687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60" name="Google Shape;5760;p85"/>
            <p:cNvSpPr/>
            <p:nvPr/>
          </p:nvSpPr>
          <p:spPr>
            <a:xfrm>
              <a:off x="4219" y="1358"/>
              <a:ext cx="593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1" name="Google Shape;5761;p85"/>
            <p:cNvSpPr/>
            <p:nvPr/>
          </p:nvSpPr>
          <p:spPr>
            <a:xfrm>
              <a:off x="4225" y="1654"/>
              <a:ext cx="599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62" name="Google Shape;5762;p85"/>
            <p:cNvGrpSpPr/>
            <p:nvPr/>
          </p:nvGrpSpPr>
          <p:grpSpPr>
            <a:xfrm>
              <a:off x="4733" y="1629"/>
              <a:ext cx="577" cy="150"/>
              <a:chOff x="612" y="2570"/>
              <a:chExt cx="719" cy="138"/>
            </a:xfrm>
          </p:grpSpPr>
          <p:sp>
            <p:nvSpPr>
              <p:cNvPr id="5763" name="Google Shape;5763;p85"/>
              <p:cNvSpPr/>
              <p:nvPr/>
            </p:nvSpPr>
            <p:spPr>
              <a:xfrm>
                <a:off x="612" y="2570"/>
                <a:ext cx="719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4" name="Google Shape;5764;p85"/>
              <p:cNvSpPr/>
              <p:nvPr/>
            </p:nvSpPr>
            <p:spPr>
              <a:xfrm>
                <a:off x="625" y="2588"/>
                <a:ext cx="693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65" name="Google Shape;5765;p85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66" name="Google Shape;5766;p85"/>
            <p:cNvGrpSpPr/>
            <p:nvPr/>
          </p:nvGrpSpPr>
          <p:grpSpPr>
            <a:xfrm>
              <a:off x="4739" y="1329"/>
              <a:ext cx="583" cy="136"/>
              <a:chOff x="614" y="2570"/>
              <a:chExt cx="726" cy="136"/>
            </a:xfrm>
          </p:grpSpPr>
          <p:sp>
            <p:nvSpPr>
              <p:cNvPr id="5767" name="Google Shape;5767;p85"/>
              <p:cNvSpPr/>
              <p:nvPr/>
            </p:nvSpPr>
            <p:spPr>
              <a:xfrm>
                <a:off x="614" y="2570"/>
                <a:ext cx="726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8" name="Google Shape;5768;p85"/>
              <p:cNvSpPr/>
              <p:nvPr/>
            </p:nvSpPr>
            <p:spPr>
              <a:xfrm>
                <a:off x="627" y="2585"/>
                <a:ext cx="693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69" name="Google Shape;5769;p85"/>
            <p:cNvSpPr/>
            <p:nvPr/>
          </p:nvSpPr>
          <p:spPr>
            <a:xfrm>
              <a:off x="5252" y="429"/>
              <a:ext cx="64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0" name="Google Shape;5770;p85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1" name="Google Shape;5771;p85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2" name="Google Shape;5772;p85"/>
            <p:cNvSpPr/>
            <p:nvPr/>
          </p:nvSpPr>
          <p:spPr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3" name="Google Shape;5773;p85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4" name="Google Shape;5774;p85"/>
            <p:cNvSpPr/>
            <p:nvPr/>
          </p:nvSpPr>
          <p:spPr>
            <a:xfrm>
              <a:off x="4140" y="2680"/>
              <a:ext cx="1203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5" name="Google Shape;5775;p85"/>
            <p:cNvSpPr/>
            <p:nvPr/>
          </p:nvSpPr>
          <p:spPr>
            <a:xfrm>
              <a:off x="4204" y="2709"/>
              <a:ext cx="1075" cy="8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6" name="Google Shape;5776;p85"/>
            <p:cNvSpPr/>
            <p:nvPr/>
          </p:nvSpPr>
          <p:spPr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7" name="Google Shape;5777;p85"/>
            <p:cNvSpPr/>
            <p:nvPr/>
          </p:nvSpPr>
          <p:spPr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8" name="Google Shape;5778;p85"/>
            <p:cNvSpPr/>
            <p:nvPr/>
          </p:nvSpPr>
          <p:spPr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9" name="Google Shape;5779;p85"/>
            <p:cNvSpPr/>
            <p:nvPr/>
          </p:nvSpPr>
          <p:spPr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80" name="Google Shape;5780;p85"/>
          <p:cNvSpPr txBox="1"/>
          <p:nvPr>
            <p:ph type="title"/>
          </p:nvPr>
        </p:nvSpPr>
        <p:spPr>
          <a:xfrm>
            <a:off x="339725" y="1174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Streaming stored video: </a:t>
            </a:r>
            <a:endParaRPr/>
          </a:p>
        </p:txBody>
      </p:sp>
      <p:grpSp>
        <p:nvGrpSpPr>
          <p:cNvPr id="5781" name="Google Shape;5781;p85"/>
          <p:cNvGrpSpPr/>
          <p:nvPr/>
        </p:nvGrpSpPr>
        <p:grpSpPr>
          <a:xfrm>
            <a:off x="1473200" y="2317750"/>
            <a:ext cx="1281113" cy="363538"/>
            <a:chOff x="3621" y="3265"/>
            <a:chExt cx="1776" cy="744"/>
          </a:xfrm>
        </p:grpSpPr>
        <p:pic>
          <p:nvPicPr>
            <p:cNvPr descr="reellogo" id="5782" name="Google Shape;5782;p8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83" name="Google Shape;5783;p85"/>
            <p:cNvSpPr/>
            <p:nvPr/>
          </p:nvSpPr>
          <p:spPr>
            <a:xfrm>
              <a:off x="3971" y="3288"/>
              <a:ext cx="1402" cy="439"/>
            </a:xfrm>
            <a:custGeom>
              <a:rect b="b" l="l" r="r" t="t"/>
              <a:pathLst>
                <a:path extrusionOk="0" h="438" w="1401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4" name="Google Shape;5784;p85"/>
            <p:cNvSpPr/>
            <p:nvPr/>
          </p:nvSpPr>
          <p:spPr>
            <a:xfrm>
              <a:off x="4242" y="3860"/>
              <a:ext cx="999" cy="120"/>
            </a:xfrm>
            <a:custGeom>
              <a:rect b="b" l="l" r="r" t="t"/>
              <a:pathLst>
                <a:path extrusionOk="0" h="123" w="999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video1" id="5785" name="Google Shape;5785;p8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underline_base" id="5786" name="Google Shape;578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813" y="946150"/>
            <a:ext cx="5484812" cy="1730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87" name="Google Shape;5787;p85"/>
          <p:cNvGrpSpPr/>
          <p:nvPr/>
        </p:nvGrpSpPr>
        <p:grpSpPr>
          <a:xfrm>
            <a:off x="6399213" y="2905125"/>
            <a:ext cx="677862" cy="663575"/>
            <a:chOff x="4437" y="1472"/>
            <a:chExt cx="427" cy="418"/>
          </a:xfrm>
        </p:grpSpPr>
        <p:sp>
          <p:nvSpPr>
            <p:cNvPr id="5788" name="Google Shape;5788;p85"/>
            <p:cNvSpPr/>
            <p:nvPr/>
          </p:nvSpPr>
          <p:spPr>
            <a:xfrm>
              <a:off x="4443" y="1475"/>
              <a:ext cx="421" cy="361"/>
            </a:xfrm>
            <a:prstGeom prst="rect">
              <a:avLst/>
            </a:prstGeom>
            <a:gradFill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5400000" scaled="0"/>
            </a:gradFill>
            <a:ln cap="flat" cmpd="sng" w="19050">
              <a:solidFill>
                <a:srgbClr val="5F5F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9" name="Google Shape;5789;p85"/>
            <p:cNvSpPr/>
            <p:nvPr/>
          </p:nvSpPr>
          <p:spPr>
            <a:xfrm>
              <a:off x="4567" y="1837"/>
              <a:ext cx="179" cy="23"/>
            </a:xfrm>
            <a:prstGeom prst="rect">
              <a:avLst/>
            </a:prstGeom>
            <a:solidFill>
              <a:srgbClr val="5F5F5F"/>
            </a:solidFill>
            <a:ln cap="flat" cmpd="sng" w="19050">
              <a:solidFill>
                <a:srgbClr val="5F5F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0" name="Google Shape;5790;p85"/>
            <p:cNvSpPr/>
            <p:nvPr/>
          </p:nvSpPr>
          <p:spPr>
            <a:xfrm>
              <a:off x="4442" y="1866"/>
              <a:ext cx="414" cy="24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1" name="Google Shape;5791;p85"/>
            <p:cNvSpPr/>
            <p:nvPr/>
          </p:nvSpPr>
          <p:spPr>
            <a:xfrm>
              <a:off x="4437" y="1472"/>
              <a:ext cx="423" cy="356"/>
            </a:xfrm>
            <a:prstGeom prst="rect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2" name="Google Shape;5792;p85"/>
          <p:cNvSpPr txBox="1"/>
          <p:nvPr/>
        </p:nvSpPr>
        <p:spPr>
          <a:xfrm>
            <a:off x="544513" y="1497013"/>
            <a:ext cx="2749550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scenario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5793" name="Google Shape;5793;p85"/>
          <p:cNvSpPr/>
          <p:nvPr/>
        </p:nvSpPr>
        <p:spPr>
          <a:xfrm>
            <a:off x="2908300" y="2346325"/>
            <a:ext cx="2320925" cy="1228725"/>
          </a:xfrm>
          <a:custGeom>
            <a:rect b="b" l="l" r="r" t="t"/>
            <a:pathLst>
              <a:path extrusionOk="0" h="675" w="1036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94" name="Google Shape;5794;p85"/>
          <p:cNvCxnSpPr/>
          <p:nvPr/>
        </p:nvCxnSpPr>
        <p:spPr>
          <a:xfrm>
            <a:off x="2549525" y="2911475"/>
            <a:ext cx="1241425" cy="0"/>
          </a:xfrm>
          <a:prstGeom prst="straightConnector1">
            <a:avLst/>
          </a:prstGeom>
          <a:noFill/>
          <a:ln cap="flat" cmpd="sng" w="317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95" name="Google Shape;5795;p85"/>
          <p:cNvCxnSpPr/>
          <p:nvPr/>
        </p:nvCxnSpPr>
        <p:spPr>
          <a:xfrm>
            <a:off x="4560888" y="2941638"/>
            <a:ext cx="1531937" cy="0"/>
          </a:xfrm>
          <a:prstGeom prst="straightConnector1">
            <a:avLst/>
          </a:prstGeom>
          <a:noFill/>
          <a:ln cap="flat" cmpd="sng" w="317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96" name="Google Shape;5796;p85"/>
          <p:cNvSpPr txBox="1"/>
          <p:nvPr/>
        </p:nvSpPr>
        <p:spPr>
          <a:xfrm>
            <a:off x="1368425" y="3611563"/>
            <a:ext cx="1652588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server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(stored video)</a:t>
            </a:r>
            <a:endParaRPr i="1" sz="18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7" name="Google Shape;5797;p85"/>
          <p:cNvSpPr txBox="1"/>
          <p:nvPr/>
        </p:nvSpPr>
        <p:spPr>
          <a:xfrm>
            <a:off x="6315075" y="3719513"/>
            <a:ext cx="766763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i="1" sz="18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8" name="Google Shape;5798;p85"/>
          <p:cNvSpPr txBox="1"/>
          <p:nvPr/>
        </p:nvSpPr>
        <p:spPr>
          <a:xfrm>
            <a:off x="3562350" y="3175000"/>
            <a:ext cx="919163" cy="338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i="1" sz="18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9" name="Google Shape;5799;p85"/>
          <p:cNvSpPr txBox="1"/>
          <p:nvPr>
            <p:ph idx="11" type="ftr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800" name="Google Shape;5800;p85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5" name="Shape 5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" name="Google Shape;5806;p86"/>
          <p:cNvSpPr txBox="1"/>
          <p:nvPr>
            <p:ph type="title"/>
          </p:nvPr>
        </p:nvSpPr>
        <p:spPr>
          <a:xfrm>
            <a:off x="361950" y="228600"/>
            <a:ext cx="8172450" cy="871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Streaming multimedia: DASH</a:t>
            </a:r>
            <a:endParaRPr/>
          </a:p>
        </p:txBody>
      </p:sp>
      <p:sp>
        <p:nvSpPr>
          <p:cNvPr id="5807" name="Google Shape;5807;p86"/>
          <p:cNvSpPr txBox="1"/>
          <p:nvPr>
            <p:ph idx="1" type="body"/>
          </p:nvPr>
        </p:nvSpPr>
        <p:spPr>
          <a:xfrm>
            <a:off x="600075" y="1381125"/>
            <a:ext cx="7772400" cy="5053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</a:rPr>
              <a:t>DASH: D</a:t>
            </a:r>
            <a:r>
              <a:rPr lang="en-US"/>
              <a:t>ynamic, </a:t>
            </a:r>
            <a:r>
              <a:rPr i="1" lang="en-US">
                <a:solidFill>
                  <a:srgbClr val="CC0000"/>
                </a:solidFill>
              </a:rPr>
              <a:t>A</a:t>
            </a:r>
            <a:r>
              <a:rPr lang="en-US"/>
              <a:t>daptive </a:t>
            </a:r>
            <a:r>
              <a:rPr i="1" lang="en-US">
                <a:solidFill>
                  <a:srgbClr val="CC0000"/>
                </a:solidFill>
              </a:rPr>
              <a:t>S</a:t>
            </a:r>
            <a:r>
              <a:rPr lang="en-US"/>
              <a:t>treaming over </a:t>
            </a:r>
            <a:r>
              <a:rPr i="1" lang="en-US">
                <a:solidFill>
                  <a:srgbClr val="CC0000"/>
                </a:solidFill>
              </a:rPr>
              <a:t>H</a:t>
            </a:r>
            <a:r>
              <a:rPr lang="en-US"/>
              <a:t>TTP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000099"/>
                </a:solidFill>
              </a:rPr>
              <a:t>server: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divides video file into multiple chunks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each chunk stored, encoded at different rates 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i="1" lang="en-US">
                <a:solidFill>
                  <a:srgbClr val="000099"/>
                </a:solidFill>
              </a:rPr>
              <a:t>manifest file: </a:t>
            </a:r>
            <a:r>
              <a:rPr lang="en-US"/>
              <a:t>provides URLs for different chunks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000099"/>
                </a:solidFill>
              </a:rPr>
              <a:t>client: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periodically measures server-to-client bandwidth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consulting manifest, requests one chunk at a time 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•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chooses maximum coding rate sustainable given current bandwidth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•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can choose different coding rates at different points in time (depending on available bandwidth at time)</a:t>
            </a:r>
            <a:endParaRPr/>
          </a:p>
        </p:txBody>
      </p:sp>
      <p:pic>
        <p:nvPicPr>
          <p:cNvPr descr="underline_base" id="5808" name="Google Shape;580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163" y="957263"/>
            <a:ext cx="68564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5809" name="Google Shape;5809;p86"/>
          <p:cNvSpPr txBox="1"/>
          <p:nvPr>
            <p:ph idx="11" type="ftr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810" name="Google Shape;5810;p86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5" name="Shape 5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" name="Google Shape;5816;p87"/>
          <p:cNvSpPr txBox="1"/>
          <p:nvPr>
            <p:ph type="title"/>
          </p:nvPr>
        </p:nvSpPr>
        <p:spPr>
          <a:xfrm>
            <a:off x="361950" y="228600"/>
            <a:ext cx="8172450" cy="871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Streaming multimedia: DASH</a:t>
            </a:r>
            <a:endParaRPr/>
          </a:p>
        </p:txBody>
      </p:sp>
      <p:sp>
        <p:nvSpPr>
          <p:cNvPr id="5817" name="Google Shape;5817;p87"/>
          <p:cNvSpPr txBox="1"/>
          <p:nvPr>
            <p:ph idx="1" type="body"/>
          </p:nvPr>
        </p:nvSpPr>
        <p:spPr>
          <a:xfrm>
            <a:off x="600075" y="1381125"/>
            <a:ext cx="7772400" cy="5053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</a:rPr>
              <a:t>DASH: D</a:t>
            </a:r>
            <a:r>
              <a:rPr lang="en-US">
                <a:solidFill>
                  <a:srgbClr val="CC0000"/>
                </a:solidFill>
              </a:rPr>
              <a:t>ynamic, </a:t>
            </a:r>
            <a:r>
              <a:rPr i="1" lang="en-US">
                <a:solidFill>
                  <a:srgbClr val="CC0000"/>
                </a:solidFill>
              </a:rPr>
              <a:t>A</a:t>
            </a:r>
            <a:r>
              <a:rPr lang="en-US">
                <a:solidFill>
                  <a:srgbClr val="CC0000"/>
                </a:solidFill>
              </a:rPr>
              <a:t>daptive </a:t>
            </a:r>
            <a:r>
              <a:rPr i="1" lang="en-US">
                <a:solidFill>
                  <a:srgbClr val="CC0000"/>
                </a:solidFill>
              </a:rPr>
              <a:t>S</a:t>
            </a:r>
            <a:r>
              <a:rPr lang="en-US">
                <a:solidFill>
                  <a:srgbClr val="CC0000"/>
                </a:solidFill>
              </a:rPr>
              <a:t>treaming over </a:t>
            </a:r>
            <a:r>
              <a:rPr i="1" lang="en-US">
                <a:solidFill>
                  <a:srgbClr val="CC0000"/>
                </a:solidFill>
              </a:rPr>
              <a:t>H</a:t>
            </a:r>
            <a:r>
              <a:rPr lang="en-US">
                <a:solidFill>
                  <a:srgbClr val="CC0000"/>
                </a:solidFill>
              </a:rPr>
              <a:t>TTP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000099"/>
                </a:solidFill>
              </a:rPr>
              <a:t>“intelligence” </a:t>
            </a:r>
            <a:r>
              <a:rPr lang="en-US">
                <a:solidFill>
                  <a:srgbClr val="000099"/>
                </a:solidFill>
              </a:rPr>
              <a:t>at client: </a:t>
            </a:r>
            <a:r>
              <a:rPr lang="en-US"/>
              <a:t>client determines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i="1" lang="en-US">
                <a:solidFill>
                  <a:srgbClr val="CC0000"/>
                </a:solidFill>
              </a:rPr>
              <a:t>when</a:t>
            </a:r>
            <a:r>
              <a:rPr i="1"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to request chunk (so that buffer starvation, or overflow does not occur)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i="1" lang="en-US">
                <a:solidFill>
                  <a:srgbClr val="CC0000"/>
                </a:solidFill>
              </a:rPr>
              <a:t>what encoding rate </a:t>
            </a:r>
            <a:r>
              <a:rPr lang="en-US">
                <a:solidFill>
                  <a:srgbClr val="000000"/>
                </a:solidFill>
              </a:rPr>
              <a:t>to request </a:t>
            </a:r>
            <a:r>
              <a:rPr lang="en-US"/>
              <a:t>(higher quality when more bandwidth available) </a:t>
            </a:r>
            <a:endParaRPr>
              <a:solidFill>
                <a:srgbClr val="000000"/>
              </a:solidFill>
            </a:endParaRPr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i="1" lang="en-US">
                <a:solidFill>
                  <a:srgbClr val="CC0000"/>
                </a:solidFill>
              </a:rPr>
              <a:t>where</a:t>
            </a:r>
            <a:r>
              <a:rPr i="1" lang="en-US">
                <a:solidFill>
                  <a:srgbClr val="800000"/>
                </a:solidFill>
              </a:rPr>
              <a:t> </a:t>
            </a:r>
            <a:r>
              <a:rPr lang="en-US"/>
              <a:t>to request chunk (can request from URL server that is “close” to client or has high available bandwidth) </a:t>
            </a:r>
            <a:endParaRPr/>
          </a:p>
        </p:txBody>
      </p:sp>
      <p:pic>
        <p:nvPicPr>
          <p:cNvPr descr="underline_base" id="5818" name="Google Shape;581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163" y="957263"/>
            <a:ext cx="68564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5819" name="Google Shape;5819;p87"/>
          <p:cNvSpPr txBox="1"/>
          <p:nvPr>
            <p:ph idx="11" type="ftr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820" name="Google Shape;5820;p87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5" name="Shape 5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" name="Google Shape;5826;p88"/>
          <p:cNvSpPr txBox="1"/>
          <p:nvPr>
            <p:ph type="title"/>
          </p:nvPr>
        </p:nvSpPr>
        <p:spPr>
          <a:xfrm>
            <a:off x="361950" y="228600"/>
            <a:ext cx="8172450" cy="871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Content distribution networks</a:t>
            </a:r>
            <a:endParaRPr/>
          </a:p>
        </p:txBody>
      </p:sp>
      <p:sp>
        <p:nvSpPr>
          <p:cNvPr id="5827" name="Google Shape;5827;p88"/>
          <p:cNvSpPr txBox="1"/>
          <p:nvPr>
            <p:ph idx="1" type="body"/>
          </p:nvPr>
        </p:nvSpPr>
        <p:spPr>
          <a:xfrm>
            <a:off x="600075" y="1381125"/>
            <a:ext cx="7772400" cy="5053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7338" lvl="0" marL="28733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</a:rPr>
              <a:t>challenge: </a:t>
            </a:r>
            <a:r>
              <a:rPr lang="en-US">
                <a:solidFill>
                  <a:srgbClr val="000000"/>
                </a:solidFill>
              </a:rPr>
              <a:t>how to stream content (selected from millions of videos) to hundreds of thousands of </a:t>
            </a:r>
            <a:r>
              <a:rPr i="1" lang="en-US">
                <a:solidFill>
                  <a:srgbClr val="000000"/>
                </a:solidFill>
              </a:rPr>
              <a:t>simultaneous</a:t>
            </a:r>
            <a:r>
              <a:rPr lang="en-US">
                <a:solidFill>
                  <a:srgbClr val="000000"/>
                </a:solidFill>
              </a:rPr>
              <a:t> users?</a:t>
            </a:r>
            <a:endParaRPr/>
          </a:p>
          <a:p>
            <a:pPr indent="-109538" lvl="0" marL="287338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287338" lvl="0" marL="287338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</a:rPr>
              <a:t>option 1: </a:t>
            </a:r>
            <a:r>
              <a:rPr lang="en-US">
                <a:solidFill>
                  <a:srgbClr val="000000"/>
                </a:solidFill>
              </a:rPr>
              <a:t>single, large “mega-server”</a:t>
            </a:r>
            <a:endParaRPr/>
          </a:p>
          <a:p>
            <a:pPr indent="-223837" lvl="1" marL="6810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single point of failure</a:t>
            </a:r>
            <a:endParaRPr/>
          </a:p>
          <a:p>
            <a:pPr indent="-223837" lvl="1" marL="6810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point of network congestion</a:t>
            </a:r>
            <a:endParaRPr/>
          </a:p>
          <a:p>
            <a:pPr indent="-223837" lvl="1" marL="6810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long path to distant clients</a:t>
            </a:r>
            <a:endParaRPr/>
          </a:p>
          <a:p>
            <a:pPr indent="-223837" lvl="1" marL="6810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multiple copies of video sent over outgoing link</a:t>
            </a:r>
            <a:endParaRPr/>
          </a:p>
          <a:p>
            <a:pPr indent="-223837" lvl="1" marL="6810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287338" lvl="0" marL="287338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000000"/>
                </a:solidFill>
              </a:rPr>
              <a:t>….quite simply: this solution </a:t>
            </a:r>
            <a:r>
              <a:rPr i="1" lang="en-US">
                <a:solidFill>
                  <a:srgbClr val="CC0000"/>
                </a:solidFill>
              </a:rPr>
              <a:t>doesn’t scale</a:t>
            </a:r>
            <a:endParaRPr/>
          </a:p>
          <a:p>
            <a:pPr indent="-71437" lvl="1" marL="68103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109538" lvl="0" marL="287338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109538" lvl="0" marL="287338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underline_base" id="5828" name="Google Shape;582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163" y="957263"/>
            <a:ext cx="68564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5829" name="Google Shape;5829;p88"/>
          <p:cNvSpPr txBox="1"/>
          <p:nvPr>
            <p:ph idx="11" type="ftr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830" name="Google Shape;5830;p88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5" name="Shape 5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" name="Google Shape;5836;p89"/>
          <p:cNvSpPr txBox="1"/>
          <p:nvPr>
            <p:ph type="title"/>
          </p:nvPr>
        </p:nvSpPr>
        <p:spPr>
          <a:xfrm>
            <a:off x="361950" y="228600"/>
            <a:ext cx="8172450" cy="871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Content distribution networks</a:t>
            </a:r>
            <a:endParaRPr/>
          </a:p>
        </p:txBody>
      </p:sp>
      <p:sp>
        <p:nvSpPr>
          <p:cNvPr id="5837" name="Google Shape;5837;p89"/>
          <p:cNvSpPr txBox="1"/>
          <p:nvPr>
            <p:ph idx="1" type="body"/>
          </p:nvPr>
        </p:nvSpPr>
        <p:spPr>
          <a:xfrm>
            <a:off x="600075" y="1381125"/>
            <a:ext cx="7772400" cy="5053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</a:rPr>
              <a:t>challenge: </a:t>
            </a:r>
            <a:r>
              <a:rPr lang="en-US">
                <a:solidFill>
                  <a:srgbClr val="000000"/>
                </a:solidFill>
              </a:rPr>
              <a:t>how to stream content (selected from millions of videos) to hundreds of thousands of simultaneous users?</a:t>
            </a:r>
            <a:endParaRPr/>
          </a:p>
          <a:p>
            <a:pPr indent="-1651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</a:rPr>
              <a:t>option 2: </a:t>
            </a:r>
            <a:r>
              <a:rPr lang="en-US">
                <a:solidFill>
                  <a:srgbClr val="000000"/>
                </a:solidFill>
              </a:rPr>
              <a:t>store/serve multiple copies of videos at multiple geographically distributed sites </a:t>
            </a:r>
            <a:r>
              <a:rPr i="1" lang="en-US">
                <a:solidFill>
                  <a:srgbClr val="CC0000"/>
                </a:solidFill>
              </a:rPr>
              <a:t>(CDN)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i="1" lang="en-US">
                <a:solidFill>
                  <a:srgbClr val="000099"/>
                </a:solidFill>
              </a:rPr>
              <a:t>enter deep: </a:t>
            </a:r>
            <a:r>
              <a:rPr lang="en-US">
                <a:solidFill>
                  <a:srgbClr val="000000"/>
                </a:solidFill>
              </a:rPr>
              <a:t>push CDN servers deep into many access networks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•"/>
            </a:pPr>
            <a:r>
              <a:rPr lang="en-US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close to users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•"/>
            </a:pPr>
            <a:r>
              <a:rPr lang="en-US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used by Akamai, 1700 locations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i="1" lang="en-US">
                <a:solidFill>
                  <a:srgbClr val="000099"/>
                </a:solidFill>
              </a:rPr>
              <a:t>bring home: </a:t>
            </a:r>
            <a:r>
              <a:rPr lang="en-US">
                <a:solidFill>
                  <a:srgbClr val="000000"/>
                </a:solidFill>
              </a:rPr>
              <a:t>smaller number (10’s) of larger clusters in POPs near (but not within) access networks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•"/>
            </a:pPr>
            <a:r>
              <a:rPr lang="en-US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used by Limelight</a:t>
            </a:r>
            <a:endParaRPr i="1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333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1651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1651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underline_base" id="5838" name="Google Shape;583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163" y="957263"/>
            <a:ext cx="68564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5839" name="Google Shape;5839;p89"/>
          <p:cNvSpPr txBox="1"/>
          <p:nvPr>
            <p:ph idx="11" type="ftr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5840" name="Google Shape;5840;p89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9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1459" name="Google Shape;1459;p9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0" name="Google Shape;1460;p9"/>
          <p:cNvSpPr txBox="1"/>
          <p:nvPr>
            <p:ph type="title"/>
          </p:nvPr>
        </p:nvSpPr>
        <p:spPr>
          <a:xfrm>
            <a:off x="400050" y="185738"/>
            <a:ext cx="77724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Processes communicating</a:t>
            </a:r>
            <a:endParaRPr/>
          </a:p>
        </p:txBody>
      </p:sp>
      <p:sp>
        <p:nvSpPr>
          <p:cNvPr id="1461" name="Google Shape;1461;p9"/>
          <p:cNvSpPr txBox="1"/>
          <p:nvPr>
            <p:ph idx="1" type="body"/>
          </p:nvPr>
        </p:nvSpPr>
        <p:spPr>
          <a:xfrm>
            <a:off x="533400" y="1544638"/>
            <a:ext cx="3989388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process:</a:t>
            </a:r>
            <a:r>
              <a:rPr lang="en-US"/>
              <a:t> program running within a host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within same host, two processes communicate using  </a:t>
            </a:r>
            <a:r>
              <a:rPr lang="en-US" sz="2400">
                <a:solidFill>
                  <a:srgbClr val="CC0000"/>
                </a:solidFill>
              </a:rPr>
              <a:t>inter-process communication</a:t>
            </a:r>
            <a:r>
              <a:rPr lang="en-US" sz="2400"/>
              <a:t> (defined by OS)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processes in different hosts communicate by exchanging </a:t>
            </a:r>
            <a:r>
              <a:rPr lang="en-US" sz="2400">
                <a:solidFill>
                  <a:srgbClr val="CC0000"/>
                </a:solidFill>
              </a:rPr>
              <a:t>messages</a:t>
            </a:r>
            <a:endParaRPr/>
          </a:p>
        </p:txBody>
      </p:sp>
      <p:sp>
        <p:nvSpPr>
          <p:cNvPr id="1462" name="Google Shape;1462;p9"/>
          <p:cNvSpPr txBox="1"/>
          <p:nvPr>
            <p:ph idx="2" type="body"/>
          </p:nvPr>
        </p:nvSpPr>
        <p:spPr>
          <a:xfrm>
            <a:off x="4903788" y="1979613"/>
            <a:ext cx="3810000" cy="2033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client process:</a:t>
            </a:r>
            <a:r>
              <a:rPr lang="en-US"/>
              <a:t> </a:t>
            </a:r>
            <a:r>
              <a:rPr lang="en-US" sz="2400"/>
              <a:t>process that initiates communication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server process:</a:t>
            </a:r>
            <a:r>
              <a:rPr lang="en-US"/>
              <a:t> </a:t>
            </a:r>
            <a:r>
              <a:rPr lang="en-US" sz="2400"/>
              <a:t>process that waits to be contacted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463" name="Google Shape;1463;p9"/>
          <p:cNvSpPr/>
          <p:nvPr/>
        </p:nvSpPr>
        <p:spPr>
          <a:xfrm>
            <a:off x="4691063" y="4238625"/>
            <a:ext cx="3989387" cy="1839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aside: applications with P2P architectures have client processes &amp; server processes</a:t>
            </a:r>
            <a:endParaRPr/>
          </a:p>
        </p:txBody>
      </p:sp>
      <p:pic>
        <p:nvPicPr>
          <p:cNvPr descr="underline_base" id="1464" name="Google Shape;14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975" y="866775"/>
            <a:ext cx="63992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465" name="Google Shape;1465;p9"/>
          <p:cNvSpPr/>
          <p:nvPr/>
        </p:nvSpPr>
        <p:spPr>
          <a:xfrm>
            <a:off x="4749800" y="1762125"/>
            <a:ext cx="4092575" cy="2062163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9"/>
          <p:cNvSpPr txBox="1"/>
          <p:nvPr/>
        </p:nvSpPr>
        <p:spPr>
          <a:xfrm>
            <a:off x="4870450" y="1463675"/>
            <a:ext cx="2325688" cy="5191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clients, servers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5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6" name="Google Shape;5846;p90"/>
          <p:cNvGrpSpPr/>
          <p:nvPr/>
        </p:nvGrpSpPr>
        <p:grpSpPr>
          <a:xfrm>
            <a:off x="1677988" y="3854450"/>
            <a:ext cx="347662" cy="681038"/>
            <a:chOff x="7923189" y="2486664"/>
            <a:chExt cx="360377" cy="884585"/>
          </a:xfrm>
        </p:grpSpPr>
        <p:pic>
          <p:nvPicPr>
            <p:cNvPr id="5847" name="Google Shape;5847;p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48" name="Google Shape;5848;p90"/>
            <p:cNvGrpSpPr/>
            <p:nvPr/>
          </p:nvGrpSpPr>
          <p:grpSpPr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5849" name="Google Shape;5849;p90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0" name="Google Shape;5850;p90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1" name="Google Shape;5851;p90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2" name="Google Shape;5852;p90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3" name="Google Shape;5853;p90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854" name="Google Shape;5854;p90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5855" name="Google Shape;5855;p90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6" name="Google Shape;5856;p90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857" name="Google Shape;5857;p90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858" name="Google Shape;5858;p90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5859" name="Google Shape;5859;p90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0" name="Google Shape;5860;p90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861" name="Google Shape;5861;p90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2" name="Google Shape;5862;p90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863" name="Google Shape;5863;p90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5864" name="Google Shape;5864;p90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5" name="Google Shape;5865;p90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866" name="Google Shape;5866;p90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867" name="Google Shape;5867;p90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5868" name="Google Shape;5868;p90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9" name="Google Shape;5869;p90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870" name="Google Shape;5870;p90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1" name="Google Shape;5871;p90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2" name="Google Shape;5872;p90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3" name="Google Shape;5873;p90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4" name="Google Shape;5874;p90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5" name="Google Shape;5875;p90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6" name="Google Shape;5876;p90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7" name="Google Shape;5877;p90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8" name="Google Shape;5878;p90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9" name="Google Shape;5879;p90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0" name="Google Shape;5880;p90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81" name="Google Shape;5881;p90"/>
          <p:cNvSpPr txBox="1"/>
          <p:nvPr/>
        </p:nvSpPr>
        <p:spPr>
          <a:xfrm>
            <a:off x="503238" y="258763"/>
            <a:ext cx="84629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Noto Sans Symbols"/>
              <a:buNone/>
            </a:pPr>
            <a:r>
              <a:rPr lang="en-US" sz="4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Content Distribution Networks </a:t>
            </a: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(CDNs)</a:t>
            </a:r>
            <a:endParaRPr/>
          </a:p>
        </p:txBody>
      </p:sp>
      <p:pic>
        <p:nvPicPr>
          <p:cNvPr descr="underline_base" id="5882" name="Google Shape;5882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663" y="904875"/>
            <a:ext cx="8310562" cy="198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83" name="Google Shape;5883;p90"/>
          <p:cNvGrpSpPr/>
          <p:nvPr/>
        </p:nvGrpSpPr>
        <p:grpSpPr>
          <a:xfrm>
            <a:off x="1138343" y="3885099"/>
            <a:ext cx="7026169" cy="2559242"/>
            <a:chOff x="420551" y="1646384"/>
            <a:chExt cx="8416421" cy="4868096"/>
          </a:xfrm>
        </p:grpSpPr>
        <p:sp>
          <p:nvSpPr>
            <p:cNvPr id="5884" name="Google Shape;5884;p90"/>
            <p:cNvSpPr/>
            <p:nvPr/>
          </p:nvSpPr>
          <p:spPr>
            <a:xfrm>
              <a:off x="1825539" y="2241382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5" name="Google Shape;5885;p90"/>
            <p:cNvSpPr/>
            <p:nvPr/>
          </p:nvSpPr>
          <p:spPr>
            <a:xfrm>
              <a:off x="669683" y="3041420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6" name="Google Shape;5886;p90"/>
            <p:cNvSpPr/>
            <p:nvPr/>
          </p:nvSpPr>
          <p:spPr>
            <a:xfrm>
              <a:off x="6334646" y="2495362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7" name="Google Shape;5887;p90"/>
            <p:cNvSpPr/>
            <p:nvPr/>
          </p:nvSpPr>
          <p:spPr>
            <a:xfrm>
              <a:off x="1241260" y="5352642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8" name="Google Shape;5888;p90"/>
            <p:cNvSpPr/>
            <p:nvPr/>
          </p:nvSpPr>
          <p:spPr>
            <a:xfrm>
              <a:off x="822104" y="4730390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9" name="Google Shape;5889;p90"/>
            <p:cNvSpPr/>
            <p:nvPr/>
          </p:nvSpPr>
          <p:spPr>
            <a:xfrm>
              <a:off x="593473" y="4070041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0" name="Google Shape;5890;p90"/>
            <p:cNvSpPr/>
            <p:nvPr/>
          </p:nvSpPr>
          <p:spPr>
            <a:xfrm>
              <a:off x="7084047" y="2927129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1" name="Google Shape;5891;p90"/>
            <p:cNvSpPr/>
            <p:nvPr/>
          </p:nvSpPr>
          <p:spPr>
            <a:xfrm>
              <a:off x="3425955" y="2000100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2" name="Google Shape;5892;p90"/>
            <p:cNvSpPr/>
            <p:nvPr/>
          </p:nvSpPr>
          <p:spPr>
            <a:xfrm>
              <a:off x="1050735" y="2647751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3" name="Google Shape;5893;p90"/>
            <p:cNvSpPr/>
            <p:nvPr/>
          </p:nvSpPr>
          <p:spPr>
            <a:xfrm>
              <a:off x="4340478" y="1974702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4" name="Google Shape;5894;p90"/>
            <p:cNvSpPr/>
            <p:nvPr/>
          </p:nvSpPr>
          <p:spPr>
            <a:xfrm>
              <a:off x="7401590" y="5606623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5" name="Google Shape;5895;p90"/>
            <p:cNvSpPr/>
            <p:nvPr/>
          </p:nvSpPr>
          <p:spPr>
            <a:xfrm>
              <a:off x="8239903" y="4958973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6" name="Google Shape;5896;p90"/>
            <p:cNvSpPr/>
            <p:nvPr/>
          </p:nvSpPr>
          <p:spPr>
            <a:xfrm>
              <a:off x="8011272" y="4044643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7" name="Google Shape;5897;p90"/>
            <p:cNvSpPr/>
            <p:nvPr/>
          </p:nvSpPr>
          <p:spPr>
            <a:xfrm>
              <a:off x="5166089" y="5847904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8" name="Google Shape;5898;p90"/>
            <p:cNvSpPr/>
            <p:nvPr/>
          </p:nvSpPr>
          <p:spPr>
            <a:xfrm>
              <a:off x="4251566" y="5987593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9" name="Google Shape;5899;p90"/>
            <p:cNvSpPr/>
            <p:nvPr/>
          </p:nvSpPr>
          <p:spPr>
            <a:xfrm>
              <a:off x="3032202" y="5835205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0" name="Google Shape;5900;p90"/>
            <p:cNvSpPr txBox="1"/>
            <p:nvPr/>
          </p:nvSpPr>
          <p:spPr>
            <a:xfrm rot="307360">
              <a:off x="5295233" y="1669617"/>
              <a:ext cx="543812" cy="523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Noto Sans Symbols"/>
                <a:buNone/>
              </a:pPr>
              <a:r>
                <a:rPr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  <p:sp>
          <p:nvSpPr>
            <p:cNvPr id="5901" name="Google Shape;5901;p90"/>
            <p:cNvSpPr txBox="1"/>
            <p:nvPr/>
          </p:nvSpPr>
          <p:spPr>
            <a:xfrm rot="2829263">
              <a:off x="7635935" y="3085162"/>
              <a:ext cx="543697" cy="523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Noto Sans Symbols"/>
                <a:buNone/>
              </a:pPr>
              <a:r>
                <a:rPr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  <p:sp>
          <p:nvSpPr>
            <p:cNvPr id="5902" name="Google Shape;5902;p90"/>
            <p:cNvSpPr txBox="1"/>
            <p:nvPr/>
          </p:nvSpPr>
          <p:spPr>
            <a:xfrm rot="9845918">
              <a:off x="6395000" y="5885558"/>
              <a:ext cx="543812" cy="523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Noto Sans Symbols"/>
                <a:buNone/>
              </a:pPr>
              <a:r>
                <a:rPr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  <p:sp>
          <p:nvSpPr>
            <p:cNvPr id="5903" name="Google Shape;5903;p90"/>
            <p:cNvSpPr txBox="1"/>
            <p:nvPr/>
          </p:nvSpPr>
          <p:spPr>
            <a:xfrm rot="-9948738">
              <a:off x="2117518" y="5932635"/>
              <a:ext cx="543812" cy="523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Noto Sans Symbols"/>
                <a:buNone/>
              </a:pPr>
              <a:r>
                <a:rPr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  <p:sp>
          <p:nvSpPr>
            <p:cNvPr id="5904" name="Google Shape;5904;p90"/>
            <p:cNvSpPr txBox="1"/>
            <p:nvPr/>
          </p:nvSpPr>
          <p:spPr>
            <a:xfrm rot="-4992697">
              <a:off x="440646" y="3712538"/>
              <a:ext cx="543697" cy="523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Noto Sans Symbols"/>
                <a:buNone/>
              </a:pPr>
              <a:r>
                <a:rPr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  <p:sp>
          <p:nvSpPr>
            <p:cNvPr id="5905" name="Google Shape;5905;p90"/>
            <p:cNvSpPr txBox="1"/>
            <p:nvPr/>
          </p:nvSpPr>
          <p:spPr>
            <a:xfrm rot="-520651">
              <a:off x="2536067" y="1734469"/>
              <a:ext cx="543812" cy="5231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Noto Sans Symbols"/>
                <a:buNone/>
              </a:pPr>
              <a:r>
                <a:rPr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  <p:grpSp>
          <p:nvGrpSpPr>
            <p:cNvPr id="5906" name="Google Shape;5906;p90"/>
            <p:cNvGrpSpPr/>
            <p:nvPr/>
          </p:nvGrpSpPr>
          <p:grpSpPr>
            <a:xfrm>
              <a:off x="4546600" y="3746500"/>
              <a:ext cx="3225800" cy="1117600"/>
              <a:chOff x="7848600" y="2044700"/>
              <a:chExt cx="3200399" cy="1371600"/>
            </a:xfrm>
          </p:grpSpPr>
          <p:sp>
            <p:nvSpPr>
              <p:cNvPr id="5907" name="Google Shape;5907;p90"/>
              <p:cNvSpPr/>
              <p:nvPr/>
            </p:nvSpPr>
            <p:spPr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908" name="Google Shape;5908;p90"/>
              <p:cNvGrpSpPr/>
              <p:nvPr/>
            </p:nvGrpSpPr>
            <p:grpSpPr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5909" name="Google Shape;5909;p90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10" name="Google Shape;5910;p90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11" name="Google Shape;5911;p90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5912" name="Google Shape;5912;p90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5913" name="Google Shape;5913;p90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4" name="Google Shape;5914;p90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5915" name="Google Shape;5915;p90"/>
                <p:cNvCxnSpPr/>
                <p:nvPr/>
              </p:nvCxnSpPr>
              <p:spPr>
                <a:xfrm>
                  <a:off x="2357" y="1362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16" name="Google Shape;5916;p90"/>
                <p:cNvCxnSpPr/>
                <p:nvPr/>
              </p:nvCxnSpPr>
              <p:spPr>
                <a:xfrm>
                  <a:off x="2908" y="1364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5917" name="Google Shape;5917;p90"/>
              <p:cNvCxnSpPr>
                <a:stCxn id="5916" idx="0"/>
              </p:cNvCxnSpPr>
              <p:nvPr/>
            </p:nvCxnSpPr>
            <p:spPr>
              <a:xfrm>
                <a:off x="9055401" y="2220819"/>
                <a:ext cx="975300" cy="136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18" name="Google Shape;5918;p90"/>
              <p:cNvCxnSpPr/>
              <p:nvPr/>
            </p:nvCxnSpPr>
            <p:spPr>
              <a:xfrm>
                <a:off x="9522191" y="2583188"/>
                <a:ext cx="120745" cy="8339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19" name="Google Shape;5919;p90"/>
              <p:cNvCxnSpPr/>
              <p:nvPr/>
            </p:nvCxnSpPr>
            <p:spPr>
              <a:xfrm flipH="1" rot="10800000">
                <a:off x="9323081" y="2786992"/>
                <a:ext cx="243358" cy="45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20" name="Google Shape;5920;p90"/>
              <p:cNvCxnSpPr/>
              <p:nvPr/>
            </p:nvCxnSpPr>
            <p:spPr>
              <a:xfrm flipH="1" rot="10800000">
                <a:off x="9028147" y="2611644"/>
                <a:ext cx="192778" cy="1095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21" name="Google Shape;5921;p90"/>
              <p:cNvCxnSpPr/>
              <p:nvPr/>
            </p:nvCxnSpPr>
            <p:spPr>
              <a:xfrm flipH="1" rot="10800000">
                <a:off x="8729859" y="2909476"/>
                <a:ext cx="192778" cy="1095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22" name="Google Shape;5922;p90"/>
              <p:cNvCxnSpPr/>
              <p:nvPr/>
            </p:nvCxnSpPr>
            <p:spPr>
              <a:xfrm flipH="1" rot="10800000">
                <a:off x="9537887" y="2836224"/>
                <a:ext cx="252969" cy="25294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23" name="Google Shape;5923;p90"/>
              <p:cNvCxnSpPr/>
              <p:nvPr/>
            </p:nvCxnSpPr>
            <p:spPr>
              <a:xfrm rot="10800000">
                <a:off x="10029359" y="2822067"/>
                <a:ext cx="354959" cy="12439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24" name="Google Shape;5924;p90"/>
              <p:cNvCxnSpPr/>
              <p:nvPr/>
            </p:nvCxnSpPr>
            <p:spPr>
              <a:xfrm flipH="1" rot="10800000">
                <a:off x="10015190" y="2475242"/>
                <a:ext cx="283363" cy="19566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25" name="Google Shape;5925;p90"/>
              <p:cNvCxnSpPr>
                <a:endCxn id="5909" idx="4"/>
              </p:cNvCxnSpPr>
              <p:nvPr/>
            </p:nvCxnSpPr>
            <p:spPr>
              <a:xfrm rot="10800000">
                <a:off x="8791902" y="2345613"/>
                <a:ext cx="411000" cy="87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5926" name="Google Shape;5926;p90"/>
              <p:cNvGrpSpPr/>
              <p:nvPr/>
            </p:nvGrpSpPr>
            <p:grpSpPr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5927" name="Google Shape;5927;p90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28" name="Google Shape;5928;p90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29" name="Google Shape;5929;p90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5930" name="Google Shape;5930;p90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5931" name="Google Shape;5931;p90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2" name="Google Shape;5932;p90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5933" name="Google Shape;5933;p90"/>
                <p:cNvCxnSpPr/>
                <p:nvPr/>
              </p:nvCxnSpPr>
              <p:spPr>
                <a:xfrm>
                  <a:off x="2358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34" name="Google Shape;5934;p90"/>
                <p:cNvCxnSpPr/>
                <p:nvPr/>
              </p:nvCxnSpPr>
              <p:spPr>
                <a:xfrm>
                  <a:off x="2908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935" name="Google Shape;5935;p90"/>
              <p:cNvGrpSpPr/>
              <p:nvPr/>
            </p:nvGrpSpPr>
            <p:grpSpPr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5936" name="Google Shape;5936;p90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37" name="Google Shape;5937;p90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38" name="Google Shape;5938;p90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5939" name="Google Shape;5939;p90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5940" name="Google Shape;5940;p90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1" name="Google Shape;5941;p90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5942" name="Google Shape;5942;p90"/>
                <p:cNvCxnSpPr/>
                <p:nvPr/>
              </p:nvCxnSpPr>
              <p:spPr>
                <a:xfrm>
                  <a:off x="2358" y="1356"/>
                  <a:ext cx="0" cy="8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43" name="Google Shape;5943;p90"/>
                <p:cNvCxnSpPr/>
                <p:nvPr/>
              </p:nvCxnSpPr>
              <p:spPr>
                <a:xfrm>
                  <a:off x="2908" y="1358"/>
                  <a:ext cx="0" cy="8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944" name="Google Shape;5944;p90"/>
              <p:cNvGrpSpPr/>
              <p:nvPr/>
            </p:nvGrpSpPr>
            <p:grpSpPr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5945" name="Google Shape;5945;p90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46" name="Google Shape;5946;p90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47" name="Google Shape;5947;p90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5948" name="Google Shape;5948;p90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5949" name="Google Shape;5949;p90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50" name="Google Shape;5950;p90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5951" name="Google Shape;5951;p90"/>
                <p:cNvCxnSpPr/>
                <p:nvPr/>
              </p:nvCxnSpPr>
              <p:spPr>
                <a:xfrm>
                  <a:off x="2358" y="1362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52" name="Google Shape;5952;p90"/>
                <p:cNvCxnSpPr/>
                <p:nvPr/>
              </p:nvCxnSpPr>
              <p:spPr>
                <a:xfrm>
                  <a:off x="2908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953" name="Google Shape;5953;p90"/>
              <p:cNvGrpSpPr/>
              <p:nvPr/>
            </p:nvGrpSpPr>
            <p:grpSpPr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5954" name="Google Shape;5954;p90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55" name="Google Shape;5955;p90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56" name="Google Shape;5956;p90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5957" name="Google Shape;5957;p90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5958" name="Google Shape;5958;p90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59" name="Google Shape;5959;p90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5960" name="Google Shape;5960;p90"/>
                <p:cNvCxnSpPr/>
                <p:nvPr/>
              </p:nvCxnSpPr>
              <p:spPr>
                <a:xfrm>
                  <a:off x="2357" y="1362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61" name="Google Shape;5961;p90"/>
                <p:cNvCxnSpPr/>
                <p:nvPr/>
              </p:nvCxnSpPr>
              <p:spPr>
                <a:xfrm>
                  <a:off x="2908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962" name="Google Shape;5962;p90"/>
              <p:cNvGrpSpPr/>
              <p:nvPr/>
            </p:nvGrpSpPr>
            <p:grpSpPr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5963" name="Google Shape;5963;p90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64" name="Google Shape;5964;p90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65" name="Google Shape;5965;p90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5966" name="Google Shape;5966;p90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5967" name="Google Shape;5967;p90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68" name="Google Shape;5968;p90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5969" name="Google Shape;5969;p90"/>
                <p:cNvCxnSpPr/>
                <p:nvPr/>
              </p:nvCxnSpPr>
              <p:spPr>
                <a:xfrm>
                  <a:off x="2358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70" name="Google Shape;5970;p90"/>
                <p:cNvCxnSpPr/>
                <p:nvPr/>
              </p:nvCxnSpPr>
              <p:spPr>
                <a:xfrm>
                  <a:off x="2908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971" name="Google Shape;5971;p90"/>
              <p:cNvGrpSpPr/>
              <p:nvPr/>
            </p:nvGrpSpPr>
            <p:grpSpPr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5972" name="Google Shape;5972;p90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73" name="Google Shape;5973;p90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74" name="Google Shape;5974;p90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5975" name="Google Shape;5975;p90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5976" name="Google Shape;5976;p90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77" name="Google Shape;5977;p90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5978" name="Google Shape;5978;p90"/>
                <p:cNvCxnSpPr/>
                <p:nvPr/>
              </p:nvCxnSpPr>
              <p:spPr>
                <a:xfrm>
                  <a:off x="2358" y="1362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79" name="Google Shape;5979;p90"/>
                <p:cNvCxnSpPr/>
                <p:nvPr/>
              </p:nvCxnSpPr>
              <p:spPr>
                <a:xfrm>
                  <a:off x="2907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5980" name="Google Shape;5980;p90"/>
              <p:cNvGrpSpPr/>
              <p:nvPr/>
            </p:nvGrpSpPr>
            <p:grpSpPr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5981" name="Google Shape;5981;p90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82" name="Google Shape;5982;p90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83" name="Google Shape;5983;p90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5984" name="Google Shape;5984;p90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5985" name="Google Shape;5985;p90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86" name="Google Shape;5986;p90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5987" name="Google Shape;5987;p90"/>
                <p:cNvCxnSpPr/>
                <p:nvPr/>
              </p:nvCxnSpPr>
              <p:spPr>
                <a:xfrm>
                  <a:off x="2357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88" name="Google Shape;5988;p90"/>
                <p:cNvCxnSpPr/>
                <p:nvPr/>
              </p:nvCxnSpPr>
              <p:spPr>
                <a:xfrm>
                  <a:off x="2910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5989" name="Google Shape;5989;p90"/>
            <p:cNvGrpSpPr/>
            <p:nvPr/>
          </p:nvGrpSpPr>
          <p:grpSpPr>
            <a:xfrm>
              <a:off x="1803401" y="2755900"/>
              <a:ext cx="3467100" cy="1193800"/>
              <a:chOff x="7848600" y="2044700"/>
              <a:chExt cx="3200399" cy="1371600"/>
            </a:xfrm>
          </p:grpSpPr>
          <p:sp>
            <p:nvSpPr>
              <p:cNvPr id="5990" name="Google Shape;5990;p90"/>
              <p:cNvSpPr/>
              <p:nvPr/>
            </p:nvSpPr>
            <p:spPr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991" name="Google Shape;5991;p90"/>
              <p:cNvGrpSpPr/>
              <p:nvPr/>
            </p:nvGrpSpPr>
            <p:grpSpPr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5992" name="Google Shape;5992;p90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93" name="Google Shape;5993;p90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94" name="Google Shape;5994;p90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5995" name="Google Shape;5995;p90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5996" name="Google Shape;5996;p90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97" name="Google Shape;5997;p90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5998" name="Google Shape;5998;p90"/>
                <p:cNvCxnSpPr/>
                <p:nvPr/>
              </p:nvCxnSpPr>
              <p:spPr>
                <a:xfrm>
                  <a:off x="2358" y="1362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999" name="Google Shape;5999;p90"/>
                <p:cNvCxnSpPr/>
                <p:nvPr/>
              </p:nvCxnSpPr>
              <p:spPr>
                <a:xfrm>
                  <a:off x="2906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6000" name="Google Shape;6000;p90"/>
              <p:cNvCxnSpPr>
                <a:stCxn id="5999" idx="0"/>
              </p:cNvCxnSpPr>
              <p:nvPr/>
            </p:nvCxnSpPr>
            <p:spPr>
              <a:xfrm>
                <a:off x="9055401" y="2220819"/>
                <a:ext cx="975300" cy="136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01" name="Google Shape;6001;p90"/>
              <p:cNvCxnSpPr/>
              <p:nvPr/>
            </p:nvCxnSpPr>
            <p:spPr>
              <a:xfrm>
                <a:off x="9522191" y="2583188"/>
                <a:ext cx="120745" cy="8339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02" name="Google Shape;6002;p90"/>
              <p:cNvCxnSpPr/>
              <p:nvPr/>
            </p:nvCxnSpPr>
            <p:spPr>
              <a:xfrm flipH="1" rot="10800000">
                <a:off x="9323081" y="2786992"/>
                <a:ext cx="243358" cy="45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03" name="Google Shape;6003;p90"/>
              <p:cNvCxnSpPr/>
              <p:nvPr/>
            </p:nvCxnSpPr>
            <p:spPr>
              <a:xfrm flipH="1" rot="10800000">
                <a:off x="9028147" y="2611644"/>
                <a:ext cx="192778" cy="1095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04" name="Google Shape;6004;p90"/>
              <p:cNvCxnSpPr/>
              <p:nvPr/>
            </p:nvCxnSpPr>
            <p:spPr>
              <a:xfrm flipH="1" rot="10800000">
                <a:off x="8729859" y="2909476"/>
                <a:ext cx="192778" cy="1095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05" name="Google Shape;6005;p90"/>
              <p:cNvCxnSpPr/>
              <p:nvPr/>
            </p:nvCxnSpPr>
            <p:spPr>
              <a:xfrm flipH="1" rot="10800000">
                <a:off x="9537887" y="2836224"/>
                <a:ext cx="252969" cy="25294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06" name="Google Shape;6006;p90"/>
              <p:cNvCxnSpPr/>
              <p:nvPr/>
            </p:nvCxnSpPr>
            <p:spPr>
              <a:xfrm rot="10800000">
                <a:off x="10029359" y="2822067"/>
                <a:ext cx="354959" cy="12439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07" name="Google Shape;6007;p90"/>
              <p:cNvCxnSpPr/>
              <p:nvPr/>
            </p:nvCxnSpPr>
            <p:spPr>
              <a:xfrm flipH="1" rot="10800000">
                <a:off x="10015190" y="2475242"/>
                <a:ext cx="283363" cy="19566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08" name="Google Shape;6008;p90"/>
              <p:cNvCxnSpPr>
                <a:endCxn id="5992" idx="4"/>
              </p:cNvCxnSpPr>
              <p:nvPr/>
            </p:nvCxnSpPr>
            <p:spPr>
              <a:xfrm rot="10800000">
                <a:off x="8791902" y="2345613"/>
                <a:ext cx="411000" cy="87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6009" name="Google Shape;6009;p90"/>
              <p:cNvGrpSpPr/>
              <p:nvPr/>
            </p:nvGrpSpPr>
            <p:grpSpPr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6010" name="Google Shape;6010;p90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11" name="Google Shape;6011;p90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12" name="Google Shape;6012;p90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013" name="Google Shape;6013;p90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014" name="Google Shape;6014;p90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15" name="Google Shape;6015;p90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016" name="Google Shape;6016;p90"/>
                <p:cNvCxnSpPr/>
                <p:nvPr/>
              </p:nvCxnSpPr>
              <p:spPr>
                <a:xfrm>
                  <a:off x="2358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017" name="Google Shape;6017;p90"/>
                <p:cNvCxnSpPr/>
                <p:nvPr/>
              </p:nvCxnSpPr>
              <p:spPr>
                <a:xfrm>
                  <a:off x="2906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018" name="Google Shape;6018;p90"/>
              <p:cNvGrpSpPr/>
              <p:nvPr/>
            </p:nvGrpSpPr>
            <p:grpSpPr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6019" name="Google Shape;6019;p90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20" name="Google Shape;6020;p90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21" name="Google Shape;6021;p90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022" name="Google Shape;6022;p90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023" name="Google Shape;6023;p90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24" name="Google Shape;6024;p90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025" name="Google Shape;6025;p90"/>
                <p:cNvCxnSpPr/>
                <p:nvPr/>
              </p:nvCxnSpPr>
              <p:spPr>
                <a:xfrm>
                  <a:off x="2358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026" name="Google Shape;6026;p90"/>
                <p:cNvCxnSpPr/>
                <p:nvPr/>
              </p:nvCxnSpPr>
              <p:spPr>
                <a:xfrm>
                  <a:off x="2906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027" name="Google Shape;6027;p90"/>
              <p:cNvGrpSpPr/>
              <p:nvPr/>
            </p:nvGrpSpPr>
            <p:grpSpPr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6028" name="Google Shape;6028;p90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29" name="Google Shape;6029;p90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30" name="Google Shape;6030;p90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031" name="Google Shape;6031;p90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032" name="Google Shape;6032;p90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33" name="Google Shape;6033;p90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034" name="Google Shape;6034;p90"/>
                <p:cNvCxnSpPr/>
                <p:nvPr/>
              </p:nvCxnSpPr>
              <p:spPr>
                <a:xfrm>
                  <a:off x="2357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035" name="Google Shape;6035;p90"/>
                <p:cNvCxnSpPr/>
                <p:nvPr/>
              </p:nvCxnSpPr>
              <p:spPr>
                <a:xfrm>
                  <a:off x="2907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036" name="Google Shape;6036;p90"/>
              <p:cNvGrpSpPr/>
              <p:nvPr/>
            </p:nvGrpSpPr>
            <p:grpSpPr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6037" name="Google Shape;6037;p90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38" name="Google Shape;6038;p90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39" name="Google Shape;6039;p90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040" name="Google Shape;6040;p90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041" name="Google Shape;6041;p90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42" name="Google Shape;6042;p90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043" name="Google Shape;6043;p90"/>
                <p:cNvCxnSpPr/>
                <p:nvPr/>
              </p:nvCxnSpPr>
              <p:spPr>
                <a:xfrm>
                  <a:off x="2358" y="1360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044" name="Google Shape;6044;p90"/>
                <p:cNvCxnSpPr/>
                <p:nvPr/>
              </p:nvCxnSpPr>
              <p:spPr>
                <a:xfrm>
                  <a:off x="2906" y="1362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045" name="Google Shape;6045;p90"/>
              <p:cNvGrpSpPr/>
              <p:nvPr/>
            </p:nvGrpSpPr>
            <p:grpSpPr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6046" name="Google Shape;6046;p90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47" name="Google Shape;6047;p90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48" name="Google Shape;6048;p90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049" name="Google Shape;6049;p90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050" name="Google Shape;6050;p90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51" name="Google Shape;6051;p90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052" name="Google Shape;6052;p90"/>
                <p:cNvCxnSpPr/>
                <p:nvPr/>
              </p:nvCxnSpPr>
              <p:spPr>
                <a:xfrm>
                  <a:off x="2358" y="1362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053" name="Google Shape;6053;p90"/>
                <p:cNvCxnSpPr/>
                <p:nvPr/>
              </p:nvCxnSpPr>
              <p:spPr>
                <a:xfrm>
                  <a:off x="2906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054" name="Google Shape;6054;p90"/>
              <p:cNvGrpSpPr/>
              <p:nvPr/>
            </p:nvGrpSpPr>
            <p:grpSpPr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6055" name="Google Shape;6055;p90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56" name="Google Shape;6056;p90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57" name="Google Shape;6057;p90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058" name="Google Shape;6058;p90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059" name="Google Shape;6059;p90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60" name="Google Shape;6060;p90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061" name="Google Shape;6061;p90"/>
                <p:cNvCxnSpPr/>
                <p:nvPr/>
              </p:nvCxnSpPr>
              <p:spPr>
                <a:xfrm>
                  <a:off x="2357" y="1362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062" name="Google Shape;6062;p90"/>
                <p:cNvCxnSpPr/>
                <p:nvPr/>
              </p:nvCxnSpPr>
              <p:spPr>
                <a:xfrm>
                  <a:off x="2907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063" name="Google Shape;6063;p90"/>
              <p:cNvGrpSpPr/>
              <p:nvPr/>
            </p:nvGrpSpPr>
            <p:grpSpPr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6064" name="Google Shape;6064;p90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65" name="Google Shape;6065;p90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66" name="Google Shape;6066;p90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067" name="Google Shape;6067;p90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068" name="Google Shape;6068;p90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69" name="Google Shape;6069;p90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070" name="Google Shape;6070;p90"/>
                <p:cNvCxnSpPr/>
                <p:nvPr/>
              </p:nvCxnSpPr>
              <p:spPr>
                <a:xfrm>
                  <a:off x="2357" y="1361"/>
                  <a:ext cx="0" cy="7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071" name="Google Shape;6071;p90"/>
                <p:cNvCxnSpPr/>
                <p:nvPr/>
              </p:nvCxnSpPr>
              <p:spPr>
                <a:xfrm>
                  <a:off x="2907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6072" name="Google Shape;6072;p90"/>
            <p:cNvSpPr/>
            <p:nvPr/>
          </p:nvSpPr>
          <p:spPr>
            <a:xfrm>
              <a:off x="1498600" y="4165600"/>
              <a:ext cx="3086100" cy="116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73" name="Google Shape;6073;p90"/>
            <p:cNvGrpSpPr/>
            <p:nvPr/>
          </p:nvGrpSpPr>
          <p:grpSpPr>
            <a:xfrm>
              <a:off x="2152272" y="4264503"/>
              <a:ext cx="513732" cy="157430"/>
              <a:chOff x="2356" y="1300"/>
              <a:chExt cx="555" cy="194"/>
            </a:xfrm>
          </p:grpSpPr>
          <p:sp>
            <p:nvSpPr>
              <p:cNvPr id="6074" name="Google Shape;6074;p90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75" name="Google Shape;6075;p90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76" name="Google Shape;6076;p90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077" name="Google Shape;6077;p90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078" name="Google Shape;6078;p90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9" name="Google Shape;6079;p90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6080" name="Google Shape;6080;p90"/>
              <p:cNvCxnSpPr/>
              <p:nvPr/>
            </p:nvCxnSpPr>
            <p:spPr>
              <a:xfrm>
                <a:off x="2358" y="1360"/>
                <a:ext cx="0" cy="8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81" name="Google Shape;6081;p90"/>
              <p:cNvCxnSpPr/>
              <p:nvPr/>
            </p:nvCxnSpPr>
            <p:spPr>
              <a:xfrm>
                <a:off x="2907" y="1362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6082" name="Google Shape;6082;p90"/>
            <p:cNvCxnSpPr>
              <a:stCxn id="6081" idx="0"/>
            </p:cNvCxnSpPr>
            <p:nvPr/>
          </p:nvCxnSpPr>
          <p:spPr>
            <a:xfrm>
              <a:off x="2662301" y="4315627"/>
              <a:ext cx="940500" cy="116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3" name="Google Shape;6083;p90"/>
            <p:cNvCxnSpPr/>
            <p:nvPr/>
          </p:nvCxnSpPr>
          <p:spPr>
            <a:xfrm>
              <a:off x="3112420" y="4624312"/>
              <a:ext cx="116433" cy="710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4" name="Google Shape;6084;p90"/>
            <p:cNvCxnSpPr/>
            <p:nvPr/>
          </p:nvCxnSpPr>
          <p:spPr>
            <a:xfrm flipH="1" rot="10800000">
              <a:off x="2920421" y="4797923"/>
              <a:ext cx="234667" cy="3886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5" name="Google Shape;6085;p90"/>
            <p:cNvCxnSpPr/>
            <p:nvPr/>
          </p:nvCxnSpPr>
          <p:spPr>
            <a:xfrm flipH="1" rot="10800000">
              <a:off x="2636021" y="4648552"/>
              <a:ext cx="185893" cy="9334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6" name="Google Shape;6086;p90"/>
            <p:cNvCxnSpPr/>
            <p:nvPr/>
          </p:nvCxnSpPr>
          <p:spPr>
            <a:xfrm flipH="1" rot="10800000">
              <a:off x="2348386" y="4902261"/>
              <a:ext cx="185893" cy="9334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7" name="Google Shape;6087;p90"/>
            <p:cNvCxnSpPr/>
            <p:nvPr/>
          </p:nvCxnSpPr>
          <p:spPr>
            <a:xfrm flipH="1" rot="10800000">
              <a:off x="3127556" y="4839861"/>
              <a:ext cx="243934" cy="21546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8" name="Google Shape;6088;p90"/>
            <p:cNvCxnSpPr/>
            <p:nvPr/>
          </p:nvCxnSpPr>
          <p:spPr>
            <a:xfrm rot="10800000">
              <a:off x="3601475" y="4827802"/>
              <a:ext cx="342282" cy="10596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9" name="Google Shape;6089;p90"/>
            <p:cNvCxnSpPr/>
            <p:nvPr/>
          </p:nvCxnSpPr>
          <p:spPr>
            <a:xfrm flipH="1" rot="10800000">
              <a:off x="3587812" y="4532358"/>
              <a:ext cx="273243" cy="16667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0" name="Google Shape;6090;p90"/>
            <p:cNvCxnSpPr>
              <a:endCxn id="6074" idx="4"/>
            </p:cNvCxnSpPr>
            <p:nvPr/>
          </p:nvCxnSpPr>
          <p:spPr>
            <a:xfrm rot="10800000">
              <a:off x="2408212" y="4421933"/>
              <a:ext cx="396300" cy="74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091" name="Google Shape;6091;p90"/>
            <p:cNvGrpSpPr/>
            <p:nvPr/>
          </p:nvGrpSpPr>
          <p:grpSpPr>
            <a:xfrm>
              <a:off x="3144256" y="4681760"/>
              <a:ext cx="513732" cy="157430"/>
              <a:chOff x="2356" y="1300"/>
              <a:chExt cx="555" cy="194"/>
            </a:xfrm>
          </p:grpSpPr>
          <p:sp>
            <p:nvSpPr>
              <p:cNvPr id="6092" name="Google Shape;6092;p90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93" name="Google Shape;6093;p90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094" name="Google Shape;6094;p90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095" name="Google Shape;6095;p90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096" name="Google Shape;6096;p90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7" name="Google Shape;6097;p90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6098" name="Google Shape;6098;p90"/>
              <p:cNvCxnSpPr/>
              <p:nvPr/>
            </p:nvCxnSpPr>
            <p:spPr>
              <a:xfrm>
                <a:off x="2358" y="1360"/>
                <a:ext cx="0" cy="8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99" name="Google Shape;6099;p90"/>
              <p:cNvCxnSpPr/>
              <p:nvPr/>
            </p:nvCxnSpPr>
            <p:spPr>
              <a:xfrm>
                <a:off x="2907" y="1362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100" name="Google Shape;6100;p90"/>
            <p:cNvGrpSpPr/>
            <p:nvPr/>
          </p:nvGrpSpPr>
          <p:grpSpPr>
            <a:xfrm>
              <a:off x="2389607" y="4745634"/>
              <a:ext cx="513732" cy="157430"/>
              <a:chOff x="2356" y="1300"/>
              <a:chExt cx="555" cy="194"/>
            </a:xfrm>
          </p:grpSpPr>
          <p:sp>
            <p:nvSpPr>
              <p:cNvPr id="6101" name="Google Shape;6101;p90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02" name="Google Shape;6102;p90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03" name="Google Shape;6103;p90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104" name="Google Shape;6104;p90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105" name="Google Shape;6105;p90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6" name="Google Shape;6106;p90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6107" name="Google Shape;6107;p90"/>
              <p:cNvCxnSpPr/>
              <p:nvPr/>
            </p:nvCxnSpPr>
            <p:spPr>
              <a:xfrm>
                <a:off x="2357" y="1360"/>
                <a:ext cx="0" cy="8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08" name="Google Shape;6108;p90"/>
              <p:cNvCxnSpPr/>
              <p:nvPr/>
            </p:nvCxnSpPr>
            <p:spPr>
              <a:xfrm>
                <a:off x="2908" y="1362"/>
                <a:ext cx="0" cy="8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109" name="Google Shape;6109;p90"/>
            <p:cNvGrpSpPr/>
            <p:nvPr/>
          </p:nvGrpSpPr>
          <p:grpSpPr>
            <a:xfrm>
              <a:off x="2667612" y="4492209"/>
              <a:ext cx="513732" cy="157430"/>
              <a:chOff x="2356" y="1300"/>
              <a:chExt cx="555" cy="194"/>
            </a:xfrm>
          </p:grpSpPr>
          <p:sp>
            <p:nvSpPr>
              <p:cNvPr id="6110" name="Google Shape;6110;p90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11" name="Google Shape;6111;p90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12" name="Google Shape;6112;p90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113" name="Google Shape;6113;p90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114" name="Google Shape;6114;p90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5" name="Google Shape;6115;p90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6116" name="Google Shape;6116;p90"/>
              <p:cNvCxnSpPr/>
              <p:nvPr/>
            </p:nvCxnSpPr>
            <p:spPr>
              <a:xfrm>
                <a:off x="2357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17" name="Google Shape;6117;p90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118" name="Google Shape;6118;p90"/>
            <p:cNvGrpSpPr/>
            <p:nvPr/>
          </p:nvGrpSpPr>
          <p:grpSpPr>
            <a:xfrm>
              <a:off x="3578257" y="4374518"/>
              <a:ext cx="513732" cy="157430"/>
              <a:chOff x="2356" y="1300"/>
              <a:chExt cx="555" cy="194"/>
            </a:xfrm>
          </p:grpSpPr>
          <p:sp>
            <p:nvSpPr>
              <p:cNvPr id="6119" name="Google Shape;6119;p90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20" name="Google Shape;6120;p90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21" name="Google Shape;6121;p90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122" name="Google Shape;6122;p90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123" name="Google Shape;6123;p90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4" name="Google Shape;6124;p90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6125" name="Google Shape;6125;p90"/>
              <p:cNvCxnSpPr/>
              <p:nvPr/>
            </p:nvCxnSpPr>
            <p:spPr>
              <a:xfrm>
                <a:off x="2358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26" name="Google Shape;6126;p90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127" name="Google Shape;6127;p90"/>
            <p:cNvGrpSpPr/>
            <p:nvPr/>
          </p:nvGrpSpPr>
          <p:grpSpPr>
            <a:xfrm>
              <a:off x="3797517" y="4879602"/>
              <a:ext cx="513732" cy="157430"/>
              <a:chOff x="2356" y="1300"/>
              <a:chExt cx="555" cy="194"/>
            </a:xfrm>
          </p:grpSpPr>
          <p:sp>
            <p:nvSpPr>
              <p:cNvPr id="6128" name="Google Shape;6128;p90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29" name="Google Shape;6129;p90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30" name="Google Shape;6130;p90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131" name="Google Shape;6131;p90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132" name="Google Shape;6132;p90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3" name="Google Shape;6133;p90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6134" name="Google Shape;6134;p90"/>
              <p:cNvCxnSpPr/>
              <p:nvPr/>
            </p:nvCxnSpPr>
            <p:spPr>
              <a:xfrm>
                <a:off x="2357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35" name="Google Shape;6135;p90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136" name="Google Shape;6136;p90"/>
            <p:cNvGrpSpPr/>
            <p:nvPr/>
          </p:nvGrpSpPr>
          <p:grpSpPr>
            <a:xfrm>
              <a:off x="2927730" y="5041361"/>
              <a:ext cx="513732" cy="157430"/>
              <a:chOff x="2356" y="1300"/>
              <a:chExt cx="555" cy="194"/>
            </a:xfrm>
          </p:grpSpPr>
          <p:sp>
            <p:nvSpPr>
              <p:cNvPr id="6137" name="Google Shape;6137;p90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38" name="Google Shape;6138;p90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39" name="Google Shape;6139;p90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140" name="Google Shape;6140;p90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141" name="Google Shape;6141;p90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2" name="Google Shape;6142;p90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6143" name="Google Shape;6143;p90"/>
              <p:cNvCxnSpPr/>
              <p:nvPr/>
            </p:nvCxnSpPr>
            <p:spPr>
              <a:xfrm>
                <a:off x="2357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44" name="Google Shape;6144;p90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145" name="Google Shape;6145;p90"/>
            <p:cNvGrpSpPr/>
            <p:nvPr/>
          </p:nvGrpSpPr>
          <p:grpSpPr>
            <a:xfrm>
              <a:off x="2066981" y="4995528"/>
              <a:ext cx="513732" cy="157430"/>
              <a:chOff x="2356" y="1300"/>
              <a:chExt cx="555" cy="194"/>
            </a:xfrm>
          </p:grpSpPr>
          <p:sp>
            <p:nvSpPr>
              <p:cNvPr id="6146" name="Google Shape;6146;p90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47" name="Google Shape;6147;p90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48" name="Google Shape;6148;p90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149" name="Google Shape;6149;p90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150" name="Google Shape;6150;p90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1" name="Google Shape;6151;p90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6152" name="Google Shape;6152;p90"/>
              <p:cNvCxnSpPr/>
              <p:nvPr/>
            </p:nvCxnSpPr>
            <p:spPr>
              <a:xfrm>
                <a:off x="2358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53" name="Google Shape;6153;p90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6154" name="Google Shape;6154;p90"/>
            <p:cNvCxnSpPr>
              <a:endCxn id="5994" idx="1"/>
            </p:cNvCxnSpPr>
            <p:nvPr/>
          </p:nvCxnSpPr>
          <p:spPr>
            <a:xfrm>
              <a:off x="2383487" y="2610474"/>
              <a:ext cx="238200" cy="261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5" name="Google Shape;6155;p90"/>
            <p:cNvCxnSpPr>
              <a:stCxn id="5892" idx="8"/>
              <a:endCxn id="6156" idx="2"/>
            </p:cNvCxnSpPr>
            <p:nvPr/>
          </p:nvCxnSpPr>
          <p:spPr>
            <a:xfrm>
              <a:off x="1455737" y="2990814"/>
              <a:ext cx="38100" cy="309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7" name="Google Shape;6157;p90"/>
            <p:cNvCxnSpPr>
              <a:endCxn id="6156" idx="3"/>
            </p:cNvCxnSpPr>
            <p:nvPr/>
          </p:nvCxnSpPr>
          <p:spPr>
            <a:xfrm>
              <a:off x="1235234" y="3271143"/>
              <a:ext cx="123900" cy="212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8" name="Google Shape;6158;p90"/>
            <p:cNvCxnSpPr>
              <a:endCxn id="6039" idx="1"/>
            </p:cNvCxnSpPr>
            <p:nvPr/>
          </p:nvCxnSpPr>
          <p:spPr>
            <a:xfrm>
              <a:off x="3915620" y="2411781"/>
              <a:ext cx="308100" cy="57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9" name="Google Shape;6159;p90"/>
            <p:cNvCxnSpPr>
              <a:endCxn id="6039" idx="0"/>
            </p:cNvCxnSpPr>
            <p:nvPr/>
          </p:nvCxnSpPr>
          <p:spPr>
            <a:xfrm flipH="1">
              <a:off x="4426304" y="2390060"/>
              <a:ext cx="384300" cy="579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0" name="Google Shape;6160;p90"/>
            <p:cNvCxnSpPr>
              <a:endCxn id="5956" idx="0"/>
            </p:cNvCxnSpPr>
            <p:nvPr/>
          </p:nvCxnSpPr>
          <p:spPr>
            <a:xfrm>
              <a:off x="6770957" y="2900235"/>
              <a:ext cx="216000" cy="1046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1" name="Google Shape;6161;p90"/>
            <p:cNvCxnSpPr/>
            <p:nvPr/>
          </p:nvCxnSpPr>
          <p:spPr>
            <a:xfrm flipH="1">
              <a:off x="7137400" y="3251200"/>
              <a:ext cx="241300" cy="69215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2" name="Google Shape;6162;p90"/>
            <p:cNvCxnSpPr>
              <a:stCxn id="5896" idx="4"/>
              <a:endCxn id="5970" idx="0"/>
            </p:cNvCxnSpPr>
            <p:nvPr/>
          </p:nvCxnSpPr>
          <p:spPr>
            <a:xfrm flipH="1">
              <a:off x="7483613" y="4229100"/>
              <a:ext cx="541200" cy="249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3" name="Google Shape;6163;p90"/>
            <p:cNvCxnSpPr/>
            <p:nvPr/>
          </p:nvCxnSpPr>
          <p:spPr>
            <a:xfrm rot="10800000">
              <a:off x="7454900" y="4573588"/>
              <a:ext cx="796925" cy="61436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4" name="Google Shape;6164;p90"/>
            <p:cNvCxnSpPr>
              <a:endCxn id="5972" idx="5"/>
            </p:cNvCxnSpPr>
            <p:nvPr/>
          </p:nvCxnSpPr>
          <p:spPr>
            <a:xfrm rot="10800000">
              <a:off x="6496435" y="4722379"/>
              <a:ext cx="1047900" cy="966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5" name="Google Shape;6165;p90"/>
            <p:cNvCxnSpPr>
              <a:stCxn id="5897" idx="0"/>
              <a:endCxn id="6166" idx="5"/>
            </p:cNvCxnSpPr>
            <p:nvPr/>
          </p:nvCxnSpPr>
          <p:spPr>
            <a:xfrm rot="10800000">
              <a:off x="5085361" y="5684604"/>
              <a:ext cx="520800" cy="169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7" name="Google Shape;6167;p90"/>
            <p:cNvCxnSpPr/>
            <p:nvPr/>
          </p:nvCxnSpPr>
          <p:spPr>
            <a:xfrm rot="10800000">
              <a:off x="4068763" y="5045075"/>
              <a:ext cx="371475" cy="9731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8" name="Google Shape;6168;p90"/>
            <p:cNvCxnSpPr/>
            <p:nvPr/>
          </p:nvCxnSpPr>
          <p:spPr>
            <a:xfrm flipH="1" rot="10800000">
              <a:off x="3389313" y="5689600"/>
              <a:ext cx="306387" cy="165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9" name="Google Shape;6169;p90"/>
            <p:cNvCxnSpPr/>
            <p:nvPr/>
          </p:nvCxnSpPr>
          <p:spPr>
            <a:xfrm flipH="1" rot="10800000">
              <a:off x="1790700" y="5160963"/>
              <a:ext cx="401638" cy="20955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0" name="Google Shape;6170;p90"/>
            <p:cNvCxnSpPr/>
            <p:nvPr/>
          </p:nvCxnSpPr>
          <p:spPr>
            <a:xfrm flipH="1" rot="10800000">
              <a:off x="1179513" y="4467225"/>
              <a:ext cx="227012" cy="28257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1" name="Google Shape;6171;p90"/>
            <p:cNvCxnSpPr>
              <a:endCxn id="6156" idx="5"/>
            </p:cNvCxnSpPr>
            <p:nvPr/>
          </p:nvCxnSpPr>
          <p:spPr>
            <a:xfrm flipH="1" rot="10800000">
              <a:off x="1156034" y="4369521"/>
              <a:ext cx="203100" cy="7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172" name="Google Shape;6172;p90"/>
            <p:cNvSpPr/>
            <p:nvPr/>
          </p:nvSpPr>
          <p:spPr>
            <a:xfrm>
              <a:off x="5677595" y="2896842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73" name="Google Shape;6173;p90"/>
            <p:cNvCxnSpPr/>
            <p:nvPr/>
          </p:nvCxnSpPr>
          <p:spPr>
            <a:xfrm>
              <a:off x="4713288" y="3051291"/>
              <a:ext cx="964307" cy="26892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4" name="Google Shape;6174;p90"/>
            <p:cNvCxnSpPr/>
            <p:nvPr/>
          </p:nvCxnSpPr>
          <p:spPr>
            <a:xfrm>
              <a:off x="6139457" y="3169615"/>
              <a:ext cx="691556" cy="784846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5" name="Google Shape;6175;p90"/>
            <p:cNvCxnSpPr>
              <a:stCxn id="6121" idx="0"/>
            </p:cNvCxnSpPr>
            <p:nvPr/>
          </p:nvCxnSpPr>
          <p:spPr>
            <a:xfrm flipH="1" rot="10800000">
              <a:off x="3833272" y="4233218"/>
              <a:ext cx="190500" cy="1413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176" name="Google Shape;6176;p90"/>
            <p:cNvSpPr/>
            <p:nvPr/>
          </p:nvSpPr>
          <p:spPr>
            <a:xfrm>
              <a:off x="3932543" y="3959560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6177" name="Google Shape;6177;p90"/>
            <p:cNvCxnSpPr>
              <a:stCxn id="6176" idx="6"/>
              <a:endCxn id="5915" idx="1"/>
            </p:cNvCxnSpPr>
            <p:nvPr/>
          </p:nvCxnSpPr>
          <p:spPr>
            <a:xfrm flipH="1" rot="10800000">
              <a:off x="4460773" y="3953985"/>
              <a:ext cx="770100" cy="1581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8" name="Google Shape;6178;p90"/>
            <p:cNvCxnSpPr/>
            <p:nvPr/>
          </p:nvCxnSpPr>
          <p:spPr>
            <a:xfrm>
              <a:off x="3692525" y="3789363"/>
              <a:ext cx="342828" cy="205015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9" name="Google Shape;6179;p90"/>
            <p:cNvCxnSpPr>
              <a:stCxn id="6046" idx="5"/>
              <a:endCxn id="5911" idx="1"/>
            </p:cNvCxnSpPr>
            <p:nvPr/>
          </p:nvCxnSpPr>
          <p:spPr>
            <a:xfrm>
              <a:off x="4876257" y="3633041"/>
              <a:ext cx="431700" cy="2226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0" name="Google Shape;6180;p90"/>
            <p:cNvCxnSpPr>
              <a:endCxn id="6076" idx="0"/>
            </p:cNvCxnSpPr>
            <p:nvPr/>
          </p:nvCxnSpPr>
          <p:spPr>
            <a:xfrm flipH="1">
              <a:off x="2407287" y="3753303"/>
              <a:ext cx="282600" cy="5112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1" name="Google Shape;6181;p90"/>
            <p:cNvCxnSpPr>
              <a:stCxn id="6135" idx="0"/>
            </p:cNvCxnSpPr>
            <p:nvPr/>
          </p:nvCxnSpPr>
          <p:spPr>
            <a:xfrm flipH="1" rot="10800000">
              <a:off x="4307761" y="4626575"/>
              <a:ext cx="843900" cy="3042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166" name="Google Shape;6166;p90"/>
            <p:cNvSpPr/>
            <p:nvPr/>
          </p:nvSpPr>
          <p:spPr>
            <a:xfrm>
              <a:off x="3340100" y="5359400"/>
              <a:ext cx="20447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6" name="Google Shape;6156;p90"/>
            <p:cNvSpPr/>
            <p:nvPr/>
          </p:nvSpPr>
          <p:spPr>
            <a:xfrm rot="5400000">
              <a:off x="867569" y="3736182"/>
              <a:ext cx="1252537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82" name="Google Shape;6182;p90"/>
            <p:cNvCxnSpPr>
              <a:stCxn id="6156" idx="0"/>
              <a:endCxn id="6070" idx="0"/>
            </p:cNvCxnSpPr>
            <p:nvPr/>
          </p:nvCxnSpPr>
          <p:spPr>
            <a:xfrm flipH="1" rot="10800000">
              <a:off x="1684338" y="3653682"/>
              <a:ext cx="758700" cy="27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3" name="Google Shape;6183;p90"/>
            <p:cNvCxnSpPr>
              <a:endCxn id="6080" idx="1"/>
            </p:cNvCxnSpPr>
            <p:nvPr/>
          </p:nvCxnSpPr>
          <p:spPr>
            <a:xfrm>
              <a:off x="1685925" y="4111625"/>
              <a:ext cx="466800" cy="270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184" name="Google Shape;6184;p90"/>
          <p:cNvGrpSpPr/>
          <p:nvPr/>
        </p:nvGrpSpPr>
        <p:grpSpPr>
          <a:xfrm>
            <a:off x="439738" y="4827588"/>
            <a:ext cx="874712" cy="506412"/>
            <a:chOff x="2889" y="1631"/>
            <a:chExt cx="980" cy="743"/>
          </a:xfrm>
        </p:grpSpPr>
        <p:sp>
          <p:nvSpPr>
            <p:cNvPr id="6185" name="Google Shape;6185;p90"/>
            <p:cNvSpPr/>
            <p:nvPr/>
          </p:nvSpPr>
          <p:spPr>
            <a:xfrm>
              <a:off x="3046" y="1841"/>
              <a:ext cx="663" cy="53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6" name="Google Shape;6186;p90"/>
            <p:cNvSpPr/>
            <p:nvPr/>
          </p:nvSpPr>
          <p:spPr>
            <a:xfrm>
              <a:off x="2889" y="1631"/>
              <a:ext cx="980" cy="254"/>
            </a:xfrm>
            <a:prstGeom prst="triangle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CC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187" name="Google Shape;6187;p90"/>
          <p:cNvCxnSpPr/>
          <p:nvPr/>
        </p:nvCxnSpPr>
        <p:spPr>
          <a:xfrm flipH="1" rot="10800000">
            <a:off x="1162050" y="5280025"/>
            <a:ext cx="144463" cy="31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88" name="Google Shape;6188;p90"/>
          <p:cNvSpPr txBox="1"/>
          <p:nvPr>
            <p:ph idx="1" type="body"/>
          </p:nvPr>
        </p:nvSpPr>
        <p:spPr>
          <a:xfrm>
            <a:off x="760413" y="2065338"/>
            <a:ext cx="7772400" cy="1306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subscriber requests content from CDN</a:t>
            </a:r>
            <a:endParaRPr/>
          </a:p>
        </p:txBody>
      </p:sp>
      <p:grpSp>
        <p:nvGrpSpPr>
          <p:cNvPr id="6189" name="Google Shape;6189;p90"/>
          <p:cNvGrpSpPr/>
          <p:nvPr/>
        </p:nvGrpSpPr>
        <p:grpSpPr>
          <a:xfrm>
            <a:off x="3221038" y="5776913"/>
            <a:ext cx="349250" cy="679450"/>
            <a:chOff x="7923189" y="2486664"/>
            <a:chExt cx="360377" cy="884585"/>
          </a:xfrm>
        </p:grpSpPr>
        <p:pic>
          <p:nvPicPr>
            <p:cNvPr id="6190" name="Google Shape;6190;p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191" name="Google Shape;6191;p90"/>
            <p:cNvGrpSpPr/>
            <p:nvPr/>
          </p:nvGrpSpPr>
          <p:grpSpPr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6192" name="Google Shape;6192;p90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3" name="Google Shape;6193;p90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4" name="Google Shape;6194;p90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5" name="Google Shape;6195;p90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6" name="Google Shape;6196;p90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197" name="Google Shape;6197;p90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6198" name="Google Shape;6198;p90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9" name="Google Shape;6199;p90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00" name="Google Shape;6200;p90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01" name="Google Shape;6201;p90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6202" name="Google Shape;6202;p90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3" name="Google Shape;6203;p90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04" name="Google Shape;6204;p90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5" name="Google Shape;6205;p90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06" name="Google Shape;6206;p90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6207" name="Google Shape;6207;p90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8" name="Google Shape;6208;p90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09" name="Google Shape;6209;p90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10" name="Google Shape;6210;p90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6211" name="Google Shape;6211;p90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2" name="Google Shape;6212;p90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13" name="Google Shape;6213;p90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4" name="Google Shape;6214;p90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5" name="Google Shape;6215;p90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6" name="Google Shape;6216;p90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7" name="Google Shape;6217;p90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8" name="Google Shape;6218;p90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9" name="Google Shape;6219;p90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0" name="Google Shape;6220;p90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1" name="Google Shape;6221;p90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2" name="Google Shape;6222;p90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3" name="Google Shape;6223;p90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24" name="Google Shape;6224;p90"/>
          <p:cNvGrpSpPr/>
          <p:nvPr/>
        </p:nvGrpSpPr>
        <p:grpSpPr>
          <a:xfrm>
            <a:off x="4387850" y="3556000"/>
            <a:ext cx="347663" cy="679450"/>
            <a:chOff x="7923189" y="2486664"/>
            <a:chExt cx="360377" cy="884585"/>
          </a:xfrm>
        </p:grpSpPr>
        <p:pic>
          <p:nvPicPr>
            <p:cNvPr id="6225" name="Google Shape;6225;p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226" name="Google Shape;6226;p90"/>
            <p:cNvGrpSpPr/>
            <p:nvPr/>
          </p:nvGrpSpPr>
          <p:grpSpPr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6227" name="Google Shape;6227;p90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8" name="Google Shape;6228;p90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9" name="Google Shape;6229;p90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0" name="Google Shape;6230;p90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1" name="Google Shape;6231;p90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32" name="Google Shape;6232;p90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6233" name="Google Shape;6233;p90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4" name="Google Shape;6234;p90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35" name="Google Shape;6235;p90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36" name="Google Shape;6236;p90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6237" name="Google Shape;6237;p90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8" name="Google Shape;6238;p90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39" name="Google Shape;6239;p90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0" name="Google Shape;6240;p90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41" name="Google Shape;6241;p90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6242" name="Google Shape;6242;p90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3" name="Google Shape;6243;p90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44" name="Google Shape;6244;p90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45" name="Google Shape;6245;p90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6246" name="Google Shape;6246;p90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7" name="Google Shape;6247;p90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48" name="Google Shape;6248;p90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9" name="Google Shape;6249;p90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0" name="Google Shape;6250;p90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1" name="Google Shape;6251;p90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2" name="Google Shape;6252;p90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3" name="Google Shape;6253;p90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4" name="Google Shape;6254;p90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5" name="Google Shape;6255;p90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6" name="Google Shape;6256;p90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7" name="Google Shape;6257;p90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8" name="Google Shape;6258;p90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59" name="Google Shape;6259;p90"/>
          <p:cNvGrpSpPr/>
          <p:nvPr/>
        </p:nvGrpSpPr>
        <p:grpSpPr>
          <a:xfrm>
            <a:off x="5084763" y="5611813"/>
            <a:ext cx="347662" cy="681037"/>
            <a:chOff x="7923189" y="2486664"/>
            <a:chExt cx="360377" cy="884585"/>
          </a:xfrm>
        </p:grpSpPr>
        <p:pic>
          <p:nvPicPr>
            <p:cNvPr id="6260" name="Google Shape;6260;p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261" name="Google Shape;6261;p90"/>
            <p:cNvGrpSpPr/>
            <p:nvPr/>
          </p:nvGrpSpPr>
          <p:grpSpPr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6262" name="Google Shape;6262;p90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3" name="Google Shape;6263;p90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4" name="Google Shape;6264;p90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5" name="Google Shape;6265;p90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6" name="Google Shape;6266;p90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67" name="Google Shape;6267;p90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6268" name="Google Shape;6268;p90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9" name="Google Shape;6269;p90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70" name="Google Shape;6270;p90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71" name="Google Shape;6271;p90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6272" name="Google Shape;6272;p90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3" name="Google Shape;6273;p90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74" name="Google Shape;6274;p90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5" name="Google Shape;6275;p90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76" name="Google Shape;6276;p90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6277" name="Google Shape;6277;p90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8" name="Google Shape;6278;p90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79" name="Google Shape;6279;p90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80" name="Google Shape;6280;p90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6281" name="Google Shape;6281;p90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2" name="Google Shape;6282;p90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83" name="Google Shape;6283;p90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4" name="Google Shape;6284;p90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5" name="Google Shape;6285;p90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6" name="Google Shape;6286;p90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7" name="Google Shape;6287;p90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8" name="Google Shape;6288;p90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9" name="Google Shape;6289;p90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0" name="Google Shape;6290;p90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1" name="Google Shape;6291;p90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2" name="Google Shape;6292;p90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3" name="Google Shape;6293;p90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94" name="Google Shape;6294;p90"/>
          <p:cNvGrpSpPr/>
          <p:nvPr/>
        </p:nvGrpSpPr>
        <p:grpSpPr>
          <a:xfrm>
            <a:off x="6067425" y="3829050"/>
            <a:ext cx="347663" cy="681038"/>
            <a:chOff x="7923189" y="2486664"/>
            <a:chExt cx="360377" cy="884585"/>
          </a:xfrm>
        </p:grpSpPr>
        <p:pic>
          <p:nvPicPr>
            <p:cNvPr id="6295" name="Google Shape;6295;p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296" name="Google Shape;6296;p90"/>
            <p:cNvGrpSpPr/>
            <p:nvPr/>
          </p:nvGrpSpPr>
          <p:grpSpPr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6297" name="Google Shape;6297;p90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8" name="Google Shape;6298;p90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9" name="Google Shape;6299;p90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0" name="Google Shape;6300;p90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1" name="Google Shape;6301;p90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02" name="Google Shape;6302;p90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6303" name="Google Shape;6303;p90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4" name="Google Shape;6304;p90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05" name="Google Shape;6305;p90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06" name="Google Shape;6306;p90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6307" name="Google Shape;6307;p90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8" name="Google Shape;6308;p90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09" name="Google Shape;6309;p90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0" name="Google Shape;6310;p90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11" name="Google Shape;6311;p90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6312" name="Google Shape;6312;p90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3" name="Google Shape;6313;p90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14" name="Google Shape;6314;p90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15" name="Google Shape;6315;p90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6316" name="Google Shape;6316;p90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7" name="Google Shape;6317;p90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18" name="Google Shape;6318;p90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9" name="Google Shape;6319;p90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0" name="Google Shape;6320;p90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1" name="Google Shape;6321;p90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2" name="Google Shape;6322;p90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3" name="Google Shape;6323;p90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4" name="Google Shape;6324;p90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5" name="Google Shape;6325;p90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6" name="Google Shape;6326;p90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7" name="Google Shape;6327;p90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8" name="Google Shape;6328;p90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329" name="Google Shape;6329;p90"/>
          <p:cNvGrpSpPr/>
          <p:nvPr/>
        </p:nvGrpSpPr>
        <p:grpSpPr>
          <a:xfrm>
            <a:off x="2122488" y="5629275"/>
            <a:ext cx="347662" cy="681038"/>
            <a:chOff x="7923189" y="2486664"/>
            <a:chExt cx="360377" cy="884585"/>
          </a:xfrm>
        </p:grpSpPr>
        <p:pic>
          <p:nvPicPr>
            <p:cNvPr id="6330" name="Google Shape;6330;p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331" name="Google Shape;6331;p90"/>
            <p:cNvGrpSpPr/>
            <p:nvPr/>
          </p:nvGrpSpPr>
          <p:grpSpPr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6332" name="Google Shape;6332;p90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3" name="Google Shape;6333;p90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4" name="Google Shape;6334;p90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5" name="Google Shape;6335;p90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6" name="Google Shape;6336;p90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37" name="Google Shape;6337;p90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6338" name="Google Shape;6338;p90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9" name="Google Shape;6339;p90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40" name="Google Shape;6340;p90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41" name="Google Shape;6341;p90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6342" name="Google Shape;6342;p90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3" name="Google Shape;6343;p90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44" name="Google Shape;6344;p90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5" name="Google Shape;6345;p90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46" name="Google Shape;6346;p90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6347" name="Google Shape;6347;p90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8" name="Google Shape;6348;p90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49" name="Google Shape;6349;p90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50" name="Google Shape;6350;p90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6351" name="Google Shape;6351;p90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2" name="Google Shape;6352;p90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53" name="Google Shape;6353;p90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4" name="Google Shape;6354;p90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5" name="Google Shape;6355;p90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6" name="Google Shape;6356;p90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7" name="Google Shape;6357;p90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8" name="Google Shape;6358;p90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9" name="Google Shape;6359;p90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0" name="Google Shape;6360;p90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1" name="Google Shape;6361;p90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2" name="Google Shape;6362;p90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3" name="Google Shape;6363;p90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364" name="Google Shape;6364;p90"/>
          <p:cNvGrpSpPr/>
          <p:nvPr/>
        </p:nvGrpSpPr>
        <p:grpSpPr>
          <a:xfrm>
            <a:off x="7707313" y="4368777"/>
            <a:ext cx="990600" cy="731862"/>
            <a:chOff x="7707615" y="4368868"/>
            <a:chExt cx="990551" cy="731658"/>
          </a:xfrm>
        </p:grpSpPr>
        <p:pic>
          <p:nvPicPr>
            <p:cNvPr id="6365" name="Google Shape;6365;p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71833" y="4640202"/>
              <a:ext cx="822008" cy="4603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366" name="Google Shape;6366;p90"/>
            <p:cNvGrpSpPr/>
            <p:nvPr/>
          </p:nvGrpSpPr>
          <p:grpSpPr>
            <a:xfrm flipH="1">
              <a:off x="7707615" y="4368892"/>
              <a:ext cx="225477" cy="395239"/>
              <a:chOff x="4143" y="429"/>
              <a:chExt cx="1422" cy="2392"/>
            </a:xfrm>
          </p:grpSpPr>
          <p:sp>
            <p:nvSpPr>
              <p:cNvPr id="6367" name="Google Shape;6367;p90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8" name="Google Shape;6368;p90"/>
              <p:cNvSpPr/>
              <p:nvPr/>
            </p:nvSpPr>
            <p:spPr>
              <a:xfrm>
                <a:off x="4203" y="429"/>
                <a:ext cx="1051" cy="2276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9" name="Google Shape;6369;p90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0" name="Google Shape;6370;p90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1" name="Google Shape;6371;p90"/>
              <p:cNvSpPr/>
              <p:nvPr/>
            </p:nvSpPr>
            <p:spPr>
              <a:xfrm>
                <a:off x="4213" y="688"/>
                <a:ext cx="601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72" name="Google Shape;6372;p90"/>
              <p:cNvGrpSpPr/>
              <p:nvPr/>
            </p:nvGrpSpPr>
            <p:grpSpPr>
              <a:xfrm>
                <a:off x="4754" y="669"/>
                <a:ext cx="581" cy="144"/>
                <a:chOff x="620" y="2569"/>
                <a:chExt cx="725" cy="138"/>
              </a:xfrm>
            </p:grpSpPr>
            <p:sp>
              <p:nvSpPr>
                <p:cNvPr id="6373" name="Google Shape;6373;p90"/>
                <p:cNvSpPr/>
                <p:nvPr/>
              </p:nvSpPr>
              <p:spPr>
                <a:xfrm>
                  <a:off x="620" y="2569"/>
                  <a:ext cx="725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4" name="Google Shape;6374;p90"/>
                <p:cNvSpPr/>
                <p:nvPr/>
              </p:nvSpPr>
              <p:spPr>
                <a:xfrm>
                  <a:off x="645" y="2587"/>
                  <a:ext cx="700" cy="101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75" name="Google Shape;6375;p90"/>
              <p:cNvSpPr/>
              <p:nvPr/>
            </p:nvSpPr>
            <p:spPr>
              <a:xfrm>
                <a:off x="4223" y="1015"/>
                <a:ext cx="601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76" name="Google Shape;6376;p90"/>
              <p:cNvGrpSpPr/>
              <p:nvPr/>
            </p:nvGrpSpPr>
            <p:grpSpPr>
              <a:xfrm>
                <a:off x="4744" y="996"/>
                <a:ext cx="581" cy="134"/>
                <a:chOff x="610" y="2570"/>
                <a:chExt cx="725" cy="139"/>
              </a:xfrm>
            </p:grpSpPr>
            <p:sp>
              <p:nvSpPr>
                <p:cNvPr id="6377" name="Google Shape;6377;p90"/>
                <p:cNvSpPr/>
                <p:nvPr/>
              </p:nvSpPr>
              <p:spPr>
                <a:xfrm>
                  <a:off x="610" y="2570"/>
                  <a:ext cx="725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8" name="Google Shape;6378;p90"/>
                <p:cNvSpPr/>
                <p:nvPr/>
              </p:nvSpPr>
              <p:spPr>
                <a:xfrm>
                  <a:off x="623" y="2590"/>
                  <a:ext cx="687" cy="10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79" name="Google Shape;6379;p90"/>
              <p:cNvSpPr/>
              <p:nvPr/>
            </p:nvSpPr>
            <p:spPr>
              <a:xfrm>
                <a:off x="4223" y="1361"/>
                <a:ext cx="591" cy="3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0" name="Google Shape;6380;p90"/>
              <p:cNvSpPr/>
              <p:nvPr/>
            </p:nvSpPr>
            <p:spPr>
              <a:xfrm>
                <a:off x="4234" y="1649"/>
                <a:ext cx="591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81" name="Google Shape;6381;p90"/>
              <p:cNvGrpSpPr/>
              <p:nvPr/>
            </p:nvGrpSpPr>
            <p:grpSpPr>
              <a:xfrm>
                <a:off x="4734" y="1629"/>
                <a:ext cx="571" cy="144"/>
                <a:chOff x="613" y="2570"/>
                <a:chExt cx="711" cy="133"/>
              </a:xfrm>
            </p:grpSpPr>
            <p:sp>
              <p:nvSpPr>
                <p:cNvPr id="6382" name="Google Shape;6382;p90"/>
                <p:cNvSpPr/>
                <p:nvPr/>
              </p:nvSpPr>
              <p:spPr>
                <a:xfrm>
                  <a:off x="613" y="2570"/>
                  <a:ext cx="711" cy="133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3" name="Google Shape;6383;p90"/>
                <p:cNvSpPr/>
                <p:nvPr/>
              </p:nvSpPr>
              <p:spPr>
                <a:xfrm>
                  <a:off x="625" y="2588"/>
                  <a:ext cx="673" cy="9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84" name="Google Shape;6384;p90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85" name="Google Shape;6385;p90"/>
              <p:cNvGrpSpPr/>
              <p:nvPr/>
            </p:nvGrpSpPr>
            <p:grpSpPr>
              <a:xfrm>
                <a:off x="4744" y="1303"/>
                <a:ext cx="580" cy="163"/>
                <a:chOff x="620" y="2544"/>
                <a:chExt cx="723" cy="163"/>
              </a:xfrm>
            </p:grpSpPr>
            <p:sp>
              <p:nvSpPr>
                <p:cNvPr id="6386" name="Google Shape;6386;p90"/>
                <p:cNvSpPr/>
                <p:nvPr/>
              </p:nvSpPr>
              <p:spPr>
                <a:xfrm>
                  <a:off x="620" y="2544"/>
                  <a:ext cx="723" cy="163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7" name="Google Shape;6387;p90"/>
                <p:cNvSpPr/>
                <p:nvPr/>
              </p:nvSpPr>
              <p:spPr>
                <a:xfrm>
                  <a:off x="645" y="2582"/>
                  <a:ext cx="673" cy="115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88" name="Google Shape;6388;p90"/>
              <p:cNvSpPr/>
              <p:nvPr/>
            </p:nvSpPr>
            <p:spPr>
              <a:xfrm>
                <a:off x="5255" y="429"/>
                <a:ext cx="60" cy="2286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9" name="Google Shape;6389;p90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0" name="Google Shape;6390;p90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1" name="Google Shape;6391;p90"/>
              <p:cNvSpPr/>
              <p:nvPr/>
            </p:nvSpPr>
            <p:spPr>
              <a:xfrm>
                <a:off x="5515" y="2609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2" name="Google Shape;6392;p90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3" name="Google Shape;6393;p90"/>
              <p:cNvSpPr/>
              <p:nvPr/>
            </p:nvSpPr>
            <p:spPr>
              <a:xfrm>
                <a:off x="4143" y="2677"/>
                <a:ext cx="1201" cy="144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4" name="Google Shape;6394;p90"/>
              <p:cNvSpPr/>
              <p:nvPr/>
            </p:nvSpPr>
            <p:spPr>
              <a:xfrm>
                <a:off x="4203" y="2705"/>
                <a:ext cx="1071" cy="7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5" name="Google Shape;6395;p90"/>
              <p:cNvSpPr/>
              <p:nvPr/>
            </p:nvSpPr>
            <p:spPr>
              <a:xfrm>
                <a:off x="4314" y="2379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6" name="Google Shape;6396;p90"/>
              <p:cNvSpPr/>
              <p:nvPr/>
            </p:nvSpPr>
            <p:spPr>
              <a:xfrm>
                <a:off x="4484" y="2379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7" name="Google Shape;6397;p90"/>
              <p:cNvSpPr/>
              <p:nvPr/>
            </p:nvSpPr>
            <p:spPr>
              <a:xfrm>
                <a:off x="4664" y="2379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8" name="Google Shape;6398;p90"/>
              <p:cNvSpPr/>
              <p:nvPr/>
            </p:nvSpPr>
            <p:spPr>
              <a:xfrm>
                <a:off x="5064" y="1831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99" name="Google Shape;6399;p90"/>
            <p:cNvGrpSpPr/>
            <p:nvPr/>
          </p:nvGrpSpPr>
          <p:grpSpPr>
            <a:xfrm flipH="1">
              <a:off x="7939390" y="4368868"/>
              <a:ext cx="227063" cy="396726"/>
              <a:chOff x="4136" y="427"/>
              <a:chExt cx="1432" cy="2401"/>
            </a:xfrm>
          </p:grpSpPr>
          <p:sp>
            <p:nvSpPr>
              <p:cNvPr id="6400" name="Google Shape;6400;p90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1" name="Google Shape;6401;p90"/>
              <p:cNvSpPr/>
              <p:nvPr/>
            </p:nvSpPr>
            <p:spPr>
              <a:xfrm>
                <a:off x="4207" y="427"/>
                <a:ext cx="1051" cy="2286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2" name="Google Shape;6402;p90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3" name="Google Shape;6403;p90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4" name="Google Shape;6404;p90"/>
              <p:cNvSpPr/>
              <p:nvPr/>
            </p:nvSpPr>
            <p:spPr>
              <a:xfrm>
                <a:off x="4207" y="696"/>
                <a:ext cx="601" cy="3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05" name="Google Shape;6405;p90"/>
              <p:cNvGrpSpPr/>
              <p:nvPr/>
            </p:nvGrpSpPr>
            <p:grpSpPr>
              <a:xfrm>
                <a:off x="4747" y="667"/>
                <a:ext cx="581" cy="144"/>
                <a:chOff x="612" y="2567"/>
                <a:chExt cx="725" cy="138"/>
              </a:xfrm>
            </p:grpSpPr>
            <p:sp>
              <p:nvSpPr>
                <p:cNvPr id="6406" name="Google Shape;6406;p90"/>
                <p:cNvSpPr/>
                <p:nvPr/>
              </p:nvSpPr>
              <p:spPr>
                <a:xfrm>
                  <a:off x="612" y="2567"/>
                  <a:ext cx="725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7" name="Google Shape;6407;p90"/>
                <p:cNvSpPr/>
                <p:nvPr/>
              </p:nvSpPr>
              <p:spPr>
                <a:xfrm>
                  <a:off x="624" y="2586"/>
                  <a:ext cx="700" cy="101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08" name="Google Shape;6408;p90"/>
              <p:cNvSpPr/>
              <p:nvPr/>
            </p:nvSpPr>
            <p:spPr>
              <a:xfrm>
                <a:off x="4227" y="1023"/>
                <a:ext cx="591" cy="3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09" name="Google Shape;6409;p90"/>
              <p:cNvGrpSpPr/>
              <p:nvPr/>
            </p:nvGrpSpPr>
            <p:grpSpPr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10" name="Google Shape;6410;p90"/>
                <p:cNvSpPr/>
                <p:nvPr/>
              </p:nvSpPr>
              <p:spPr>
                <a:xfrm>
                  <a:off x="614" y="2568"/>
                  <a:ext cx="725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1" name="Google Shape;6411;p90"/>
                <p:cNvSpPr/>
                <p:nvPr/>
              </p:nvSpPr>
              <p:spPr>
                <a:xfrm>
                  <a:off x="627" y="2588"/>
                  <a:ext cx="687" cy="10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12" name="Google Shape;6412;p90"/>
              <p:cNvSpPr/>
              <p:nvPr/>
            </p:nvSpPr>
            <p:spPr>
              <a:xfrm>
                <a:off x="4217" y="1359"/>
                <a:ext cx="591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3" name="Google Shape;6413;p90"/>
              <p:cNvSpPr/>
              <p:nvPr/>
            </p:nvSpPr>
            <p:spPr>
              <a:xfrm>
                <a:off x="4227" y="1657"/>
                <a:ext cx="601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14" name="Google Shape;6414;p90"/>
              <p:cNvGrpSpPr/>
              <p:nvPr/>
            </p:nvGrpSpPr>
            <p:grpSpPr>
              <a:xfrm>
                <a:off x="4737" y="1628"/>
                <a:ext cx="571" cy="153"/>
                <a:chOff x="617" y="2569"/>
                <a:chExt cx="711" cy="141"/>
              </a:xfrm>
            </p:grpSpPr>
            <p:sp>
              <p:nvSpPr>
                <p:cNvPr id="6415" name="Google Shape;6415;p90"/>
                <p:cNvSpPr/>
                <p:nvPr/>
              </p:nvSpPr>
              <p:spPr>
                <a:xfrm>
                  <a:off x="617" y="2569"/>
                  <a:ext cx="711" cy="141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6" name="Google Shape;6416;p90"/>
                <p:cNvSpPr/>
                <p:nvPr/>
              </p:nvSpPr>
              <p:spPr>
                <a:xfrm>
                  <a:off x="629" y="2586"/>
                  <a:ext cx="673" cy="10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17" name="Google Shape;6417;p90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18" name="Google Shape;6418;p90"/>
              <p:cNvGrpSpPr/>
              <p:nvPr/>
            </p:nvGrpSpPr>
            <p:grpSpPr>
              <a:xfrm>
                <a:off x="4737" y="1330"/>
                <a:ext cx="611" cy="134"/>
                <a:chOff x="612" y="2571"/>
                <a:chExt cx="761" cy="134"/>
              </a:xfrm>
            </p:grpSpPr>
            <p:sp>
              <p:nvSpPr>
                <p:cNvPr id="6419" name="Google Shape;6419;p90"/>
                <p:cNvSpPr/>
                <p:nvPr/>
              </p:nvSpPr>
              <p:spPr>
                <a:xfrm>
                  <a:off x="612" y="2571"/>
                  <a:ext cx="761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0" name="Google Shape;6420;p90"/>
                <p:cNvSpPr/>
                <p:nvPr/>
              </p:nvSpPr>
              <p:spPr>
                <a:xfrm>
                  <a:off x="624" y="2590"/>
                  <a:ext cx="723" cy="10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21" name="Google Shape;6421;p90"/>
              <p:cNvSpPr/>
              <p:nvPr/>
            </p:nvSpPr>
            <p:spPr>
              <a:xfrm>
                <a:off x="5248" y="427"/>
                <a:ext cx="70" cy="2296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2" name="Google Shape;6422;p90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3" name="Google Shape;6423;p90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4" name="Google Shape;6424;p90"/>
              <p:cNvSpPr/>
              <p:nvPr/>
            </p:nvSpPr>
            <p:spPr>
              <a:xfrm>
                <a:off x="5518" y="2617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5" name="Google Shape;6425;p90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6" name="Google Shape;6426;p90"/>
              <p:cNvSpPr/>
              <p:nvPr/>
            </p:nvSpPr>
            <p:spPr>
              <a:xfrm>
                <a:off x="4136" y="2684"/>
                <a:ext cx="1201" cy="144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7" name="Google Shape;6427;p90"/>
              <p:cNvSpPr/>
              <p:nvPr/>
            </p:nvSpPr>
            <p:spPr>
              <a:xfrm>
                <a:off x="4207" y="2713"/>
                <a:ext cx="1071" cy="8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8" name="Google Shape;6428;p90"/>
              <p:cNvSpPr/>
              <p:nvPr/>
            </p:nvSpPr>
            <p:spPr>
              <a:xfrm>
                <a:off x="4307" y="2387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9" name="Google Shape;6429;p90"/>
              <p:cNvSpPr/>
              <p:nvPr/>
            </p:nvSpPr>
            <p:spPr>
              <a:xfrm>
                <a:off x="4487" y="2387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0" name="Google Shape;6430;p90"/>
              <p:cNvSpPr/>
              <p:nvPr/>
            </p:nvSpPr>
            <p:spPr>
              <a:xfrm>
                <a:off x="4657" y="2387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1" name="Google Shape;6431;p90"/>
              <p:cNvSpPr/>
              <p:nvPr/>
            </p:nvSpPr>
            <p:spPr>
              <a:xfrm>
                <a:off x="5068" y="1839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32" name="Google Shape;6432;p90"/>
            <p:cNvGrpSpPr/>
            <p:nvPr/>
          </p:nvGrpSpPr>
          <p:grpSpPr>
            <a:xfrm flipH="1">
              <a:off x="8472689" y="4384738"/>
              <a:ext cx="225477" cy="395239"/>
              <a:chOff x="4140" y="431"/>
              <a:chExt cx="1422" cy="2392"/>
            </a:xfrm>
          </p:grpSpPr>
          <p:sp>
            <p:nvSpPr>
              <p:cNvPr id="6433" name="Google Shape;6433;p90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4" name="Google Shape;6434;p90"/>
              <p:cNvSpPr/>
              <p:nvPr/>
            </p:nvSpPr>
            <p:spPr>
              <a:xfrm>
                <a:off x="4200" y="431"/>
                <a:ext cx="1051" cy="2276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5" name="Google Shape;6435;p90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6" name="Google Shape;6436;p90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7" name="Google Shape;6437;p90"/>
              <p:cNvSpPr/>
              <p:nvPr/>
            </p:nvSpPr>
            <p:spPr>
              <a:xfrm>
                <a:off x="4210" y="690"/>
                <a:ext cx="601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38" name="Google Shape;6438;p90"/>
              <p:cNvGrpSpPr/>
              <p:nvPr/>
            </p:nvGrpSpPr>
            <p:grpSpPr>
              <a:xfrm>
                <a:off x="4751" y="671"/>
                <a:ext cx="581" cy="144"/>
                <a:chOff x="616" y="2571"/>
                <a:chExt cx="725" cy="138"/>
              </a:xfrm>
            </p:grpSpPr>
            <p:sp>
              <p:nvSpPr>
                <p:cNvPr id="6439" name="Google Shape;6439;p90"/>
                <p:cNvSpPr/>
                <p:nvPr/>
              </p:nvSpPr>
              <p:spPr>
                <a:xfrm>
                  <a:off x="616" y="2571"/>
                  <a:ext cx="725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0" name="Google Shape;6440;p90"/>
                <p:cNvSpPr/>
                <p:nvPr/>
              </p:nvSpPr>
              <p:spPr>
                <a:xfrm>
                  <a:off x="629" y="2590"/>
                  <a:ext cx="700" cy="101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41" name="Google Shape;6441;p90"/>
              <p:cNvSpPr/>
              <p:nvPr/>
            </p:nvSpPr>
            <p:spPr>
              <a:xfrm>
                <a:off x="4220" y="1017"/>
                <a:ext cx="601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42" name="Google Shape;6442;p90"/>
              <p:cNvGrpSpPr/>
              <p:nvPr/>
            </p:nvGrpSpPr>
            <p:grpSpPr>
              <a:xfrm>
                <a:off x="4721" y="998"/>
                <a:ext cx="581" cy="134"/>
                <a:chOff x="581" y="2572"/>
                <a:chExt cx="725" cy="139"/>
              </a:xfrm>
            </p:grpSpPr>
            <p:sp>
              <p:nvSpPr>
                <p:cNvPr id="6443" name="Google Shape;6443;p90"/>
                <p:cNvSpPr/>
                <p:nvPr/>
              </p:nvSpPr>
              <p:spPr>
                <a:xfrm>
                  <a:off x="581" y="2572"/>
                  <a:ext cx="725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4" name="Google Shape;6444;p90"/>
                <p:cNvSpPr/>
                <p:nvPr/>
              </p:nvSpPr>
              <p:spPr>
                <a:xfrm>
                  <a:off x="594" y="2592"/>
                  <a:ext cx="687" cy="10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45" name="Google Shape;6445;p90"/>
              <p:cNvSpPr/>
              <p:nvPr/>
            </p:nvSpPr>
            <p:spPr>
              <a:xfrm>
                <a:off x="4220" y="1363"/>
                <a:ext cx="591" cy="3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6" name="Google Shape;6446;p90"/>
              <p:cNvSpPr/>
              <p:nvPr/>
            </p:nvSpPr>
            <p:spPr>
              <a:xfrm>
                <a:off x="4230" y="1651"/>
                <a:ext cx="591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47" name="Google Shape;6447;p90"/>
              <p:cNvGrpSpPr/>
              <p:nvPr/>
            </p:nvGrpSpPr>
            <p:grpSpPr>
              <a:xfrm>
                <a:off x="4731" y="1631"/>
                <a:ext cx="551" cy="144"/>
                <a:chOff x="609" y="2572"/>
                <a:chExt cx="686" cy="133"/>
              </a:xfrm>
            </p:grpSpPr>
            <p:sp>
              <p:nvSpPr>
                <p:cNvPr id="6448" name="Google Shape;6448;p90"/>
                <p:cNvSpPr/>
                <p:nvPr/>
              </p:nvSpPr>
              <p:spPr>
                <a:xfrm>
                  <a:off x="609" y="2572"/>
                  <a:ext cx="686" cy="133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9" name="Google Shape;6449;p90"/>
                <p:cNvSpPr/>
                <p:nvPr/>
              </p:nvSpPr>
              <p:spPr>
                <a:xfrm>
                  <a:off x="621" y="2590"/>
                  <a:ext cx="648" cy="9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50" name="Google Shape;6450;p90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51" name="Google Shape;6451;p90"/>
              <p:cNvGrpSpPr/>
              <p:nvPr/>
            </p:nvGrpSpPr>
            <p:grpSpPr>
              <a:xfrm>
                <a:off x="4741" y="1324"/>
                <a:ext cx="580" cy="144"/>
                <a:chOff x="616" y="2565"/>
                <a:chExt cx="723" cy="144"/>
              </a:xfrm>
            </p:grpSpPr>
            <p:sp>
              <p:nvSpPr>
                <p:cNvPr id="6452" name="Google Shape;6452;p90"/>
                <p:cNvSpPr/>
                <p:nvPr/>
              </p:nvSpPr>
              <p:spPr>
                <a:xfrm>
                  <a:off x="616" y="2565"/>
                  <a:ext cx="723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3" name="Google Shape;6453;p90"/>
                <p:cNvSpPr/>
                <p:nvPr/>
              </p:nvSpPr>
              <p:spPr>
                <a:xfrm>
                  <a:off x="629" y="2585"/>
                  <a:ext cx="686" cy="115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54" name="Google Shape;6454;p90"/>
              <p:cNvSpPr/>
              <p:nvPr/>
            </p:nvSpPr>
            <p:spPr>
              <a:xfrm>
                <a:off x="5251" y="431"/>
                <a:ext cx="60" cy="2286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5" name="Google Shape;6455;p90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6" name="Google Shape;6456;p90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7" name="Google Shape;6457;p90"/>
              <p:cNvSpPr/>
              <p:nvPr/>
            </p:nvSpPr>
            <p:spPr>
              <a:xfrm>
                <a:off x="5512" y="2611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8" name="Google Shape;6458;p90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9" name="Google Shape;6459;p90"/>
              <p:cNvSpPr/>
              <p:nvPr/>
            </p:nvSpPr>
            <p:spPr>
              <a:xfrm>
                <a:off x="4140" y="2679"/>
                <a:ext cx="1201" cy="144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0" name="Google Shape;6460;p90"/>
              <p:cNvSpPr/>
              <p:nvPr/>
            </p:nvSpPr>
            <p:spPr>
              <a:xfrm>
                <a:off x="4200" y="2708"/>
                <a:ext cx="1071" cy="8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1" name="Google Shape;6461;p90"/>
              <p:cNvSpPr/>
              <p:nvPr/>
            </p:nvSpPr>
            <p:spPr>
              <a:xfrm>
                <a:off x="4310" y="2381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2" name="Google Shape;6462;p90"/>
              <p:cNvSpPr/>
              <p:nvPr/>
            </p:nvSpPr>
            <p:spPr>
              <a:xfrm>
                <a:off x="4480" y="2381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3" name="Google Shape;6463;p90"/>
              <p:cNvSpPr/>
              <p:nvPr/>
            </p:nvSpPr>
            <p:spPr>
              <a:xfrm>
                <a:off x="4661" y="2381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4" name="Google Shape;6464;p90"/>
              <p:cNvSpPr/>
              <p:nvPr/>
            </p:nvSpPr>
            <p:spPr>
              <a:xfrm>
                <a:off x="5061" y="1833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65" name="Google Shape;6465;p90"/>
          <p:cNvGrpSpPr/>
          <p:nvPr/>
        </p:nvGrpSpPr>
        <p:grpSpPr>
          <a:xfrm>
            <a:off x="7186613" y="5734050"/>
            <a:ext cx="347662" cy="681038"/>
            <a:chOff x="7923189" y="2486664"/>
            <a:chExt cx="360377" cy="884585"/>
          </a:xfrm>
        </p:grpSpPr>
        <p:pic>
          <p:nvPicPr>
            <p:cNvPr id="6466" name="Google Shape;6466;p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467" name="Google Shape;6467;p90"/>
            <p:cNvGrpSpPr/>
            <p:nvPr/>
          </p:nvGrpSpPr>
          <p:grpSpPr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6468" name="Google Shape;6468;p90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9" name="Google Shape;6469;p90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0" name="Google Shape;6470;p90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1" name="Google Shape;6471;p90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2" name="Google Shape;6472;p90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73" name="Google Shape;6473;p90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6474" name="Google Shape;6474;p90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5" name="Google Shape;6475;p90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76" name="Google Shape;6476;p90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77" name="Google Shape;6477;p90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6478" name="Google Shape;6478;p90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9" name="Google Shape;6479;p90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80" name="Google Shape;6480;p90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1" name="Google Shape;6481;p90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82" name="Google Shape;6482;p90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6483" name="Google Shape;6483;p90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4" name="Google Shape;6484;p90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85" name="Google Shape;6485;p90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86" name="Google Shape;6486;p90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6487" name="Google Shape;6487;p90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8" name="Google Shape;6488;p90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89" name="Google Shape;6489;p90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0" name="Google Shape;6490;p90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1" name="Google Shape;6491;p90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2" name="Google Shape;6492;p90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3" name="Google Shape;6493;p90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4" name="Google Shape;6494;p90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5" name="Google Shape;6495;p90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6" name="Google Shape;6496;p90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7" name="Google Shape;6497;p90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8" name="Google Shape;6498;p90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9" name="Google Shape;6499;p90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500" name="Google Shape;6500;p90"/>
          <p:cNvGrpSpPr/>
          <p:nvPr/>
        </p:nvGrpSpPr>
        <p:grpSpPr>
          <a:xfrm>
            <a:off x="227013" y="3719513"/>
            <a:ext cx="982662" cy="1585912"/>
            <a:chOff x="226804" y="3719080"/>
            <a:chExt cx="982820" cy="1586234"/>
          </a:xfrm>
        </p:grpSpPr>
        <p:pic>
          <p:nvPicPr>
            <p:cNvPr id="6501" name="Google Shape;6501;p9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83109" y="5014480"/>
              <a:ext cx="405029" cy="2908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02" name="Google Shape;6502;p90"/>
            <p:cNvSpPr/>
            <p:nvPr/>
          </p:nvSpPr>
          <p:spPr>
            <a:xfrm flipH="1">
              <a:off x="226804" y="3719080"/>
              <a:ext cx="982820" cy="514019"/>
            </a:xfrm>
            <a:prstGeom prst="cloudCallout">
              <a:avLst>
                <a:gd fmla="val -7606" name="adj1"/>
                <a:gd fmla="val 147866" name="adj2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03" name="Google Shape;6503;p9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7767" y="3870258"/>
              <a:ext cx="767350" cy="2116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04" name="Google Shape;6504;p90"/>
          <p:cNvSpPr txBox="1"/>
          <p:nvPr/>
        </p:nvSpPr>
        <p:spPr>
          <a:xfrm>
            <a:off x="715963" y="1265238"/>
            <a:ext cx="7772400" cy="806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7338" lvl="0" marL="28733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CDN: stores copies of content at CDN nodes </a:t>
            </a:r>
            <a:endParaRPr/>
          </a:p>
          <a:p>
            <a:pPr indent="-223837" lvl="1" marL="681038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e.g. Netflix stores copies of MadMen</a:t>
            </a:r>
            <a:endParaRPr/>
          </a:p>
        </p:txBody>
      </p:sp>
      <p:grpSp>
        <p:nvGrpSpPr>
          <p:cNvPr id="6505" name="Google Shape;6505;p90"/>
          <p:cNvGrpSpPr/>
          <p:nvPr/>
        </p:nvGrpSpPr>
        <p:grpSpPr>
          <a:xfrm>
            <a:off x="34925" y="5030788"/>
            <a:ext cx="1857375" cy="338137"/>
            <a:chOff x="5957397" y="-30236"/>
            <a:chExt cx="1857399" cy="338554"/>
          </a:xfrm>
        </p:grpSpPr>
        <p:sp>
          <p:nvSpPr>
            <p:cNvPr id="6506" name="Google Shape;6506;p90"/>
            <p:cNvSpPr/>
            <p:nvPr/>
          </p:nvSpPr>
          <p:spPr>
            <a:xfrm>
              <a:off x="5957398" y="0"/>
              <a:ext cx="1829556" cy="27212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7" name="Google Shape;6507;p90"/>
            <p:cNvSpPr txBox="1"/>
            <p:nvPr/>
          </p:nvSpPr>
          <p:spPr>
            <a:xfrm>
              <a:off x="5957397" y="-30236"/>
              <a:ext cx="185739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where’s Madmen?</a:t>
              </a:r>
              <a:endParaRPr/>
            </a:p>
          </p:txBody>
        </p:sp>
      </p:grpSp>
      <p:grpSp>
        <p:nvGrpSpPr>
          <p:cNvPr id="6508" name="Google Shape;6508;p90"/>
          <p:cNvGrpSpPr/>
          <p:nvPr/>
        </p:nvGrpSpPr>
        <p:grpSpPr>
          <a:xfrm>
            <a:off x="7261225" y="4778375"/>
            <a:ext cx="1279525" cy="338138"/>
            <a:chOff x="5931471" y="-30236"/>
            <a:chExt cx="1279747" cy="338971"/>
          </a:xfrm>
        </p:grpSpPr>
        <p:sp>
          <p:nvSpPr>
            <p:cNvPr id="6509" name="Google Shape;6509;p90"/>
            <p:cNvSpPr/>
            <p:nvPr/>
          </p:nvSpPr>
          <p:spPr>
            <a:xfrm>
              <a:off x="5957398" y="13898"/>
              <a:ext cx="1225865" cy="25822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0" name="Google Shape;6510;p90"/>
            <p:cNvSpPr txBox="1"/>
            <p:nvPr/>
          </p:nvSpPr>
          <p:spPr>
            <a:xfrm>
              <a:off x="5931471" y="-30236"/>
              <a:ext cx="1279747" cy="3389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manifest file</a:t>
              </a:r>
              <a:endParaRPr/>
            </a:p>
          </p:txBody>
        </p:sp>
      </p:grpSp>
      <p:sp>
        <p:nvSpPr>
          <p:cNvPr id="6511" name="Google Shape;6511;p90"/>
          <p:cNvSpPr/>
          <p:nvPr/>
        </p:nvSpPr>
        <p:spPr>
          <a:xfrm>
            <a:off x="1074738" y="4243388"/>
            <a:ext cx="1008062" cy="881062"/>
          </a:xfrm>
          <a:custGeom>
            <a:rect b="b" l="l" r="r" t="t"/>
            <a:pathLst>
              <a:path extrusionOk="0" h="1108430" w="1284637">
                <a:moveTo>
                  <a:pt x="1122624" y="0"/>
                </a:moveTo>
                <a:lnTo>
                  <a:pt x="1284637" y="1108430"/>
                </a:lnTo>
                <a:lnTo>
                  <a:pt x="0" y="1107156"/>
                </a:lnTo>
              </a:path>
            </a:pathLst>
          </a:cu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2" name="Google Shape;6512;p90"/>
          <p:cNvSpPr/>
          <p:nvPr/>
        </p:nvSpPr>
        <p:spPr>
          <a:xfrm flipH="1" rot="10800000">
            <a:off x="1100138" y="5127625"/>
            <a:ext cx="2166937" cy="709613"/>
          </a:xfrm>
          <a:custGeom>
            <a:rect b="b" l="l" r="r" t="t"/>
            <a:pathLst>
              <a:path extrusionOk="0" h="980345" w="1898925">
                <a:moveTo>
                  <a:pt x="1179521" y="0"/>
                </a:moveTo>
                <a:lnTo>
                  <a:pt x="1898925" y="600997"/>
                </a:lnTo>
                <a:lnTo>
                  <a:pt x="1462589" y="682836"/>
                </a:lnTo>
                <a:cubicBezTo>
                  <a:pt x="1258197" y="730637"/>
                  <a:pt x="1110581" y="844165"/>
                  <a:pt x="849414" y="957692"/>
                </a:cubicBezTo>
                <a:lnTo>
                  <a:pt x="0" y="980345"/>
                </a:lnTo>
              </a:path>
            </a:pathLst>
          </a:cu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3" name="Google Shape;6513;p90"/>
          <p:cNvSpPr txBox="1"/>
          <p:nvPr/>
        </p:nvSpPr>
        <p:spPr>
          <a:xfrm>
            <a:off x="771525" y="2505075"/>
            <a:ext cx="7650163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837" lvl="1" marL="68103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directed to nearby copy, retrieves content</a:t>
            </a:r>
            <a:endParaRPr/>
          </a:p>
          <a:p>
            <a:pPr indent="0" lvl="1" marL="4572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14" name="Google Shape;6514;p90"/>
          <p:cNvSpPr txBox="1"/>
          <p:nvPr/>
        </p:nvSpPr>
        <p:spPr>
          <a:xfrm>
            <a:off x="787400" y="2852738"/>
            <a:ext cx="7772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837" lvl="1" marL="68103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may choose different copy if network path congested</a:t>
            </a:r>
            <a:endParaRPr/>
          </a:p>
          <a:p>
            <a:pPr indent="0" lvl="1" marL="4572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15" name="Google Shape;6515;p90"/>
          <p:cNvSpPr txBox="1"/>
          <p:nvPr>
            <p:ph idx="11" type="ftr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6516" name="Google Shape;6516;p90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1" name="Shape 6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" name="Google Shape;6522;p91"/>
          <p:cNvSpPr txBox="1"/>
          <p:nvPr/>
        </p:nvSpPr>
        <p:spPr>
          <a:xfrm>
            <a:off x="503238" y="258763"/>
            <a:ext cx="84629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Noto Sans Symbols"/>
              <a:buNone/>
            </a:pPr>
            <a:r>
              <a:rPr lang="en-US" sz="4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Content Distribution Networks </a:t>
            </a: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(CDNs)</a:t>
            </a:r>
            <a:endParaRPr/>
          </a:p>
        </p:txBody>
      </p:sp>
      <p:grpSp>
        <p:nvGrpSpPr>
          <p:cNvPr id="6523" name="Google Shape;6523;p91"/>
          <p:cNvGrpSpPr/>
          <p:nvPr/>
        </p:nvGrpSpPr>
        <p:grpSpPr>
          <a:xfrm>
            <a:off x="1138344" y="3881924"/>
            <a:ext cx="7026170" cy="2559242"/>
            <a:chOff x="420552" y="1646382"/>
            <a:chExt cx="8416419" cy="4868092"/>
          </a:xfrm>
        </p:grpSpPr>
        <p:sp>
          <p:nvSpPr>
            <p:cNvPr id="6524" name="Google Shape;6524;p91"/>
            <p:cNvSpPr/>
            <p:nvPr/>
          </p:nvSpPr>
          <p:spPr>
            <a:xfrm>
              <a:off x="1825540" y="2241379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5" name="Google Shape;6525;p91"/>
            <p:cNvSpPr/>
            <p:nvPr/>
          </p:nvSpPr>
          <p:spPr>
            <a:xfrm>
              <a:off x="669684" y="3041418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6" name="Google Shape;6526;p91"/>
            <p:cNvSpPr/>
            <p:nvPr/>
          </p:nvSpPr>
          <p:spPr>
            <a:xfrm>
              <a:off x="6334646" y="2495359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7" name="Google Shape;6527;p91"/>
            <p:cNvSpPr/>
            <p:nvPr/>
          </p:nvSpPr>
          <p:spPr>
            <a:xfrm>
              <a:off x="1241261" y="5352637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8" name="Google Shape;6528;p91"/>
            <p:cNvSpPr/>
            <p:nvPr/>
          </p:nvSpPr>
          <p:spPr>
            <a:xfrm>
              <a:off x="822105" y="4730385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9" name="Google Shape;6529;p91"/>
            <p:cNvSpPr/>
            <p:nvPr/>
          </p:nvSpPr>
          <p:spPr>
            <a:xfrm>
              <a:off x="593474" y="4070036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0" name="Google Shape;6530;p91"/>
            <p:cNvSpPr/>
            <p:nvPr/>
          </p:nvSpPr>
          <p:spPr>
            <a:xfrm>
              <a:off x="7084047" y="2927126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1" name="Google Shape;6531;p91"/>
            <p:cNvSpPr/>
            <p:nvPr/>
          </p:nvSpPr>
          <p:spPr>
            <a:xfrm>
              <a:off x="3425955" y="2000097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2" name="Google Shape;6532;p91"/>
            <p:cNvSpPr/>
            <p:nvPr/>
          </p:nvSpPr>
          <p:spPr>
            <a:xfrm>
              <a:off x="1050735" y="2647748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3" name="Google Shape;6533;p91"/>
            <p:cNvSpPr/>
            <p:nvPr/>
          </p:nvSpPr>
          <p:spPr>
            <a:xfrm>
              <a:off x="4340478" y="1974699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4" name="Google Shape;6534;p91"/>
            <p:cNvSpPr/>
            <p:nvPr/>
          </p:nvSpPr>
          <p:spPr>
            <a:xfrm>
              <a:off x="7401589" y="5606617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5" name="Google Shape;6535;p91"/>
            <p:cNvSpPr/>
            <p:nvPr/>
          </p:nvSpPr>
          <p:spPr>
            <a:xfrm>
              <a:off x="8239902" y="4958969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6" name="Google Shape;6536;p91"/>
            <p:cNvSpPr/>
            <p:nvPr/>
          </p:nvSpPr>
          <p:spPr>
            <a:xfrm>
              <a:off x="8011271" y="4044638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7" name="Google Shape;6537;p91"/>
            <p:cNvSpPr/>
            <p:nvPr/>
          </p:nvSpPr>
          <p:spPr>
            <a:xfrm>
              <a:off x="5166088" y="5847899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8" name="Google Shape;6538;p91"/>
            <p:cNvSpPr/>
            <p:nvPr/>
          </p:nvSpPr>
          <p:spPr>
            <a:xfrm>
              <a:off x="4251565" y="5987587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9" name="Google Shape;6539;p91"/>
            <p:cNvSpPr/>
            <p:nvPr/>
          </p:nvSpPr>
          <p:spPr>
            <a:xfrm>
              <a:off x="3032203" y="5835199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0" name="Google Shape;6540;p91"/>
            <p:cNvSpPr txBox="1"/>
            <p:nvPr/>
          </p:nvSpPr>
          <p:spPr>
            <a:xfrm rot="307360">
              <a:off x="5295232" y="1669615"/>
              <a:ext cx="543812" cy="523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Noto Sans Symbols"/>
                <a:buNone/>
              </a:pPr>
              <a:r>
                <a:rPr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  <p:sp>
          <p:nvSpPr>
            <p:cNvPr id="6541" name="Google Shape;6541;p91"/>
            <p:cNvSpPr txBox="1"/>
            <p:nvPr/>
          </p:nvSpPr>
          <p:spPr>
            <a:xfrm rot="2829263">
              <a:off x="7635934" y="3085160"/>
              <a:ext cx="543697" cy="523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Noto Sans Symbols"/>
                <a:buNone/>
              </a:pPr>
              <a:r>
                <a:rPr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  <p:sp>
          <p:nvSpPr>
            <p:cNvPr id="6542" name="Google Shape;6542;p91"/>
            <p:cNvSpPr txBox="1"/>
            <p:nvPr/>
          </p:nvSpPr>
          <p:spPr>
            <a:xfrm rot="9845918">
              <a:off x="6394999" y="5885552"/>
              <a:ext cx="543812" cy="523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Noto Sans Symbols"/>
                <a:buNone/>
              </a:pPr>
              <a:r>
                <a:rPr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  <p:sp>
          <p:nvSpPr>
            <p:cNvPr id="6543" name="Google Shape;6543;p91"/>
            <p:cNvSpPr txBox="1"/>
            <p:nvPr/>
          </p:nvSpPr>
          <p:spPr>
            <a:xfrm rot="-9948738">
              <a:off x="2117518" y="5932630"/>
              <a:ext cx="543812" cy="523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Noto Sans Symbols"/>
                <a:buNone/>
              </a:pPr>
              <a:r>
                <a:rPr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  <p:sp>
          <p:nvSpPr>
            <p:cNvPr id="6544" name="Google Shape;6544;p91"/>
            <p:cNvSpPr txBox="1"/>
            <p:nvPr/>
          </p:nvSpPr>
          <p:spPr>
            <a:xfrm rot="-4992697">
              <a:off x="440647" y="3712534"/>
              <a:ext cx="543697" cy="523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Noto Sans Symbols"/>
                <a:buNone/>
              </a:pPr>
              <a:r>
                <a:rPr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  <p:sp>
          <p:nvSpPr>
            <p:cNvPr id="6545" name="Google Shape;6545;p91"/>
            <p:cNvSpPr txBox="1"/>
            <p:nvPr/>
          </p:nvSpPr>
          <p:spPr>
            <a:xfrm rot="-520651">
              <a:off x="2536067" y="1734467"/>
              <a:ext cx="543812" cy="523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Noto Sans Symbols"/>
                <a:buNone/>
              </a:pPr>
              <a:r>
                <a:rPr lang="en-US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  <p:grpSp>
          <p:nvGrpSpPr>
            <p:cNvPr id="6546" name="Google Shape;6546;p91"/>
            <p:cNvGrpSpPr/>
            <p:nvPr/>
          </p:nvGrpSpPr>
          <p:grpSpPr>
            <a:xfrm>
              <a:off x="4546600" y="3746496"/>
              <a:ext cx="3225799" cy="1117598"/>
              <a:chOff x="7848600" y="2044700"/>
              <a:chExt cx="3200399" cy="1371600"/>
            </a:xfrm>
          </p:grpSpPr>
          <p:sp>
            <p:nvSpPr>
              <p:cNvPr id="6547" name="Google Shape;6547;p91"/>
              <p:cNvSpPr/>
              <p:nvPr/>
            </p:nvSpPr>
            <p:spPr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548" name="Google Shape;6548;p91"/>
              <p:cNvGrpSpPr/>
              <p:nvPr/>
            </p:nvGrpSpPr>
            <p:grpSpPr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6549" name="Google Shape;6549;p91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550" name="Google Shape;6550;p91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551" name="Google Shape;6551;p91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552" name="Google Shape;6552;p91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553" name="Google Shape;6553;p91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54" name="Google Shape;6554;p91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555" name="Google Shape;6555;p91"/>
                <p:cNvCxnSpPr/>
                <p:nvPr/>
              </p:nvCxnSpPr>
              <p:spPr>
                <a:xfrm>
                  <a:off x="2357" y="1362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56" name="Google Shape;6556;p91"/>
                <p:cNvCxnSpPr/>
                <p:nvPr/>
              </p:nvCxnSpPr>
              <p:spPr>
                <a:xfrm>
                  <a:off x="2908" y="1364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6557" name="Google Shape;6557;p91"/>
              <p:cNvCxnSpPr>
                <a:stCxn id="6556" idx="0"/>
              </p:cNvCxnSpPr>
              <p:nvPr/>
            </p:nvCxnSpPr>
            <p:spPr>
              <a:xfrm>
                <a:off x="9055401" y="2220819"/>
                <a:ext cx="975300" cy="136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58" name="Google Shape;6558;p91"/>
              <p:cNvCxnSpPr/>
              <p:nvPr/>
            </p:nvCxnSpPr>
            <p:spPr>
              <a:xfrm>
                <a:off x="9522191" y="2583188"/>
                <a:ext cx="120745" cy="8339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59" name="Google Shape;6559;p91"/>
              <p:cNvCxnSpPr/>
              <p:nvPr/>
            </p:nvCxnSpPr>
            <p:spPr>
              <a:xfrm flipH="1" rot="10800000">
                <a:off x="9323081" y="2786992"/>
                <a:ext cx="243358" cy="45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60" name="Google Shape;6560;p91"/>
              <p:cNvCxnSpPr/>
              <p:nvPr/>
            </p:nvCxnSpPr>
            <p:spPr>
              <a:xfrm flipH="1" rot="10800000">
                <a:off x="9028147" y="2611644"/>
                <a:ext cx="192778" cy="1095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61" name="Google Shape;6561;p91"/>
              <p:cNvCxnSpPr/>
              <p:nvPr/>
            </p:nvCxnSpPr>
            <p:spPr>
              <a:xfrm flipH="1" rot="10800000">
                <a:off x="8729859" y="2909476"/>
                <a:ext cx="192778" cy="1095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62" name="Google Shape;6562;p91"/>
              <p:cNvCxnSpPr/>
              <p:nvPr/>
            </p:nvCxnSpPr>
            <p:spPr>
              <a:xfrm flipH="1" rot="10800000">
                <a:off x="9537887" y="2836224"/>
                <a:ext cx="252969" cy="25294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63" name="Google Shape;6563;p91"/>
              <p:cNvCxnSpPr/>
              <p:nvPr/>
            </p:nvCxnSpPr>
            <p:spPr>
              <a:xfrm rot="10800000">
                <a:off x="10029359" y="2822067"/>
                <a:ext cx="354959" cy="12439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64" name="Google Shape;6564;p91"/>
              <p:cNvCxnSpPr/>
              <p:nvPr/>
            </p:nvCxnSpPr>
            <p:spPr>
              <a:xfrm flipH="1" rot="10800000">
                <a:off x="10015190" y="2475242"/>
                <a:ext cx="283363" cy="19566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65" name="Google Shape;6565;p91"/>
              <p:cNvCxnSpPr>
                <a:endCxn id="6549" idx="4"/>
              </p:cNvCxnSpPr>
              <p:nvPr/>
            </p:nvCxnSpPr>
            <p:spPr>
              <a:xfrm rot="10800000">
                <a:off x="8791902" y="2345613"/>
                <a:ext cx="411000" cy="87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6566" name="Google Shape;6566;p91"/>
              <p:cNvGrpSpPr/>
              <p:nvPr/>
            </p:nvGrpSpPr>
            <p:grpSpPr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6567" name="Google Shape;6567;p91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568" name="Google Shape;6568;p91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569" name="Google Shape;6569;p91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570" name="Google Shape;6570;p91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571" name="Google Shape;6571;p91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72" name="Google Shape;6572;p91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573" name="Google Shape;6573;p91"/>
                <p:cNvCxnSpPr/>
                <p:nvPr/>
              </p:nvCxnSpPr>
              <p:spPr>
                <a:xfrm>
                  <a:off x="2358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74" name="Google Shape;6574;p91"/>
                <p:cNvCxnSpPr/>
                <p:nvPr/>
              </p:nvCxnSpPr>
              <p:spPr>
                <a:xfrm>
                  <a:off x="2908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575" name="Google Shape;6575;p91"/>
              <p:cNvGrpSpPr/>
              <p:nvPr/>
            </p:nvGrpSpPr>
            <p:grpSpPr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6576" name="Google Shape;6576;p91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577" name="Google Shape;6577;p91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578" name="Google Shape;6578;p91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579" name="Google Shape;6579;p91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580" name="Google Shape;6580;p91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81" name="Google Shape;6581;p91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582" name="Google Shape;6582;p91"/>
                <p:cNvCxnSpPr/>
                <p:nvPr/>
              </p:nvCxnSpPr>
              <p:spPr>
                <a:xfrm>
                  <a:off x="2358" y="1356"/>
                  <a:ext cx="0" cy="8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83" name="Google Shape;6583;p91"/>
                <p:cNvCxnSpPr/>
                <p:nvPr/>
              </p:nvCxnSpPr>
              <p:spPr>
                <a:xfrm>
                  <a:off x="2908" y="1358"/>
                  <a:ext cx="0" cy="8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584" name="Google Shape;6584;p91"/>
              <p:cNvGrpSpPr/>
              <p:nvPr/>
            </p:nvGrpSpPr>
            <p:grpSpPr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6585" name="Google Shape;6585;p91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586" name="Google Shape;6586;p91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587" name="Google Shape;6587;p91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588" name="Google Shape;6588;p91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589" name="Google Shape;6589;p91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90" name="Google Shape;6590;p91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591" name="Google Shape;6591;p91"/>
                <p:cNvCxnSpPr/>
                <p:nvPr/>
              </p:nvCxnSpPr>
              <p:spPr>
                <a:xfrm>
                  <a:off x="2358" y="1362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92" name="Google Shape;6592;p91"/>
                <p:cNvCxnSpPr/>
                <p:nvPr/>
              </p:nvCxnSpPr>
              <p:spPr>
                <a:xfrm>
                  <a:off x="2908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593" name="Google Shape;6593;p91"/>
              <p:cNvGrpSpPr/>
              <p:nvPr/>
            </p:nvGrpSpPr>
            <p:grpSpPr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6594" name="Google Shape;6594;p91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595" name="Google Shape;6595;p91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596" name="Google Shape;6596;p91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597" name="Google Shape;6597;p91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598" name="Google Shape;6598;p91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99" name="Google Shape;6599;p91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600" name="Google Shape;6600;p91"/>
                <p:cNvCxnSpPr/>
                <p:nvPr/>
              </p:nvCxnSpPr>
              <p:spPr>
                <a:xfrm>
                  <a:off x="2357" y="1362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01" name="Google Shape;6601;p91"/>
                <p:cNvCxnSpPr/>
                <p:nvPr/>
              </p:nvCxnSpPr>
              <p:spPr>
                <a:xfrm>
                  <a:off x="2908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602" name="Google Shape;6602;p91"/>
              <p:cNvGrpSpPr/>
              <p:nvPr/>
            </p:nvGrpSpPr>
            <p:grpSpPr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6603" name="Google Shape;6603;p91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04" name="Google Shape;6604;p91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05" name="Google Shape;6605;p91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606" name="Google Shape;6606;p91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607" name="Google Shape;6607;p91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08" name="Google Shape;6608;p91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609" name="Google Shape;6609;p91"/>
                <p:cNvCxnSpPr/>
                <p:nvPr/>
              </p:nvCxnSpPr>
              <p:spPr>
                <a:xfrm>
                  <a:off x="2358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10" name="Google Shape;6610;p91"/>
                <p:cNvCxnSpPr/>
                <p:nvPr/>
              </p:nvCxnSpPr>
              <p:spPr>
                <a:xfrm>
                  <a:off x="2908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611" name="Google Shape;6611;p91"/>
              <p:cNvGrpSpPr/>
              <p:nvPr/>
            </p:nvGrpSpPr>
            <p:grpSpPr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6612" name="Google Shape;6612;p91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13" name="Google Shape;6613;p91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14" name="Google Shape;6614;p91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615" name="Google Shape;6615;p91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616" name="Google Shape;6616;p91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17" name="Google Shape;6617;p91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618" name="Google Shape;6618;p91"/>
                <p:cNvCxnSpPr/>
                <p:nvPr/>
              </p:nvCxnSpPr>
              <p:spPr>
                <a:xfrm>
                  <a:off x="2358" y="1362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19" name="Google Shape;6619;p91"/>
                <p:cNvCxnSpPr/>
                <p:nvPr/>
              </p:nvCxnSpPr>
              <p:spPr>
                <a:xfrm>
                  <a:off x="2907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620" name="Google Shape;6620;p91"/>
              <p:cNvGrpSpPr/>
              <p:nvPr/>
            </p:nvGrpSpPr>
            <p:grpSpPr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6621" name="Google Shape;6621;p91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22" name="Google Shape;6622;p91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23" name="Google Shape;6623;p91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624" name="Google Shape;6624;p91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625" name="Google Shape;6625;p91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26" name="Google Shape;6626;p91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627" name="Google Shape;6627;p91"/>
                <p:cNvCxnSpPr/>
                <p:nvPr/>
              </p:nvCxnSpPr>
              <p:spPr>
                <a:xfrm>
                  <a:off x="2357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28" name="Google Shape;6628;p91"/>
                <p:cNvCxnSpPr/>
                <p:nvPr/>
              </p:nvCxnSpPr>
              <p:spPr>
                <a:xfrm>
                  <a:off x="2910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6629" name="Google Shape;6629;p91"/>
            <p:cNvGrpSpPr/>
            <p:nvPr/>
          </p:nvGrpSpPr>
          <p:grpSpPr>
            <a:xfrm>
              <a:off x="1803401" y="2755897"/>
              <a:ext cx="3467099" cy="1193800"/>
              <a:chOff x="7848600" y="2044700"/>
              <a:chExt cx="3200399" cy="1371600"/>
            </a:xfrm>
          </p:grpSpPr>
          <p:sp>
            <p:nvSpPr>
              <p:cNvPr id="6630" name="Google Shape;6630;p91"/>
              <p:cNvSpPr/>
              <p:nvPr/>
            </p:nvSpPr>
            <p:spPr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631" name="Google Shape;6631;p91"/>
              <p:cNvGrpSpPr/>
              <p:nvPr/>
            </p:nvGrpSpPr>
            <p:grpSpPr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6632" name="Google Shape;6632;p91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33" name="Google Shape;6633;p91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34" name="Google Shape;6634;p91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635" name="Google Shape;6635;p91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636" name="Google Shape;6636;p91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37" name="Google Shape;6637;p91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638" name="Google Shape;6638;p91"/>
                <p:cNvCxnSpPr/>
                <p:nvPr/>
              </p:nvCxnSpPr>
              <p:spPr>
                <a:xfrm>
                  <a:off x="2358" y="1362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39" name="Google Shape;6639;p91"/>
                <p:cNvCxnSpPr/>
                <p:nvPr/>
              </p:nvCxnSpPr>
              <p:spPr>
                <a:xfrm>
                  <a:off x="2906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6640" name="Google Shape;6640;p91"/>
              <p:cNvCxnSpPr>
                <a:stCxn id="6639" idx="0"/>
              </p:cNvCxnSpPr>
              <p:nvPr/>
            </p:nvCxnSpPr>
            <p:spPr>
              <a:xfrm>
                <a:off x="9055401" y="2220819"/>
                <a:ext cx="975300" cy="136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41" name="Google Shape;6641;p91"/>
              <p:cNvCxnSpPr/>
              <p:nvPr/>
            </p:nvCxnSpPr>
            <p:spPr>
              <a:xfrm>
                <a:off x="9522191" y="2583188"/>
                <a:ext cx="120745" cy="8339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42" name="Google Shape;6642;p91"/>
              <p:cNvCxnSpPr/>
              <p:nvPr/>
            </p:nvCxnSpPr>
            <p:spPr>
              <a:xfrm flipH="1" rot="10800000">
                <a:off x="9323081" y="2786992"/>
                <a:ext cx="243358" cy="45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43" name="Google Shape;6643;p91"/>
              <p:cNvCxnSpPr/>
              <p:nvPr/>
            </p:nvCxnSpPr>
            <p:spPr>
              <a:xfrm flipH="1" rot="10800000">
                <a:off x="9028147" y="2611644"/>
                <a:ext cx="192778" cy="1095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44" name="Google Shape;6644;p91"/>
              <p:cNvCxnSpPr/>
              <p:nvPr/>
            </p:nvCxnSpPr>
            <p:spPr>
              <a:xfrm flipH="1" rot="10800000">
                <a:off x="8729859" y="2909476"/>
                <a:ext cx="192778" cy="1095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45" name="Google Shape;6645;p91"/>
              <p:cNvCxnSpPr/>
              <p:nvPr/>
            </p:nvCxnSpPr>
            <p:spPr>
              <a:xfrm flipH="1" rot="10800000">
                <a:off x="9537887" y="2836224"/>
                <a:ext cx="252969" cy="25294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46" name="Google Shape;6646;p91"/>
              <p:cNvCxnSpPr/>
              <p:nvPr/>
            </p:nvCxnSpPr>
            <p:spPr>
              <a:xfrm rot="10800000">
                <a:off x="10029359" y="2822067"/>
                <a:ext cx="354959" cy="12439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47" name="Google Shape;6647;p91"/>
              <p:cNvCxnSpPr/>
              <p:nvPr/>
            </p:nvCxnSpPr>
            <p:spPr>
              <a:xfrm flipH="1" rot="10800000">
                <a:off x="10015190" y="2475242"/>
                <a:ext cx="283363" cy="19566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48" name="Google Shape;6648;p91"/>
              <p:cNvCxnSpPr>
                <a:endCxn id="6632" idx="4"/>
              </p:cNvCxnSpPr>
              <p:nvPr/>
            </p:nvCxnSpPr>
            <p:spPr>
              <a:xfrm rot="10800000">
                <a:off x="8791902" y="2345613"/>
                <a:ext cx="411000" cy="87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6649" name="Google Shape;6649;p91"/>
              <p:cNvGrpSpPr/>
              <p:nvPr/>
            </p:nvGrpSpPr>
            <p:grpSpPr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6650" name="Google Shape;6650;p91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51" name="Google Shape;6651;p91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52" name="Google Shape;6652;p91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653" name="Google Shape;6653;p91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654" name="Google Shape;6654;p91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55" name="Google Shape;6655;p91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656" name="Google Shape;6656;p91"/>
                <p:cNvCxnSpPr/>
                <p:nvPr/>
              </p:nvCxnSpPr>
              <p:spPr>
                <a:xfrm>
                  <a:off x="2358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57" name="Google Shape;6657;p91"/>
                <p:cNvCxnSpPr/>
                <p:nvPr/>
              </p:nvCxnSpPr>
              <p:spPr>
                <a:xfrm>
                  <a:off x="2906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658" name="Google Shape;6658;p91"/>
              <p:cNvGrpSpPr/>
              <p:nvPr/>
            </p:nvGrpSpPr>
            <p:grpSpPr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6659" name="Google Shape;6659;p91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60" name="Google Shape;6660;p91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61" name="Google Shape;6661;p91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662" name="Google Shape;6662;p91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663" name="Google Shape;6663;p91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64" name="Google Shape;6664;p91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665" name="Google Shape;6665;p91"/>
                <p:cNvCxnSpPr/>
                <p:nvPr/>
              </p:nvCxnSpPr>
              <p:spPr>
                <a:xfrm>
                  <a:off x="2358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66" name="Google Shape;6666;p91"/>
                <p:cNvCxnSpPr/>
                <p:nvPr/>
              </p:nvCxnSpPr>
              <p:spPr>
                <a:xfrm>
                  <a:off x="2906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667" name="Google Shape;6667;p91"/>
              <p:cNvGrpSpPr/>
              <p:nvPr/>
            </p:nvGrpSpPr>
            <p:grpSpPr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6668" name="Google Shape;6668;p91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69" name="Google Shape;6669;p91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70" name="Google Shape;6670;p91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671" name="Google Shape;6671;p91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672" name="Google Shape;6672;p91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73" name="Google Shape;6673;p91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674" name="Google Shape;6674;p91"/>
                <p:cNvCxnSpPr/>
                <p:nvPr/>
              </p:nvCxnSpPr>
              <p:spPr>
                <a:xfrm>
                  <a:off x="2357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75" name="Google Shape;6675;p91"/>
                <p:cNvCxnSpPr/>
                <p:nvPr/>
              </p:nvCxnSpPr>
              <p:spPr>
                <a:xfrm>
                  <a:off x="2907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676" name="Google Shape;6676;p91"/>
              <p:cNvGrpSpPr/>
              <p:nvPr/>
            </p:nvGrpSpPr>
            <p:grpSpPr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6677" name="Google Shape;6677;p91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78" name="Google Shape;6678;p91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79" name="Google Shape;6679;p91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680" name="Google Shape;6680;p91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681" name="Google Shape;6681;p91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82" name="Google Shape;6682;p91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683" name="Google Shape;6683;p91"/>
                <p:cNvCxnSpPr/>
                <p:nvPr/>
              </p:nvCxnSpPr>
              <p:spPr>
                <a:xfrm>
                  <a:off x="2358" y="1360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84" name="Google Shape;6684;p91"/>
                <p:cNvCxnSpPr/>
                <p:nvPr/>
              </p:nvCxnSpPr>
              <p:spPr>
                <a:xfrm>
                  <a:off x="2906" y="1362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685" name="Google Shape;6685;p91"/>
              <p:cNvGrpSpPr/>
              <p:nvPr/>
            </p:nvGrpSpPr>
            <p:grpSpPr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6686" name="Google Shape;6686;p91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87" name="Google Shape;6687;p91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88" name="Google Shape;6688;p91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689" name="Google Shape;6689;p91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690" name="Google Shape;6690;p91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91" name="Google Shape;6691;p91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692" name="Google Shape;6692;p91"/>
                <p:cNvCxnSpPr/>
                <p:nvPr/>
              </p:nvCxnSpPr>
              <p:spPr>
                <a:xfrm>
                  <a:off x="2358" y="1362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93" name="Google Shape;6693;p91"/>
                <p:cNvCxnSpPr/>
                <p:nvPr/>
              </p:nvCxnSpPr>
              <p:spPr>
                <a:xfrm>
                  <a:off x="2906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694" name="Google Shape;6694;p91"/>
              <p:cNvGrpSpPr/>
              <p:nvPr/>
            </p:nvGrpSpPr>
            <p:grpSpPr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6695" name="Google Shape;6695;p91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96" name="Google Shape;6696;p91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697" name="Google Shape;6697;p91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698" name="Google Shape;6698;p91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699" name="Google Shape;6699;p91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00" name="Google Shape;6700;p91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701" name="Google Shape;6701;p91"/>
                <p:cNvCxnSpPr/>
                <p:nvPr/>
              </p:nvCxnSpPr>
              <p:spPr>
                <a:xfrm>
                  <a:off x="2357" y="1362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702" name="Google Shape;6702;p91"/>
                <p:cNvCxnSpPr/>
                <p:nvPr/>
              </p:nvCxnSpPr>
              <p:spPr>
                <a:xfrm>
                  <a:off x="2907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703" name="Google Shape;6703;p91"/>
              <p:cNvGrpSpPr/>
              <p:nvPr/>
            </p:nvGrpSpPr>
            <p:grpSpPr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6704" name="Google Shape;6704;p91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705" name="Google Shape;6705;p91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706" name="Google Shape;6706;p91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6707" name="Google Shape;6707;p91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6708" name="Google Shape;6708;p91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09" name="Google Shape;6709;p91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6710" name="Google Shape;6710;p91"/>
                <p:cNvCxnSpPr/>
                <p:nvPr/>
              </p:nvCxnSpPr>
              <p:spPr>
                <a:xfrm>
                  <a:off x="2357" y="1361"/>
                  <a:ext cx="0" cy="7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711" name="Google Shape;6711;p91"/>
                <p:cNvCxnSpPr/>
                <p:nvPr/>
              </p:nvCxnSpPr>
              <p:spPr>
                <a:xfrm>
                  <a:off x="2907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6712" name="Google Shape;6712;p91"/>
            <p:cNvSpPr/>
            <p:nvPr/>
          </p:nvSpPr>
          <p:spPr>
            <a:xfrm>
              <a:off x="1498600" y="4165596"/>
              <a:ext cx="3086099" cy="116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13" name="Google Shape;6713;p91"/>
            <p:cNvGrpSpPr/>
            <p:nvPr/>
          </p:nvGrpSpPr>
          <p:grpSpPr>
            <a:xfrm>
              <a:off x="2152273" y="4264500"/>
              <a:ext cx="513732" cy="157430"/>
              <a:chOff x="2356" y="1300"/>
              <a:chExt cx="555" cy="194"/>
            </a:xfrm>
          </p:grpSpPr>
          <p:sp>
            <p:nvSpPr>
              <p:cNvPr id="6714" name="Google Shape;6714;p91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15" name="Google Shape;6715;p91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16" name="Google Shape;6716;p91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717" name="Google Shape;6717;p91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718" name="Google Shape;6718;p91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19" name="Google Shape;6719;p91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6720" name="Google Shape;6720;p91"/>
              <p:cNvCxnSpPr/>
              <p:nvPr/>
            </p:nvCxnSpPr>
            <p:spPr>
              <a:xfrm>
                <a:off x="2358" y="1360"/>
                <a:ext cx="0" cy="8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21" name="Google Shape;6721;p91"/>
              <p:cNvCxnSpPr/>
              <p:nvPr/>
            </p:nvCxnSpPr>
            <p:spPr>
              <a:xfrm>
                <a:off x="2907" y="1362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6722" name="Google Shape;6722;p91"/>
            <p:cNvCxnSpPr>
              <a:stCxn id="6721" idx="0"/>
            </p:cNvCxnSpPr>
            <p:nvPr/>
          </p:nvCxnSpPr>
          <p:spPr>
            <a:xfrm>
              <a:off x="2662301" y="4315623"/>
              <a:ext cx="940500" cy="116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3" name="Google Shape;6723;p91"/>
            <p:cNvCxnSpPr/>
            <p:nvPr/>
          </p:nvCxnSpPr>
          <p:spPr>
            <a:xfrm>
              <a:off x="3112420" y="4624308"/>
              <a:ext cx="116433" cy="710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4" name="Google Shape;6724;p91"/>
            <p:cNvCxnSpPr/>
            <p:nvPr/>
          </p:nvCxnSpPr>
          <p:spPr>
            <a:xfrm flipH="1" rot="10800000">
              <a:off x="2920421" y="4797919"/>
              <a:ext cx="234667" cy="3886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5" name="Google Shape;6725;p91"/>
            <p:cNvCxnSpPr/>
            <p:nvPr/>
          </p:nvCxnSpPr>
          <p:spPr>
            <a:xfrm flipH="1" rot="10800000">
              <a:off x="2636021" y="4648548"/>
              <a:ext cx="185893" cy="933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6" name="Google Shape;6726;p91"/>
            <p:cNvCxnSpPr/>
            <p:nvPr/>
          </p:nvCxnSpPr>
          <p:spPr>
            <a:xfrm flipH="1" rot="10800000">
              <a:off x="2348386" y="4902256"/>
              <a:ext cx="185893" cy="933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7" name="Google Shape;6727;p91"/>
            <p:cNvCxnSpPr/>
            <p:nvPr/>
          </p:nvCxnSpPr>
          <p:spPr>
            <a:xfrm flipH="1" rot="10800000">
              <a:off x="3127556" y="4839857"/>
              <a:ext cx="243934" cy="21547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8" name="Google Shape;6728;p91"/>
            <p:cNvCxnSpPr/>
            <p:nvPr/>
          </p:nvCxnSpPr>
          <p:spPr>
            <a:xfrm rot="10800000">
              <a:off x="3601475" y="4827798"/>
              <a:ext cx="342282" cy="10596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9" name="Google Shape;6729;p91"/>
            <p:cNvCxnSpPr/>
            <p:nvPr/>
          </p:nvCxnSpPr>
          <p:spPr>
            <a:xfrm flipH="1" rot="10800000">
              <a:off x="3587811" y="4532353"/>
              <a:ext cx="273243" cy="16667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0" name="Google Shape;6730;p91"/>
            <p:cNvCxnSpPr>
              <a:endCxn id="6714" idx="4"/>
            </p:cNvCxnSpPr>
            <p:nvPr/>
          </p:nvCxnSpPr>
          <p:spPr>
            <a:xfrm rot="10800000">
              <a:off x="2408213" y="4421930"/>
              <a:ext cx="396300" cy="74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731" name="Google Shape;6731;p91"/>
            <p:cNvGrpSpPr/>
            <p:nvPr/>
          </p:nvGrpSpPr>
          <p:grpSpPr>
            <a:xfrm>
              <a:off x="3144256" y="4681756"/>
              <a:ext cx="513732" cy="157430"/>
              <a:chOff x="2356" y="1300"/>
              <a:chExt cx="555" cy="194"/>
            </a:xfrm>
          </p:grpSpPr>
          <p:sp>
            <p:nvSpPr>
              <p:cNvPr id="6732" name="Google Shape;6732;p91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33" name="Google Shape;6733;p91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34" name="Google Shape;6734;p91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735" name="Google Shape;6735;p91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736" name="Google Shape;6736;p91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7" name="Google Shape;6737;p91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6738" name="Google Shape;6738;p91"/>
              <p:cNvCxnSpPr/>
              <p:nvPr/>
            </p:nvCxnSpPr>
            <p:spPr>
              <a:xfrm>
                <a:off x="2358" y="1360"/>
                <a:ext cx="0" cy="8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39" name="Google Shape;6739;p91"/>
              <p:cNvCxnSpPr/>
              <p:nvPr/>
            </p:nvCxnSpPr>
            <p:spPr>
              <a:xfrm>
                <a:off x="2907" y="1362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740" name="Google Shape;6740;p91"/>
            <p:cNvGrpSpPr/>
            <p:nvPr/>
          </p:nvGrpSpPr>
          <p:grpSpPr>
            <a:xfrm>
              <a:off x="2389607" y="4745631"/>
              <a:ext cx="513732" cy="157430"/>
              <a:chOff x="2356" y="1300"/>
              <a:chExt cx="555" cy="194"/>
            </a:xfrm>
          </p:grpSpPr>
          <p:sp>
            <p:nvSpPr>
              <p:cNvPr id="6741" name="Google Shape;6741;p91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42" name="Google Shape;6742;p91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43" name="Google Shape;6743;p91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744" name="Google Shape;6744;p91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745" name="Google Shape;6745;p91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6" name="Google Shape;6746;p91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6747" name="Google Shape;6747;p91"/>
              <p:cNvCxnSpPr/>
              <p:nvPr/>
            </p:nvCxnSpPr>
            <p:spPr>
              <a:xfrm>
                <a:off x="2357" y="1360"/>
                <a:ext cx="0" cy="8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48" name="Google Shape;6748;p91"/>
              <p:cNvCxnSpPr/>
              <p:nvPr/>
            </p:nvCxnSpPr>
            <p:spPr>
              <a:xfrm>
                <a:off x="2908" y="1362"/>
                <a:ext cx="0" cy="8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749" name="Google Shape;6749;p91"/>
            <p:cNvGrpSpPr/>
            <p:nvPr/>
          </p:nvGrpSpPr>
          <p:grpSpPr>
            <a:xfrm>
              <a:off x="2667612" y="4492206"/>
              <a:ext cx="513732" cy="157430"/>
              <a:chOff x="2356" y="1300"/>
              <a:chExt cx="555" cy="194"/>
            </a:xfrm>
          </p:grpSpPr>
          <p:sp>
            <p:nvSpPr>
              <p:cNvPr id="6750" name="Google Shape;6750;p91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51" name="Google Shape;6751;p91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52" name="Google Shape;6752;p91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753" name="Google Shape;6753;p91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754" name="Google Shape;6754;p91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55" name="Google Shape;6755;p91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6756" name="Google Shape;6756;p91"/>
              <p:cNvCxnSpPr/>
              <p:nvPr/>
            </p:nvCxnSpPr>
            <p:spPr>
              <a:xfrm>
                <a:off x="2357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57" name="Google Shape;6757;p91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758" name="Google Shape;6758;p91"/>
            <p:cNvGrpSpPr/>
            <p:nvPr/>
          </p:nvGrpSpPr>
          <p:grpSpPr>
            <a:xfrm>
              <a:off x="3578257" y="4374514"/>
              <a:ext cx="513732" cy="157430"/>
              <a:chOff x="2356" y="1300"/>
              <a:chExt cx="555" cy="194"/>
            </a:xfrm>
          </p:grpSpPr>
          <p:sp>
            <p:nvSpPr>
              <p:cNvPr id="6759" name="Google Shape;6759;p91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60" name="Google Shape;6760;p91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61" name="Google Shape;6761;p91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762" name="Google Shape;6762;p91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763" name="Google Shape;6763;p91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4" name="Google Shape;6764;p91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6765" name="Google Shape;6765;p91"/>
              <p:cNvCxnSpPr/>
              <p:nvPr/>
            </p:nvCxnSpPr>
            <p:spPr>
              <a:xfrm>
                <a:off x="2358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66" name="Google Shape;6766;p91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767" name="Google Shape;6767;p91"/>
            <p:cNvGrpSpPr/>
            <p:nvPr/>
          </p:nvGrpSpPr>
          <p:grpSpPr>
            <a:xfrm>
              <a:off x="3797517" y="4879598"/>
              <a:ext cx="513732" cy="157430"/>
              <a:chOff x="2356" y="1300"/>
              <a:chExt cx="555" cy="194"/>
            </a:xfrm>
          </p:grpSpPr>
          <p:sp>
            <p:nvSpPr>
              <p:cNvPr id="6768" name="Google Shape;6768;p91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69" name="Google Shape;6769;p91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70" name="Google Shape;6770;p91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771" name="Google Shape;6771;p91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772" name="Google Shape;6772;p91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3" name="Google Shape;6773;p91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6774" name="Google Shape;6774;p91"/>
              <p:cNvCxnSpPr/>
              <p:nvPr/>
            </p:nvCxnSpPr>
            <p:spPr>
              <a:xfrm>
                <a:off x="2357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75" name="Google Shape;6775;p91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776" name="Google Shape;6776;p91"/>
            <p:cNvGrpSpPr/>
            <p:nvPr/>
          </p:nvGrpSpPr>
          <p:grpSpPr>
            <a:xfrm>
              <a:off x="2927730" y="5041357"/>
              <a:ext cx="513732" cy="157430"/>
              <a:chOff x="2356" y="1300"/>
              <a:chExt cx="555" cy="194"/>
            </a:xfrm>
          </p:grpSpPr>
          <p:sp>
            <p:nvSpPr>
              <p:cNvPr id="6777" name="Google Shape;6777;p91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78" name="Google Shape;6778;p91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79" name="Google Shape;6779;p91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780" name="Google Shape;6780;p91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781" name="Google Shape;6781;p91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82" name="Google Shape;6782;p91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6783" name="Google Shape;6783;p91"/>
              <p:cNvCxnSpPr/>
              <p:nvPr/>
            </p:nvCxnSpPr>
            <p:spPr>
              <a:xfrm>
                <a:off x="2357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84" name="Google Shape;6784;p91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785" name="Google Shape;6785;p91"/>
            <p:cNvGrpSpPr/>
            <p:nvPr/>
          </p:nvGrpSpPr>
          <p:grpSpPr>
            <a:xfrm>
              <a:off x="2066981" y="4995523"/>
              <a:ext cx="513732" cy="157430"/>
              <a:chOff x="2356" y="1300"/>
              <a:chExt cx="555" cy="194"/>
            </a:xfrm>
          </p:grpSpPr>
          <p:sp>
            <p:nvSpPr>
              <p:cNvPr id="6786" name="Google Shape;6786;p91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87" name="Google Shape;6787;p91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88" name="Google Shape;6788;p91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789" name="Google Shape;6789;p91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6790" name="Google Shape;6790;p91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91" name="Google Shape;6791;p91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6792" name="Google Shape;6792;p91"/>
              <p:cNvCxnSpPr/>
              <p:nvPr/>
            </p:nvCxnSpPr>
            <p:spPr>
              <a:xfrm>
                <a:off x="2358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93" name="Google Shape;6793;p91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6794" name="Google Shape;6794;p91"/>
            <p:cNvCxnSpPr>
              <a:endCxn id="6634" idx="1"/>
            </p:cNvCxnSpPr>
            <p:nvPr/>
          </p:nvCxnSpPr>
          <p:spPr>
            <a:xfrm>
              <a:off x="2383487" y="2610471"/>
              <a:ext cx="238200" cy="261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5" name="Google Shape;6795;p91"/>
            <p:cNvCxnSpPr>
              <a:stCxn id="6532" idx="8"/>
              <a:endCxn id="6796" idx="2"/>
            </p:cNvCxnSpPr>
            <p:nvPr/>
          </p:nvCxnSpPr>
          <p:spPr>
            <a:xfrm>
              <a:off x="1455737" y="2990809"/>
              <a:ext cx="38100" cy="309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7" name="Google Shape;6797;p91"/>
            <p:cNvCxnSpPr>
              <a:endCxn id="6796" idx="3"/>
            </p:cNvCxnSpPr>
            <p:nvPr/>
          </p:nvCxnSpPr>
          <p:spPr>
            <a:xfrm>
              <a:off x="1235234" y="3271138"/>
              <a:ext cx="123900" cy="212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8" name="Google Shape;6798;p91"/>
            <p:cNvCxnSpPr>
              <a:endCxn id="6679" idx="1"/>
            </p:cNvCxnSpPr>
            <p:nvPr/>
          </p:nvCxnSpPr>
          <p:spPr>
            <a:xfrm>
              <a:off x="3915619" y="2411778"/>
              <a:ext cx="308100" cy="57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9" name="Google Shape;6799;p91"/>
            <p:cNvCxnSpPr>
              <a:endCxn id="6679" idx="0"/>
            </p:cNvCxnSpPr>
            <p:nvPr/>
          </p:nvCxnSpPr>
          <p:spPr>
            <a:xfrm flipH="1">
              <a:off x="4426304" y="2390057"/>
              <a:ext cx="384300" cy="579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0" name="Google Shape;6800;p91"/>
            <p:cNvCxnSpPr>
              <a:endCxn id="6596" idx="0"/>
            </p:cNvCxnSpPr>
            <p:nvPr/>
          </p:nvCxnSpPr>
          <p:spPr>
            <a:xfrm>
              <a:off x="6770956" y="2900231"/>
              <a:ext cx="216000" cy="1046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1" name="Google Shape;6801;p91"/>
            <p:cNvCxnSpPr/>
            <p:nvPr/>
          </p:nvCxnSpPr>
          <p:spPr>
            <a:xfrm flipH="1">
              <a:off x="7137398" y="3251197"/>
              <a:ext cx="241300" cy="69215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2" name="Google Shape;6802;p91"/>
            <p:cNvCxnSpPr>
              <a:stCxn id="6536" idx="4"/>
              <a:endCxn id="6610" idx="0"/>
            </p:cNvCxnSpPr>
            <p:nvPr/>
          </p:nvCxnSpPr>
          <p:spPr>
            <a:xfrm flipH="1">
              <a:off x="7483611" y="4229096"/>
              <a:ext cx="541200" cy="249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3" name="Google Shape;6803;p91"/>
            <p:cNvCxnSpPr/>
            <p:nvPr/>
          </p:nvCxnSpPr>
          <p:spPr>
            <a:xfrm rot="10800000">
              <a:off x="7454899" y="4573584"/>
              <a:ext cx="796925" cy="61436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4" name="Google Shape;6804;p91"/>
            <p:cNvCxnSpPr>
              <a:endCxn id="6612" idx="5"/>
            </p:cNvCxnSpPr>
            <p:nvPr/>
          </p:nvCxnSpPr>
          <p:spPr>
            <a:xfrm rot="10800000">
              <a:off x="6496434" y="4722373"/>
              <a:ext cx="1047900" cy="966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5" name="Google Shape;6805;p91"/>
            <p:cNvCxnSpPr>
              <a:stCxn id="6537" idx="0"/>
              <a:endCxn id="6806" idx="5"/>
            </p:cNvCxnSpPr>
            <p:nvPr/>
          </p:nvCxnSpPr>
          <p:spPr>
            <a:xfrm rot="10800000">
              <a:off x="5085362" y="5684597"/>
              <a:ext cx="520800" cy="169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7" name="Google Shape;6807;p91"/>
            <p:cNvCxnSpPr/>
            <p:nvPr/>
          </p:nvCxnSpPr>
          <p:spPr>
            <a:xfrm rot="10800000">
              <a:off x="4068763" y="5045070"/>
              <a:ext cx="371475" cy="9731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8" name="Google Shape;6808;p91"/>
            <p:cNvCxnSpPr/>
            <p:nvPr/>
          </p:nvCxnSpPr>
          <p:spPr>
            <a:xfrm flipH="1" rot="10800000">
              <a:off x="3389313" y="5689595"/>
              <a:ext cx="306387" cy="16509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9" name="Google Shape;6809;p91"/>
            <p:cNvCxnSpPr/>
            <p:nvPr/>
          </p:nvCxnSpPr>
          <p:spPr>
            <a:xfrm flipH="1" rot="10800000">
              <a:off x="1790701" y="5160959"/>
              <a:ext cx="401638" cy="20954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0" name="Google Shape;6810;p91"/>
            <p:cNvCxnSpPr/>
            <p:nvPr/>
          </p:nvCxnSpPr>
          <p:spPr>
            <a:xfrm flipH="1" rot="10800000">
              <a:off x="1179514" y="4467220"/>
              <a:ext cx="227012" cy="28257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1" name="Google Shape;6811;p91"/>
            <p:cNvCxnSpPr>
              <a:endCxn id="6796" idx="5"/>
            </p:cNvCxnSpPr>
            <p:nvPr/>
          </p:nvCxnSpPr>
          <p:spPr>
            <a:xfrm flipH="1" rot="10800000">
              <a:off x="1156034" y="4369514"/>
              <a:ext cx="203100" cy="7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812" name="Google Shape;6812;p91"/>
            <p:cNvSpPr/>
            <p:nvPr/>
          </p:nvSpPr>
          <p:spPr>
            <a:xfrm>
              <a:off x="5677594" y="2896840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813" name="Google Shape;6813;p91"/>
            <p:cNvCxnSpPr/>
            <p:nvPr/>
          </p:nvCxnSpPr>
          <p:spPr>
            <a:xfrm>
              <a:off x="4713288" y="3051287"/>
              <a:ext cx="964306" cy="26892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4" name="Google Shape;6814;p91"/>
            <p:cNvCxnSpPr/>
            <p:nvPr/>
          </p:nvCxnSpPr>
          <p:spPr>
            <a:xfrm>
              <a:off x="6139457" y="3169610"/>
              <a:ext cx="691556" cy="784846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5" name="Google Shape;6815;p91"/>
            <p:cNvCxnSpPr>
              <a:stCxn id="6761" idx="0"/>
            </p:cNvCxnSpPr>
            <p:nvPr/>
          </p:nvCxnSpPr>
          <p:spPr>
            <a:xfrm flipH="1" rot="10800000">
              <a:off x="3833272" y="4233214"/>
              <a:ext cx="190500" cy="1413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816" name="Google Shape;6816;p91"/>
            <p:cNvSpPr/>
            <p:nvPr/>
          </p:nvSpPr>
          <p:spPr>
            <a:xfrm>
              <a:off x="3932543" y="3959555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/>
            </a:p>
          </p:txBody>
        </p:sp>
        <p:cxnSp>
          <p:nvCxnSpPr>
            <p:cNvPr id="6817" name="Google Shape;6817;p91"/>
            <p:cNvCxnSpPr>
              <a:stCxn id="6816" idx="6"/>
              <a:endCxn id="6555" idx="1"/>
            </p:cNvCxnSpPr>
            <p:nvPr/>
          </p:nvCxnSpPr>
          <p:spPr>
            <a:xfrm flipH="1" rot="10800000">
              <a:off x="4460773" y="3953980"/>
              <a:ext cx="770100" cy="1581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8" name="Google Shape;6818;p91"/>
            <p:cNvCxnSpPr/>
            <p:nvPr/>
          </p:nvCxnSpPr>
          <p:spPr>
            <a:xfrm>
              <a:off x="3692525" y="3789358"/>
              <a:ext cx="342828" cy="205015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9" name="Google Shape;6819;p91"/>
            <p:cNvCxnSpPr>
              <a:stCxn id="6686" idx="5"/>
              <a:endCxn id="6551" idx="1"/>
            </p:cNvCxnSpPr>
            <p:nvPr/>
          </p:nvCxnSpPr>
          <p:spPr>
            <a:xfrm>
              <a:off x="4876256" y="3633038"/>
              <a:ext cx="431700" cy="2226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0" name="Google Shape;6820;p91"/>
            <p:cNvCxnSpPr>
              <a:endCxn id="6716" idx="0"/>
            </p:cNvCxnSpPr>
            <p:nvPr/>
          </p:nvCxnSpPr>
          <p:spPr>
            <a:xfrm flipH="1">
              <a:off x="2407288" y="3753300"/>
              <a:ext cx="282600" cy="5112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1" name="Google Shape;6821;p91"/>
            <p:cNvCxnSpPr>
              <a:stCxn id="6775" idx="0"/>
            </p:cNvCxnSpPr>
            <p:nvPr/>
          </p:nvCxnSpPr>
          <p:spPr>
            <a:xfrm flipH="1" rot="10800000">
              <a:off x="4307762" y="4626568"/>
              <a:ext cx="843900" cy="3042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806" name="Google Shape;6806;p91"/>
            <p:cNvSpPr/>
            <p:nvPr/>
          </p:nvSpPr>
          <p:spPr>
            <a:xfrm>
              <a:off x="3340101" y="5359394"/>
              <a:ext cx="2044700" cy="38099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6" name="Google Shape;6796;p91"/>
            <p:cNvSpPr/>
            <p:nvPr/>
          </p:nvSpPr>
          <p:spPr>
            <a:xfrm rot="5400000">
              <a:off x="867570" y="3736176"/>
              <a:ext cx="1252535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822" name="Google Shape;6822;p91"/>
            <p:cNvCxnSpPr>
              <a:stCxn id="6796" idx="0"/>
              <a:endCxn id="6710" idx="0"/>
            </p:cNvCxnSpPr>
            <p:nvPr/>
          </p:nvCxnSpPr>
          <p:spPr>
            <a:xfrm flipH="1" rot="10800000">
              <a:off x="1684338" y="3653676"/>
              <a:ext cx="758700" cy="27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3" name="Google Shape;6823;p91"/>
            <p:cNvCxnSpPr>
              <a:endCxn id="6720" idx="1"/>
            </p:cNvCxnSpPr>
            <p:nvPr/>
          </p:nvCxnSpPr>
          <p:spPr>
            <a:xfrm>
              <a:off x="1685925" y="4111625"/>
              <a:ext cx="466800" cy="270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824" name="Google Shape;6824;p91"/>
          <p:cNvCxnSpPr/>
          <p:nvPr/>
        </p:nvCxnSpPr>
        <p:spPr>
          <a:xfrm flipH="1" rot="10800000">
            <a:off x="1162050" y="5276850"/>
            <a:ext cx="144463" cy="31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825" name="Google Shape;6825;p91"/>
          <p:cNvGrpSpPr/>
          <p:nvPr/>
        </p:nvGrpSpPr>
        <p:grpSpPr>
          <a:xfrm>
            <a:off x="439738" y="3552825"/>
            <a:ext cx="8258175" cy="2900363"/>
            <a:chOff x="439215" y="3555216"/>
            <a:chExt cx="8258951" cy="2901368"/>
          </a:xfrm>
        </p:grpSpPr>
        <p:grpSp>
          <p:nvGrpSpPr>
            <p:cNvPr id="6826" name="Google Shape;6826;p91"/>
            <p:cNvGrpSpPr/>
            <p:nvPr/>
          </p:nvGrpSpPr>
          <p:grpSpPr>
            <a:xfrm>
              <a:off x="1678362" y="3855145"/>
              <a:ext cx="347753" cy="680208"/>
              <a:chOff x="7923189" y="2486663"/>
              <a:chExt cx="360362" cy="884586"/>
            </a:xfrm>
          </p:grpSpPr>
          <p:pic>
            <p:nvPicPr>
              <p:cNvPr id="6827" name="Google Shape;6827;p9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828" name="Google Shape;6828;p91"/>
              <p:cNvGrpSpPr/>
              <p:nvPr/>
            </p:nvGrpSpPr>
            <p:grpSpPr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6829" name="Google Shape;6829;p91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30" name="Google Shape;6830;p91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31" name="Google Shape;6831;p91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32" name="Google Shape;6832;p91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33" name="Google Shape;6833;p91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834" name="Google Shape;6834;p91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6835" name="Google Shape;6835;p91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36" name="Google Shape;6836;p91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837" name="Google Shape;6837;p91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838" name="Google Shape;6838;p91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6839" name="Google Shape;6839;p91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40" name="Google Shape;6840;p91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841" name="Google Shape;6841;p91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42" name="Google Shape;6842;p91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843" name="Google Shape;6843;p91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6844" name="Google Shape;6844;p91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45" name="Google Shape;6845;p91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846" name="Google Shape;6846;p91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847" name="Google Shape;6847;p91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6848" name="Google Shape;6848;p91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49" name="Google Shape;6849;p91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850" name="Google Shape;6850;p91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1" name="Google Shape;6851;p91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2" name="Google Shape;6852;p91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3" name="Google Shape;6853;p91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4" name="Google Shape;6854;p91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5" name="Google Shape;6855;p91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6" name="Google Shape;6856;p91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7" name="Google Shape;6857;p91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8" name="Google Shape;6858;p91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Noto Sans Symbols"/>
                    <a:buNone/>
                  </a:pPr>
                  <a:r>
                    <a:t/>
                  </a:r>
                  <a:endParaRPr sz="18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9" name="Google Shape;6859;p91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60" name="Google Shape;6860;p91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861" name="Google Shape;6861;p91"/>
            <p:cNvGrpSpPr/>
            <p:nvPr/>
          </p:nvGrpSpPr>
          <p:grpSpPr>
            <a:xfrm>
              <a:off x="3221830" y="5776376"/>
              <a:ext cx="347753" cy="680208"/>
              <a:chOff x="7923189" y="2486663"/>
              <a:chExt cx="360362" cy="884586"/>
            </a:xfrm>
          </p:grpSpPr>
          <p:pic>
            <p:nvPicPr>
              <p:cNvPr id="6862" name="Google Shape;6862;p9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863" name="Google Shape;6863;p91"/>
              <p:cNvGrpSpPr/>
              <p:nvPr/>
            </p:nvGrpSpPr>
            <p:grpSpPr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6864" name="Google Shape;6864;p91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65" name="Google Shape;6865;p91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66" name="Google Shape;6866;p91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67" name="Google Shape;6867;p91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68" name="Google Shape;6868;p91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869" name="Google Shape;6869;p91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6870" name="Google Shape;6870;p91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1" name="Google Shape;6871;p91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872" name="Google Shape;6872;p91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873" name="Google Shape;6873;p91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6874" name="Google Shape;6874;p91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5" name="Google Shape;6875;p91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876" name="Google Shape;6876;p91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77" name="Google Shape;6877;p91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878" name="Google Shape;6878;p91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6879" name="Google Shape;6879;p91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0" name="Google Shape;6880;p91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881" name="Google Shape;6881;p91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882" name="Google Shape;6882;p91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6883" name="Google Shape;6883;p91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4" name="Google Shape;6884;p91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885" name="Google Shape;6885;p91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86" name="Google Shape;6886;p91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87" name="Google Shape;6887;p91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88" name="Google Shape;6888;p91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89" name="Google Shape;6889;p91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0" name="Google Shape;6890;p91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1" name="Google Shape;6891;p91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2" name="Google Shape;6892;p91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3" name="Google Shape;6893;p91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Noto Sans Symbols"/>
                    <a:buNone/>
                  </a:pPr>
                  <a:r>
                    <a:t/>
                  </a:r>
                  <a:endParaRPr sz="18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4" name="Google Shape;6894;p91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5" name="Google Shape;6895;p91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896" name="Google Shape;6896;p91"/>
            <p:cNvGrpSpPr/>
            <p:nvPr/>
          </p:nvGrpSpPr>
          <p:grpSpPr>
            <a:xfrm>
              <a:off x="4387291" y="3555216"/>
              <a:ext cx="347753" cy="680208"/>
              <a:chOff x="7923189" y="2486663"/>
              <a:chExt cx="360362" cy="884586"/>
            </a:xfrm>
          </p:grpSpPr>
          <p:pic>
            <p:nvPicPr>
              <p:cNvPr id="6897" name="Google Shape;6897;p9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898" name="Google Shape;6898;p91"/>
              <p:cNvGrpSpPr/>
              <p:nvPr/>
            </p:nvGrpSpPr>
            <p:grpSpPr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6899" name="Google Shape;6899;p91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00" name="Google Shape;6900;p91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01" name="Google Shape;6901;p91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02" name="Google Shape;6902;p91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03" name="Google Shape;6903;p91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904" name="Google Shape;6904;p91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6905" name="Google Shape;6905;p91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6" name="Google Shape;6906;p91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907" name="Google Shape;6907;p91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908" name="Google Shape;6908;p91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6909" name="Google Shape;6909;p91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10" name="Google Shape;6910;p91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911" name="Google Shape;6911;p91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12" name="Google Shape;6912;p91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913" name="Google Shape;6913;p91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6914" name="Google Shape;6914;p91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15" name="Google Shape;6915;p91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916" name="Google Shape;6916;p91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917" name="Google Shape;6917;p91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6918" name="Google Shape;6918;p91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19" name="Google Shape;6919;p91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920" name="Google Shape;6920;p91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1" name="Google Shape;6921;p91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2" name="Google Shape;6922;p91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3" name="Google Shape;6923;p91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4" name="Google Shape;6924;p91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5" name="Google Shape;6925;p91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6" name="Google Shape;6926;p91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7" name="Google Shape;6927;p91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8" name="Google Shape;6928;p91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Noto Sans Symbols"/>
                    <a:buNone/>
                  </a:pPr>
                  <a:r>
                    <a:t/>
                  </a:r>
                  <a:endParaRPr sz="18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9" name="Google Shape;6929;p91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30" name="Google Shape;6930;p91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931" name="Google Shape;6931;p91"/>
            <p:cNvGrpSpPr/>
            <p:nvPr/>
          </p:nvGrpSpPr>
          <p:grpSpPr>
            <a:xfrm>
              <a:off x="5084012" y="5612511"/>
              <a:ext cx="347767" cy="680207"/>
              <a:chOff x="7923189" y="2486664"/>
              <a:chExt cx="360377" cy="884585"/>
            </a:xfrm>
          </p:grpSpPr>
          <p:pic>
            <p:nvPicPr>
              <p:cNvPr id="6932" name="Google Shape;6932;p9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043998" y="2486664"/>
                <a:ext cx="239568" cy="536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933" name="Google Shape;6933;p91"/>
              <p:cNvGrpSpPr/>
              <p:nvPr/>
            </p:nvGrpSpPr>
            <p:grpSpPr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6934" name="Google Shape;6934;p91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35" name="Google Shape;6935;p91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36" name="Google Shape;6936;p91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37" name="Google Shape;6937;p91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38" name="Google Shape;6938;p91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939" name="Google Shape;6939;p91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6940" name="Google Shape;6940;p91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41" name="Google Shape;6941;p91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942" name="Google Shape;6942;p91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943" name="Google Shape;6943;p91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6944" name="Google Shape;6944;p91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45" name="Google Shape;6945;p91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946" name="Google Shape;6946;p91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47" name="Google Shape;6947;p91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948" name="Google Shape;6948;p91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6949" name="Google Shape;6949;p91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50" name="Google Shape;6950;p91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951" name="Google Shape;6951;p91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952" name="Google Shape;6952;p91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6953" name="Google Shape;6953;p91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54" name="Google Shape;6954;p91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955" name="Google Shape;6955;p91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56" name="Google Shape;6956;p91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57" name="Google Shape;6957;p91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58" name="Google Shape;6958;p91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59" name="Google Shape;6959;p91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0" name="Google Shape;6960;p91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1" name="Google Shape;6961;p91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2" name="Google Shape;6962;p91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3" name="Google Shape;6963;p91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Noto Sans Symbols"/>
                    <a:buNone/>
                  </a:pPr>
                  <a:r>
                    <a:t/>
                  </a:r>
                  <a:endParaRPr sz="18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4" name="Google Shape;6964;p91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5" name="Google Shape;6965;p91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966" name="Google Shape;6966;p91"/>
            <p:cNvGrpSpPr/>
            <p:nvPr/>
          </p:nvGrpSpPr>
          <p:grpSpPr>
            <a:xfrm>
              <a:off x="6068038" y="3829780"/>
              <a:ext cx="347753" cy="680208"/>
              <a:chOff x="7923189" y="2486663"/>
              <a:chExt cx="360362" cy="884586"/>
            </a:xfrm>
          </p:grpSpPr>
          <p:pic>
            <p:nvPicPr>
              <p:cNvPr id="6967" name="Google Shape;6967;p9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968" name="Google Shape;6968;p91"/>
              <p:cNvGrpSpPr/>
              <p:nvPr/>
            </p:nvGrpSpPr>
            <p:grpSpPr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6969" name="Google Shape;6969;p91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70" name="Google Shape;6970;p91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71" name="Google Shape;6971;p91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72" name="Google Shape;6972;p91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73" name="Google Shape;6973;p91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974" name="Google Shape;6974;p91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6975" name="Google Shape;6975;p91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76" name="Google Shape;6976;p91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977" name="Google Shape;6977;p91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978" name="Google Shape;6978;p91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6979" name="Google Shape;6979;p91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80" name="Google Shape;6980;p91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981" name="Google Shape;6981;p91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82" name="Google Shape;6982;p91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983" name="Google Shape;6983;p91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6984" name="Google Shape;6984;p91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85" name="Google Shape;6985;p91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986" name="Google Shape;6986;p91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987" name="Google Shape;6987;p91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6988" name="Google Shape;6988;p91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89" name="Google Shape;6989;p91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990" name="Google Shape;6990;p91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91" name="Google Shape;6991;p91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92" name="Google Shape;6992;p91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93" name="Google Shape;6993;p91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94" name="Google Shape;6994;p91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95" name="Google Shape;6995;p91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96" name="Google Shape;6996;p91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97" name="Google Shape;6997;p91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98" name="Google Shape;6998;p91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Noto Sans Symbols"/>
                    <a:buNone/>
                  </a:pPr>
                  <a:r>
                    <a:t/>
                  </a:r>
                  <a:endParaRPr sz="18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99" name="Google Shape;6999;p91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00" name="Google Shape;7000;p91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001" name="Google Shape;7001;p91"/>
            <p:cNvGrpSpPr/>
            <p:nvPr/>
          </p:nvGrpSpPr>
          <p:grpSpPr>
            <a:xfrm>
              <a:off x="2122838" y="5630065"/>
              <a:ext cx="347753" cy="680208"/>
              <a:chOff x="7923189" y="2486663"/>
              <a:chExt cx="360362" cy="884586"/>
            </a:xfrm>
          </p:grpSpPr>
          <p:pic>
            <p:nvPicPr>
              <p:cNvPr id="7002" name="Google Shape;7002;p9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7003" name="Google Shape;7003;p91"/>
              <p:cNvGrpSpPr/>
              <p:nvPr/>
            </p:nvGrpSpPr>
            <p:grpSpPr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7004" name="Google Shape;7004;p91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05" name="Google Shape;7005;p91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06" name="Google Shape;7006;p91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07" name="Google Shape;7007;p91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08" name="Google Shape;7008;p91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009" name="Google Shape;7009;p91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7010" name="Google Shape;7010;p91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11" name="Google Shape;7011;p91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012" name="Google Shape;7012;p91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013" name="Google Shape;7013;p91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7014" name="Google Shape;7014;p91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15" name="Google Shape;7015;p91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016" name="Google Shape;7016;p91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17" name="Google Shape;7017;p91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018" name="Google Shape;7018;p91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7019" name="Google Shape;7019;p91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20" name="Google Shape;7020;p91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021" name="Google Shape;7021;p91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022" name="Google Shape;7022;p91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7023" name="Google Shape;7023;p91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24" name="Google Shape;7024;p91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025" name="Google Shape;7025;p91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26" name="Google Shape;7026;p91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27" name="Google Shape;7027;p91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28" name="Google Shape;7028;p91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29" name="Google Shape;7029;p91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30" name="Google Shape;7030;p91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31" name="Google Shape;7031;p91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32" name="Google Shape;7032;p91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33" name="Google Shape;7033;p91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Noto Sans Symbols"/>
                    <a:buNone/>
                  </a:pPr>
                  <a:r>
                    <a:t/>
                  </a:r>
                  <a:endParaRPr sz="18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34" name="Google Shape;7034;p91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35" name="Google Shape;7035;p91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036" name="Google Shape;7036;p91"/>
            <p:cNvGrpSpPr/>
            <p:nvPr/>
          </p:nvGrpSpPr>
          <p:grpSpPr>
            <a:xfrm>
              <a:off x="7707457" y="4365068"/>
              <a:ext cx="990709" cy="735459"/>
              <a:chOff x="7707457" y="4365068"/>
              <a:chExt cx="990709" cy="735459"/>
            </a:xfrm>
          </p:grpSpPr>
          <p:pic>
            <p:nvPicPr>
              <p:cNvPr id="7037" name="Google Shape;7037;p9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771833" y="4640202"/>
                <a:ext cx="822008" cy="4603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7038" name="Google Shape;7038;p91"/>
              <p:cNvGrpSpPr/>
              <p:nvPr/>
            </p:nvGrpSpPr>
            <p:grpSpPr>
              <a:xfrm flipH="1">
                <a:off x="7707457" y="4368231"/>
                <a:ext cx="225477" cy="394743"/>
                <a:chOff x="4144" y="425"/>
                <a:chExt cx="1422" cy="2389"/>
              </a:xfrm>
            </p:grpSpPr>
            <p:sp>
              <p:nvSpPr>
                <p:cNvPr id="7039" name="Google Shape;7039;p91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0" name="Google Shape;7040;p91"/>
                <p:cNvSpPr/>
                <p:nvPr/>
              </p:nvSpPr>
              <p:spPr>
                <a:xfrm>
                  <a:off x="4204" y="425"/>
                  <a:ext cx="1051" cy="2259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1" name="Google Shape;7041;p91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2" name="Google Shape;7042;p91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3" name="Google Shape;7043;p91"/>
                <p:cNvSpPr/>
                <p:nvPr/>
              </p:nvSpPr>
              <p:spPr>
                <a:xfrm>
                  <a:off x="4214" y="685"/>
                  <a:ext cx="601" cy="4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044" name="Google Shape;7044;p91"/>
                <p:cNvGrpSpPr/>
                <p:nvPr/>
              </p:nvGrpSpPr>
              <p:grpSpPr>
                <a:xfrm>
                  <a:off x="4775" y="666"/>
                  <a:ext cx="581" cy="144"/>
                  <a:chOff x="646" y="2566"/>
                  <a:chExt cx="725" cy="138"/>
                </a:xfrm>
              </p:grpSpPr>
              <p:sp>
                <p:nvSpPr>
                  <p:cNvPr id="7045" name="Google Shape;7045;p91"/>
                  <p:cNvSpPr/>
                  <p:nvPr/>
                </p:nvSpPr>
                <p:spPr>
                  <a:xfrm>
                    <a:off x="646" y="2566"/>
                    <a:ext cx="725" cy="138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46" name="Google Shape;7046;p91"/>
                  <p:cNvSpPr/>
                  <p:nvPr/>
                </p:nvSpPr>
                <p:spPr>
                  <a:xfrm>
                    <a:off x="659" y="2584"/>
                    <a:ext cx="700" cy="101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047" name="Google Shape;7047;p91"/>
                <p:cNvSpPr/>
                <p:nvPr/>
              </p:nvSpPr>
              <p:spPr>
                <a:xfrm>
                  <a:off x="4224" y="1012"/>
                  <a:ext cx="601" cy="4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048" name="Google Shape;7048;p91"/>
                <p:cNvGrpSpPr/>
                <p:nvPr/>
              </p:nvGrpSpPr>
              <p:grpSpPr>
                <a:xfrm>
                  <a:off x="4745" y="992"/>
                  <a:ext cx="581" cy="135"/>
                  <a:chOff x="611" y="2566"/>
                  <a:chExt cx="725" cy="140"/>
                </a:xfrm>
              </p:grpSpPr>
              <p:sp>
                <p:nvSpPr>
                  <p:cNvPr id="7049" name="Google Shape;7049;p91"/>
                  <p:cNvSpPr/>
                  <p:nvPr/>
                </p:nvSpPr>
                <p:spPr>
                  <a:xfrm>
                    <a:off x="611" y="2566"/>
                    <a:ext cx="725" cy="14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50" name="Google Shape;7050;p91"/>
                  <p:cNvSpPr/>
                  <p:nvPr/>
                </p:nvSpPr>
                <p:spPr>
                  <a:xfrm>
                    <a:off x="624" y="2586"/>
                    <a:ext cx="687" cy="100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051" name="Google Shape;7051;p91"/>
                <p:cNvSpPr/>
                <p:nvPr/>
              </p:nvSpPr>
              <p:spPr>
                <a:xfrm>
                  <a:off x="4224" y="1358"/>
                  <a:ext cx="591" cy="29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52" name="Google Shape;7052;p91"/>
                <p:cNvSpPr/>
                <p:nvPr/>
              </p:nvSpPr>
              <p:spPr>
                <a:xfrm>
                  <a:off x="4234" y="1627"/>
                  <a:ext cx="591" cy="4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053" name="Google Shape;7053;p91"/>
                <p:cNvGrpSpPr/>
                <p:nvPr/>
              </p:nvGrpSpPr>
              <p:grpSpPr>
                <a:xfrm>
                  <a:off x="4735" y="1627"/>
                  <a:ext cx="571" cy="125"/>
                  <a:chOff x="614" y="2568"/>
                  <a:chExt cx="711" cy="115"/>
                </a:xfrm>
              </p:grpSpPr>
              <p:sp>
                <p:nvSpPr>
                  <p:cNvPr id="7054" name="Google Shape;7054;p91"/>
                  <p:cNvSpPr/>
                  <p:nvPr/>
                </p:nvSpPr>
                <p:spPr>
                  <a:xfrm>
                    <a:off x="614" y="2568"/>
                    <a:ext cx="711" cy="115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55" name="Google Shape;7055;p91"/>
                  <p:cNvSpPr/>
                  <p:nvPr/>
                </p:nvSpPr>
                <p:spPr>
                  <a:xfrm>
                    <a:off x="626" y="2585"/>
                    <a:ext cx="674" cy="80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056" name="Google Shape;7056;p91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057" name="Google Shape;7057;p91"/>
                <p:cNvGrpSpPr/>
                <p:nvPr/>
              </p:nvGrpSpPr>
              <p:grpSpPr>
                <a:xfrm>
                  <a:off x="4765" y="1300"/>
                  <a:ext cx="560" cy="163"/>
                  <a:chOff x="646" y="2541"/>
                  <a:chExt cx="698" cy="163"/>
                </a:xfrm>
              </p:grpSpPr>
              <p:sp>
                <p:nvSpPr>
                  <p:cNvPr id="7058" name="Google Shape;7058;p91"/>
                  <p:cNvSpPr/>
                  <p:nvPr/>
                </p:nvSpPr>
                <p:spPr>
                  <a:xfrm>
                    <a:off x="646" y="2541"/>
                    <a:ext cx="698" cy="163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59" name="Google Shape;7059;p91"/>
                  <p:cNvSpPr/>
                  <p:nvPr/>
                </p:nvSpPr>
                <p:spPr>
                  <a:xfrm>
                    <a:off x="659" y="2560"/>
                    <a:ext cx="661" cy="135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060" name="Google Shape;7060;p91"/>
                <p:cNvSpPr/>
                <p:nvPr/>
              </p:nvSpPr>
              <p:spPr>
                <a:xfrm>
                  <a:off x="5256" y="425"/>
                  <a:ext cx="60" cy="2268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1" name="Google Shape;7061;p91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2" name="Google Shape;7062;p91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3" name="Google Shape;7063;p91"/>
                <p:cNvSpPr/>
                <p:nvPr/>
              </p:nvSpPr>
              <p:spPr>
                <a:xfrm>
                  <a:off x="5516" y="2588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4" name="Google Shape;7064;p91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5" name="Google Shape;7065;p91"/>
                <p:cNvSpPr/>
                <p:nvPr/>
              </p:nvSpPr>
              <p:spPr>
                <a:xfrm>
                  <a:off x="4144" y="2655"/>
                  <a:ext cx="1202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6" name="Google Shape;7066;p91"/>
                <p:cNvSpPr/>
                <p:nvPr/>
              </p:nvSpPr>
              <p:spPr>
                <a:xfrm>
                  <a:off x="4204" y="2684"/>
                  <a:ext cx="1071" cy="8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7" name="Google Shape;7067;p91"/>
                <p:cNvSpPr/>
                <p:nvPr/>
              </p:nvSpPr>
              <p:spPr>
                <a:xfrm>
                  <a:off x="4314" y="2357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8" name="Google Shape;7068;p91"/>
                <p:cNvSpPr/>
                <p:nvPr/>
              </p:nvSpPr>
              <p:spPr>
                <a:xfrm>
                  <a:off x="4485" y="2357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9" name="Google Shape;7069;p91"/>
                <p:cNvSpPr/>
                <p:nvPr/>
              </p:nvSpPr>
              <p:spPr>
                <a:xfrm>
                  <a:off x="4665" y="2357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0" name="Google Shape;7070;p91"/>
                <p:cNvSpPr/>
                <p:nvPr/>
              </p:nvSpPr>
              <p:spPr>
                <a:xfrm>
                  <a:off x="5065" y="1809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71" name="Google Shape;7071;p91"/>
              <p:cNvGrpSpPr/>
              <p:nvPr/>
            </p:nvGrpSpPr>
            <p:grpSpPr>
              <a:xfrm flipH="1">
                <a:off x="7939232" y="4365068"/>
                <a:ext cx="227063" cy="400196"/>
                <a:chOff x="4137" y="404"/>
                <a:chExt cx="1432" cy="2422"/>
              </a:xfrm>
            </p:grpSpPr>
            <p:sp>
              <p:nvSpPr>
                <p:cNvPr id="7072" name="Google Shape;7072;p91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3" name="Google Shape;7073;p91"/>
                <p:cNvSpPr/>
                <p:nvPr/>
              </p:nvSpPr>
              <p:spPr>
                <a:xfrm>
                  <a:off x="4207" y="404"/>
                  <a:ext cx="1051" cy="2307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4" name="Google Shape;7074;p91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5" name="Google Shape;7075;p91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6" name="Google Shape;7076;p91"/>
                <p:cNvSpPr/>
                <p:nvPr/>
              </p:nvSpPr>
              <p:spPr>
                <a:xfrm>
                  <a:off x="4207" y="693"/>
                  <a:ext cx="601" cy="3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077" name="Google Shape;7077;p91"/>
                <p:cNvGrpSpPr/>
                <p:nvPr/>
              </p:nvGrpSpPr>
              <p:grpSpPr>
                <a:xfrm>
                  <a:off x="4747" y="664"/>
                  <a:ext cx="581" cy="125"/>
                  <a:chOff x="612" y="2564"/>
                  <a:chExt cx="725" cy="120"/>
                </a:xfrm>
              </p:grpSpPr>
              <p:sp>
                <p:nvSpPr>
                  <p:cNvPr id="7078" name="Google Shape;7078;p91"/>
                  <p:cNvSpPr/>
                  <p:nvPr/>
                </p:nvSpPr>
                <p:spPr>
                  <a:xfrm>
                    <a:off x="612" y="2564"/>
                    <a:ext cx="725" cy="12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79" name="Google Shape;7079;p91"/>
                  <p:cNvSpPr/>
                  <p:nvPr/>
                </p:nvSpPr>
                <p:spPr>
                  <a:xfrm>
                    <a:off x="625" y="2582"/>
                    <a:ext cx="700" cy="8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080" name="Google Shape;7080;p91"/>
                <p:cNvSpPr/>
                <p:nvPr/>
              </p:nvSpPr>
              <p:spPr>
                <a:xfrm>
                  <a:off x="4227" y="1019"/>
                  <a:ext cx="591" cy="3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081" name="Google Shape;7081;p91"/>
                <p:cNvGrpSpPr/>
                <p:nvPr/>
              </p:nvGrpSpPr>
              <p:grpSpPr>
                <a:xfrm>
                  <a:off x="4748" y="990"/>
                  <a:ext cx="581" cy="135"/>
                  <a:chOff x="615" y="2564"/>
                  <a:chExt cx="725" cy="140"/>
                </a:xfrm>
              </p:grpSpPr>
              <p:sp>
                <p:nvSpPr>
                  <p:cNvPr id="7082" name="Google Shape;7082;p91"/>
                  <p:cNvSpPr/>
                  <p:nvPr/>
                </p:nvSpPr>
                <p:spPr>
                  <a:xfrm>
                    <a:off x="615" y="2564"/>
                    <a:ext cx="725" cy="14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83" name="Google Shape;7083;p91"/>
                  <p:cNvSpPr/>
                  <p:nvPr/>
                </p:nvSpPr>
                <p:spPr>
                  <a:xfrm>
                    <a:off x="627" y="2584"/>
                    <a:ext cx="687" cy="100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084" name="Google Shape;7084;p91"/>
                <p:cNvSpPr/>
                <p:nvPr/>
              </p:nvSpPr>
              <p:spPr>
                <a:xfrm>
                  <a:off x="4217" y="1356"/>
                  <a:ext cx="591" cy="4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5" name="Google Shape;7085;p91"/>
                <p:cNvSpPr/>
                <p:nvPr/>
              </p:nvSpPr>
              <p:spPr>
                <a:xfrm>
                  <a:off x="4227" y="1654"/>
                  <a:ext cx="601" cy="4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086" name="Google Shape;7086;p91"/>
                <p:cNvGrpSpPr/>
                <p:nvPr/>
              </p:nvGrpSpPr>
              <p:grpSpPr>
                <a:xfrm>
                  <a:off x="4737" y="1625"/>
                  <a:ext cx="571" cy="154"/>
                  <a:chOff x="617" y="2566"/>
                  <a:chExt cx="711" cy="142"/>
                </a:xfrm>
              </p:grpSpPr>
              <p:sp>
                <p:nvSpPr>
                  <p:cNvPr id="7087" name="Google Shape;7087;p91"/>
                  <p:cNvSpPr/>
                  <p:nvPr/>
                </p:nvSpPr>
                <p:spPr>
                  <a:xfrm>
                    <a:off x="617" y="2566"/>
                    <a:ext cx="711" cy="142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88" name="Google Shape;7088;p91"/>
                  <p:cNvSpPr/>
                  <p:nvPr/>
                </p:nvSpPr>
                <p:spPr>
                  <a:xfrm>
                    <a:off x="630" y="2584"/>
                    <a:ext cx="674" cy="106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089" name="Google Shape;7089;p91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090" name="Google Shape;7090;p91"/>
                <p:cNvGrpSpPr/>
                <p:nvPr/>
              </p:nvGrpSpPr>
              <p:grpSpPr>
                <a:xfrm>
                  <a:off x="4737" y="1327"/>
                  <a:ext cx="611" cy="135"/>
                  <a:chOff x="612" y="2568"/>
                  <a:chExt cx="761" cy="135"/>
                </a:xfrm>
              </p:grpSpPr>
              <p:sp>
                <p:nvSpPr>
                  <p:cNvPr id="7091" name="Google Shape;7091;p91"/>
                  <p:cNvSpPr/>
                  <p:nvPr/>
                </p:nvSpPr>
                <p:spPr>
                  <a:xfrm>
                    <a:off x="612" y="2568"/>
                    <a:ext cx="761" cy="135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92" name="Google Shape;7092;p91"/>
                  <p:cNvSpPr/>
                  <p:nvPr/>
                </p:nvSpPr>
                <p:spPr>
                  <a:xfrm>
                    <a:off x="625" y="2587"/>
                    <a:ext cx="723" cy="106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093" name="Google Shape;7093;p91"/>
                <p:cNvSpPr/>
                <p:nvPr/>
              </p:nvSpPr>
              <p:spPr>
                <a:xfrm>
                  <a:off x="5248" y="404"/>
                  <a:ext cx="70" cy="2316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4" name="Google Shape;7094;p91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5" name="Google Shape;7095;p91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6" name="Google Shape;7096;p91"/>
                <p:cNvSpPr/>
                <p:nvPr/>
              </p:nvSpPr>
              <p:spPr>
                <a:xfrm>
                  <a:off x="5519" y="2615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7" name="Google Shape;7097;p91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8" name="Google Shape;7098;p91"/>
                <p:cNvSpPr/>
                <p:nvPr/>
              </p:nvSpPr>
              <p:spPr>
                <a:xfrm>
                  <a:off x="4137" y="2682"/>
                  <a:ext cx="1202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9" name="Google Shape;7099;p91"/>
                <p:cNvSpPr/>
                <p:nvPr/>
              </p:nvSpPr>
              <p:spPr>
                <a:xfrm>
                  <a:off x="4207" y="2711"/>
                  <a:ext cx="1071" cy="8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0" name="Google Shape;7100;p91"/>
                <p:cNvSpPr/>
                <p:nvPr/>
              </p:nvSpPr>
              <p:spPr>
                <a:xfrm>
                  <a:off x="4307" y="2384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1" name="Google Shape;7101;p91"/>
                <p:cNvSpPr/>
                <p:nvPr/>
              </p:nvSpPr>
              <p:spPr>
                <a:xfrm>
                  <a:off x="4487" y="2384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2" name="Google Shape;7102;p91"/>
                <p:cNvSpPr/>
                <p:nvPr/>
              </p:nvSpPr>
              <p:spPr>
                <a:xfrm>
                  <a:off x="4658" y="2384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3" name="Google Shape;7103;p91"/>
                <p:cNvSpPr/>
                <p:nvPr/>
              </p:nvSpPr>
              <p:spPr>
                <a:xfrm>
                  <a:off x="5068" y="1836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104" name="Google Shape;7104;p91"/>
              <p:cNvGrpSpPr/>
              <p:nvPr/>
            </p:nvGrpSpPr>
            <p:grpSpPr>
              <a:xfrm flipH="1">
                <a:off x="8472689" y="4384243"/>
                <a:ext cx="225477" cy="395404"/>
                <a:chOff x="4140" y="428"/>
                <a:chExt cx="1422" cy="2393"/>
              </a:xfrm>
            </p:grpSpPr>
            <p:sp>
              <p:nvSpPr>
                <p:cNvPr id="7105" name="Google Shape;7105;p91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6" name="Google Shape;7106;p91"/>
                <p:cNvSpPr/>
                <p:nvPr/>
              </p:nvSpPr>
              <p:spPr>
                <a:xfrm>
                  <a:off x="4200" y="428"/>
                  <a:ext cx="1051" cy="2278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7" name="Google Shape;7107;p91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8" name="Google Shape;7108;p91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9" name="Google Shape;7109;p91"/>
                <p:cNvSpPr/>
                <p:nvPr/>
              </p:nvSpPr>
              <p:spPr>
                <a:xfrm>
                  <a:off x="4210" y="687"/>
                  <a:ext cx="601" cy="4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110" name="Google Shape;7110;p91"/>
                <p:cNvGrpSpPr/>
                <p:nvPr/>
              </p:nvGrpSpPr>
              <p:grpSpPr>
                <a:xfrm>
                  <a:off x="4751" y="668"/>
                  <a:ext cx="581" cy="144"/>
                  <a:chOff x="616" y="2568"/>
                  <a:chExt cx="725" cy="138"/>
                </a:xfrm>
              </p:grpSpPr>
              <p:sp>
                <p:nvSpPr>
                  <p:cNvPr id="7111" name="Google Shape;7111;p91"/>
                  <p:cNvSpPr/>
                  <p:nvPr/>
                </p:nvSpPr>
                <p:spPr>
                  <a:xfrm>
                    <a:off x="616" y="2568"/>
                    <a:ext cx="725" cy="138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12" name="Google Shape;7112;p91"/>
                  <p:cNvSpPr/>
                  <p:nvPr/>
                </p:nvSpPr>
                <p:spPr>
                  <a:xfrm>
                    <a:off x="629" y="2586"/>
                    <a:ext cx="700" cy="101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113" name="Google Shape;7113;p91"/>
                <p:cNvSpPr/>
                <p:nvPr/>
              </p:nvSpPr>
              <p:spPr>
                <a:xfrm>
                  <a:off x="4220" y="1014"/>
                  <a:ext cx="601" cy="4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114" name="Google Shape;7114;p91"/>
                <p:cNvGrpSpPr/>
                <p:nvPr/>
              </p:nvGrpSpPr>
              <p:grpSpPr>
                <a:xfrm>
                  <a:off x="4721" y="995"/>
                  <a:ext cx="581" cy="135"/>
                  <a:chOff x="581" y="2569"/>
                  <a:chExt cx="725" cy="140"/>
                </a:xfrm>
              </p:grpSpPr>
              <p:sp>
                <p:nvSpPr>
                  <p:cNvPr id="7115" name="Google Shape;7115;p91"/>
                  <p:cNvSpPr/>
                  <p:nvPr/>
                </p:nvSpPr>
                <p:spPr>
                  <a:xfrm>
                    <a:off x="581" y="2569"/>
                    <a:ext cx="725" cy="14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16" name="Google Shape;7116;p91"/>
                  <p:cNvSpPr/>
                  <p:nvPr/>
                </p:nvSpPr>
                <p:spPr>
                  <a:xfrm>
                    <a:off x="594" y="2589"/>
                    <a:ext cx="687" cy="100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117" name="Google Shape;7117;p91"/>
                <p:cNvSpPr/>
                <p:nvPr/>
              </p:nvSpPr>
              <p:spPr>
                <a:xfrm>
                  <a:off x="4220" y="1360"/>
                  <a:ext cx="591" cy="3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8" name="Google Shape;7118;p91"/>
                <p:cNvSpPr/>
                <p:nvPr/>
              </p:nvSpPr>
              <p:spPr>
                <a:xfrm>
                  <a:off x="4230" y="1648"/>
                  <a:ext cx="591" cy="4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119" name="Google Shape;7119;p91"/>
                <p:cNvGrpSpPr/>
                <p:nvPr/>
              </p:nvGrpSpPr>
              <p:grpSpPr>
                <a:xfrm>
                  <a:off x="4731" y="1629"/>
                  <a:ext cx="551" cy="144"/>
                  <a:chOff x="609" y="2570"/>
                  <a:chExt cx="686" cy="133"/>
                </a:xfrm>
              </p:grpSpPr>
              <p:sp>
                <p:nvSpPr>
                  <p:cNvPr id="7120" name="Google Shape;7120;p91"/>
                  <p:cNvSpPr/>
                  <p:nvPr/>
                </p:nvSpPr>
                <p:spPr>
                  <a:xfrm>
                    <a:off x="609" y="2570"/>
                    <a:ext cx="686" cy="133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21" name="Google Shape;7121;p91"/>
                  <p:cNvSpPr/>
                  <p:nvPr/>
                </p:nvSpPr>
                <p:spPr>
                  <a:xfrm>
                    <a:off x="621" y="2588"/>
                    <a:ext cx="649" cy="9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122" name="Google Shape;7122;p91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123" name="Google Shape;7123;p91"/>
                <p:cNvGrpSpPr/>
                <p:nvPr/>
              </p:nvGrpSpPr>
              <p:grpSpPr>
                <a:xfrm>
                  <a:off x="4741" y="1302"/>
                  <a:ext cx="580" cy="163"/>
                  <a:chOff x="616" y="2543"/>
                  <a:chExt cx="723" cy="163"/>
                </a:xfrm>
              </p:grpSpPr>
              <p:sp>
                <p:nvSpPr>
                  <p:cNvPr id="7124" name="Google Shape;7124;p91"/>
                  <p:cNvSpPr/>
                  <p:nvPr/>
                </p:nvSpPr>
                <p:spPr>
                  <a:xfrm>
                    <a:off x="616" y="2543"/>
                    <a:ext cx="723" cy="163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25" name="Google Shape;7125;p91"/>
                  <p:cNvSpPr/>
                  <p:nvPr/>
                </p:nvSpPr>
                <p:spPr>
                  <a:xfrm>
                    <a:off x="629" y="2582"/>
                    <a:ext cx="686" cy="115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126" name="Google Shape;7126;p91"/>
                <p:cNvSpPr/>
                <p:nvPr/>
              </p:nvSpPr>
              <p:spPr>
                <a:xfrm>
                  <a:off x="5251" y="428"/>
                  <a:ext cx="60" cy="2287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7" name="Google Shape;7127;p91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8" name="Google Shape;7128;p91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9" name="Google Shape;7129;p91"/>
                <p:cNvSpPr/>
                <p:nvPr/>
              </p:nvSpPr>
              <p:spPr>
                <a:xfrm>
                  <a:off x="5512" y="2609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0" name="Google Shape;7130;p91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1" name="Google Shape;7131;p91"/>
                <p:cNvSpPr/>
                <p:nvPr/>
              </p:nvSpPr>
              <p:spPr>
                <a:xfrm>
                  <a:off x="4140" y="2677"/>
                  <a:ext cx="1202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2" name="Google Shape;7132;p91"/>
                <p:cNvSpPr/>
                <p:nvPr/>
              </p:nvSpPr>
              <p:spPr>
                <a:xfrm>
                  <a:off x="4200" y="2705"/>
                  <a:ext cx="1071" cy="7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3" name="Google Shape;7133;p91"/>
                <p:cNvSpPr/>
                <p:nvPr/>
              </p:nvSpPr>
              <p:spPr>
                <a:xfrm>
                  <a:off x="4310" y="2379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4" name="Google Shape;7134;p91"/>
                <p:cNvSpPr/>
                <p:nvPr/>
              </p:nvSpPr>
              <p:spPr>
                <a:xfrm>
                  <a:off x="4480" y="2379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5" name="Google Shape;7135;p91"/>
                <p:cNvSpPr/>
                <p:nvPr/>
              </p:nvSpPr>
              <p:spPr>
                <a:xfrm>
                  <a:off x="4661" y="2379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6" name="Google Shape;7136;p91"/>
                <p:cNvSpPr/>
                <p:nvPr/>
              </p:nvSpPr>
              <p:spPr>
                <a:xfrm>
                  <a:off x="5061" y="1831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137" name="Google Shape;7137;p91"/>
            <p:cNvGrpSpPr/>
            <p:nvPr/>
          </p:nvGrpSpPr>
          <p:grpSpPr>
            <a:xfrm>
              <a:off x="7186941" y="5734675"/>
              <a:ext cx="347753" cy="680208"/>
              <a:chOff x="7923189" y="2486663"/>
              <a:chExt cx="360362" cy="884586"/>
            </a:xfrm>
          </p:grpSpPr>
          <p:pic>
            <p:nvPicPr>
              <p:cNvPr id="7138" name="Google Shape;7138;p9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7139" name="Google Shape;7139;p91"/>
              <p:cNvGrpSpPr/>
              <p:nvPr/>
            </p:nvGrpSpPr>
            <p:grpSpPr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7140" name="Google Shape;7140;p91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41" name="Google Shape;7141;p91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42" name="Google Shape;7142;p91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43" name="Google Shape;7143;p91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44" name="Google Shape;7144;p91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145" name="Google Shape;7145;p91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7146" name="Google Shape;7146;p91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47" name="Google Shape;7147;p91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148" name="Google Shape;7148;p91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149" name="Google Shape;7149;p91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7150" name="Google Shape;7150;p91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51" name="Google Shape;7151;p91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152" name="Google Shape;7152;p91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53" name="Google Shape;7153;p91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154" name="Google Shape;7154;p91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7155" name="Google Shape;7155;p91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56" name="Google Shape;7156;p91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157" name="Google Shape;7157;p91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158" name="Google Shape;7158;p91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7159" name="Google Shape;7159;p91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60" name="Google Shape;7160;p91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161" name="Google Shape;7161;p91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62" name="Google Shape;7162;p91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63" name="Google Shape;7163;p91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64" name="Google Shape;7164;p91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65" name="Google Shape;7165;p91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66" name="Google Shape;7166;p91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67" name="Google Shape;7167;p91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68" name="Google Shape;7168;p91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69" name="Google Shape;7169;p91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Noto Sans Symbols"/>
                    <a:buNone/>
                  </a:pPr>
                  <a:r>
                    <a:t/>
                  </a:r>
                  <a:endParaRPr sz="18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70" name="Google Shape;7170;p91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71" name="Google Shape;7171;p91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172" name="Google Shape;7172;p91"/>
            <p:cNvGrpSpPr/>
            <p:nvPr/>
          </p:nvGrpSpPr>
          <p:grpSpPr>
            <a:xfrm>
              <a:off x="439215" y="4827099"/>
              <a:ext cx="871949" cy="506826"/>
              <a:chOff x="439215" y="4827099"/>
              <a:chExt cx="871949" cy="506826"/>
            </a:xfrm>
          </p:grpSpPr>
          <p:grpSp>
            <p:nvGrpSpPr>
              <p:cNvPr id="7173" name="Google Shape;7173;p91"/>
              <p:cNvGrpSpPr/>
              <p:nvPr/>
            </p:nvGrpSpPr>
            <p:grpSpPr>
              <a:xfrm>
                <a:off x="439215" y="4827099"/>
                <a:ext cx="871949" cy="506826"/>
                <a:chOff x="2889" y="1631"/>
                <a:chExt cx="976" cy="743"/>
              </a:xfrm>
            </p:grpSpPr>
            <p:sp>
              <p:nvSpPr>
                <p:cNvPr id="7174" name="Google Shape;7174;p91"/>
                <p:cNvSpPr/>
                <p:nvPr/>
              </p:nvSpPr>
              <p:spPr>
                <a:xfrm>
                  <a:off x="3046" y="1841"/>
                  <a:ext cx="663" cy="53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Noto Sans Symbols"/>
                    <a:buNone/>
                  </a:pPr>
                  <a:r>
                    <a:t/>
                  </a:r>
                  <a:endPara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75" name="Google Shape;7175;p91"/>
                <p:cNvSpPr/>
                <p:nvPr/>
              </p:nvSpPr>
              <p:spPr>
                <a:xfrm>
                  <a:off x="2889" y="1631"/>
                  <a:ext cx="976" cy="254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00CC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7176" name="Google Shape;7176;p9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83109" y="5014480"/>
                <a:ext cx="405029" cy="2908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177" name="Google Shape;7177;p91"/>
          <p:cNvGrpSpPr/>
          <p:nvPr/>
        </p:nvGrpSpPr>
        <p:grpSpPr>
          <a:xfrm>
            <a:off x="425450" y="1181100"/>
            <a:ext cx="8258175" cy="5427663"/>
            <a:chOff x="425291" y="1016574"/>
            <a:chExt cx="8258951" cy="5427438"/>
          </a:xfrm>
        </p:grpSpPr>
        <p:grpSp>
          <p:nvGrpSpPr>
            <p:cNvPr id="7178" name="Google Shape;7178;p91"/>
            <p:cNvGrpSpPr/>
            <p:nvPr/>
          </p:nvGrpSpPr>
          <p:grpSpPr>
            <a:xfrm>
              <a:off x="861989" y="1488950"/>
              <a:ext cx="7326475" cy="4955062"/>
              <a:chOff x="861989" y="1488950"/>
              <a:chExt cx="7326475" cy="4955062"/>
            </a:xfrm>
          </p:grpSpPr>
          <p:cxnSp>
            <p:nvCxnSpPr>
              <p:cNvPr id="7179" name="Google Shape;7179;p91"/>
              <p:cNvCxnSpPr>
                <a:stCxn id="7176" idx="2"/>
              </p:cNvCxnSpPr>
              <p:nvPr/>
            </p:nvCxnSpPr>
            <p:spPr>
              <a:xfrm rot="10800000">
                <a:off x="861989" y="2767320"/>
                <a:ext cx="24000" cy="2370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80" name="Google Shape;7180;p91"/>
              <p:cNvCxnSpPr>
                <a:stCxn id="6830" idx="2"/>
              </p:cNvCxnSpPr>
              <p:nvPr/>
            </p:nvCxnSpPr>
            <p:spPr>
              <a:xfrm flipH="1" rot="10800000">
                <a:off x="1769891" y="1937029"/>
                <a:ext cx="300" cy="2413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81" name="Google Shape;7181;p91"/>
              <p:cNvCxnSpPr/>
              <p:nvPr/>
            </p:nvCxnSpPr>
            <p:spPr>
              <a:xfrm rot="10800000">
                <a:off x="2209958" y="3252851"/>
                <a:ext cx="0" cy="253986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82" name="Google Shape;7182;p91"/>
              <p:cNvCxnSpPr/>
              <p:nvPr/>
            </p:nvCxnSpPr>
            <p:spPr>
              <a:xfrm rot="10800000">
                <a:off x="3314938" y="3904152"/>
                <a:ext cx="0" cy="253986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83" name="Google Shape;7183;p91"/>
              <p:cNvCxnSpPr/>
              <p:nvPr/>
            </p:nvCxnSpPr>
            <p:spPr>
              <a:xfrm rot="10800000">
                <a:off x="4465279" y="1488950"/>
                <a:ext cx="0" cy="253986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84" name="Google Shape;7184;p91"/>
              <p:cNvCxnSpPr/>
              <p:nvPr/>
            </p:nvCxnSpPr>
            <p:spPr>
              <a:xfrm rot="10800000">
                <a:off x="5162011" y="3561357"/>
                <a:ext cx="0" cy="253986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85" name="Google Shape;7185;p91"/>
              <p:cNvCxnSpPr/>
              <p:nvPr/>
            </p:nvCxnSpPr>
            <p:spPr>
              <a:xfrm rot="10800000">
                <a:off x="6130907" y="1778447"/>
                <a:ext cx="0" cy="253986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86" name="Google Shape;7186;p91"/>
              <p:cNvCxnSpPr/>
              <p:nvPr/>
            </p:nvCxnSpPr>
            <p:spPr>
              <a:xfrm rot="10800000">
                <a:off x="8188464" y="2384037"/>
                <a:ext cx="0" cy="253986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87" name="Google Shape;7187;p91"/>
              <p:cNvCxnSpPr/>
              <p:nvPr/>
            </p:nvCxnSpPr>
            <p:spPr>
              <a:xfrm rot="10800000">
                <a:off x="7267323" y="3880001"/>
                <a:ext cx="0" cy="253986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188" name="Google Shape;7188;p91"/>
            <p:cNvGrpSpPr/>
            <p:nvPr/>
          </p:nvGrpSpPr>
          <p:grpSpPr>
            <a:xfrm>
              <a:off x="425291" y="1016574"/>
              <a:ext cx="8258951" cy="2901368"/>
              <a:chOff x="439215" y="3555216"/>
              <a:chExt cx="8258951" cy="2901368"/>
            </a:xfrm>
          </p:grpSpPr>
          <p:grpSp>
            <p:nvGrpSpPr>
              <p:cNvPr id="7189" name="Google Shape;7189;p91"/>
              <p:cNvGrpSpPr/>
              <p:nvPr/>
            </p:nvGrpSpPr>
            <p:grpSpPr>
              <a:xfrm>
                <a:off x="1678362" y="385514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7190" name="Google Shape;7190;p9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7191" name="Google Shape;7191;p91"/>
                <p:cNvGrpSpPr/>
                <p:nvPr/>
              </p:nvGrpSpPr>
              <p:grpSpPr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7192" name="Google Shape;7192;p91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93" name="Google Shape;7193;p91"/>
                  <p:cNvSpPr/>
                  <p:nvPr/>
                </p:nvSpPr>
                <p:spPr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94" name="Google Shape;7194;p91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95" name="Google Shape;7195;p91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96" name="Google Shape;7196;p91"/>
                  <p:cNvSpPr/>
                  <p:nvPr/>
                </p:nvSpPr>
                <p:spPr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197" name="Google Shape;7197;p91"/>
                  <p:cNvGrpSpPr/>
                  <p:nvPr/>
                </p:nvGrpSpPr>
                <p:grpSpPr>
                  <a:xfrm>
                    <a:off x="4748" y="666"/>
                    <a:ext cx="578" cy="150"/>
                    <a:chOff x="613" y="2566"/>
                    <a:chExt cx="721" cy="144"/>
                  </a:xfrm>
                </p:grpSpPr>
                <p:sp>
                  <p:nvSpPr>
                    <p:cNvPr id="7198" name="Google Shape;7198;p91"/>
                    <p:cNvSpPr/>
                    <p:nvPr/>
                  </p:nvSpPr>
                  <p:spPr>
                    <a:xfrm>
                      <a:off x="613" y="2566"/>
                      <a:ext cx="721" cy="14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199" name="Google Shape;7199;p91"/>
                    <p:cNvSpPr/>
                    <p:nvPr/>
                  </p:nvSpPr>
                  <p:spPr>
                    <a:xfrm>
                      <a:off x="625" y="2581"/>
                      <a:ext cx="696" cy="114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200" name="Google Shape;7200;p91"/>
                  <p:cNvSpPr/>
                  <p:nvPr/>
                </p:nvSpPr>
                <p:spPr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201" name="Google Shape;7201;p91"/>
                  <p:cNvGrpSpPr/>
                  <p:nvPr/>
                </p:nvGrpSpPr>
                <p:grpSpPr>
                  <a:xfrm>
                    <a:off x="4748" y="990"/>
                    <a:ext cx="578" cy="134"/>
                    <a:chOff x="615" y="2564"/>
                    <a:chExt cx="721" cy="139"/>
                  </a:xfrm>
                </p:grpSpPr>
                <p:sp>
                  <p:nvSpPr>
                    <p:cNvPr id="7202" name="Google Shape;7202;p91"/>
                    <p:cNvSpPr/>
                    <p:nvPr/>
                  </p:nvSpPr>
                  <p:spPr>
                    <a:xfrm>
                      <a:off x="615" y="2564"/>
                      <a:ext cx="721" cy="139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03" name="Google Shape;7203;p91"/>
                    <p:cNvSpPr/>
                    <p:nvPr/>
                  </p:nvSpPr>
                  <p:spPr>
                    <a:xfrm>
                      <a:off x="628" y="2581"/>
                      <a:ext cx="696" cy="107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204" name="Google Shape;7204;p91"/>
                  <p:cNvSpPr/>
                  <p:nvPr/>
                </p:nvSpPr>
                <p:spPr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05" name="Google Shape;7205;p91"/>
                  <p:cNvSpPr/>
                  <p:nvPr/>
                </p:nvSpPr>
                <p:spPr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206" name="Google Shape;7206;p91"/>
                  <p:cNvGrpSpPr/>
                  <p:nvPr/>
                </p:nvGrpSpPr>
                <p:grpSpPr>
                  <a:xfrm>
                    <a:off x="4738" y="1647"/>
                    <a:ext cx="578" cy="135"/>
                    <a:chOff x="618" y="2586"/>
                    <a:chExt cx="720" cy="124"/>
                  </a:xfrm>
                </p:grpSpPr>
                <p:sp>
                  <p:nvSpPr>
                    <p:cNvPr id="7207" name="Google Shape;7207;p91"/>
                    <p:cNvSpPr/>
                    <p:nvPr/>
                  </p:nvSpPr>
                  <p:spPr>
                    <a:xfrm>
                      <a:off x="618" y="2586"/>
                      <a:ext cx="720" cy="12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08" name="Google Shape;7208;p91"/>
                    <p:cNvSpPr/>
                    <p:nvPr/>
                  </p:nvSpPr>
                  <p:spPr>
                    <a:xfrm>
                      <a:off x="630" y="2586"/>
                      <a:ext cx="695" cy="109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209" name="Google Shape;7209;p91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210" name="Google Shape;7210;p91"/>
                  <p:cNvGrpSpPr/>
                  <p:nvPr/>
                </p:nvGrpSpPr>
                <p:grpSpPr>
                  <a:xfrm>
                    <a:off x="4738" y="1330"/>
                    <a:ext cx="588" cy="134"/>
                    <a:chOff x="613" y="2571"/>
                    <a:chExt cx="732" cy="134"/>
                  </a:xfrm>
                </p:grpSpPr>
                <p:sp>
                  <p:nvSpPr>
                    <p:cNvPr id="7211" name="Google Shape;7211;p91"/>
                    <p:cNvSpPr/>
                    <p:nvPr/>
                  </p:nvSpPr>
                  <p:spPr>
                    <a:xfrm>
                      <a:off x="613" y="2571"/>
                      <a:ext cx="732" cy="13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12" name="Google Shape;7212;p91"/>
                    <p:cNvSpPr/>
                    <p:nvPr/>
                  </p:nvSpPr>
                  <p:spPr>
                    <a:xfrm>
                      <a:off x="625" y="2587"/>
                      <a:ext cx="720" cy="103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213" name="Google Shape;7213;p91"/>
                  <p:cNvSpPr/>
                  <p:nvPr/>
                </p:nvSpPr>
                <p:spPr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14" name="Google Shape;7214;p91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15" name="Google Shape;7215;p91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16" name="Google Shape;7216;p91"/>
                  <p:cNvSpPr/>
                  <p:nvPr/>
                </p:nvSpPr>
                <p:spPr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17" name="Google Shape;7217;p91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18" name="Google Shape;7218;p91"/>
                  <p:cNvSpPr/>
                  <p:nvPr/>
                </p:nvSpPr>
                <p:spPr>
                  <a:xfrm>
                    <a:off x="4140" y="2675"/>
                    <a:ext cx="1196" cy="15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19" name="Google Shape;7219;p91"/>
                  <p:cNvSpPr/>
                  <p:nvPr/>
                </p:nvSpPr>
                <p:spPr>
                  <a:xfrm>
                    <a:off x="4210" y="2714"/>
                    <a:ext cx="1066" cy="7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20" name="Google Shape;7220;p91"/>
                  <p:cNvSpPr/>
                  <p:nvPr/>
                </p:nvSpPr>
                <p:spPr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21" name="Google Shape;7221;p91"/>
                  <p:cNvSpPr/>
                  <p:nvPr/>
                </p:nvSpPr>
                <p:spPr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Noto Sans Symbols"/>
                      <a:buNone/>
                    </a:pPr>
                    <a:r>
                      <a:t/>
                    </a:r>
                    <a:endParaRPr sz="180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22" name="Google Shape;7222;p91"/>
                  <p:cNvSpPr/>
                  <p:nvPr/>
                </p:nvSpPr>
                <p:spPr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23" name="Google Shape;7223;p91"/>
                  <p:cNvSpPr/>
                  <p:nvPr/>
                </p:nvSpPr>
                <p:spPr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224" name="Google Shape;7224;p91"/>
              <p:cNvGrpSpPr/>
              <p:nvPr/>
            </p:nvGrpSpPr>
            <p:grpSpPr>
              <a:xfrm>
                <a:off x="3221830" y="577637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7225" name="Google Shape;7225;p9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7226" name="Google Shape;7226;p91"/>
                <p:cNvGrpSpPr/>
                <p:nvPr/>
              </p:nvGrpSpPr>
              <p:grpSpPr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7227" name="Google Shape;7227;p91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28" name="Google Shape;7228;p91"/>
                  <p:cNvSpPr/>
                  <p:nvPr/>
                </p:nvSpPr>
                <p:spPr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29" name="Google Shape;7229;p91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30" name="Google Shape;7230;p91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31" name="Google Shape;7231;p91"/>
                  <p:cNvSpPr/>
                  <p:nvPr/>
                </p:nvSpPr>
                <p:spPr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232" name="Google Shape;7232;p91"/>
                  <p:cNvGrpSpPr/>
                  <p:nvPr/>
                </p:nvGrpSpPr>
                <p:grpSpPr>
                  <a:xfrm>
                    <a:off x="4748" y="666"/>
                    <a:ext cx="578" cy="150"/>
                    <a:chOff x="613" y="2566"/>
                    <a:chExt cx="721" cy="144"/>
                  </a:xfrm>
                </p:grpSpPr>
                <p:sp>
                  <p:nvSpPr>
                    <p:cNvPr id="7233" name="Google Shape;7233;p91"/>
                    <p:cNvSpPr/>
                    <p:nvPr/>
                  </p:nvSpPr>
                  <p:spPr>
                    <a:xfrm>
                      <a:off x="613" y="2566"/>
                      <a:ext cx="721" cy="14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34" name="Google Shape;7234;p91"/>
                    <p:cNvSpPr/>
                    <p:nvPr/>
                  </p:nvSpPr>
                  <p:spPr>
                    <a:xfrm>
                      <a:off x="625" y="2581"/>
                      <a:ext cx="696" cy="114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235" name="Google Shape;7235;p91"/>
                  <p:cNvSpPr/>
                  <p:nvPr/>
                </p:nvSpPr>
                <p:spPr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236" name="Google Shape;7236;p91"/>
                  <p:cNvGrpSpPr/>
                  <p:nvPr/>
                </p:nvGrpSpPr>
                <p:grpSpPr>
                  <a:xfrm>
                    <a:off x="4748" y="990"/>
                    <a:ext cx="578" cy="134"/>
                    <a:chOff x="615" y="2564"/>
                    <a:chExt cx="721" cy="139"/>
                  </a:xfrm>
                </p:grpSpPr>
                <p:sp>
                  <p:nvSpPr>
                    <p:cNvPr id="7237" name="Google Shape;7237;p91"/>
                    <p:cNvSpPr/>
                    <p:nvPr/>
                  </p:nvSpPr>
                  <p:spPr>
                    <a:xfrm>
                      <a:off x="615" y="2564"/>
                      <a:ext cx="721" cy="139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38" name="Google Shape;7238;p91"/>
                    <p:cNvSpPr/>
                    <p:nvPr/>
                  </p:nvSpPr>
                  <p:spPr>
                    <a:xfrm>
                      <a:off x="628" y="2581"/>
                      <a:ext cx="696" cy="107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239" name="Google Shape;7239;p91"/>
                  <p:cNvSpPr/>
                  <p:nvPr/>
                </p:nvSpPr>
                <p:spPr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40" name="Google Shape;7240;p91"/>
                  <p:cNvSpPr/>
                  <p:nvPr/>
                </p:nvSpPr>
                <p:spPr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241" name="Google Shape;7241;p91"/>
                  <p:cNvGrpSpPr/>
                  <p:nvPr/>
                </p:nvGrpSpPr>
                <p:grpSpPr>
                  <a:xfrm>
                    <a:off x="4738" y="1647"/>
                    <a:ext cx="578" cy="135"/>
                    <a:chOff x="618" y="2586"/>
                    <a:chExt cx="720" cy="124"/>
                  </a:xfrm>
                </p:grpSpPr>
                <p:sp>
                  <p:nvSpPr>
                    <p:cNvPr id="7242" name="Google Shape;7242;p91"/>
                    <p:cNvSpPr/>
                    <p:nvPr/>
                  </p:nvSpPr>
                  <p:spPr>
                    <a:xfrm>
                      <a:off x="618" y="2586"/>
                      <a:ext cx="720" cy="12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43" name="Google Shape;7243;p91"/>
                    <p:cNvSpPr/>
                    <p:nvPr/>
                  </p:nvSpPr>
                  <p:spPr>
                    <a:xfrm>
                      <a:off x="630" y="2586"/>
                      <a:ext cx="695" cy="109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244" name="Google Shape;7244;p91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245" name="Google Shape;7245;p91"/>
                  <p:cNvGrpSpPr/>
                  <p:nvPr/>
                </p:nvGrpSpPr>
                <p:grpSpPr>
                  <a:xfrm>
                    <a:off x="4738" y="1330"/>
                    <a:ext cx="588" cy="134"/>
                    <a:chOff x="613" y="2571"/>
                    <a:chExt cx="732" cy="134"/>
                  </a:xfrm>
                </p:grpSpPr>
                <p:sp>
                  <p:nvSpPr>
                    <p:cNvPr id="7246" name="Google Shape;7246;p91"/>
                    <p:cNvSpPr/>
                    <p:nvPr/>
                  </p:nvSpPr>
                  <p:spPr>
                    <a:xfrm>
                      <a:off x="613" y="2571"/>
                      <a:ext cx="732" cy="13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47" name="Google Shape;7247;p91"/>
                    <p:cNvSpPr/>
                    <p:nvPr/>
                  </p:nvSpPr>
                  <p:spPr>
                    <a:xfrm>
                      <a:off x="625" y="2587"/>
                      <a:ext cx="720" cy="103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248" name="Google Shape;7248;p91"/>
                  <p:cNvSpPr/>
                  <p:nvPr/>
                </p:nvSpPr>
                <p:spPr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49" name="Google Shape;7249;p91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50" name="Google Shape;7250;p91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51" name="Google Shape;7251;p91"/>
                  <p:cNvSpPr/>
                  <p:nvPr/>
                </p:nvSpPr>
                <p:spPr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52" name="Google Shape;7252;p91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53" name="Google Shape;7253;p91"/>
                  <p:cNvSpPr/>
                  <p:nvPr/>
                </p:nvSpPr>
                <p:spPr>
                  <a:xfrm>
                    <a:off x="4140" y="2675"/>
                    <a:ext cx="1196" cy="15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54" name="Google Shape;7254;p91"/>
                  <p:cNvSpPr/>
                  <p:nvPr/>
                </p:nvSpPr>
                <p:spPr>
                  <a:xfrm>
                    <a:off x="4210" y="2714"/>
                    <a:ext cx="1066" cy="7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55" name="Google Shape;7255;p91"/>
                  <p:cNvSpPr/>
                  <p:nvPr/>
                </p:nvSpPr>
                <p:spPr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56" name="Google Shape;7256;p91"/>
                  <p:cNvSpPr/>
                  <p:nvPr/>
                </p:nvSpPr>
                <p:spPr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Noto Sans Symbols"/>
                      <a:buNone/>
                    </a:pPr>
                    <a:r>
                      <a:t/>
                    </a:r>
                    <a:endParaRPr sz="180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57" name="Google Shape;7257;p91"/>
                  <p:cNvSpPr/>
                  <p:nvPr/>
                </p:nvSpPr>
                <p:spPr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58" name="Google Shape;7258;p91"/>
                  <p:cNvSpPr/>
                  <p:nvPr/>
                </p:nvSpPr>
                <p:spPr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259" name="Google Shape;7259;p91"/>
              <p:cNvGrpSpPr/>
              <p:nvPr/>
            </p:nvGrpSpPr>
            <p:grpSpPr>
              <a:xfrm>
                <a:off x="4387291" y="355521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7260" name="Google Shape;7260;p9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7261" name="Google Shape;7261;p91"/>
                <p:cNvGrpSpPr/>
                <p:nvPr/>
              </p:nvGrpSpPr>
              <p:grpSpPr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7262" name="Google Shape;7262;p91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63" name="Google Shape;7263;p91"/>
                  <p:cNvSpPr/>
                  <p:nvPr/>
                </p:nvSpPr>
                <p:spPr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64" name="Google Shape;7264;p91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65" name="Google Shape;7265;p91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66" name="Google Shape;7266;p91"/>
                  <p:cNvSpPr/>
                  <p:nvPr/>
                </p:nvSpPr>
                <p:spPr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267" name="Google Shape;7267;p91"/>
                  <p:cNvGrpSpPr/>
                  <p:nvPr/>
                </p:nvGrpSpPr>
                <p:grpSpPr>
                  <a:xfrm>
                    <a:off x="4748" y="666"/>
                    <a:ext cx="578" cy="150"/>
                    <a:chOff x="613" y="2566"/>
                    <a:chExt cx="721" cy="144"/>
                  </a:xfrm>
                </p:grpSpPr>
                <p:sp>
                  <p:nvSpPr>
                    <p:cNvPr id="7268" name="Google Shape;7268;p91"/>
                    <p:cNvSpPr/>
                    <p:nvPr/>
                  </p:nvSpPr>
                  <p:spPr>
                    <a:xfrm>
                      <a:off x="613" y="2566"/>
                      <a:ext cx="721" cy="14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69" name="Google Shape;7269;p91"/>
                    <p:cNvSpPr/>
                    <p:nvPr/>
                  </p:nvSpPr>
                  <p:spPr>
                    <a:xfrm>
                      <a:off x="625" y="2581"/>
                      <a:ext cx="696" cy="114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270" name="Google Shape;7270;p91"/>
                  <p:cNvSpPr/>
                  <p:nvPr/>
                </p:nvSpPr>
                <p:spPr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271" name="Google Shape;7271;p91"/>
                  <p:cNvGrpSpPr/>
                  <p:nvPr/>
                </p:nvGrpSpPr>
                <p:grpSpPr>
                  <a:xfrm>
                    <a:off x="4748" y="990"/>
                    <a:ext cx="578" cy="134"/>
                    <a:chOff x="615" y="2564"/>
                    <a:chExt cx="721" cy="139"/>
                  </a:xfrm>
                </p:grpSpPr>
                <p:sp>
                  <p:nvSpPr>
                    <p:cNvPr id="7272" name="Google Shape;7272;p91"/>
                    <p:cNvSpPr/>
                    <p:nvPr/>
                  </p:nvSpPr>
                  <p:spPr>
                    <a:xfrm>
                      <a:off x="615" y="2564"/>
                      <a:ext cx="721" cy="139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73" name="Google Shape;7273;p91"/>
                    <p:cNvSpPr/>
                    <p:nvPr/>
                  </p:nvSpPr>
                  <p:spPr>
                    <a:xfrm>
                      <a:off x="628" y="2581"/>
                      <a:ext cx="696" cy="107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274" name="Google Shape;7274;p91"/>
                  <p:cNvSpPr/>
                  <p:nvPr/>
                </p:nvSpPr>
                <p:spPr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75" name="Google Shape;7275;p91"/>
                  <p:cNvSpPr/>
                  <p:nvPr/>
                </p:nvSpPr>
                <p:spPr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276" name="Google Shape;7276;p91"/>
                  <p:cNvGrpSpPr/>
                  <p:nvPr/>
                </p:nvGrpSpPr>
                <p:grpSpPr>
                  <a:xfrm>
                    <a:off x="4738" y="1647"/>
                    <a:ext cx="578" cy="135"/>
                    <a:chOff x="618" y="2586"/>
                    <a:chExt cx="720" cy="124"/>
                  </a:xfrm>
                </p:grpSpPr>
                <p:sp>
                  <p:nvSpPr>
                    <p:cNvPr id="7277" name="Google Shape;7277;p91"/>
                    <p:cNvSpPr/>
                    <p:nvPr/>
                  </p:nvSpPr>
                  <p:spPr>
                    <a:xfrm>
                      <a:off x="618" y="2586"/>
                      <a:ext cx="720" cy="12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78" name="Google Shape;7278;p91"/>
                    <p:cNvSpPr/>
                    <p:nvPr/>
                  </p:nvSpPr>
                  <p:spPr>
                    <a:xfrm>
                      <a:off x="630" y="2586"/>
                      <a:ext cx="695" cy="109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279" name="Google Shape;7279;p91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280" name="Google Shape;7280;p91"/>
                  <p:cNvGrpSpPr/>
                  <p:nvPr/>
                </p:nvGrpSpPr>
                <p:grpSpPr>
                  <a:xfrm>
                    <a:off x="4738" y="1330"/>
                    <a:ext cx="588" cy="134"/>
                    <a:chOff x="613" y="2571"/>
                    <a:chExt cx="732" cy="134"/>
                  </a:xfrm>
                </p:grpSpPr>
                <p:sp>
                  <p:nvSpPr>
                    <p:cNvPr id="7281" name="Google Shape;7281;p91"/>
                    <p:cNvSpPr/>
                    <p:nvPr/>
                  </p:nvSpPr>
                  <p:spPr>
                    <a:xfrm>
                      <a:off x="613" y="2571"/>
                      <a:ext cx="732" cy="13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82" name="Google Shape;7282;p91"/>
                    <p:cNvSpPr/>
                    <p:nvPr/>
                  </p:nvSpPr>
                  <p:spPr>
                    <a:xfrm>
                      <a:off x="625" y="2587"/>
                      <a:ext cx="720" cy="103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283" name="Google Shape;7283;p91"/>
                  <p:cNvSpPr/>
                  <p:nvPr/>
                </p:nvSpPr>
                <p:spPr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84" name="Google Shape;7284;p91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85" name="Google Shape;7285;p91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86" name="Google Shape;7286;p91"/>
                  <p:cNvSpPr/>
                  <p:nvPr/>
                </p:nvSpPr>
                <p:spPr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87" name="Google Shape;7287;p91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88" name="Google Shape;7288;p91"/>
                  <p:cNvSpPr/>
                  <p:nvPr/>
                </p:nvSpPr>
                <p:spPr>
                  <a:xfrm>
                    <a:off x="4140" y="2675"/>
                    <a:ext cx="1196" cy="15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89" name="Google Shape;7289;p91"/>
                  <p:cNvSpPr/>
                  <p:nvPr/>
                </p:nvSpPr>
                <p:spPr>
                  <a:xfrm>
                    <a:off x="4210" y="2714"/>
                    <a:ext cx="1066" cy="7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90" name="Google Shape;7290;p91"/>
                  <p:cNvSpPr/>
                  <p:nvPr/>
                </p:nvSpPr>
                <p:spPr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91" name="Google Shape;7291;p91"/>
                  <p:cNvSpPr/>
                  <p:nvPr/>
                </p:nvSpPr>
                <p:spPr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Noto Sans Symbols"/>
                      <a:buNone/>
                    </a:pPr>
                    <a:r>
                      <a:t/>
                    </a:r>
                    <a:endParaRPr sz="180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92" name="Google Shape;7292;p91"/>
                  <p:cNvSpPr/>
                  <p:nvPr/>
                </p:nvSpPr>
                <p:spPr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93" name="Google Shape;7293;p91"/>
                  <p:cNvSpPr/>
                  <p:nvPr/>
                </p:nvSpPr>
                <p:spPr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294" name="Google Shape;7294;p91"/>
              <p:cNvGrpSpPr/>
              <p:nvPr/>
            </p:nvGrpSpPr>
            <p:grpSpPr>
              <a:xfrm>
                <a:off x="5084012" y="5612511"/>
                <a:ext cx="347767" cy="680207"/>
                <a:chOff x="7923189" y="2486664"/>
                <a:chExt cx="360377" cy="884585"/>
              </a:xfrm>
            </p:grpSpPr>
            <p:pic>
              <p:nvPicPr>
                <p:cNvPr id="7295" name="Google Shape;7295;p9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043998" y="2486664"/>
                  <a:ext cx="239568" cy="536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7296" name="Google Shape;7296;p91"/>
                <p:cNvGrpSpPr/>
                <p:nvPr/>
              </p:nvGrpSpPr>
              <p:grpSpPr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7297" name="Google Shape;7297;p91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98" name="Google Shape;7298;p91"/>
                  <p:cNvSpPr/>
                  <p:nvPr/>
                </p:nvSpPr>
                <p:spPr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99" name="Google Shape;7299;p91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00" name="Google Shape;7300;p91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01" name="Google Shape;7301;p91"/>
                  <p:cNvSpPr/>
                  <p:nvPr/>
                </p:nvSpPr>
                <p:spPr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302" name="Google Shape;7302;p91"/>
                  <p:cNvGrpSpPr/>
                  <p:nvPr/>
                </p:nvGrpSpPr>
                <p:grpSpPr>
                  <a:xfrm>
                    <a:off x="4748" y="666"/>
                    <a:ext cx="578" cy="150"/>
                    <a:chOff x="613" y="2566"/>
                    <a:chExt cx="721" cy="144"/>
                  </a:xfrm>
                </p:grpSpPr>
                <p:sp>
                  <p:nvSpPr>
                    <p:cNvPr id="7303" name="Google Shape;7303;p91"/>
                    <p:cNvSpPr/>
                    <p:nvPr/>
                  </p:nvSpPr>
                  <p:spPr>
                    <a:xfrm>
                      <a:off x="613" y="2566"/>
                      <a:ext cx="721" cy="14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04" name="Google Shape;7304;p91"/>
                    <p:cNvSpPr/>
                    <p:nvPr/>
                  </p:nvSpPr>
                  <p:spPr>
                    <a:xfrm>
                      <a:off x="625" y="2581"/>
                      <a:ext cx="696" cy="114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305" name="Google Shape;7305;p91"/>
                  <p:cNvSpPr/>
                  <p:nvPr/>
                </p:nvSpPr>
                <p:spPr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306" name="Google Shape;7306;p91"/>
                  <p:cNvGrpSpPr/>
                  <p:nvPr/>
                </p:nvGrpSpPr>
                <p:grpSpPr>
                  <a:xfrm>
                    <a:off x="4748" y="990"/>
                    <a:ext cx="578" cy="134"/>
                    <a:chOff x="615" y="2564"/>
                    <a:chExt cx="721" cy="139"/>
                  </a:xfrm>
                </p:grpSpPr>
                <p:sp>
                  <p:nvSpPr>
                    <p:cNvPr id="7307" name="Google Shape;7307;p91"/>
                    <p:cNvSpPr/>
                    <p:nvPr/>
                  </p:nvSpPr>
                  <p:spPr>
                    <a:xfrm>
                      <a:off x="615" y="2564"/>
                      <a:ext cx="721" cy="139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08" name="Google Shape;7308;p91"/>
                    <p:cNvSpPr/>
                    <p:nvPr/>
                  </p:nvSpPr>
                  <p:spPr>
                    <a:xfrm>
                      <a:off x="628" y="2581"/>
                      <a:ext cx="696" cy="107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309" name="Google Shape;7309;p91"/>
                  <p:cNvSpPr/>
                  <p:nvPr/>
                </p:nvSpPr>
                <p:spPr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10" name="Google Shape;7310;p91"/>
                  <p:cNvSpPr/>
                  <p:nvPr/>
                </p:nvSpPr>
                <p:spPr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311" name="Google Shape;7311;p91"/>
                  <p:cNvGrpSpPr/>
                  <p:nvPr/>
                </p:nvGrpSpPr>
                <p:grpSpPr>
                  <a:xfrm>
                    <a:off x="4738" y="1647"/>
                    <a:ext cx="578" cy="135"/>
                    <a:chOff x="618" y="2586"/>
                    <a:chExt cx="720" cy="124"/>
                  </a:xfrm>
                </p:grpSpPr>
                <p:sp>
                  <p:nvSpPr>
                    <p:cNvPr id="7312" name="Google Shape;7312;p91"/>
                    <p:cNvSpPr/>
                    <p:nvPr/>
                  </p:nvSpPr>
                  <p:spPr>
                    <a:xfrm>
                      <a:off x="618" y="2586"/>
                      <a:ext cx="720" cy="12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13" name="Google Shape;7313;p91"/>
                    <p:cNvSpPr/>
                    <p:nvPr/>
                  </p:nvSpPr>
                  <p:spPr>
                    <a:xfrm>
                      <a:off x="630" y="2586"/>
                      <a:ext cx="695" cy="109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314" name="Google Shape;7314;p91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315" name="Google Shape;7315;p91"/>
                  <p:cNvGrpSpPr/>
                  <p:nvPr/>
                </p:nvGrpSpPr>
                <p:grpSpPr>
                  <a:xfrm>
                    <a:off x="4738" y="1330"/>
                    <a:ext cx="588" cy="134"/>
                    <a:chOff x="613" y="2571"/>
                    <a:chExt cx="732" cy="134"/>
                  </a:xfrm>
                </p:grpSpPr>
                <p:sp>
                  <p:nvSpPr>
                    <p:cNvPr id="7316" name="Google Shape;7316;p91"/>
                    <p:cNvSpPr/>
                    <p:nvPr/>
                  </p:nvSpPr>
                  <p:spPr>
                    <a:xfrm>
                      <a:off x="613" y="2571"/>
                      <a:ext cx="732" cy="13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17" name="Google Shape;7317;p91"/>
                    <p:cNvSpPr/>
                    <p:nvPr/>
                  </p:nvSpPr>
                  <p:spPr>
                    <a:xfrm>
                      <a:off x="625" y="2587"/>
                      <a:ext cx="720" cy="103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318" name="Google Shape;7318;p91"/>
                  <p:cNvSpPr/>
                  <p:nvPr/>
                </p:nvSpPr>
                <p:spPr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19" name="Google Shape;7319;p91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20" name="Google Shape;7320;p91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21" name="Google Shape;7321;p91"/>
                  <p:cNvSpPr/>
                  <p:nvPr/>
                </p:nvSpPr>
                <p:spPr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22" name="Google Shape;7322;p91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23" name="Google Shape;7323;p91"/>
                  <p:cNvSpPr/>
                  <p:nvPr/>
                </p:nvSpPr>
                <p:spPr>
                  <a:xfrm>
                    <a:off x="4140" y="2675"/>
                    <a:ext cx="1196" cy="15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24" name="Google Shape;7324;p91"/>
                  <p:cNvSpPr/>
                  <p:nvPr/>
                </p:nvSpPr>
                <p:spPr>
                  <a:xfrm>
                    <a:off x="4210" y="2714"/>
                    <a:ext cx="1066" cy="7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25" name="Google Shape;7325;p91"/>
                  <p:cNvSpPr/>
                  <p:nvPr/>
                </p:nvSpPr>
                <p:spPr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26" name="Google Shape;7326;p91"/>
                  <p:cNvSpPr/>
                  <p:nvPr/>
                </p:nvSpPr>
                <p:spPr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Noto Sans Symbols"/>
                      <a:buNone/>
                    </a:pPr>
                    <a:r>
                      <a:t/>
                    </a:r>
                    <a:endParaRPr sz="180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27" name="Google Shape;7327;p91"/>
                  <p:cNvSpPr/>
                  <p:nvPr/>
                </p:nvSpPr>
                <p:spPr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28" name="Google Shape;7328;p91"/>
                  <p:cNvSpPr/>
                  <p:nvPr/>
                </p:nvSpPr>
                <p:spPr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329" name="Google Shape;7329;p91"/>
              <p:cNvGrpSpPr/>
              <p:nvPr/>
            </p:nvGrpSpPr>
            <p:grpSpPr>
              <a:xfrm>
                <a:off x="6068038" y="3829780"/>
                <a:ext cx="347753" cy="680208"/>
                <a:chOff x="7923189" y="2486663"/>
                <a:chExt cx="360362" cy="884586"/>
              </a:xfrm>
            </p:grpSpPr>
            <p:pic>
              <p:nvPicPr>
                <p:cNvPr id="7330" name="Google Shape;7330;p9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7331" name="Google Shape;7331;p91"/>
                <p:cNvGrpSpPr/>
                <p:nvPr/>
              </p:nvGrpSpPr>
              <p:grpSpPr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7332" name="Google Shape;7332;p91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33" name="Google Shape;7333;p91"/>
                  <p:cNvSpPr/>
                  <p:nvPr/>
                </p:nvSpPr>
                <p:spPr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34" name="Google Shape;7334;p91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35" name="Google Shape;7335;p91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36" name="Google Shape;7336;p91"/>
                  <p:cNvSpPr/>
                  <p:nvPr/>
                </p:nvSpPr>
                <p:spPr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337" name="Google Shape;7337;p91"/>
                  <p:cNvGrpSpPr/>
                  <p:nvPr/>
                </p:nvGrpSpPr>
                <p:grpSpPr>
                  <a:xfrm>
                    <a:off x="4748" y="666"/>
                    <a:ext cx="578" cy="150"/>
                    <a:chOff x="613" y="2566"/>
                    <a:chExt cx="721" cy="144"/>
                  </a:xfrm>
                </p:grpSpPr>
                <p:sp>
                  <p:nvSpPr>
                    <p:cNvPr id="7338" name="Google Shape;7338;p91"/>
                    <p:cNvSpPr/>
                    <p:nvPr/>
                  </p:nvSpPr>
                  <p:spPr>
                    <a:xfrm>
                      <a:off x="613" y="2566"/>
                      <a:ext cx="721" cy="14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39" name="Google Shape;7339;p91"/>
                    <p:cNvSpPr/>
                    <p:nvPr/>
                  </p:nvSpPr>
                  <p:spPr>
                    <a:xfrm>
                      <a:off x="625" y="2581"/>
                      <a:ext cx="696" cy="114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340" name="Google Shape;7340;p91"/>
                  <p:cNvSpPr/>
                  <p:nvPr/>
                </p:nvSpPr>
                <p:spPr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341" name="Google Shape;7341;p91"/>
                  <p:cNvGrpSpPr/>
                  <p:nvPr/>
                </p:nvGrpSpPr>
                <p:grpSpPr>
                  <a:xfrm>
                    <a:off x="4748" y="990"/>
                    <a:ext cx="578" cy="134"/>
                    <a:chOff x="615" y="2564"/>
                    <a:chExt cx="721" cy="139"/>
                  </a:xfrm>
                </p:grpSpPr>
                <p:sp>
                  <p:nvSpPr>
                    <p:cNvPr id="7342" name="Google Shape;7342;p91"/>
                    <p:cNvSpPr/>
                    <p:nvPr/>
                  </p:nvSpPr>
                  <p:spPr>
                    <a:xfrm>
                      <a:off x="615" y="2564"/>
                      <a:ext cx="721" cy="139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43" name="Google Shape;7343;p91"/>
                    <p:cNvSpPr/>
                    <p:nvPr/>
                  </p:nvSpPr>
                  <p:spPr>
                    <a:xfrm>
                      <a:off x="628" y="2581"/>
                      <a:ext cx="696" cy="107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344" name="Google Shape;7344;p91"/>
                  <p:cNvSpPr/>
                  <p:nvPr/>
                </p:nvSpPr>
                <p:spPr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45" name="Google Shape;7345;p91"/>
                  <p:cNvSpPr/>
                  <p:nvPr/>
                </p:nvSpPr>
                <p:spPr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346" name="Google Shape;7346;p91"/>
                  <p:cNvGrpSpPr/>
                  <p:nvPr/>
                </p:nvGrpSpPr>
                <p:grpSpPr>
                  <a:xfrm>
                    <a:off x="4738" y="1647"/>
                    <a:ext cx="578" cy="135"/>
                    <a:chOff x="618" y="2586"/>
                    <a:chExt cx="720" cy="124"/>
                  </a:xfrm>
                </p:grpSpPr>
                <p:sp>
                  <p:nvSpPr>
                    <p:cNvPr id="7347" name="Google Shape;7347;p91"/>
                    <p:cNvSpPr/>
                    <p:nvPr/>
                  </p:nvSpPr>
                  <p:spPr>
                    <a:xfrm>
                      <a:off x="618" y="2586"/>
                      <a:ext cx="720" cy="12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48" name="Google Shape;7348;p91"/>
                    <p:cNvSpPr/>
                    <p:nvPr/>
                  </p:nvSpPr>
                  <p:spPr>
                    <a:xfrm>
                      <a:off x="630" y="2586"/>
                      <a:ext cx="695" cy="109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349" name="Google Shape;7349;p91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350" name="Google Shape;7350;p91"/>
                  <p:cNvGrpSpPr/>
                  <p:nvPr/>
                </p:nvGrpSpPr>
                <p:grpSpPr>
                  <a:xfrm>
                    <a:off x="4738" y="1330"/>
                    <a:ext cx="588" cy="134"/>
                    <a:chOff x="613" y="2571"/>
                    <a:chExt cx="732" cy="134"/>
                  </a:xfrm>
                </p:grpSpPr>
                <p:sp>
                  <p:nvSpPr>
                    <p:cNvPr id="7351" name="Google Shape;7351;p91"/>
                    <p:cNvSpPr/>
                    <p:nvPr/>
                  </p:nvSpPr>
                  <p:spPr>
                    <a:xfrm>
                      <a:off x="613" y="2571"/>
                      <a:ext cx="732" cy="13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52" name="Google Shape;7352;p91"/>
                    <p:cNvSpPr/>
                    <p:nvPr/>
                  </p:nvSpPr>
                  <p:spPr>
                    <a:xfrm>
                      <a:off x="625" y="2587"/>
                      <a:ext cx="720" cy="103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353" name="Google Shape;7353;p91"/>
                  <p:cNvSpPr/>
                  <p:nvPr/>
                </p:nvSpPr>
                <p:spPr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54" name="Google Shape;7354;p91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55" name="Google Shape;7355;p91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56" name="Google Shape;7356;p91"/>
                  <p:cNvSpPr/>
                  <p:nvPr/>
                </p:nvSpPr>
                <p:spPr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57" name="Google Shape;7357;p91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58" name="Google Shape;7358;p91"/>
                  <p:cNvSpPr/>
                  <p:nvPr/>
                </p:nvSpPr>
                <p:spPr>
                  <a:xfrm>
                    <a:off x="4140" y="2675"/>
                    <a:ext cx="1196" cy="15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59" name="Google Shape;7359;p91"/>
                  <p:cNvSpPr/>
                  <p:nvPr/>
                </p:nvSpPr>
                <p:spPr>
                  <a:xfrm>
                    <a:off x="4210" y="2714"/>
                    <a:ext cx="1066" cy="7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60" name="Google Shape;7360;p91"/>
                  <p:cNvSpPr/>
                  <p:nvPr/>
                </p:nvSpPr>
                <p:spPr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61" name="Google Shape;7361;p91"/>
                  <p:cNvSpPr/>
                  <p:nvPr/>
                </p:nvSpPr>
                <p:spPr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Noto Sans Symbols"/>
                      <a:buNone/>
                    </a:pPr>
                    <a:r>
                      <a:t/>
                    </a:r>
                    <a:endParaRPr sz="180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62" name="Google Shape;7362;p91"/>
                  <p:cNvSpPr/>
                  <p:nvPr/>
                </p:nvSpPr>
                <p:spPr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63" name="Google Shape;7363;p91"/>
                  <p:cNvSpPr/>
                  <p:nvPr/>
                </p:nvSpPr>
                <p:spPr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364" name="Google Shape;7364;p91"/>
              <p:cNvGrpSpPr/>
              <p:nvPr/>
            </p:nvGrpSpPr>
            <p:grpSpPr>
              <a:xfrm>
                <a:off x="2122838" y="563006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7365" name="Google Shape;7365;p9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7366" name="Google Shape;7366;p91"/>
                <p:cNvGrpSpPr/>
                <p:nvPr/>
              </p:nvGrpSpPr>
              <p:grpSpPr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7367" name="Google Shape;7367;p91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68" name="Google Shape;7368;p91"/>
                  <p:cNvSpPr/>
                  <p:nvPr/>
                </p:nvSpPr>
                <p:spPr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69" name="Google Shape;7369;p91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70" name="Google Shape;7370;p91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71" name="Google Shape;7371;p91"/>
                  <p:cNvSpPr/>
                  <p:nvPr/>
                </p:nvSpPr>
                <p:spPr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372" name="Google Shape;7372;p91"/>
                  <p:cNvGrpSpPr/>
                  <p:nvPr/>
                </p:nvGrpSpPr>
                <p:grpSpPr>
                  <a:xfrm>
                    <a:off x="4748" y="666"/>
                    <a:ext cx="578" cy="150"/>
                    <a:chOff x="613" y="2566"/>
                    <a:chExt cx="721" cy="144"/>
                  </a:xfrm>
                </p:grpSpPr>
                <p:sp>
                  <p:nvSpPr>
                    <p:cNvPr id="7373" name="Google Shape;7373;p91"/>
                    <p:cNvSpPr/>
                    <p:nvPr/>
                  </p:nvSpPr>
                  <p:spPr>
                    <a:xfrm>
                      <a:off x="613" y="2566"/>
                      <a:ext cx="721" cy="14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74" name="Google Shape;7374;p91"/>
                    <p:cNvSpPr/>
                    <p:nvPr/>
                  </p:nvSpPr>
                  <p:spPr>
                    <a:xfrm>
                      <a:off x="625" y="2581"/>
                      <a:ext cx="696" cy="114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375" name="Google Shape;7375;p91"/>
                  <p:cNvSpPr/>
                  <p:nvPr/>
                </p:nvSpPr>
                <p:spPr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376" name="Google Shape;7376;p91"/>
                  <p:cNvGrpSpPr/>
                  <p:nvPr/>
                </p:nvGrpSpPr>
                <p:grpSpPr>
                  <a:xfrm>
                    <a:off x="4748" y="990"/>
                    <a:ext cx="578" cy="134"/>
                    <a:chOff x="615" y="2564"/>
                    <a:chExt cx="721" cy="139"/>
                  </a:xfrm>
                </p:grpSpPr>
                <p:sp>
                  <p:nvSpPr>
                    <p:cNvPr id="7377" name="Google Shape;7377;p91"/>
                    <p:cNvSpPr/>
                    <p:nvPr/>
                  </p:nvSpPr>
                  <p:spPr>
                    <a:xfrm>
                      <a:off x="615" y="2564"/>
                      <a:ext cx="721" cy="139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78" name="Google Shape;7378;p91"/>
                    <p:cNvSpPr/>
                    <p:nvPr/>
                  </p:nvSpPr>
                  <p:spPr>
                    <a:xfrm>
                      <a:off x="628" y="2581"/>
                      <a:ext cx="696" cy="107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379" name="Google Shape;7379;p91"/>
                  <p:cNvSpPr/>
                  <p:nvPr/>
                </p:nvSpPr>
                <p:spPr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80" name="Google Shape;7380;p91"/>
                  <p:cNvSpPr/>
                  <p:nvPr/>
                </p:nvSpPr>
                <p:spPr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381" name="Google Shape;7381;p91"/>
                  <p:cNvGrpSpPr/>
                  <p:nvPr/>
                </p:nvGrpSpPr>
                <p:grpSpPr>
                  <a:xfrm>
                    <a:off x="4738" y="1647"/>
                    <a:ext cx="578" cy="135"/>
                    <a:chOff x="618" y="2586"/>
                    <a:chExt cx="720" cy="124"/>
                  </a:xfrm>
                </p:grpSpPr>
                <p:sp>
                  <p:nvSpPr>
                    <p:cNvPr id="7382" name="Google Shape;7382;p91"/>
                    <p:cNvSpPr/>
                    <p:nvPr/>
                  </p:nvSpPr>
                  <p:spPr>
                    <a:xfrm>
                      <a:off x="618" y="2586"/>
                      <a:ext cx="720" cy="12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83" name="Google Shape;7383;p91"/>
                    <p:cNvSpPr/>
                    <p:nvPr/>
                  </p:nvSpPr>
                  <p:spPr>
                    <a:xfrm>
                      <a:off x="630" y="2586"/>
                      <a:ext cx="695" cy="109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384" name="Google Shape;7384;p91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385" name="Google Shape;7385;p91"/>
                  <p:cNvGrpSpPr/>
                  <p:nvPr/>
                </p:nvGrpSpPr>
                <p:grpSpPr>
                  <a:xfrm>
                    <a:off x="4738" y="1330"/>
                    <a:ext cx="588" cy="134"/>
                    <a:chOff x="613" y="2571"/>
                    <a:chExt cx="732" cy="134"/>
                  </a:xfrm>
                </p:grpSpPr>
                <p:sp>
                  <p:nvSpPr>
                    <p:cNvPr id="7386" name="Google Shape;7386;p91"/>
                    <p:cNvSpPr/>
                    <p:nvPr/>
                  </p:nvSpPr>
                  <p:spPr>
                    <a:xfrm>
                      <a:off x="613" y="2571"/>
                      <a:ext cx="732" cy="13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87" name="Google Shape;7387;p91"/>
                    <p:cNvSpPr/>
                    <p:nvPr/>
                  </p:nvSpPr>
                  <p:spPr>
                    <a:xfrm>
                      <a:off x="625" y="2587"/>
                      <a:ext cx="720" cy="103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388" name="Google Shape;7388;p91"/>
                  <p:cNvSpPr/>
                  <p:nvPr/>
                </p:nvSpPr>
                <p:spPr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89" name="Google Shape;7389;p91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90" name="Google Shape;7390;p91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91" name="Google Shape;7391;p91"/>
                  <p:cNvSpPr/>
                  <p:nvPr/>
                </p:nvSpPr>
                <p:spPr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92" name="Google Shape;7392;p91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93" name="Google Shape;7393;p91"/>
                  <p:cNvSpPr/>
                  <p:nvPr/>
                </p:nvSpPr>
                <p:spPr>
                  <a:xfrm>
                    <a:off x="4140" y="2675"/>
                    <a:ext cx="1196" cy="15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94" name="Google Shape;7394;p91"/>
                  <p:cNvSpPr/>
                  <p:nvPr/>
                </p:nvSpPr>
                <p:spPr>
                  <a:xfrm>
                    <a:off x="4210" y="2714"/>
                    <a:ext cx="1066" cy="7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95" name="Google Shape;7395;p91"/>
                  <p:cNvSpPr/>
                  <p:nvPr/>
                </p:nvSpPr>
                <p:spPr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96" name="Google Shape;7396;p91"/>
                  <p:cNvSpPr/>
                  <p:nvPr/>
                </p:nvSpPr>
                <p:spPr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Noto Sans Symbols"/>
                      <a:buNone/>
                    </a:pPr>
                    <a:r>
                      <a:t/>
                    </a:r>
                    <a:endParaRPr sz="180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97" name="Google Shape;7397;p91"/>
                  <p:cNvSpPr/>
                  <p:nvPr/>
                </p:nvSpPr>
                <p:spPr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98" name="Google Shape;7398;p91"/>
                  <p:cNvSpPr/>
                  <p:nvPr/>
                </p:nvSpPr>
                <p:spPr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399" name="Google Shape;7399;p91"/>
              <p:cNvGrpSpPr/>
              <p:nvPr/>
            </p:nvGrpSpPr>
            <p:grpSpPr>
              <a:xfrm>
                <a:off x="7707457" y="4369529"/>
                <a:ext cx="990709" cy="730998"/>
                <a:chOff x="7707457" y="4369529"/>
                <a:chExt cx="990709" cy="730998"/>
              </a:xfrm>
            </p:grpSpPr>
            <p:pic>
              <p:nvPicPr>
                <p:cNvPr id="7400" name="Google Shape;7400;p9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1833" y="4640202"/>
                  <a:ext cx="822008" cy="460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7401" name="Google Shape;7401;p91"/>
                <p:cNvGrpSpPr/>
                <p:nvPr/>
              </p:nvGrpSpPr>
              <p:grpSpPr>
                <a:xfrm flipH="1">
                  <a:off x="7707457" y="4369553"/>
                  <a:ext cx="225477" cy="395239"/>
                  <a:chOff x="4144" y="433"/>
                  <a:chExt cx="1422" cy="2392"/>
                </a:xfrm>
              </p:grpSpPr>
              <p:sp>
                <p:nvSpPr>
                  <p:cNvPr id="7402" name="Google Shape;7402;p91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03" name="Google Shape;7403;p91"/>
                  <p:cNvSpPr/>
                  <p:nvPr/>
                </p:nvSpPr>
                <p:spPr>
                  <a:xfrm>
                    <a:off x="4204" y="433"/>
                    <a:ext cx="1051" cy="2277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04" name="Google Shape;7404;p91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05" name="Google Shape;7405;p91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06" name="Google Shape;7406;p91"/>
                  <p:cNvSpPr/>
                  <p:nvPr/>
                </p:nvSpPr>
                <p:spPr>
                  <a:xfrm>
                    <a:off x="4214" y="692"/>
                    <a:ext cx="601" cy="4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407" name="Google Shape;7407;p91"/>
                  <p:cNvGrpSpPr/>
                  <p:nvPr/>
                </p:nvGrpSpPr>
                <p:grpSpPr>
                  <a:xfrm>
                    <a:off x="4775" y="692"/>
                    <a:ext cx="581" cy="125"/>
                    <a:chOff x="646" y="2591"/>
                    <a:chExt cx="725" cy="120"/>
                  </a:xfrm>
                </p:grpSpPr>
                <p:sp>
                  <p:nvSpPr>
                    <p:cNvPr id="7408" name="Google Shape;7408;p91"/>
                    <p:cNvSpPr/>
                    <p:nvPr/>
                  </p:nvSpPr>
                  <p:spPr>
                    <a:xfrm>
                      <a:off x="646" y="2591"/>
                      <a:ext cx="725" cy="120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09" name="Google Shape;7409;p91"/>
                    <p:cNvSpPr/>
                    <p:nvPr/>
                  </p:nvSpPr>
                  <p:spPr>
                    <a:xfrm>
                      <a:off x="659" y="2591"/>
                      <a:ext cx="700" cy="101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410" name="Google Shape;7410;p91"/>
                  <p:cNvSpPr/>
                  <p:nvPr/>
                </p:nvSpPr>
                <p:spPr>
                  <a:xfrm>
                    <a:off x="4224" y="1019"/>
                    <a:ext cx="601" cy="4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411" name="Google Shape;7411;p91"/>
                  <p:cNvGrpSpPr/>
                  <p:nvPr/>
                </p:nvGrpSpPr>
                <p:grpSpPr>
                  <a:xfrm>
                    <a:off x="4745" y="1019"/>
                    <a:ext cx="581" cy="135"/>
                    <a:chOff x="611" y="2594"/>
                    <a:chExt cx="725" cy="140"/>
                  </a:xfrm>
                </p:grpSpPr>
                <p:sp>
                  <p:nvSpPr>
                    <p:cNvPr id="7412" name="Google Shape;7412;p91"/>
                    <p:cNvSpPr/>
                    <p:nvPr/>
                  </p:nvSpPr>
                  <p:spPr>
                    <a:xfrm>
                      <a:off x="611" y="2594"/>
                      <a:ext cx="725" cy="140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13" name="Google Shape;7413;p91"/>
                    <p:cNvSpPr/>
                    <p:nvPr/>
                  </p:nvSpPr>
                  <p:spPr>
                    <a:xfrm>
                      <a:off x="624" y="2614"/>
                      <a:ext cx="687" cy="100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414" name="Google Shape;7414;p91"/>
                  <p:cNvSpPr/>
                  <p:nvPr/>
                </p:nvSpPr>
                <p:spPr>
                  <a:xfrm>
                    <a:off x="4224" y="1365"/>
                    <a:ext cx="591" cy="3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15" name="Google Shape;7415;p91"/>
                  <p:cNvSpPr/>
                  <p:nvPr/>
                </p:nvSpPr>
                <p:spPr>
                  <a:xfrm>
                    <a:off x="4234" y="1653"/>
                    <a:ext cx="591" cy="4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416" name="Google Shape;7416;p91"/>
                  <p:cNvGrpSpPr/>
                  <p:nvPr/>
                </p:nvGrpSpPr>
                <p:grpSpPr>
                  <a:xfrm>
                    <a:off x="4735" y="1653"/>
                    <a:ext cx="571" cy="125"/>
                    <a:chOff x="614" y="2592"/>
                    <a:chExt cx="711" cy="115"/>
                  </a:xfrm>
                </p:grpSpPr>
                <p:sp>
                  <p:nvSpPr>
                    <p:cNvPr id="7417" name="Google Shape;7417;p91"/>
                    <p:cNvSpPr/>
                    <p:nvPr/>
                  </p:nvSpPr>
                  <p:spPr>
                    <a:xfrm>
                      <a:off x="614" y="2592"/>
                      <a:ext cx="711" cy="115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18" name="Google Shape;7418;p91"/>
                    <p:cNvSpPr/>
                    <p:nvPr/>
                  </p:nvSpPr>
                  <p:spPr>
                    <a:xfrm>
                      <a:off x="626" y="2610"/>
                      <a:ext cx="674" cy="80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419" name="Google Shape;7419;p91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420" name="Google Shape;7420;p91"/>
                  <p:cNvGrpSpPr/>
                  <p:nvPr/>
                </p:nvGrpSpPr>
                <p:grpSpPr>
                  <a:xfrm>
                    <a:off x="4765" y="1327"/>
                    <a:ext cx="560" cy="163"/>
                    <a:chOff x="646" y="2568"/>
                    <a:chExt cx="698" cy="163"/>
                  </a:xfrm>
                </p:grpSpPr>
                <p:sp>
                  <p:nvSpPr>
                    <p:cNvPr id="7421" name="Google Shape;7421;p91"/>
                    <p:cNvSpPr/>
                    <p:nvPr/>
                  </p:nvSpPr>
                  <p:spPr>
                    <a:xfrm>
                      <a:off x="646" y="2568"/>
                      <a:ext cx="698" cy="163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22" name="Google Shape;7422;p91"/>
                    <p:cNvSpPr/>
                    <p:nvPr/>
                  </p:nvSpPr>
                  <p:spPr>
                    <a:xfrm>
                      <a:off x="659" y="2587"/>
                      <a:ext cx="661" cy="115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423" name="Google Shape;7423;p91"/>
                  <p:cNvSpPr/>
                  <p:nvPr/>
                </p:nvSpPr>
                <p:spPr>
                  <a:xfrm>
                    <a:off x="5255" y="433"/>
                    <a:ext cx="60" cy="2287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24" name="Google Shape;7424;p91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25" name="Google Shape;7425;p91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26" name="Google Shape;7426;p91"/>
                  <p:cNvSpPr/>
                  <p:nvPr/>
                </p:nvSpPr>
                <p:spPr>
                  <a:xfrm>
                    <a:off x="5516" y="2614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27" name="Google Shape;7427;p91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28" name="Google Shape;7428;p91"/>
                  <p:cNvSpPr/>
                  <p:nvPr/>
                </p:nvSpPr>
                <p:spPr>
                  <a:xfrm>
                    <a:off x="4144" y="2681"/>
                    <a:ext cx="1202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29" name="Google Shape;7429;p91"/>
                  <p:cNvSpPr/>
                  <p:nvPr/>
                </p:nvSpPr>
                <p:spPr>
                  <a:xfrm>
                    <a:off x="4204" y="2710"/>
                    <a:ext cx="1071" cy="86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30" name="Google Shape;7430;p91"/>
                  <p:cNvSpPr/>
                  <p:nvPr/>
                </p:nvSpPr>
                <p:spPr>
                  <a:xfrm>
                    <a:off x="4314" y="2383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31" name="Google Shape;7431;p91"/>
                  <p:cNvSpPr/>
                  <p:nvPr/>
                </p:nvSpPr>
                <p:spPr>
                  <a:xfrm>
                    <a:off x="4485" y="2383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32" name="Google Shape;7432;p91"/>
                  <p:cNvSpPr/>
                  <p:nvPr/>
                </p:nvSpPr>
                <p:spPr>
                  <a:xfrm>
                    <a:off x="4665" y="2383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33" name="Google Shape;7433;p91"/>
                  <p:cNvSpPr/>
                  <p:nvPr/>
                </p:nvSpPr>
                <p:spPr>
                  <a:xfrm>
                    <a:off x="5065" y="1836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434" name="Google Shape;7434;p91"/>
                <p:cNvGrpSpPr/>
                <p:nvPr/>
              </p:nvGrpSpPr>
              <p:grpSpPr>
                <a:xfrm flipH="1">
                  <a:off x="7939232" y="4369529"/>
                  <a:ext cx="227063" cy="400031"/>
                  <a:chOff x="4137" y="431"/>
                  <a:chExt cx="1432" cy="2421"/>
                </a:xfrm>
              </p:grpSpPr>
              <p:sp>
                <p:nvSpPr>
                  <p:cNvPr id="7435" name="Google Shape;7435;p91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36" name="Google Shape;7436;p91"/>
                  <p:cNvSpPr/>
                  <p:nvPr/>
                </p:nvSpPr>
                <p:spPr>
                  <a:xfrm>
                    <a:off x="4207" y="431"/>
                    <a:ext cx="1051" cy="2306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37" name="Google Shape;7437;p91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38" name="Google Shape;7438;p91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39" name="Google Shape;7439;p91"/>
                  <p:cNvSpPr/>
                  <p:nvPr/>
                </p:nvSpPr>
                <p:spPr>
                  <a:xfrm>
                    <a:off x="4207" y="700"/>
                    <a:ext cx="601" cy="3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440" name="Google Shape;7440;p91"/>
                  <p:cNvGrpSpPr/>
                  <p:nvPr/>
                </p:nvGrpSpPr>
                <p:grpSpPr>
                  <a:xfrm>
                    <a:off x="4747" y="671"/>
                    <a:ext cx="581" cy="144"/>
                    <a:chOff x="612" y="2571"/>
                    <a:chExt cx="725" cy="138"/>
                  </a:xfrm>
                </p:grpSpPr>
                <p:sp>
                  <p:nvSpPr>
                    <p:cNvPr id="7441" name="Google Shape;7441;p91"/>
                    <p:cNvSpPr/>
                    <p:nvPr/>
                  </p:nvSpPr>
                  <p:spPr>
                    <a:xfrm>
                      <a:off x="612" y="2571"/>
                      <a:ext cx="725" cy="138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42" name="Google Shape;7442;p91"/>
                    <p:cNvSpPr/>
                    <p:nvPr/>
                  </p:nvSpPr>
                  <p:spPr>
                    <a:xfrm>
                      <a:off x="625" y="2590"/>
                      <a:ext cx="700" cy="101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443" name="Google Shape;7443;p91"/>
                  <p:cNvSpPr/>
                  <p:nvPr/>
                </p:nvSpPr>
                <p:spPr>
                  <a:xfrm>
                    <a:off x="4227" y="1027"/>
                    <a:ext cx="591" cy="3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444" name="Google Shape;7444;p91"/>
                  <p:cNvGrpSpPr/>
                  <p:nvPr/>
                </p:nvGrpSpPr>
                <p:grpSpPr>
                  <a:xfrm>
                    <a:off x="4748" y="998"/>
                    <a:ext cx="581" cy="144"/>
                    <a:chOff x="615" y="2572"/>
                    <a:chExt cx="725" cy="149"/>
                  </a:xfrm>
                </p:grpSpPr>
                <p:sp>
                  <p:nvSpPr>
                    <p:cNvPr id="7445" name="Google Shape;7445;p91"/>
                    <p:cNvSpPr/>
                    <p:nvPr/>
                  </p:nvSpPr>
                  <p:spPr>
                    <a:xfrm>
                      <a:off x="615" y="2572"/>
                      <a:ext cx="725" cy="149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46" name="Google Shape;7446;p91"/>
                    <p:cNvSpPr/>
                    <p:nvPr/>
                  </p:nvSpPr>
                  <p:spPr>
                    <a:xfrm>
                      <a:off x="627" y="2592"/>
                      <a:ext cx="687" cy="100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447" name="Google Shape;7447;p91"/>
                  <p:cNvSpPr/>
                  <p:nvPr/>
                </p:nvSpPr>
                <p:spPr>
                  <a:xfrm>
                    <a:off x="4217" y="1363"/>
                    <a:ext cx="591" cy="4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48" name="Google Shape;7448;p91"/>
                  <p:cNvSpPr/>
                  <p:nvPr/>
                </p:nvSpPr>
                <p:spPr>
                  <a:xfrm>
                    <a:off x="4227" y="1680"/>
                    <a:ext cx="601" cy="4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449" name="Google Shape;7449;p91"/>
                  <p:cNvGrpSpPr/>
                  <p:nvPr/>
                </p:nvGrpSpPr>
                <p:grpSpPr>
                  <a:xfrm>
                    <a:off x="4737" y="1651"/>
                    <a:ext cx="571" cy="154"/>
                    <a:chOff x="617" y="2590"/>
                    <a:chExt cx="711" cy="142"/>
                  </a:xfrm>
                </p:grpSpPr>
                <p:sp>
                  <p:nvSpPr>
                    <p:cNvPr id="7450" name="Google Shape;7450;p91"/>
                    <p:cNvSpPr/>
                    <p:nvPr/>
                  </p:nvSpPr>
                  <p:spPr>
                    <a:xfrm>
                      <a:off x="617" y="2590"/>
                      <a:ext cx="711" cy="142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51" name="Google Shape;7451;p91"/>
                    <p:cNvSpPr/>
                    <p:nvPr/>
                  </p:nvSpPr>
                  <p:spPr>
                    <a:xfrm>
                      <a:off x="630" y="2608"/>
                      <a:ext cx="674" cy="106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452" name="Google Shape;7452;p91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453" name="Google Shape;7453;p91"/>
                  <p:cNvGrpSpPr/>
                  <p:nvPr/>
                </p:nvGrpSpPr>
                <p:grpSpPr>
                  <a:xfrm>
                    <a:off x="4737" y="1354"/>
                    <a:ext cx="611" cy="115"/>
                    <a:chOff x="612" y="2595"/>
                    <a:chExt cx="761" cy="115"/>
                  </a:xfrm>
                </p:grpSpPr>
                <p:sp>
                  <p:nvSpPr>
                    <p:cNvPr id="7454" name="Google Shape;7454;p91"/>
                    <p:cNvSpPr/>
                    <p:nvPr/>
                  </p:nvSpPr>
                  <p:spPr>
                    <a:xfrm>
                      <a:off x="612" y="2595"/>
                      <a:ext cx="761" cy="115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55" name="Google Shape;7455;p91"/>
                    <p:cNvSpPr/>
                    <p:nvPr/>
                  </p:nvSpPr>
                  <p:spPr>
                    <a:xfrm>
                      <a:off x="625" y="2614"/>
                      <a:ext cx="723" cy="86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456" name="Google Shape;7456;p91"/>
                  <p:cNvSpPr/>
                  <p:nvPr/>
                </p:nvSpPr>
                <p:spPr>
                  <a:xfrm>
                    <a:off x="5248" y="431"/>
                    <a:ext cx="70" cy="2315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57" name="Google Shape;7457;p91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58" name="Google Shape;7458;p91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59" name="Google Shape;7459;p91"/>
                  <p:cNvSpPr/>
                  <p:nvPr/>
                </p:nvSpPr>
                <p:spPr>
                  <a:xfrm>
                    <a:off x="5519" y="2641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60" name="Google Shape;7460;p91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61" name="Google Shape;7461;p91"/>
                  <p:cNvSpPr/>
                  <p:nvPr/>
                </p:nvSpPr>
                <p:spPr>
                  <a:xfrm>
                    <a:off x="4137" y="2708"/>
                    <a:ext cx="1202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62" name="Google Shape;7462;p91"/>
                  <p:cNvSpPr/>
                  <p:nvPr/>
                </p:nvSpPr>
                <p:spPr>
                  <a:xfrm>
                    <a:off x="4207" y="2737"/>
                    <a:ext cx="1071" cy="86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63" name="Google Shape;7463;p91"/>
                  <p:cNvSpPr/>
                  <p:nvPr/>
                </p:nvSpPr>
                <p:spPr>
                  <a:xfrm>
                    <a:off x="4307" y="2410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64" name="Google Shape;7464;p91"/>
                  <p:cNvSpPr/>
                  <p:nvPr/>
                </p:nvSpPr>
                <p:spPr>
                  <a:xfrm>
                    <a:off x="4487" y="2410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65" name="Google Shape;7465;p91"/>
                  <p:cNvSpPr/>
                  <p:nvPr/>
                </p:nvSpPr>
                <p:spPr>
                  <a:xfrm>
                    <a:off x="4658" y="2410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66" name="Google Shape;7466;p91"/>
                  <p:cNvSpPr/>
                  <p:nvPr/>
                </p:nvSpPr>
                <p:spPr>
                  <a:xfrm>
                    <a:off x="5068" y="1863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467" name="Google Shape;7467;p91"/>
                <p:cNvGrpSpPr/>
                <p:nvPr/>
              </p:nvGrpSpPr>
              <p:grpSpPr>
                <a:xfrm flipH="1">
                  <a:off x="8472689" y="4385069"/>
                  <a:ext cx="225477" cy="395570"/>
                  <a:chOff x="4140" y="433"/>
                  <a:chExt cx="1422" cy="2394"/>
                </a:xfrm>
              </p:grpSpPr>
              <p:sp>
                <p:nvSpPr>
                  <p:cNvPr id="7468" name="Google Shape;7468;p91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69" name="Google Shape;7469;p91"/>
                  <p:cNvSpPr/>
                  <p:nvPr/>
                </p:nvSpPr>
                <p:spPr>
                  <a:xfrm>
                    <a:off x="4200" y="454"/>
                    <a:ext cx="1051" cy="2258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70" name="Google Shape;7470;p91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71" name="Google Shape;7471;p91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72" name="Google Shape;7472;p91"/>
                  <p:cNvSpPr/>
                  <p:nvPr/>
                </p:nvSpPr>
                <p:spPr>
                  <a:xfrm>
                    <a:off x="4210" y="714"/>
                    <a:ext cx="601" cy="4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473" name="Google Shape;7473;p91"/>
                  <p:cNvGrpSpPr/>
                  <p:nvPr/>
                </p:nvGrpSpPr>
                <p:grpSpPr>
                  <a:xfrm>
                    <a:off x="4751" y="695"/>
                    <a:ext cx="581" cy="144"/>
                    <a:chOff x="616" y="2594"/>
                    <a:chExt cx="725" cy="138"/>
                  </a:xfrm>
                </p:grpSpPr>
                <p:sp>
                  <p:nvSpPr>
                    <p:cNvPr id="7474" name="Google Shape;7474;p91"/>
                    <p:cNvSpPr/>
                    <p:nvPr/>
                  </p:nvSpPr>
                  <p:spPr>
                    <a:xfrm>
                      <a:off x="616" y="2594"/>
                      <a:ext cx="725" cy="138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75" name="Google Shape;7475;p91"/>
                    <p:cNvSpPr/>
                    <p:nvPr/>
                  </p:nvSpPr>
                  <p:spPr>
                    <a:xfrm>
                      <a:off x="629" y="2612"/>
                      <a:ext cx="700" cy="101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476" name="Google Shape;7476;p91"/>
                  <p:cNvSpPr/>
                  <p:nvPr/>
                </p:nvSpPr>
                <p:spPr>
                  <a:xfrm>
                    <a:off x="4220" y="1041"/>
                    <a:ext cx="601" cy="4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477" name="Google Shape;7477;p91"/>
                  <p:cNvGrpSpPr/>
                  <p:nvPr/>
                </p:nvGrpSpPr>
                <p:grpSpPr>
                  <a:xfrm>
                    <a:off x="4721" y="1021"/>
                    <a:ext cx="581" cy="135"/>
                    <a:chOff x="581" y="2596"/>
                    <a:chExt cx="725" cy="140"/>
                  </a:xfrm>
                </p:grpSpPr>
                <p:sp>
                  <p:nvSpPr>
                    <p:cNvPr id="7478" name="Google Shape;7478;p91"/>
                    <p:cNvSpPr/>
                    <p:nvPr/>
                  </p:nvSpPr>
                  <p:spPr>
                    <a:xfrm>
                      <a:off x="581" y="2596"/>
                      <a:ext cx="725" cy="140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79" name="Google Shape;7479;p91"/>
                    <p:cNvSpPr/>
                    <p:nvPr/>
                  </p:nvSpPr>
                  <p:spPr>
                    <a:xfrm>
                      <a:off x="594" y="2616"/>
                      <a:ext cx="687" cy="100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480" name="Google Shape;7480;p91"/>
                  <p:cNvSpPr/>
                  <p:nvPr/>
                </p:nvSpPr>
                <p:spPr>
                  <a:xfrm>
                    <a:off x="4220" y="1367"/>
                    <a:ext cx="591" cy="3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81" name="Google Shape;7481;p91"/>
                  <p:cNvSpPr/>
                  <p:nvPr/>
                </p:nvSpPr>
                <p:spPr>
                  <a:xfrm>
                    <a:off x="4230" y="1655"/>
                    <a:ext cx="591" cy="4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482" name="Google Shape;7482;p91"/>
                  <p:cNvGrpSpPr/>
                  <p:nvPr/>
                </p:nvGrpSpPr>
                <p:grpSpPr>
                  <a:xfrm>
                    <a:off x="4731" y="1655"/>
                    <a:ext cx="551" cy="125"/>
                    <a:chOff x="609" y="2594"/>
                    <a:chExt cx="686" cy="115"/>
                  </a:xfrm>
                </p:grpSpPr>
                <p:sp>
                  <p:nvSpPr>
                    <p:cNvPr id="7483" name="Google Shape;7483;p91"/>
                    <p:cNvSpPr/>
                    <p:nvPr/>
                  </p:nvSpPr>
                  <p:spPr>
                    <a:xfrm>
                      <a:off x="609" y="2594"/>
                      <a:ext cx="686" cy="115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84" name="Google Shape;7484;p91"/>
                    <p:cNvSpPr/>
                    <p:nvPr/>
                  </p:nvSpPr>
                  <p:spPr>
                    <a:xfrm>
                      <a:off x="621" y="2612"/>
                      <a:ext cx="649" cy="80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485" name="Google Shape;7485;p91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486" name="Google Shape;7486;p91"/>
                  <p:cNvGrpSpPr/>
                  <p:nvPr/>
                </p:nvGrpSpPr>
                <p:grpSpPr>
                  <a:xfrm>
                    <a:off x="4741" y="1329"/>
                    <a:ext cx="580" cy="163"/>
                    <a:chOff x="616" y="2570"/>
                    <a:chExt cx="723" cy="163"/>
                  </a:xfrm>
                </p:grpSpPr>
                <p:sp>
                  <p:nvSpPr>
                    <p:cNvPr id="7487" name="Google Shape;7487;p91"/>
                    <p:cNvSpPr/>
                    <p:nvPr/>
                  </p:nvSpPr>
                  <p:spPr>
                    <a:xfrm>
                      <a:off x="616" y="2570"/>
                      <a:ext cx="723" cy="163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88" name="Google Shape;7488;p91"/>
                    <p:cNvSpPr/>
                    <p:nvPr/>
                  </p:nvSpPr>
                  <p:spPr>
                    <a:xfrm>
                      <a:off x="629" y="2589"/>
                      <a:ext cx="686" cy="135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489" name="Google Shape;7489;p91"/>
                  <p:cNvSpPr/>
                  <p:nvPr/>
                </p:nvSpPr>
                <p:spPr>
                  <a:xfrm>
                    <a:off x="5251" y="454"/>
                    <a:ext cx="60" cy="2267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90" name="Google Shape;7490;p91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91" name="Google Shape;7491;p91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92" name="Google Shape;7492;p91"/>
                  <p:cNvSpPr/>
                  <p:nvPr/>
                </p:nvSpPr>
                <p:spPr>
                  <a:xfrm>
                    <a:off x="5512" y="2616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93" name="Google Shape;7493;p91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94" name="Google Shape;7494;p91"/>
                  <p:cNvSpPr/>
                  <p:nvPr/>
                </p:nvSpPr>
                <p:spPr>
                  <a:xfrm>
                    <a:off x="4140" y="2683"/>
                    <a:ext cx="1202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95" name="Google Shape;7495;p91"/>
                  <p:cNvSpPr/>
                  <p:nvPr/>
                </p:nvSpPr>
                <p:spPr>
                  <a:xfrm>
                    <a:off x="4200" y="2712"/>
                    <a:ext cx="1071" cy="86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96" name="Google Shape;7496;p91"/>
                  <p:cNvSpPr/>
                  <p:nvPr/>
                </p:nvSpPr>
                <p:spPr>
                  <a:xfrm>
                    <a:off x="4310" y="2386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97" name="Google Shape;7497;p91"/>
                  <p:cNvSpPr/>
                  <p:nvPr/>
                </p:nvSpPr>
                <p:spPr>
                  <a:xfrm>
                    <a:off x="4480" y="2386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98" name="Google Shape;7498;p91"/>
                  <p:cNvSpPr/>
                  <p:nvPr/>
                </p:nvSpPr>
                <p:spPr>
                  <a:xfrm>
                    <a:off x="4661" y="2386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99" name="Google Shape;7499;p91"/>
                  <p:cNvSpPr/>
                  <p:nvPr/>
                </p:nvSpPr>
                <p:spPr>
                  <a:xfrm>
                    <a:off x="5061" y="1838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Arial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500" name="Google Shape;7500;p91"/>
              <p:cNvGrpSpPr/>
              <p:nvPr/>
            </p:nvGrpSpPr>
            <p:grpSpPr>
              <a:xfrm>
                <a:off x="7186941" y="573467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7501" name="Google Shape;7501;p9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7502" name="Google Shape;7502;p91"/>
                <p:cNvGrpSpPr/>
                <p:nvPr/>
              </p:nvGrpSpPr>
              <p:grpSpPr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7503" name="Google Shape;7503;p91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4" name="Google Shape;7504;p91"/>
                  <p:cNvSpPr/>
                  <p:nvPr/>
                </p:nvSpPr>
                <p:spPr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5" name="Google Shape;7505;p91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6" name="Google Shape;7506;p91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7" name="Google Shape;7507;p91"/>
                  <p:cNvSpPr/>
                  <p:nvPr/>
                </p:nvSpPr>
                <p:spPr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508" name="Google Shape;7508;p91"/>
                  <p:cNvGrpSpPr/>
                  <p:nvPr/>
                </p:nvGrpSpPr>
                <p:grpSpPr>
                  <a:xfrm>
                    <a:off x="4748" y="666"/>
                    <a:ext cx="578" cy="150"/>
                    <a:chOff x="613" y="2566"/>
                    <a:chExt cx="721" cy="144"/>
                  </a:xfrm>
                </p:grpSpPr>
                <p:sp>
                  <p:nvSpPr>
                    <p:cNvPr id="7509" name="Google Shape;7509;p91"/>
                    <p:cNvSpPr/>
                    <p:nvPr/>
                  </p:nvSpPr>
                  <p:spPr>
                    <a:xfrm>
                      <a:off x="613" y="2566"/>
                      <a:ext cx="721" cy="14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510" name="Google Shape;7510;p91"/>
                    <p:cNvSpPr/>
                    <p:nvPr/>
                  </p:nvSpPr>
                  <p:spPr>
                    <a:xfrm>
                      <a:off x="625" y="2581"/>
                      <a:ext cx="696" cy="114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511" name="Google Shape;7511;p91"/>
                  <p:cNvSpPr/>
                  <p:nvPr/>
                </p:nvSpPr>
                <p:spPr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512" name="Google Shape;7512;p91"/>
                  <p:cNvGrpSpPr/>
                  <p:nvPr/>
                </p:nvGrpSpPr>
                <p:grpSpPr>
                  <a:xfrm>
                    <a:off x="4748" y="990"/>
                    <a:ext cx="578" cy="134"/>
                    <a:chOff x="615" y="2564"/>
                    <a:chExt cx="721" cy="139"/>
                  </a:xfrm>
                </p:grpSpPr>
                <p:sp>
                  <p:nvSpPr>
                    <p:cNvPr id="7513" name="Google Shape;7513;p91"/>
                    <p:cNvSpPr/>
                    <p:nvPr/>
                  </p:nvSpPr>
                  <p:spPr>
                    <a:xfrm>
                      <a:off x="615" y="2564"/>
                      <a:ext cx="721" cy="139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514" name="Google Shape;7514;p91"/>
                    <p:cNvSpPr/>
                    <p:nvPr/>
                  </p:nvSpPr>
                  <p:spPr>
                    <a:xfrm>
                      <a:off x="628" y="2581"/>
                      <a:ext cx="696" cy="107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515" name="Google Shape;7515;p91"/>
                  <p:cNvSpPr/>
                  <p:nvPr/>
                </p:nvSpPr>
                <p:spPr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6" name="Google Shape;7516;p91"/>
                  <p:cNvSpPr/>
                  <p:nvPr/>
                </p:nvSpPr>
                <p:spPr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517" name="Google Shape;7517;p91"/>
                  <p:cNvGrpSpPr/>
                  <p:nvPr/>
                </p:nvGrpSpPr>
                <p:grpSpPr>
                  <a:xfrm>
                    <a:off x="4738" y="1647"/>
                    <a:ext cx="578" cy="135"/>
                    <a:chOff x="618" y="2586"/>
                    <a:chExt cx="720" cy="124"/>
                  </a:xfrm>
                </p:grpSpPr>
                <p:sp>
                  <p:nvSpPr>
                    <p:cNvPr id="7518" name="Google Shape;7518;p91"/>
                    <p:cNvSpPr/>
                    <p:nvPr/>
                  </p:nvSpPr>
                  <p:spPr>
                    <a:xfrm>
                      <a:off x="618" y="2586"/>
                      <a:ext cx="720" cy="12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519" name="Google Shape;7519;p91"/>
                    <p:cNvSpPr/>
                    <p:nvPr/>
                  </p:nvSpPr>
                  <p:spPr>
                    <a:xfrm>
                      <a:off x="630" y="2586"/>
                      <a:ext cx="695" cy="109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520" name="Google Shape;7520;p91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521" name="Google Shape;7521;p91"/>
                  <p:cNvGrpSpPr/>
                  <p:nvPr/>
                </p:nvGrpSpPr>
                <p:grpSpPr>
                  <a:xfrm>
                    <a:off x="4738" y="1330"/>
                    <a:ext cx="588" cy="134"/>
                    <a:chOff x="613" y="2571"/>
                    <a:chExt cx="732" cy="134"/>
                  </a:xfrm>
                </p:grpSpPr>
                <p:sp>
                  <p:nvSpPr>
                    <p:cNvPr id="7522" name="Google Shape;7522;p91"/>
                    <p:cNvSpPr/>
                    <p:nvPr/>
                  </p:nvSpPr>
                  <p:spPr>
                    <a:xfrm>
                      <a:off x="613" y="2571"/>
                      <a:ext cx="732" cy="13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523" name="Google Shape;7523;p91"/>
                    <p:cNvSpPr/>
                    <p:nvPr/>
                  </p:nvSpPr>
                  <p:spPr>
                    <a:xfrm>
                      <a:off x="625" y="2587"/>
                      <a:ext cx="720" cy="103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524" name="Google Shape;7524;p91"/>
                  <p:cNvSpPr/>
                  <p:nvPr/>
                </p:nvSpPr>
                <p:spPr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5" name="Google Shape;7525;p91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6" name="Google Shape;7526;p91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7" name="Google Shape;7527;p91"/>
                  <p:cNvSpPr/>
                  <p:nvPr/>
                </p:nvSpPr>
                <p:spPr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8" name="Google Shape;7528;p91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9" name="Google Shape;7529;p91"/>
                  <p:cNvSpPr/>
                  <p:nvPr/>
                </p:nvSpPr>
                <p:spPr>
                  <a:xfrm>
                    <a:off x="4140" y="2675"/>
                    <a:ext cx="1196" cy="15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0" name="Google Shape;7530;p91"/>
                  <p:cNvSpPr/>
                  <p:nvPr/>
                </p:nvSpPr>
                <p:spPr>
                  <a:xfrm>
                    <a:off x="4210" y="2714"/>
                    <a:ext cx="1066" cy="7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1" name="Google Shape;7531;p91"/>
                  <p:cNvSpPr/>
                  <p:nvPr/>
                </p:nvSpPr>
                <p:spPr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2" name="Google Shape;7532;p91"/>
                  <p:cNvSpPr/>
                  <p:nvPr/>
                </p:nvSpPr>
                <p:spPr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Noto Sans Symbols"/>
                      <a:buNone/>
                    </a:pPr>
                    <a:r>
                      <a:t/>
                    </a:r>
                    <a:endParaRPr sz="180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3" name="Google Shape;7533;p91"/>
                  <p:cNvSpPr/>
                  <p:nvPr/>
                </p:nvSpPr>
                <p:spPr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4" name="Google Shape;7534;p91"/>
                  <p:cNvSpPr/>
                  <p:nvPr/>
                </p:nvSpPr>
                <p:spPr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535" name="Google Shape;7535;p91"/>
              <p:cNvGrpSpPr/>
              <p:nvPr/>
            </p:nvGrpSpPr>
            <p:grpSpPr>
              <a:xfrm>
                <a:off x="439215" y="4826417"/>
                <a:ext cx="871949" cy="507508"/>
                <a:chOff x="439215" y="4826417"/>
                <a:chExt cx="871949" cy="507508"/>
              </a:xfrm>
            </p:grpSpPr>
            <p:grpSp>
              <p:nvGrpSpPr>
                <p:cNvPr id="7536" name="Google Shape;7536;p91"/>
                <p:cNvGrpSpPr/>
                <p:nvPr/>
              </p:nvGrpSpPr>
              <p:grpSpPr>
                <a:xfrm>
                  <a:off x="439215" y="4826417"/>
                  <a:ext cx="871949" cy="507508"/>
                  <a:chOff x="2889" y="1630"/>
                  <a:chExt cx="976" cy="744"/>
                </a:xfrm>
              </p:grpSpPr>
              <p:sp>
                <p:nvSpPr>
                  <p:cNvPr id="7537" name="Google Shape;7537;p91"/>
                  <p:cNvSpPr/>
                  <p:nvPr/>
                </p:nvSpPr>
                <p:spPr>
                  <a:xfrm>
                    <a:off x="3046" y="1841"/>
                    <a:ext cx="663" cy="533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Noto Sans Symbols"/>
                      <a:buNone/>
                    </a:pPr>
                    <a:r>
                      <a:t/>
                    </a:r>
                    <a:endParaRPr sz="24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8" name="Google Shape;7538;p91"/>
                  <p:cNvSpPr/>
                  <p:nvPr/>
                </p:nvSpPr>
                <p:spPr>
                  <a:xfrm>
                    <a:off x="2889" y="1630"/>
                    <a:ext cx="976" cy="254"/>
                  </a:xfrm>
                  <a:prstGeom prst="triangle">
                    <a:avLst>
                      <a:gd fmla="val 50000" name="adj"/>
                    </a:avLst>
                  </a:prstGeom>
                  <a:solidFill>
                    <a:srgbClr val="7F7F7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rgbClr val="00CC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pic>
              <p:nvPicPr>
                <p:cNvPr id="7539" name="Google Shape;7539;p91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683109" y="5014480"/>
                  <a:ext cx="405029" cy="2908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7540" name="Google Shape;7540;p91"/>
          <p:cNvSpPr/>
          <p:nvPr/>
        </p:nvSpPr>
        <p:spPr>
          <a:xfrm>
            <a:off x="-44450" y="4205288"/>
            <a:ext cx="9037638" cy="2503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41" name="Google Shape;7541;p91"/>
          <p:cNvGrpSpPr/>
          <p:nvPr/>
        </p:nvGrpSpPr>
        <p:grpSpPr>
          <a:xfrm>
            <a:off x="401638" y="4171950"/>
            <a:ext cx="8074025" cy="460375"/>
            <a:chOff x="379080" y="5456397"/>
            <a:chExt cx="8074239" cy="461665"/>
          </a:xfrm>
        </p:grpSpPr>
        <p:sp>
          <p:nvSpPr>
            <p:cNvPr id="7542" name="Google Shape;7542;p91"/>
            <p:cNvSpPr/>
            <p:nvPr/>
          </p:nvSpPr>
          <p:spPr>
            <a:xfrm>
              <a:off x="379080" y="5489828"/>
              <a:ext cx="8074239" cy="421866"/>
            </a:xfrm>
            <a:prstGeom prst="rect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91"/>
            <p:cNvSpPr txBox="1"/>
            <p:nvPr/>
          </p:nvSpPr>
          <p:spPr>
            <a:xfrm>
              <a:off x="1081801" y="5456397"/>
              <a:ext cx="64628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Internet host-host communication as a service</a:t>
              </a:r>
              <a:endParaRPr/>
            </a:p>
          </p:txBody>
        </p:sp>
      </p:grpSp>
      <p:sp>
        <p:nvSpPr>
          <p:cNvPr id="7544" name="Google Shape;7544;p91"/>
          <p:cNvSpPr txBox="1"/>
          <p:nvPr>
            <p:ph idx="1" type="body"/>
          </p:nvPr>
        </p:nvSpPr>
        <p:spPr>
          <a:xfrm>
            <a:off x="796925" y="4797425"/>
            <a:ext cx="7772400" cy="1820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Font typeface="Noto Sans Symbols"/>
              <a:buNone/>
            </a:pPr>
            <a:r>
              <a:rPr i="1" lang="en-US">
                <a:solidFill>
                  <a:srgbClr val="990000"/>
                </a:solidFill>
              </a:rPr>
              <a:t>OTT challenges: </a:t>
            </a:r>
            <a:r>
              <a:rPr lang="en-US"/>
              <a:t>coping with a congested Internet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from which CDN node to retrieve content?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viewer behavior in presence of congestion?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what content to place in which CDN node?</a:t>
            </a:r>
            <a:endParaRPr/>
          </a:p>
        </p:txBody>
      </p:sp>
      <p:pic>
        <p:nvPicPr>
          <p:cNvPr descr="underline_base" id="7545" name="Google Shape;7545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4663" y="904875"/>
            <a:ext cx="8310562" cy="198438"/>
          </a:xfrm>
          <a:prstGeom prst="rect">
            <a:avLst/>
          </a:prstGeom>
          <a:noFill/>
          <a:ln>
            <a:noFill/>
          </a:ln>
        </p:spPr>
      </p:pic>
      <p:sp>
        <p:nvSpPr>
          <p:cNvPr id="7546" name="Google Shape;7546;p91"/>
          <p:cNvSpPr txBox="1"/>
          <p:nvPr/>
        </p:nvSpPr>
        <p:spPr>
          <a:xfrm>
            <a:off x="2733675" y="1866900"/>
            <a:ext cx="3227388" cy="76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Noto Sans Symbols"/>
              <a:buNone/>
            </a:pPr>
            <a:r>
              <a:rPr i="1" lang="en-US" sz="4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“over the top”</a:t>
            </a:r>
            <a:endParaRPr/>
          </a:p>
        </p:txBody>
      </p:sp>
      <p:sp>
        <p:nvSpPr>
          <p:cNvPr id="7547" name="Google Shape;7547;p91"/>
          <p:cNvSpPr txBox="1"/>
          <p:nvPr/>
        </p:nvSpPr>
        <p:spPr>
          <a:xfrm>
            <a:off x="6410325" y="6397625"/>
            <a:ext cx="273367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.. in chapter 7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2" name="Shape 7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3" name="Google Shape;7553;p92"/>
          <p:cNvSpPr/>
          <p:nvPr/>
        </p:nvSpPr>
        <p:spPr>
          <a:xfrm rot="5400000">
            <a:off x="-230981" y="4423569"/>
            <a:ext cx="2554288" cy="1422400"/>
          </a:xfrm>
          <a:custGeom>
            <a:rect b="b" l="l" r="r" t="t"/>
            <a:pathLst>
              <a:path extrusionOk="0" h="10000" w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4" name="Google Shape;7554;p92"/>
          <p:cNvSpPr/>
          <p:nvPr/>
        </p:nvSpPr>
        <p:spPr>
          <a:xfrm>
            <a:off x="2822575" y="5299075"/>
            <a:ext cx="3467100" cy="1422400"/>
          </a:xfrm>
          <a:custGeom>
            <a:rect b="b" l="l" r="r" t="t"/>
            <a:pathLst>
              <a:path extrusionOk="0" h="10000" w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5" name="Google Shape;7555;p92"/>
          <p:cNvSpPr txBox="1"/>
          <p:nvPr>
            <p:ph type="title"/>
          </p:nvPr>
        </p:nvSpPr>
        <p:spPr>
          <a:xfrm>
            <a:off x="361950" y="228600"/>
            <a:ext cx="8470900" cy="871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CDN content access: a closer look</a:t>
            </a:r>
            <a:endParaRPr/>
          </a:p>
        </p:txBody>
      </p:sp>
      <p:grpSp>
        <p:nvGrpSpPr>
          <p:cNvPr id="7556" name="Google Shape;7556;p92"/>
          <p:cNvGrpSpPr/>
          <p:nvPr/>
        </p:nvGrpSpPr>
        <p:grpSpPr>
          <a:xfrm>
            <a:off x="938213" y="4070350"/>
            <a:ext cx="460375" cy="638175"/>
            <a:chOff x="4140" y="429"/>
            <a:chExt cx="1425" cy="2396"/>
          </a:xfrm>
        </p:grpSpPr>
        <p:sp>
          <p:nvSpPr>
            <p:cNvPr id="7557" name="Google Shape;7557;p92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8" name="Google Shape;7558;p92"/>
            <p:cNvSpPr/>
            <p:nvPr/>
          </p:nvSpPr>
          <p:spPr>
            <a:xfrm>
              <a:off x="4204" y="429"/>
              <a:ext cx="1047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9" name="Google Shape;7559;p92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0" name="Google Shape;7560;p92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1" name="Google Shape;7561;p92"/>
            <p:cNvSpPr/>
            <p:nvPr/>
          </p:nvSpPr>
          <p:spPr>
            <a:xfrm>
              <a:off x="4214" y="691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62" name="Google Shape;7562;p92"/>
            <p:cNvGrpSpPr/>
            <p:nvPr/>
          </p:nvGrpSpPr>
          <p:grpSpPr>
            <a:xfrm>
              <a:off x="4749" y="667"/>
              <a:ext cx="580" cy="131"/>
              <a:chOff x="614" y="2567"/>
              <a:chExt cx="724" cy="126"/>
            </a:xfrm>
          </p:grpSpPr>
          <p:sp>
            <p:nvSpPr>
              <p:cNvPr id="7563" name="Google Shape;7563;p92"/>
              <p:cNvSpPr/>
              <p:nvPr/>
            </p:nvSpPr>
            <p:spPr>
              <a:xfrm>
                <a:off x="614" y="2567"/>
                <a:ext cx="724" cy="12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4" name="Google Shape;7564;p92"/>
              <p:cNvSpPr/>
              <p:nvPr/>
            </p:nvSpPr>
            <p:spPr>
              <a:xfrm>
                <a:off x="633" y="2585"/>
                <a:ext cx="687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5" name="Google Shape;7565;p92"/>
            <p:cNvSpPr/>
            <p:nvPr/>
          </p:nvSpPr>
          <p:spPr>
            <a:xfrm>
              <a:off x="4224" y="1019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66" name="Google Shape;7566;p92"/>
            <p:cNvGrpSpPr/>
            <p:nvPr/>
          </p:nvGrpSpPr>
          <p:grpSpPr>
            <a:xfrm>
              <a:off x="4749" y="995"/>
              <a:ext cx="580" cy="131"/>
              <a:chOff x="617" y="2569"/>
              <a:chExt cx="724" cy="136"/>
            </a:xfrm>
          </p:grpSpPr>
          <p:sp>
            <p:nvSpPr>
              <p:cNvPr id="7567" name="Google Shape;7567;p92"/>
              <p:cNvSpPr/>
              <p:nvPr/>
            </p:nvSpPr>
            <p:spPr>
              <a:xfrm>
                <a:off x="617" y="2569"/>
                <a:ext cx="724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8" name="Google Shape;7568;p92"/>
              <p:cNvSpPr/>
              <p:nvPr/>
            </p:nvSpPr>
            <p:spPr>
              <a:xfrm>
                <a:off x="629" y="2588"/>
                <a:ext cx="693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9" name="Google Shape;7569;p92"/>
            <p:cNvSpPr/>
            <p:nvPr/>
          </p:nvSpPr>
          <p:spPr>
            <a:xfrm>
              <a:off x="4219" y="1359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0" name="Google Shape;7570;p92"/>
            <p:cNvSpPr/>
            <p:nvPr/>
          </p:nvSpPr>
          <p:spPr>
            <a:xfrm>
              <a:off x="4228" y="1657"/>
              <a:ext cx="595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71" name="Google Shape;7571;p92"/>
            <p:cNvGrpSpPr/>
            <p:nvPr/>
          </p:nvGrpSpPr>
          <p:grpSpPr>
            <a:xfrm>
              <a:off x="4734" y="1627"/>
              <a:ext cx="580" cy="149"/>
              <a:chOff x="613" y="2568"/>
              <a:chExt cx="722" cy="137"/>
            </a:xfrm>
          </p:grpSpPr>
          <p:sp>
            <p:nvSpPr>
              <p:cNvPr id="7572" name="Google Shape;7572;p92"/>
              <p:cNvSpPr/>
              <p:nvPr/>
            </p:nvSpPr>
            <p:spPr>
              <a:xfrm>
                <a:off x="613" y="2568"/>
                <a:ext cx="722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3" name="Google Shape;7573;p92"/>
              <p:cNvSpPr/>
              <p:nvPr/>
            </p:nvSpPr>
            <p:spPr>
              <a:xfrm>
                <a:off x="626" y="2584"/>
                <a:ext cx="698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4" name="Google Shape;7574;p92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75" name="Google Shape;7575;p92"/>
            <p:cNvGrpSpPr/>
            <p:nvPr/>
          </p:nvGrpSpPr>
          <p:grpSpPr>
            <a:xfrm>
              <a:off x="4740" y="1329"/>
              <a:ext cx="580" cy="137"/>
              <a:chOff x="615" y="2570"/>
              <a:chExt cx="722" cy="137"/>
            </a:xfrm>
          </p:grpSpPr>
          <p:sp>
            <p:nvSpPr>
              <p:cNvPr id="7576" name="Google Shape;7576;p92"/>
              <p:cNvSpPr/>
              <p:nvPr/>
            </p:nvSpPr>
            <p:spPr>
              <a:xfrm>
                <a:off x="615" y="2570"/>
                <a:ext cx="722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7" name="Google Shape;7577;p92"/>
              <p:cNvSpPr/>
              <p:nvPr/>
            </p:nvSpPr>
            <p:spPr>
              <a:xfrm>
                <a:off x="633" y="2588"/>
                <a:ext cx="686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8" name="Google Shape;7578;p92"/>
            <p:cNvSpPr/>
            <p:nvPr/>
          </p:nvSpPr>
          <p:spPr>
            <a:xfrm>
              <a:off x="5246" y="429"/>
              <a:ext cx="69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9" name="Google Shape;7579;p92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0" name="Google Shape;7580;p92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1" name="Google Shape;7581;p92"/>
            <p:cNvSpPr/>
            <p:nvPr/>
          </p:nvSpPr>
          <p:spPr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2" name="Google Shape;7582;p92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3" name="Google Shape;7583;p92"/>
            <p:cNvSpPr/>
            <p:nvPr/>
          </p:nvSpPr>
          <p:spPr>
            <a:xfrm>
              <a:off x="4140" y="2682"/>
              <a:ext cx="1199" cy="143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4" name="Google Shape;7584;p92"/>
            <p:cNvSpPr/>
            <p:nvPr/>
          </p:nvSpPr>
          <p:spPr>
            <a:xfrm>
              <a:off x="4204" y="2712"/>
              <a:ext cx="1071" cy="7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5" name="Google Shape;7585;p92"/>
            <p:cNvSpPr/>
            <p:nvPr/>
          </p:nvSpPr>
          <p:spPr>
            <a:xfrm>
              <a:off x="4307" y="2384"/>
              <a:ext cx="162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6" name="Google Shape;7586;p92"/>
            <p:cNvSpPr/>
            <p:nvPr/>
          </p:nvSpPr>
          <p:spPr>
            <a:xfrm>
              <a:off x="4484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7" name="Google Shape;7587;p92"/>
            <p:cNvSpPr/>
            <p:nvPr/>
          </p:nvSpPr>
          <p:spPr>
            <a:xfrm>
              <a:off x="4661" y="2378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8" name="Google Shape;7588;p92"/>
            <p:cNvSpPr/>
            <p:nvPr/>
          </p:nvSpPr>
          <p:spPr>
            <a:xfrm>
              <a:off x="5064" y="1836"/>
              <a:ext cx="84" cy="763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underline_base" id="7589" name="Google Shape;7589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188" y="939800"/>
            <a:ext cx="7769225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7590" name="Google Shape;7590;p92"/>
          <p:cNvSpPr txBox="1"/>
          <p:nvPr/>
        </p:nvSpPr>
        <p:spPr>
          <a:xfrm>
            <a:off x="509588" y="1252538"/>
            <a:ext cx="8302625" cy="89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Bob (client) requests video 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http://netcinema.com</a:t>
            </a: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/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6Y7B23V</a:t>
            </a:r>
            <a:endParaRPr/>
          </a:p>
          <a:p>
            <a:pPr indent="-230188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video stored in CDN at http://KingCDN.com/NetC6y&amp;B23V</a:t>
            </a:r>
            <a:endParaRPr/>
          </a:p>
        </p:txBody>
      </p:sp>
      <p:sp>
        <p:nvSpPr>
          <p:cNvPr id="7591" name="Google Shape;7591;p92"/>
          <p:cNvSpPr txBox="1"/>
          <p:nvPr/>
        </p:nvSpPr>
        <p:spPr>
          <a:xfrm>
            <a:off x="153988" y="4645025"/>
            <a:ext cx="150495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netcinema.com</a:t>
            </a:r>
            <a:endParaRPr i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7592" name="Google Shape;7592;p92"/>
          <p:cNvGrpSpPr/>
          <p:nvPr/>
        </p:nvGrpSpPr>
        <p:grpSpPr>
          <a:xfrm>
            <a:off x="3009900" y="2457450"/>
            <a:ext cx="963613" cy="835025"/>
            <a:chOff x="-44" y="1473"/>
            <a:chExt cx="981" cy="1105"/>
          </a:xfrm>
        </p:grpSpPr>
        <p:pic>
          <p:nvPicPr>
            <p:cNvPr descr="desktop_computer_stylized_medium" id="7593" name="Google Shape;7593;p9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94" name="Google Shape;7594;p9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95" name="Google Shape;7595;p92"/>
          <p:cNvGrpSpPr/>
          <p:nvPr/>
        </p:nvGrpSpPr>
        <p:grpSpPr>
          <a:xfrm>
            <a:off x="3235325" y="5616575"/>
            <a:ext cx="377825" cy="636588"/>
            <a:chOff x="4140" y="429"/>
            <a:chExt cx="1425" cy="2396"/>
          </a:xfrm>
        </p:grpSpPr>
        <p:sp>
          <p:nvSpPr>
            <p:cNvPr id="7596" name="Google Shape;7596;p92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7" name="Google Shape;7597;p92"/>
            <p:cNvSpPr/>
            <p:nvPr/>
          </p:nvSpPr>
          <p:spPr>
            <a:xfrm>
              <a:off x="4206" y="429"/>
              <a:ext cx="1048" cy="2282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8" name="Google Shape;7598;p92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9" name="Google Shape;7599;p92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0" name="Google Shape;7600;p92"/>
            <p:cNvSpPr/>
            <p:nvPr/>
          </p:nvSpPr>
          <p:spPr>
            <a:xfrm>
              <a:off x="4212" y="692"/>
              <a:ext cx="599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01" name="Google Shape;7601;p92"/>
            <p:cNvGrpSpPr/>
            <p:nvPr/>
          </p:nvGrpSpPr>
          <p:grpSpPr>
            <a:xfrm>
              <a:off x="4751" y="668"/>
              <a:ext cx="581" cy="143"/>
              <a:chOff x="616" y="2568"/>
              <a:chExt cx="725" cy="137"/>
            </a:xfrm>
          </p:grpSpPr>
          <p:sp>
            <p:nvSpPr>
              <p:cNvPr id="7602" name="Google Shape;7602;p92"/>
              <p:cNvSpPr/>
              <p:nvPr/>
            </p:nvSpPr>
            <p:spPr>
              <a:xfrm>
                <a:off x="616" y="2568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3" name="Google Shape;7603;p92"/>
              <p:cNvSpPr/>
              <p:nvPr/>
            </p:nvSpPr>
            <p:spPr>
              <a:xfrm>
                <a:off x="639" y="2585"/>
                <a:ext cx="687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04" name="Google Shape;7604;p92"/>
            <p:cNvSpPr/>
            <p:nvPr/>
          </p:nvSpPr>
          <p:spPr>
            <a:xfrm>
              <a:off x="4224" y="1021"/>
              <a:ext cx="593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05" name="Google Shape;7605;p92"/>
            <p:cNvGrpSpPr/>
            <p:nvPr/>
          </p:nvGrpSpPr>
          <p:grpSpPr>
            <a:xfrm>
              <a:off x="4745" y="997"/>
              <a:ext cx="581" cy="131"/>
              <a:chOff x="611" y="2571"/>
              <a:chExt cx="725" cy="136"/>
            </a:xfrm>
          </p:grpSpPr>
          <p:sp>
            <p:nvSpPr>
              <p:cNvPr id="7606" name="Google Shape;7606;p92"/>
              <p:cNvSpPr/>
              <p:nvPr/>
            </p:nvSpPr>
            <p:spPr>
              <a:xfrm>
                <a:off x="611" y="2571"/>
                <a:ext cx="725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7" name="Google Shape;7607;p92"/>
              <p:cNvSpPr/>
              <p:nvPr/>
            </p:nvSpPr>
            <p:spPr>
              <a:xfrm>
                <a:off x="619" y="2589"/>
                <a:ext cx="695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08" name="Google Shape;7608;p92"/>
            <p:cNvSpPr/>
            <p:nvPr/>
          </p:nvSpPr>
          <p:spPr>
            <a:xfrm>
              <a:off x="4218" y="1355"/>
              <a:ext cx="593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9" name="Google Shape;7609;p92"/>
            <p:cNvSpPr/>
            <p:nvPr/>
          </p:nvSpPr>
          <p:spPr>
            <a:xfrm>
              <a:off x="4230" y="1654"/>
              <a:ext cx="593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10" name="Google Shape;7610;p92"/>
            <p:cNvGrpSpPr/>
            <p:nvPr/>
          </p:nvGrpSpPr>
          <p:grpSpPr>
            <a:xfrm>
              <a:off x="4733" y="1636"/>
              <a:ext cx="580" cy="143"/>
              <a:chOff x="611" y="2576"/>
              <a:chExt cx="723" cy="132"/>
            </a:xfrm>
          </p:grpSpPr>
          <p:sp>
            <p:nvSpPr>
              <p:cNvPr id="7611" name="Google Shape;7611;p92"/>
              <p:cNvSpPr/>
              <p:nvPr/>
            </p:nvSpPr>
            <p:spPr>
              <a:xfrm>
                <a:off x="611" y="2576"/>
                <a:ext cx="723" cy="13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2" name="Google Shape;7612;p92"/>
              <p:cNvSpPr/>
              <p:nvPr/>
            </p:nvSpPr>
            <p:spPr>
              <a:xfrm>
                <a:off x="626" y="2587"/>
                <a:ext cx="694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13" name="Google Shape;7613;p92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14" name="Google Shape;7614;p92"/>
            <p:cNvGrpSpPr/>
            <p:nvPr/>
          </p:nvGrpSpPr>
          <p:grpSpPr>
            <a:xfrm>
              <a:off x="4739" y="1325"/>
              <a:ext cx="580" cy="143"/>
              <a:chOff x="614" y="2566"/>
              <a:chExt cx="723" cy="143"/>
            </a:xfrm>
          </p:grpSpPr>
          <p:sp>
            <p:nvSpPr>
              <p:cNvPr id="7615" name="Google Shape;7615;p92"/>
              <p:cNvSpPr/>
              <p:nvPr/>
            </p:nvSpPr>
            <p:spPr>
              <a:xfrm>
                <a:off x="614" y="2566"/>
                <a:ext cx="723" cy="14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6" name="Google Shape;7616;p92"/>
              <p:cNvSpPr/>
              <p:nvPr/>
            </p:nvSpPr>
            <p:spPr>
              <a:xfrm>
                <a:off x="636" y="2584"/>
                <a:ext cx="686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17" name="Google Shape;7617;p92"/>
            <p:cNvSpPr/>
            <p:nvPr/>
          </p:nvSpPr>
          <p:spPr>
            <a:xfrm>
              <a:off x="5248" y="429"/>
              <a:ext cx="66" cy="2288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8" name="Google Shape;7618;p92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9" name="Google Shape;7619;p92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0" name="Google Shape;7620;p92"/>
            <p:cNvSpPr/>
            <p:nvPr/>
          </p:nvSpPr>
          <p:spPr>
            <a:xfrm>
              <a:off x="5517" y="2610"/>
              <a:ext cx="48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1" name="Google Shape;7621;p92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2" name="Google Shape;7622;p92"/>
            <p:cNvSpPr/>
            <p:nvPr/>
          </p:nvSpPr>
          <p:spPr>
            <a:xfrm>
              <a:off x="4140" y="2682"/>
              <a:ext cx="1203" cy="143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3" name="Google Shape;7623;p92"/>
            <p:cNvSpPr/>
            <p:nvPr/>
          </p:nvSpPr>
          <p:spPr>
            <a:xfrm>
              <a:off x="4206" y="2711"/>
              <a:ext cx="1072" cy="78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4" name="Google Shape;7624;p92"/>
            <p:cNvSpPr/>
            <p:nvPr/>
          </p:nvSpPr>
          <p:spPr>
            <a:xfrm>
              <a:off x="4308" y="2383"/>
              <a:ext cx="162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5" name="Google Shape;7625;p92"/>
            <p:cNvSpPr/>
            <p:nvPr/>
          </p:nvSpPr>
          <p:spPr>
            <a:xfrm>
              <a:off x="4487" y="2383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6" name="Google Shape;7626;p92"/>
            <p:cNvSpPr/>
            <p:nvPr/>
          </p:nvSpPr>
          <p:spPr>
            <a:xfrm>
              <a:off x="4661" y="2383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7" name="Google Shape;7627;p92"/>
            <p:cNvSpPr/>
            <p:nvPr/>
          </p:nvSpPr>
          <p:spPr>
            <a:xfrm>
              <a:off x="5062" y="1833"/>
              <a:ext cx="84" cy="765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28" name="Google Shape;7628;p92"/>
          <p:cNvGrpSpPr/>
          <p:nvPr/>
        </p:nvGrpSpPr>
        <p:grpSpPr>
          <a:xfrm>
            <a:off x="1042988" y="5335588"/>
            <a:ext cx="420687" cy="636587"/>
            <a:chOff x="4140" y="429"/>
            <a:chExt cx="1425" cy="2396"/>
          </a:xfrm>
        </p:grpSpPr>
        <p:sp>
          <p:nvSpPr>
            <p:cNvPr id="7629" name="Google Shape;7629;p92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0" name="Google Shape;7630;p92"/>
            <p:cNvSpPr/>
            <p:nvPr/>
          </p:nvSpPr>
          <p:spPr>
            <a:xfrm>
              <a:off x="4205" y="429"/>
              <a:ext cx="1049" cy="2282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1" name="Google Shape;7631;p92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2" name="Google Shape;7632;p92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3" name="Google Shape;7633;p92"/>
            <p:cNvSpPr/>
            <p:nvPr/>
          </p:nvSpPr>
          <p:spPr>
            <a:xfrm>
              <a:off x="4215" y="692"/>
              <a:ext cx="592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34" name="Google Shape;7634;p92"/>
            <p:cNvGrpSpPr/>
            <p:nvPr/>
          </p:nvGrpSpPr>
          <p:grpSpPr>
            <a:xfrm>
              <a:off x="4747" y="668"/>
              <a:ext cx="581" cy="143"/>
              <a:chOff x="612" y="2568"/>
              <a:chExt cx="725" cy="137"/>
            </a:xfrm>
          </p:grpSpPr>
          <p:sp>
            <p:nvSpPr>
              <p:cNvPr id="7635" name="Google Shape;7635;p92"/>
              <p:cNvSpPr/>
              <p:nvPr/>
            </p:nvSpPr>
            <p:spPr>
              <a:xfrm>
                <a:off x="612" y="2568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6" name="Google Shape;7636;p92"/>
              <p:cNvSpPr/>
              <p:nvPr/>
            </p:nvSpPr>
            <p:spPr>
              <a:xfrm>
                <a:off x="632" y="2585"/>
                <a:ext cx="684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37" name="Google Shape;7637;p92"/>
            <p:cNvSpPr/>
            <p:nvPr/>
          </p:nvSpPr>
          <p:spPr>
            <a:xfrm>
              <a:off x="4221" y="1021"/>
              <a:ext cx="597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38" name="Google Shape;7638;p92"/>
            <p:cNvGrpSpPr/>
            <p:nvPr/>
          </p:nvGrpSpPr>
          <p:grpSpPr>
            <a:xfrm>
              <a:off x="4748" y="997"/>
              <a:ext cx="581" cy="131"/>
              <a:chOff x="615" y="2571"/>
              <a:chExt cx="725" cy="136"/>
            </a:xfrm>
          </p:grpSpPr>
          <p:sp>
            <p:nvSpPr>
              <p:cNvPr id="7639" name="Google Shape;7639;p92"/>
              <p:cNvSpPr/>
              <p:nvPr/>
            </p:nvSpPr>
            <p:spPr>
              <a:xfrm>
                <a:off x="615" y="2571"/>
                <a:ext cx="725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0" name="Google Shape;7640;p92"/>
              <p:cNvSpPr/>
              <p:nvPr/>
            </p:nvSpPr>
            <p:spPr>
              <a:xfrm>
                <a:off x="622" y="2589"/>
                <a:ext cx="698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41" name="Google Shape;7641;p92"/>
            <p:cNvSpPr/>
            <p:nvPr/>
          </p:nvSpPr>
          <p:spPr>
            <a:xfrm>
              <a:off x="4221" y="1355"/>
              <a:ext cx="592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2" name="Google Shape;7642;p92"/>
            <p:cNvSpPr/>
            <p:nvPr/>
          </p:nvSpPr>
          <p:spPr>
            <a:xfrm>
              <a:off x="4226" y="1654"/>
              <a:ext cx="597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43" name="Google Shape;7643;p92"/>
            <p:cNvGrpSpPr/>
            <p:nvPr/>
          </p:nvGrpSpPr>
          <p:grpSpPr>
            <a:xfrm>
              <a:off x="4737" y="1636"/>
              <a:ext cx="576" cy="143"/>
              <a:chOff x="616" y="2576"/>
              <a:chExt cx="717" cy="132"/>
            </a:xfrm>
          </p:grpSpPr>
          <p:sp>
            <p:nvSpPr>
              <p:cNvPr id="7644" name="Google Shape;7644;p92"/>
              <p:cNvSpPr/>
              <p:nvPr/>
            </p:nvSpPr>
            <p:spPr>
              <a:xfrm>
                <a:off x="616" y="2576"/>
                <a:ext cx="717" cy="13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5" name="Google Shape;7645;p92"/>
              <p:cNvSpPr/>
              <p:nvPr/>
            </p:nvSpPr>
            <p:spPr>
              <a:xfrm>
                <a:off x="630" y="2587"/>
                <a:ext cx="683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46" name="Google Shape;7646;p92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47" name="Google Shape;7647;p92"/>
            <p:cNvGrpSpPr/>
            <p:nvPr/>
          </p:nvGrpSpPr>
          <p:grpSpPr>
            <a:xfrm>
              <a:off x="4737" y="1325"/>
              <a:ext cx="586" cy="143"/>
              <a:chOff x="611" y="2566"/>
              <a:chExt cx="730" cy="143"/>
            </a:xfrm>
          </p:grpSpPr>
          <p:sp>
            <p:nvSpPr>
              <p:cNvPr id="7648" name="Google Shape;7648;p92"/>
              <p:cNvSpPr/>
              <p:nvPr/>
            </p:nvSpPr>
            <p:spPr>
              <a:xfrm>
                <a:off x="611" y="2566"/>
                <a:ext cx="730" cy="14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9" name="Google Shape;7649;p92"/>
              <p:cNvSpPr/>
              <p:nvPr/>
            </p:nvSpPr>
            <p:spPr>
              <a:xfrm>
                <a:off x="631" y="2584"/>
                <a:ext cx="690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50" name="Google Shape;7650;p92"/>
            <p:cNvSpPr/>
            <p:nvPr/>
          </p:nvSpPr>
          <p:spPr>
            <a:xfrm>
              <a:off x="5248" y="429"/>
              <a:ext cx="70" cy="2288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1" name="Google Shape;7651;p92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2" name="Google Shape;7652;p92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3" name="Google Shape;7653;p92"/>
            <p:cNvSpPr/>
            <p:nvPr/>
          </p:nvSpPr>
          <p:spPr>
            <a:xfrm>
              <a:off x="5517" y="2610"/>
              <a:ext cx="48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4" name="Google Shape;7654;p92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5" name="Google Shape;7655;p92"/>
            <p:cNvSpPr/>
            <p:nvPr/>
          </p:nvSpPr>
          <p:spPr>
            <a:xfrm>
              <a:off x="4140" y="2682"/>
              <a:ext cx="1199" cy="143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6" name="Google Shape;7656;p92"/>
            <p:cNvSpPr/>
            <p:nvPr/>
          </p:nvSpPr>
          <p:spPr>
            <a:xfrm>
              <a:off x="4205" y="2711"/>
              <a:ext cx="1070" cy="78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7" name="Google Shape;7657;p92"/>
            <p:cNvSpPr/>
            <p:nvPr/>
          </p:nvSpPr>
          <p:spPr>
            <a:xfrm>
              <a:off x="4307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8" name="Google Shape;7658;p92"/>
            <p:cNvSpPr/>
            <p:nvPr/>
          </p:nvSpPr>
          <p:spPr>
            <a:xfrm>
              <a:off x="4484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9" name="Google Shape;7659;p92"/>
            <p:cNvSpPr/>
            <p:nvPr/>
          </p:nvSpPr>
          <p:spPr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0" name="Google Shape;7660;p92"/>
            <p:cNvSpPr/>
            <p:nvPr/>
          </p:nvSpPr>
          <p:spPr>
            <a:xfrm>
              <a:off x="5060" y="1833"/>
              <a:ext cx="86" cy="765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61" name="Google Shape;7661;p92"/>
          <p:cNvGrpSpPr/>
          <p:nvPr/>
        </p:nvGrpSpPr>
        <p:grpSpPr>
          <a:xfrm>
            <a:off x="5453063" y="5548313"/>
            <a:ext cx="344487" cy="638175"/>
            <a:chOff x="4140" y="429"/>
            <a:chExt cx="1425" cy="2396"/>
          </a:xfrm>
        </p:grpSpPr>
        <p:sp>
          <p:nvSpPr>
            <p:cNvPr id="7662" name="Google Shape;7662;p92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3" name="Google Shape;7663;p92"/>
            <p:cNvSpPr/>
            <p:nvPr/>
          </p:nvSpPr>
          <p:spPr>
            <a:xfrm>
              <a:off x="4206" y="429"/>
              <a:ext cx="1044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4" name="Google Shape;7664;p92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5" name="Google Shape;7665;p92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6" name="Google Shape;7666;p92"/>
            <p:cNvSpPr/>
            <p:nvPr/>
          </p:nvSpPr>
          <p:spPr>
            <a:xfrm>
              <a:off x="4212" y="691"/>
              <a:ext cx="598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67" name="Google Shape;7667;p92"/>
            <p:cNvGrpSpPr/>
            <p:nvPr/>
          </p:nvGrpSpPr>
          <p:grpSpPr>
            <a:xfrm>
              <a:off x="4751" y="667"/>
              <a:ext cx="578" cy="131"/>
              <a:chOff x="616" y="2567"/>
              <a:chExt cx="721" cy="126"/>
            </a:xfrm>
          </p:grpSpPr>
          <p:sp>
            <p:nvSpPr>
              <p:cNvPr id="7668" name="Google Shape;7668;p92"/>
              <p:cNvSpPr/>
              <p:nvPr/>
            </p:nvSpPr>
            <p:spPr>
              <a:xfrm>
                <a:off x="616" y="2567"/>
                <a:ext cx="721" cy="12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9" name="Google Shape;7669;p92"/>
              <p:cNvSpPr/>
              <p:nvPr/>
            </p:nvSpPr>
            <p:spPr>
              <a:xfrm>
                <a:off x="633" y="2585"/>
                <a:ext cx="688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70" name="Google Shape;7670;p92"/>
            <p:cNvSpPr/>
            <p:nvPr/>
          </p:nvSpPr>
          <p:spPr>
            <a:xfrm>
              <a:off x="4225" y="1019"/>
              <a:ext cx="591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71" name="Google Shape;7671;p92"/>
            <p:cNvGrpSpPr/>
            <p:nvPr/>
          </p:nvGrpSpPr>
          <p:grpSpPr>
            <a:xfrm>
              <a:off x="4744" y="995"/>
              <a:ext cx="584" cy="131"/>
              <a:chOff x="610" y="2569"/>
              <a:chExt cx="729" cy="136"/>
            </a:xfrm>
          </p:grpSpPr>
          <p:sp>
            <p:nvSpPr>
              <p:cNvPr id="7672" name="Google Shape;7672;p92"/>
              <p:cNvSpPr/>
              <p:nvPr/>
            </p:nvSpPr>
            <p:spPr>
              <a:xfrm>
                <a:off x="610" y="2569"/>
                <a:ext cx="729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3" name="Google Shape;7673;p92"/>
              <p:cNvSpPr/>
              <p:nvPr/>
            </p:nvSpPr>
            <p:spPr>
              <a:xfrm>
                <a:off x="619" y="2588"/>
                <a:ext cx="697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74" name="Google Shape;7674;p92"/>
            <p:cNvSpPr/>
            <p:nvPr/>
          </p:nvSpPr>
          <p:spPr>
            <a:xfrm>
              <a:off x="4219" y="1359"/>
              <a:ext cx="591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5" name="Google Shape;7675;p92"/>
            <p:cNvSpPr/>
            <p:nvPr/>
          </p:nvSpPr>
          <p:spPr>
            <a:xfrm>
              <a:off x="4225" y="1657"/>
              <a:ext cx="598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76" name="Google Shape;7676;p92"/>
            <p:cNvGrpSpPr/>
            <p:nvPr/>
          </p:nvGrpSpPr>
          <p:grpSpPr>
            <a:xfrm>
              <a:off x="4737" y="1627"/>
              <a:ext cx="572" cy="149"/>
              <a:chOff x="617" y="2568"/>
              <a:chExt cx="712" cy="137"/>
            </a:xfrm>
          </p:grpSpPr>
          <p:sp>
            <p:nvSpPr>
              <p:cNvPr id="7677" name="Google Shape;7677;p92"/>
              <p:cNvSpPr/>
              <p:nvPr/>
            </p:nvSpPr>
            <p:spPr>
              <a:xfrm>
                <a:off x="617" y="2568"/>
                <a:ext cx="712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8" name="Google Shape;7678;p92"/>
              <p:cNvSpPr/>
              <p:nvPr/>
            </p:nvSpPr>
            <p:spPr>
              <a:xfrm>
                <a:off x="634" y="2584"/>
                <a:ext cx="679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79" name="Google Shape;7679;p92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80" name="Google Shape;7680;p92"/>
            <p:cNvGrpSpPr/>
            <p:nvPr/>
          </p:nvGrpSpPr>
          <p:grpSpPr>
            <a:xfrm>
              <a:off x="4737" y="1329"/>
              <a:ext cx="584" cy="137"/>
              <a:chOff x="612" y="2570"/>
              <a:chExt cx="728" cy="137"/>
            </a:xfrm>
          </p:grpSpPr>
          <p:sp>
            <p:nvSpPr>
              <p:cNvPr id="7681" name="Google Shape;7681;p92"/>
              <p:cNvSpPr/>
              <p:nvPr/>
            </p:nvSpPr>
            <p:spPr>
              <a:xfrm>
                <a:off x="612" y="2570"/>
                <a:ext cx="728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2" name="Google Shape;7682;p92"/>
              <p:cNvSpPr/>
              <p:nvPr/>
            </p:nvSpPr>
            <p:spPr>
              <a:xfrm>
                <a:off x="629" y="2588"/>
                <a:ext cx="695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83" name="Google Shape;7683;p92"/>
            <p:cNvSpPr/>
            <p:nvPr/>
          </p:nvSpPr>
          <p:spPr>
            <a:xfrm>
              <a:off x="5250" y="429"/>
              <a:ext cx="66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4" name="Google Shape;7684;p92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5" name="Google Shape;7685;p92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6" name="Google Shape;7686;p92"/>
            <p:cNvSpPr/>
            <p:nvPr/>
          </p:nvSpPr>
          <p:spPr>
            <a:xfrm>
              <a:off x="5519" y="2610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7" name="Google Shape;7687;p92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8" name="Google Shape;7688;p92"/>
            <p:cNvSpPr/>
            <p:nvPr/>
          </p:nvSpPr>
          <p:spPr>
            <a:xfrm>
              <a:off x="4140" y="2682"/>
              <a:ext cx="1202" cy="143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9" name="Google Shape;7689;p92"/>
            <p:cNvSpPr/>
            <p:nvPr/>
          </p:nvSpPr>
          <p:spPr>
            <a:xfrm>
              <a:off x="4206" y="2712"/>
              <a:ext cx="1070" cy="7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0" name="Google Shape;7690;p92"/>
            <p:cNvSpPr/>
            <p:nvPr/>
          </p:nvSpPr>
          <p:spPr>
            <a:xfrm>
              <a:off x="4304" y="2384"/>
              <a:ext cx="16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1" name="Google Shape;7691;p92"/>
            <p:cNvSpPr/>
            <p:nvPr/>
          </p:nvSpPr>
          <p:spPr>
            <a:xfrm>
              <a:off x="4488" y="2384"/>
              <a:ext cx="158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2" name="Google Shape;7692;p92"/>
            <p:cNvSpPr/>
            <p:nvPr/>
          </p:nvSpPr>
          <p:spPr>
            <a:xfrm>
              <a:off x="4659" y="2378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3" name="Google Shape;7693;p92"/>
            <p:cNvSpPr/>
            <p:nvPr/>
          </p:nvSpPr>
          <p:spPr>
            <a:xfrm>
              <a:off x="5059" y="1836"/>
              <a:ext cx="85" cy="763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94" name="Google Shape;7694;p92"/>
          <p:cNvGrpSpPr/>
          <p:nvPr/>
        </p:nvGrpSpPr>
        <p:grpSpPr>
          <a:xfrm>
            <a:off x="4722813" y="3789363"/>
            <a:ext cx="342900" cy="636587"/>
            <a:chOff x="4140" y="429"/>
            <a:chExt cx="1425" cy="2396"/>
          </a:xfrm>
        </p:grpSpPr>
        <p:sp>
          <p:nvSpPr>
            <p:cNvPr id="7695" name="Google Shape;7695;p92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6" name="Google Shape;7696;p92"/>
            <p:cNvSpPr/>
            <p:nvPr/>
          </p:nvSpPr>
          <p:spPr>
            <a:xfrm>
              <a:off x="4206" y="429"/>
              <a:ext cx="1049" cy="2282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7" name="Google Shape;7697;p92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8" name="Google Shape;7698;p92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9" name="Google Shape;7699;p92"/>
            <p:cNvSpPr/>
            <p:nvPr/>
          </p:nvSpPr>
          <p:spPr>
            <a:xfrm>
              <a:off x="4213" y="692"/>
              <a:ext cx="594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00" name="Google Shape;7700;p92"/>
            <p:cNvGrpSpPr/>
            <p:nvPr/>
          </p:nvGrpSpPr>
          <p:grpSpPr>
            <a:xfrm>
              <a:off x="4747" y="668"/>
              <a:ext cx="580" cy="143"/>
              <a:chOff x="611" y="2568"/>
              <a:chExt cx="724" cy="137"/>
            </a:xfrm>
          </p:grpSpPr>
          <p:sp>
            <p:nvSpPr>
              <p:cNvPr id="7701" name="Google Shape;7701;p92"/>
              <p:cNvSpPr/>
              <p:nvPr/>
            </p:nvSpPr>
            <p:spPr>
              <a:xfrm>
                <a:off x="611" y="2568"/>
                <a:ext cx="724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2" name="Google Shape;7702;p92"/>
              <p:cNvSpPr/>
              <p:nvPr/>
            </p:nvSpPr>
            <p:spPr>
              <a:xfrm>
                <a:off x="628" y="2585"/>
                <a:ext cx="692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03" name="Google Shape;7703;p92"/>
            <p:cNvSpPr/>
            <p:nvPr/>
          </p:nvSpPr>
          <p:spPr>
            <a:xfrm>
              <a:off x="4226" y="1021"/>
              <a:ext cx="594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04" name="Google Shape;7704;p92"/>
            <p:cNvGrpSpPr/>
            <p:nvPr/>
          </p:nvGrpSpPr>
          <p:grpSpPr>
            <a:xfrm>
              <a:off x="4747" y="997"/>
              <a:ext cx="580" cy="131"/>
              <a:chOff x="614" y="2571"/>
              <a:chExt cx="724" cy="136"/>
            </a:xfrm>
          </p:grpSpPr>
          <p:sp>
            <p:nvSpPr>
              <p:cNvPr id="7705" name="Google Shape;7705;p92"/>
              <p:cNvSpPr/>
              <p:nvPr/>
            </p:nvSpPr>
            <p:spPr>
              <a:xfrm>
                <a:off x="614" y="2571"/>
                <a:ext cx="724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6" name="Google Shape;7706;p92"/>
              <p:cNvSpPr/>
              <p:nvPr/>
            </p:nvSpPr>
            <p:spPr>
              <a:xfrm>
                <a:off x="622" y="2589"/>
                <a:ext cx="692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07" name="Google Shape;7707;p92"/>
            <p:cNvSpPr/>
            <p:nvPr/>
          </p:nvSpPr>
          <p:spPr>
            <a:xfrm>
              <a:off x="4219" y="1355"/>
              <a:ext cx="594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8" name="Google Shape;7708;p92"/>
            <p:cNvSpPr/>
            <p:nvPr/>
          </p:nvSpPr>
          <p:spPr>
            <a:xfrm>
              <a:off x="4226" y="1654"/>
              <a:ext cx="600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09" name="Google Shape;7709;p92"/>
            <p:cNvGrpSpPr/>
            <p:nvPr/>
          </p:nvGrpSpPr>
          <p:grpSpPr>
            <a:xfrm>
              <a:off x="4733" y="1636"/>
              <a:ext cx="574" cy="143"/>
              <a:chOff x="612" y="2576"/>
              <a:chExt cx="715" cy="132"/>
            </a:xfrm>
          </p:grpSpPr>
          <p:sp>
            <p:nvSpPr>
              <p:cNvPr id="7710" name="Google Shape;7710;p92"/>
              <p:cNvSpPr/>
              <p:nvPr/>
            </p:nvSpPr>
            <p:spPr>
              <a:xfrm>
                <a:off x="612" y="2576"/>
                <a:ext cx="715" cy="13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1" name="Google Shape;7711;p92"/>
              <p:cNvSpPr/>
              <p:nvPr/>
            </p:nvSpPr>
            <p:spPr>
              <a:xfrm>
                <a:off x="629" y="2587"/>
                <a:ext cx="68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12" name="Google Shape;7712;p92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13" name="Google Shape;7713;p92"/>
            <p:cNvGrpSpPr/>
            <p:nvPr/>
          </p:nvGrpSpPr>
          <p:grpSpPr>
            <a:xfrm>
              <a:off x="4741" y="1325"/>
              <a:ext cx="580" cy="143"/>
              <a:chOff x="616" y="2566"/>
              <a:chExt cx="723" cy="143"/>
            </a:xfrm>
          </p:grpSpPr>
          <p:sp>
            <p:nvSpPr>
              <p:cNvPr id="7714" name="Google Shape;7714;p92"/>
              <p:cNvSpPr/>
              <p:nvPr/>
            </p:nvSpPr>
            <p:spPr>
              <a:xfrm>
                <a:off x="616" y="2566"/>
                <a:ext cx="723" cy="14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5" name="Google Shape;7715;p92"/>
              <p:cNvSpPr/>
              <p:nvPr/>
            </p:nvSpPr>
            <p:spPr>
              <a:xfrm>
                <a:off x="632" y="2584"/>
                <a:ext cx="690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16" name="Google Shape;7716;p92"/>
            <p:cNvSpPr/>
            <p:nvPr/>
          </p:nvSpPr>
          <p:spPr>
            <a:xfrm>
              <a:off x="5248" y="429"/>
              <a:ext cx="66" cy="2288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7" name="Google Shape;7717;p92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8" name="Google Shape;7718;p92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9" name="Google Shape;7719;p92"/>
            <p:cNvSpPr/>
            <p:nvPr/>
          </p:nvSpPr>
          <p:spPr>
            <a:xfrm>
              <a:off x="5519" y="2610"/>
              <a:ext cx="46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0" name="Google Shape;7720;p92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1" name="Google Shape;7721;p92"/>
            <p:cNvSpPr/>
            <p:nvPr/>
          </p:nvSpPr>
          <p:spPr>
            <a:xfrm>
              <a:off x="4140" y="2682"/>
              <a:ext cx="1201" cy="143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2" name="Google Shape;7722;p92"/>
            <p:cNvSpPr/>
            <p:nvPr/>
          </p:nvSpPr>
          <p:spPr>
            <a:xfrm>
              <a:off x="4206" y="2711"/>
              <a:ext cx="1069" cy="78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3" name="Google Shape;7723;p92"/>
            <p:cNvSpPr/>
            <p:nvPr/>
          </p:nvSpPr>
          <p:spPr>
            <a:xfrm>
              <a:off x="4305" y="2383"/>
              <a:ext cx="165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4" name="Google Shape;7724;p92"/>
            <p:cNvSpPr/>
            <p:nvPr/>
          </p:nvSpPr>
          <p:spPr>
            <a:xfrm>
              <a:off x="4483" y="2383"/>
              <a:ext cx="165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5" name="Google Shape;7725;p92"/>
            <p:cNvSpPr/>
            <p:nvPr/>
          </p:nvSpPr>
          <p:spPr>
            <a:xfrm>
              <a:off x="4661" y="2383"/>
              <a:ext cx="158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6" name="Google Shape;7726;p92"/>
            <p:cNvSpPr/>
            <p:nvPr/>
          </p:nvSpPr>
          <p:spPr>
            <a:xfrm>
              <a:off x="5064" y="1833"/>
              <a:ext cx="79" cy="765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27" name="Google Shape;7727;p92"/>
          <p:cNvSpPr txBox="1"/>
          <p:nvPr/>
        </p:nvSpPr>
        <p:spPr>
          <a:xfrm>
            <a:off x="2779713" y="6191250"/>
            <a:ext cx="1420812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KingCDN.com</a:t>
            </a:r>
            <a:endParaRPr i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Bob" id="7728" name="Google Shape;7728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59238" y="2392363"/>
            <a:ext cx="533400" cy="5445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29" name="Google Shape;7729;p92"/>
          <p:cNvGrpSpPr/>
          <p:nvPr/>
        </p:nvGrpSpPr>
        <p:grpSpPr>
          <a:xfrm>
            <a:off x="1490663" y="3036888"/>
            <a:ext cx="1628775" cy="1063625"/>
            <a:chOff x="1490926" y="3037262"/>
            <a:chExt cx="1628976" cy="1063042"/>
          </a:xfrm>
        </p:grpSpPr>
        <p:cxnSp>
          <p:nvCxnSpPr>
            <p:cNvPr id="7730" name="Google Shape;7730;p92"/>
            <p:cNvCxnSpPr/>
            <p:nvPr/>
          </p:nvCxnSpPr>
          <p:spPr>
            <a:xfrm flipH="1">
              <a:off x="1490926" y="3037262"/>
              <a:ext cx="1628976" cy="1063042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grpSp>
          <p:nvGrpSpPr>
            <p:cNvPr id="7731" name="Google Shape;7731;p92"/>
            <p:cNvGrpSpPr/>
            <p:nvPr/>
          </p:nvGrpSpPr>
          <p:grpSpPr>
            <a:xfrm>
              <a:off x="2056927" y="3410016"/>
              <a:ext cx="317512" cy="345125"/>
              <a:chOff x="7454630" y="3313376"/>
              <a:chExt cx="317512" cy="345125"/>
            </a:xfrm>
          </p:grpSpPr>
          <p:sp>
            <p:nvSpPr>
              <p:cNvPr id="7732" name="Google Shape;7732;p92"/>
              <p:cNvSpPr/>
              <p:nvPr/>
            </p:nvSpPr>
            <p:spPr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lt1"/>
              </a:solidFill>
              <a:ln cap="flat" cmpd="sng" w="158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53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3" name="Google Shape;7733;p92"/>
              <p:cNvSpPr txBox="1"/>
              <p:nvPr/>
            </p:nvSpPr>
            <p:spPr>
              <a:xfrm>
                <a:off x="7454630" y="3313376"/>
                <a:ext cx="298817" cy="3383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360"/>
                  <a:buFont typeface="Arial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</p:grpSp>
      </p:grpSp>
      <p:sp>
        <p:nvSpPr>
          <p:cNvPr id="7734" name="Google Shape;7734;p92"/>
          <p:cNvSpPr txBox="1"/>
          <p:nvPr/>
        </p:nvSpPr>
        <p:spPr>
          <a:xfrm>
            <a:off x="263525" y="2462213"/>
            <a:ext cx="2862263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1. Bob gets URL for video http://netcinema.com/6Y7B23V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from netcinema.com web page</a:t>
            </a:r>
            <a:endParaRPr/>
          </a:p>
        </p:txBody>
      </p:sp>
      <p:grpSp>
        <p:nvGrpSpPr>
          <p:cNvPr id="7735" name="Google Shape;7735;p92"/>
          <p:cNvGrpSpPr/>
          <p:nvPr/>
        </p:nvGrpSpPr>
        <p:grpSpPr>
          <a:xfrm>
            <a:off x="3919538" y="3225800"/>
            <a:ext cx="714375" cy="684213"/>
            <a:chOff x="3924463" y="3239045"/>
            <a:chExt cx="713539" cy="684908"/>
          </a:xfrm>
        </p:grpSpPr>
        <p:cxnSp>
          <p:nvCxnSpPr>
            <p:cNvPr id="7736" name="Google Shape;7736;p92"/>
            <p:cNvCxnSpPr/>
            <p:nvPr/>
          </p:nvCxnSpPr>
          <p:spPr>
            <a:xfrm>
              <a:off x="3924463" y="3239045"/>
              <a:ext cx="713539" cy="684908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7737" name="Google Shape;7737;p92"/>
            <p:cNvGrpSpPr/>
            <p:nvPr/>
          </p:nvGrpSpPr>
          <p:grpSpPr>
            <a:xfrm>
              <a:off x="4061324" y="3293627"/>
              <a:ext cx="322117" cy="358925"/>
              <a:chOff x="7408615" y="3244352"/>
              <a:chExt cx="322117" cy="358925"/>
            </a:xfrm>
          </p:grpSpPr>
          <p:sp>
            <p:nvSpPr>
              <p:cNvPr id="7738" name="Google Shape;7738;p92"/>
              <p:cNvSpPr/>
              <p:nvPr/>
            </p:nvSpPr>
            <p:spPr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lt1"/>
              </a:solidFill>
              <a:ln cap="flat" cmpd="sng" w="158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530"/>
                  <a:buFont typeface="Arial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9" name="Google Shape;7739;p92"/>
              <p:cNvSpPr txBox="1"/>
              <p:nvPr/>
            </p:nvSpPr>
            <p:spPr>
              <a:xfrm>
                <a:off x="7408615" y="3244352"/>
                <a:ext cx="298431" cy="338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360"/>
                  <a:buFont typeface="Arial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</p:grpSp>
      </p:grpSp>
      <p:sp>
        <p:nvSpPr>
          <p:cNvPr id="7740" name="Google Shape;7740;p92"/>
          <p:cNvSpPr txBox="1"/>
          <p:nvPr/>
        </p:nvSpPr>
        <p:spPr>
          <a:xfrm>
            <a:off x="4371975" y="2981325"/>
            <a:ext cx="3849688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2. resolve http://netcinema.com/6Y7B23V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via Bob’s local DNS</a:t>
            </a:r>
            <a:endParaRPr/>
          </a:p>
        </p:txBody>
      </p:sp>
      <p:sp>
        <p:nvSpPr>
          <p:cNvPr id="7741" name="Google Shape;7741;p92"/>
          <p:cNvSpPr txBox="1"/>
          <p:nvPr/>
        </p:nvSpPr>
        <p:spPr>
          <a:xfrm>
            <a:off x="355600" y="5927725"/>
            <a:ext cx="1768475" cy="569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netcinema’s</a:t>
            </a:r>
            <a:endParaRPr/>
          </a:p>
          <a:p>
            <a:pPr indent="0" lvl="0" marL="0" marR="0" rtl="0" algn="ctr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authoratative DNS</a:t>
            </a:r>
            <a:endParaRPr i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7742" name="Google Shape;7742;p92"/>
          <p:cNvCxnSpPr/>
          <p:nvPr/>
        </p:nvCxnSpPr>
        <p:spPr>
          <a:xfrm flipH="1">
            <a:off x="1612900" y="4159250"/>
            <a:ext cx="3100388" cy="1376363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43" name="Google Shape;7743;p92"/>
          <p:cNvCxnSpPr/>
          <p:nvPr/>
        </p:nvCxnSpPr>
        <p:spPr>
          <a:xfrm flipH="1">
            <a:off x="1593850" y="4268788"/>
            <a:ext cx="3100388" cy="1376362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7744" name="Google Shape;7744;p92"/>
          <p:cNvGrpSpPr/>
          <p:nvPr/>
        </p:nvGrpSpPr>
        <p:grpSpPr>
          <a:xfrm>
            <a:off x="1838325" y="5218113"/>
            <a:ext cx="317501" cy="344487"/>
            <a:chOff x="7454630" y="3313376"/>
            <a:chExt cx="317512" cy="345125"/>
          </a:xfrm>
        </p:grpSpPr>
        <p:sp>
          <p:nvSpPr>
            <p:cNvPr id="7745" name="Google Shape;7745;p92"/>
            <p:cNvSpPr/>
            <p:nvPr/>
          </p:nvSpPr>
          <p:spPr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lt1"/>
            </a:solidFill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53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6" name="Google Shape;7746;p92"/>
            <p:cNvSpPr txBox="1"/>
            <p:nvPr/>
          </p:nvSpPr>
          <p:spPr>
            <a:xfrm>
              <a:off x="7454630" y="3313376"/>
              <a:ext cx="298790" cy="339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7747" name="Google Shape;7747;p92"/>
          <p:cNvSpPr txBox="1"/>
          <p:nvPr/>
        </p:nvSpPr>
        <p:spPr>
          <a:xfrm>
            <a:off x="1808163" y="4592638"/>
            <a:ext cx="3200400" cy="5699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3. netcinema’s DNS returns URL </a:t>
            </a:r>
            <a:endParaRPr/>
          </a:p>
          <a:p>
            <a:pPr indent="0" lvl="0" marL="0" marR="0" rtl="0" algn="l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http://KingCDN.com/NetC6y&amp;B</a:t>
            </a: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23V</a:t>
            </a:r>
            <a:endParaRPr/>
          </a:p>
        </p:txBody>
      </p:sp>
      <p:cxnSp>
        <p:nvCxnSpPr>
          <p:cNvPr id="7748" name="Google Shape;7748;p92"/>
          <p:cNvCxnSpPr/>
          <p:nvPr/>
        </p:nvCxnSpPr>
        <p:spPr>
          <a:xfrm>
            <a:off x="5032375" y="4475163"/>
            <a:ext cx="447675" cy="96202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49" name="Google Shape;7749;p92"/>
          <p:cNvCxnSpPr/>
          <p:nvPr/>
        </p:nvCxnSpPr>
        <p:spPr>
          <a:xfrm>
            <a:off x="5127625" y="4486275"/>
            <a:ext cx="447675" cy="960438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7750" name="Google Shape;7750;p92"/>
          <p:cNvGrpSpPr/>
          <p:nvPr/>
        </p:nvGrpSpPr>
        <p:grpSpPr>
          <a:xfrm>
            <a:off x="5116513" y="4727575"/>
            <a:ext cx="317501" cy="346075"/>
            <a:chOff x="7454630" y="3313376"/>
            <a:chExt cx="317512" cy="345125"/>
          </a:xfrm>
        </p:grpSpPr>
        <p:sp>
          <p:nvSpPr>
            <p:cNvPr id="7751" name="Google Shape;7751;p92"/>
            <p:cNvSpPr/>
            <p:nvPr/>
          </p:nvSpPr>
          <p:spPr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lt1"/>
            </a:solidFill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53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2" name="Google Shape;7752;p92"/>
            <p:cNvSpPr txBox="1"/>
            <p:nvPr/>
          </p:nvSpPr>
          <p:spPr>
            <a:xfrm>
              <a:off x="7454630" y="3313376"/>
              <a:ext cx="298790" cy="3380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sp>
        <p:nvSpPr>
          <p:cNvPr id="7753" name="Google Shape;7753;p92"/>
          <p:cNvSpPr txBox="1"/>
          <p:nvPr/>
        </p:nvSpPr>
        <p:spPr>
          <a:xfrm>
            <a:off x="5748338" y="4554538"/>
            <a:ext cx="3592512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4&amp;5. Resolve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http://KingCDN.com/NetC6y&amp;B23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via KingCDN’s authoritative DNS,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which returns IP address of KingCDN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server  with video</a:t>
            </a:r>
            <a:endParaRPr/>
          </a:p>
        </p:txBody>
      </p:sp>
      <p:cxnSp>
        <p:nvCxnSpPr>
          <p:cNvPr id="7754" name="Google Shape;7754;p92"/>
          <p:cNvCxnSpPr/>
          <p:nvPr/>
        </p:nvCxnSpPr>
        <p:spPr>
          <a:xfrm>
            <a:off x="3783013" y="3322638"/>
            <a:ext cx="812800" cy="82232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7755" name="Google Shape;7755;p92"/>
          <p:cNvGrpSpPr/>
          <p:nvPr/>
        </p:nvGrpSpPr>
        <p:grpSpPr>
          <a:xfrm>
            <a:off x="4154488" y="3667125"/>
            <a:ext cx="317501" cy="346075"/>
            <a:chOff x="7454630" y="3313376"/>
            <a:chExt cx="317512" cy="345125"/>
          </a:xfrm>
        </p:grpSpPr>
        <p:sp>
          <p:nvSpPr>
            <p:cNvPr id="7756" name="Google Shape;7756;p92"/>
            <p:cNvSpPr/>
            <p:nvPr/>
          </p:nvSpPr>
          <p:spPr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lt1"/>
            </a:solidFill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53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7" name="Google Shape;7757;p92"/>
            <p:cNvSpPr txBox="1"/>
            <p:nvPr/>
          </p:nvSpPr>
          <p:spPr>
            <a:xfrm>
              <a:off x="7454630" y="3313376"/>
              <a:ext cx="298790" cy="3380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36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cxnSp>
        <p:nvCxnSpPr>
          <p:cNvPr id="7758" name="Google Shape;7758;p92"/>
          <p:cNvCxnSpPr/>
          <p:nvPr/>
        </p:nvCxnSpPr>
        <p:spPr>
          <a:xfrm flipH="1">
            <a:off x="3311525" y="3201988"/>
            <a:ext cx="4763" cy="23622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59" name="Google Shape;7759;p92"/>
          <p:cNvSpPr/>
          <p:nvPr/>
        </p:nvSpPr>
        <p:spPr>
          <a:xfrm>
            <a:off x="3340100" y="3195638"/>
            <a:ext cx="298450" cy="2284412"/>
          </a:xfrm>
          <a:prstGeom prst="upArrow">
            <a:avLst>
              <a:gd fmla="val 50000" name="adj1"/>
              <a:gd fmla="val 50249" name="adj2"/>
            </a:avLst>
          </a:prstGeom>
          <a:gradFill>
            <a:gsLst>
              <a:gs pos="0">
                <a:srgbClr val="000090"/>
              </a:gs>
              <a:gs pos="64000">
                <a:srgbClr val="00009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0" name="Google Shape;7760;p92"/>
          <p:cNvSpPr txBox="1"/>
          <p:nvPr/>
        </p:nvSpPr>
        <p:spPr>
          <a:xfrm>
            <a:off x="2254250" y="3732213"/>
            <a:ext cx="2027238" cy="81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6. request video from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KINGCDN server,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streamed via HTTP</a:t>
            </a:r>
            <a:endParaRPr/>
          </a:p>
        </p:txBody>
      </p:sp>
      <p:sp>
        <p:nvSpPr>
          <p:cNvPr id="7761" name="Google Shape;7761;p92"/>
          <p:cNvSpPr txBox="1"/>
          <p:nvPr/>
        </p:nvSpPr>
        <p:spPr>
          <a:xfrm>
            <a:off x="4803775" y="6153150"/>
            <a:ext cx="1706563" cy="569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KingCDN</a:t>
            </a:r>
            <a:endParaRPr/>
          </a:p>
          <a:p>
            <a:pPr indent="0" lvl="0" marL="0" marR="0" rtl="0" algn="ctr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authoritative DNS</a:t>
            </a:r>
            <a:endParaRPr i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762" name="Google Shape;7762;p92"/>
          <p:cNvSpPr txBox="1"/>
          <p:nvPr/>
        </p:nvSpPr>
        <p:spPr>
          <a:xfrm>
            <a:off x="5033963" y="3713163"/>
            <a:ext cx="102552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Bob’s </a:t>
            </a:r>
            <a:endParaRPr/>
          </a:p>
          <a:p>
            <a:pPr indent="0" lvl="0" marL="0" marR="0" rtl="0" algn="l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local DNS</a:t>
            </a:r>
            <a:endParaRPr/>
          </a:p>
          <a:p>
            <a:pPr indent="0" lvl="0" marL="0" marR="0" rtl="0" algn="l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server</a:t>
            </a:r>
            <a:endParaRPr i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763" name="Google Shape;7763;p92"/>
          <p:cNvSpPr txBox="1"/>
          <p:nvPr>
            <p:ph idx="11" type="ftr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7764" name="Google Shape;7764;p92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9" name="Shape 7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7770" name="Google Shape;7770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025" y="914400"/>
            <a:ext cx="4440238" cy="1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7771" name="Google Shape;7771;p93"/>
          <p:cNvSpPr txBox="1"/>
          <p:nvPr>
            <p:ph type="title"/>
          </p:nvPr>
        </p:nvSpPr>
        <p:spPr>
          <a:xfrm>
            <a:off x="361950" y="228600"/>
            <a:ext cx="8172450" cy="871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study: Netflix</a:t>
            </a:r>
            <a:endParaRPr/>
          </a:p>
        </p:txBody>
      </p:sp>
      <p:grpSp>
        <p:nvGrpSpPr>
          <p:cNvPr id="7772" name="Google Shape;7772;p93"/>
          <p:cNvGrpSpPr/>
          <p:nvPr/>
        </p:nvGrpSpPr>
        <p:grpSpPr>
          <a:xfrm>
            <a:off x="706438" y="3257550"/>
            <a:ext cx="463550" cy="638175"/>
            <a:chOff x="4140" y="429"/>
            <a:chExt cx="1425" cy="2396"/>
          </a:xfrm>
        </p:grpSpPr>
        <p:sp>
          <p:nvSpPr>
            <p:cNvPr id="7773" name="Google Shape;7773;p9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4" name="Google Shape;7774;p93"/>
            <p:cNvSpPr/>
            <p:nvPr/>
          </p:nvSpPr>
          <p:spPr>
            <a:xfrm>
              <a:off x="4203" y="429"/>
              <a:ext cx="1049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5" name="Google Shape;7775;p9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6" name="Google Shape;7776;p9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7" name="Google Shape;7777;p93"/>
            <p:cNvSpPr/>
            <p:nvPr/>
          </p:nvSpPr>
          <p:spPr>
            <a:xfrm>
              <a:off x="4213" y="691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78" name="Google Shape;7778;p93"/>
            <p:cNvGrpSpPr/>
            <p:nvPr/>
          </p:nvGrpSpPr>
          <p:grpSpPr>
            <a:xfrm>
              <a:off x="4750" y="667"/>
              <a:ext cx="581" cy="131"/>
              <a:chOff x="615" y="2567"/>
              <a:chExt cx="725" cy="126"/>
            </a:xfrm>
          </p:grpSpPr>
          <p:sp>
            <p:nvSpPr>
              <p:cNvPr id="7779" name="Google Shape;7779;p93"/>
              <p:cNvSpPr/>
              <p:nvPr/>
            </p:nvSpPr>
            <p:spPr>
              <a:xfrm>
                <a:off x="615" y="2567"/>
                <a:ext cx="725" cy="12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0" name="Google Shape;7780;p93"/>
              <p:cNvSpPr/>
              <p:nvPr/>
            </p:nvSpPr>
            <p:spPr>
              <a:xfrm>
                <a:off x="634" y="2585"/>
                <a:ext cx="688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81" name="Google Shape;7781;p93"/>
            <p:cNvSpPr/>
            <p:nvPr/>
          </p:nvSpPr>
          <p:spPr>
            <a:xfrm>
              <a:off x="4223" y="1019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82" name="Google Shape;7782;p93"/>
            <p:cNvGrpSpPr/>
            <p:nvPr/>
          </p:nvGrpSpPr>
          <p:grpSpPr>
            <a:xfrm>
              <a:off x="4745" y="995"/>
              <a:ext cx="581" cy="131"/>
              <a:chOff x="612" y="2569"/>
              <a:chExt cx="725" cy="136"/>
            </a:xfrm>
          </p:grpSpPr>
          <p:sp>
            <p:nvSpPr>
              <p:cNvPr id="7783" name="Google Shape;7783;p93"/>
              <p:cNvSpPr/>
              <p:nvPr/>
            </p:nvSpPr>
            <p:spPr>
              <a:xfrm>
                <a:off x="612" y="2569"/>
                <a:ext cx="725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4" name="Google Shape;7784;p93"/>
              <p:cNvSpPr/>
              <p:nvPr/>
            </p:nvSpPr>
            <p:spPr>
              <a:xfrm>
                <a:off x="624" y="2588"/>
                <a:ext cx="694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85" name="Google Shape;7785;p93"/>
            <p:cNvSpPr/>
            <p:nvPr/>
          </p:nvSpPr>
          <p:spPr>
            <a:xfrm>
              <a:off x="4218" y="1359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6" name="Google Shape;7786;p93"/>
            <p:cNvSpPr/>
            <p:nvPr/>
          </p:nvSpPr>
          <p:spPr>
            <a:xfrm>
              <a:off x="4228" y="1657"/>
              <a:ext cx="595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87" name="Google Shape;7787;p93"/>
            <p:cNvGrpSpPr/>
            <p:nvPr/>
          </p:nvGrpSpPr>
          <p:grpSpPr>
            <a:xfrm>
              <a:off x="4735" y="1627"/>
              <a:ext cx="576" cy="149"/>
              <a:chOff x="614" y="2568"/>
              <a:chExt cx="717" cy="137"/>
            </a:xfrm>
          </p:grpSpPr>
          <p:sp>
            <p:nvSpPr>
              <p:cNvPr id="7788" name="Google Shape;7788;p93"/>
              <p:cNvSpPr/>
              <p:nvPr/>
            </p:nvSpPr>
            <p:spPr>
              <a:xfrm>
                <a:off x="614" y="2568"/>
                <a:ext cx="717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9" name="Google Shape;7789;p93"/>
              <p:cNvSpPr/>
              <p:nvPr/>
            </p:nvSpPr>
            <p:spPr>
              <a:xfrm>
                <a:off x="627" y="2584"/>
                <a:ext cx="687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90" name="Google Shape;7790;p9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91" name="Google Shape;7791;p93"/>
            <p:cNvGrpSpPr/>
            <p:nvPr/>
          </p:nvGrpSpPr>
          <p:grpSpPr>
            <a:xfrm>
              <a:off x="4741" y="1329"/>
              <a:ext cx="580" cy="137"/>
              <a:chOff x="616" y="2570"/>
              <a:chExt cx="723" cy="137"/>
            </a:xfrm>
          </p:grpSpPr>
          <p:sp>
            <p:nvSpPr>
              <p:cNvPr id="7792" name="Google Shape;7792;p93"/>
              <p:cNvSpPr/>
              <p:nvPr/>
            </p:nvSpPr>
            <p:spPr>
              <a:xfrm>
                <a:off x="616" y="2570"/>
                <a:ext cx="723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3" name="Google Shape;7793;p93"/>
              <p:cNvSpPr/>
              <p:nvPr/>
            </p:nvSpPr>
            <p:spPr>
              <a:xfrm>
                <a:off x="640" y="2588"/>
                <a:ext cx="681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94" name="Google Shape;7794;p93"/>
            <p:cNvSpPr/>
            <p:nvPr/>
          </p:nvSpPr>
          <p:spPr>
            <a:xfrm>
              <a:off x="5248" y="429"/>
              <a:ext cx="68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5" name="Google Shape;7795;p9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6" name="Google Shape;7796;p9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7" name="Google Shape;7797;p93"/>
            <p:cNvSpPr/>
            <p:nvPr/>
          </p:nvSpPr>
          <p:spPr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8" name="Google Shape;7798;p9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9" name="Google Shape;7799;p93"/>
            <p:cNvSpPr/>
            <p:nvPr/>
          </p:nvSpPr>
          <p:spPr>
            <a:xfrm>
              <a:off x="4140" y="2682"/>
              <a:ext cx="1201" cy="143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0" name="Google Shape;7800;p93"/>
            <p:cNvSpPr/>
            <p:nvPr/>
          </p:nvSpPr>
          <p:spPr>
            <a:xfrm>
              <a:off x="4203" y="2712"/>
              <a:ext cx="1074" cy="7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1" name="Google Shape;7801;p93"/>
            <p:cNvSpPr/>
            <p:nvPr/>
          </p:nvSpPr>
          <p:spPr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2" name="Google Shape;7802;p93"/>
            <p:cNvSpPr/>
            <p:nvPr/>
          </p:nvSpPr>
          <p:spPr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3" name="Google Shape;7803;p93"/>
            <p:cNvSpPr/>
            <p:nvPr/>
          </p:nvSpPr>
          <p:spPr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4" name="Google Shape;7804;p93"/>
            <p:cNvSpPr/>
            <p:nvPr/>
          </p:nvSpPr>
          <p:spPr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05" name="Google Shape;7805;p93"/>
          <p:cNvGrpSpPr/>
          <p:nvPr/>
        </p:nvGrpSpPr>
        <p:grpSpPr>
          <a:xfrm>
            <a:off x="2738438" y="5097463"/>
            <a:ext cx="963612" cy="835025"/>
            <a:chOff x="-44" y="1473"/>
            <a:chExt cx="981" cy="1105"/>
          </a:xfrm>
        </p:grpSpPr>
        <p:pic>
          <p:nvPicPr>
            <p:cNvPr descr="desktop_computer_stylized_medium" id="7806" name="Google Shape;7806;p9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07" name="Google Shape;7807;p9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Bob" id="7808" name="Google Shape;7808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1988" y="5902325"/>
            <a:ext cx="533400" cy="5445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09" name="Google Shape;7809;p93"/>
          <p:cNvCxnSpPr/>
          <p:nvPr/>
        </p:nvCxnSpPr>
        <p:spPr>
          <a:xfrm>
            <a:off x="1084263" y="3910013"/>
            <a:ext cx="1804987" cy="148907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7810" name="Google Shape;7810;p93"/>
          <p:cNvGrpSpPr/>
          <p:nvPr/>
        </p:nvGrpSpPr>
        <p:grpSpPr>
          <a:xfrm>
            <a:off x="1471613" y="4152900"/>
            <a:ext cx="317500" cy="368300"/>
            <a:chOff x="1614533" y="4280420"/>
            <a:chExt cx="317511" cy="369332"/>
          </a:xfrm>
        </p:grpSpPr>
        <p:sp>
          <p:nvSpPr>
            <p:cNvPr id="7811" name="Google Shape;7811;p93"/>
            <p:cNvSpPr/>
            <p:nvPr/>
          </p:nvSpPr>
          <p:spPr>
            <a:xfrm>
              <a:off x="1628337" y="4321838"/>
              <a:ext cx="303707" cy="303707"/>
            </a:xfrm>
            <a:prstGeom prst="ellipse">
              <a:avLst/>
            </a:prstGeom>
            <a:solidFill>
              <a:schemeClr val="lt1"/>
            </a:solidFill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2" name="Google Shape;7812;p93"/>
            <p:cNvSpPr txBox="1"/>
            <p:nvPr/>
          </p:nvSpPr>
          <p:spPr>
            <a:xfrm>
              <a:off x="1614533" y="4280420"/>
              <a:ext cx="31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53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7813" name="Google Shape;7813;p93"/>
          <p:cNvSpPr txBox="1"/>
          <p:nvPr/>
        </p:nvSpPr>
        <p:spPr>
          <a:xfrm>
            <a:off x="506413" y="4630738"/>
            <a:ext cx="20335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1. Bob manages      Netflix account</a:t>
            </a:r>
            <a:endParaRPr/>
          </a:p>
        </p:txBody>
      </p:sp>
      <p:sp>
        <p:nvSpPr>
          <p:cNvPr id="7814" name="Google Shape;7814;p93"/>
          <p:cNvSpPr txBox="1"/>
          <p:nvPr/>
        </p:nvSpPr>
        <p:spPr>
          <a:xfrm>
            <a:off x="0" y="2705100"/>
            <a:ext cx="2033588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Netflix registration,</a:t>
            </a:r>
            <a:endParaRPr/>
          </a:p>
          <a:p>
            <a:pPr indent="0" lvl="0" marL="0" marR="0" rtl="0" algn="ctr">
              <a:lnSpc>
                <a:spcPct val="88888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accounting servers</a:t>
            </a:r>
            <a:endParaRPr/>
          </a:p>
        </p:txBody>
      </p:sp>
      <p:sp>
        <p:nvSpPr>
          <p:cNvPr id="7815" name="Google Shape;7815;p93"/>
          <p:cNvSpPr/>
          <p:nvPr/>
        </p:nvSpPr>
        <p:spPr>
          <a:xfrm>
            <a:off x="2265363" y="1574800"/>
            <a:ext cx="3133725" cy="1508125"/>
          </a:xfrm>
          <a:custGeom>
            <a:rect b="b" l="l" r="r" t="t"/>
            <a:pathLst>
              <a:path extrusionOk="0" h="10000" w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16" name="Google Shape;7816;p93"/>
          <p:cNvGrpSpPr/>
          <p:nvPr/>
        </p:nvGrpSpPr>
        <p:grpSpPr>
          <a:xfrm>
            <a:off x="2511425" y="1940988"/>
            <a:ext cx="365125" cy="635525"/>
            <a:chOff x="4140" y="433"/>
            <a:chExt cx="1425" cy="2392"/>
          </a:xfrm>
        </p:grpSpPr>
        <p:sp>
          <p:nvSpPr>
            <p:cNvPr id="7817" name="Google Shape;7817;p9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8" name="Google Shape;7818;p93"/>
            <p:cNvSpPr/>
            <p:nvPr/>
          </p:nvSpPr>
          <p:spPr>
            <a:xfrm>
              <a:off x="4202" y="435"/>
              <a:ext cx="1053" cy="227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9" name="Google Shape;7819;p9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0" name="Google Shape;7820;p9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1" name="Google Shape;7821;p93"/>
            <p:cNvSpPr/>
            <p:nvPr/>
          </p:nvSpPr>
          <p:spPr>
            <a:xfrm>
              <a:off x="4214" y="692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22" name="Google Shape;7822;p93"/>
            <p:cNvGrpSpPr/>
            <p:nvPr/>
          </p:nvGrpSpPr>
          <p:grpSpPr>
            <a:xfrm>
              <a:off x="4747" y="668"/>
              <a:ext cx="583" cy="143"/>
              <a:chOff x="612" y="2568"/>
              <a:chExt cx="727" cy="137"/>
            </a:xfrm>
          </p:grpSpPr>
          <p:sp>
            <p:nvSpPr>
              <p:cNvPr id="7823" name="Google Shape;7823;p93"/>
              <p:cNvSpPr/>
              <p:nvPr/>
            </p:nvSpPr>
            <p:spPr>
              <a:xfrm>
                <a:off x="612" y="2568"/>
                <a:ext cx="727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4" name="Google Shape;7824;p93"/>
              <p:cNvSpPr/>
              <p:nvPr/>
            </p:nvSpPr>
            <p:spPr>
              <a:xfrm>
                <a:off x="627" y="2585"/>
                <a:ext cx="696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25" name="Google Shape;7825;p93"/>
            <p:cNvSpPr/>
            <p:nvPr/>
          </p:nvSpPr>
          <p:spPr>
            <a:xfrm>
              <a:off x="4227" y="1021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26" name="Google Shape;7826;p93"/>
            <p:cNvGrpSpPr/>
            <p:nvPr/>
          </p:nvGrpSpPr>
          <p:grpSpPr>
            <a:xfrm>
              <a:off x="4747" y="1003"/>
              <a:ext cx="583" cy="125"/>
              <a:chOff x="614" y="2577"/>
              <a:chExt cx="727" cy="130"/>
            </a:xfrm>
          </p:grpSpPr>
          <p:sp>
            <p:nvSpPr>
              <p:cNvPr id="7827" name="Google Shape;7827;p93"/>
              <p:cNvSpPr/>
              <p:nvPr/>
            </p:nvSpPr>
            <p:spPr>
              <a:xfrm>
                <a:off x="614" y="2577"/>
                <a:ext cx="727" cy="13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8" name="Google Shape;7828;p93"/>
              <p:cNvSpPr/>
              <p:nvPr/>
            </p:nvSpPr>
            <p:spPr>
              <a:xfrm>
                <a:off x="630" y="2596"/>
                <a:ext cx="696" cy="9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29" name="Google Shape;7829;p93"/>
            <p:cNvSpPr/>
            <p:nvPr/>
          </p:nvSpPr>
          <p:spPr>
            <a:xfrm>
              <a:off x="4214" y="1355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0" name="Google Shape;7830;p93"/>
            <p:cNvSpPr/>
            <p:nvPr/>
          </p:nvSpPr>
          <p:spPr>
            <a:xfrm>
              <a:off x="4227" y="1654"/>
              <a:ext cx="601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31" name="Google Shape;7831;p93"/>
            <p:cNvGrpSpPr/>
            <p:nvPr/>
          </p:nvGrpSpPr>
          <p:grpSpPr>
            <a:xfrm>
              <a:off x="4735" y="1636"/>
              <a:ext cx="576" cy="143"/>
              <a:chOff x="614" y="2576"/>
              <a:chExt cx="718" cy="132"/>
            </a:xfrm>
          </p:grpSpPr>
          <p:sp>
            <p:nvSpPr>
              <p:cNvPr id="7832" name="Google Shape;7832;p93"/>
              <p:cNvSpPr/>
              <p:nvPr/>
            </p:nvSpPr>
            <p:spPr>
              <a:xfrm>
                <a:off x="614" y="2576"/>
                <a:ext cx="718" cy="13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3" name="Google Shape;7833;p93"/>
              <p:cNvSpPr/>
              <p:nvPr/>
            </p:nvSpPr>
            <p:spPr>
              <a:xfrm>
                <a:off x="629" y="2593"/>
                <a:ext cx="687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34" name="Google Shape;7834;p9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35" name="Google Shape;7835;p93"/>
            <p:cNvGrpSpPr/>
            <p:nvPr/>
          </p:nvGrpSpPr>
          <p:grpSpPr>
            <a:xfrm>
              <a:off x="4741" y="1325"/>
              <a:ext cx="582" cy="149"/>
              <a:chOff x="616" y="2566"/>
              <a:chExt cx="725" cy="149"/>
            </a:xfrm>
          </p:grpSpPr>
          <p:sp>
            <p:nvSpPr>
              <p:cNvPr id="7836" name="Google Shape;7836;p93"/>
              <p:cNvSpPr/>
              <p:nvPr/>
            </p:nvSpPr>
            <p:spPr>
              <a:xfrm>
                <a:off x="616" y="2566"/>
                <a:ext cx="725" cy="14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7" name="Google Shape;7837;p93"/>
              <p:cNvSpPr/>
              <p:nvPr/>
            </p:nvSpPr>
            <p:spPr>
              <a:xfrm>
                <a:off x="632" y="2584"/>
                <a:ext cx="695" cy="11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38" name="Google Shape;7838;p93"/>
            <p:cNvSpPr/>
            <p:nvPr/>
          </p:nvSpPr>
          <p:spPr>
            <a:xfrm>
              <a:off x="5249" y="435"/>
              <a:ext cx="68" cy="2282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9" name="Google Shape;7839;p9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0" name="Google Shape;7840;p9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1" name="Google Shape;7841;p93"/>
            <p:cNvSpPr/>
            <p:nvPr/>
          </p:nvSpPr>
          <p:spPr>
            <a:xfrm>
              <a:off x="5515" y="2610"/>
              <a:ext cx="50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2" name="Google Shape;7842;p9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3" name="Google Shape;7843;p93"/>
            <p:cNvSpPr/>
            <p:nvPr/>
          </p:nvSpPr>
          <p:spPr>
            <a:xfrm>
              <a:off x="4140" y="2682"/>
              <a:ext cx="1202" cy="143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4" name="Google Shape;7844;p93"/>
            <p:cNvSpPr/>
            <p:nvPr/>
          </p:nvSpPr>
          <p:spPr>
            <a:xfrm>
              <a:off x="4202" y="2711"/>
              <a:ext cx="1078" cy="78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5" name="Google Shape;7845;p93"/>
            <p:cNvSpPr/>
            <p:nvPr/>
          </p:nvSpPr>
          <p:spPr>
            <a:xfrm>
              <a:off x="4307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6" name="Google Shape;7846;p93"/>
            <p:cNvSpPr/>
            <p:nvPr/>
          </p:nvSpPr>
          <p:spPr>
            <a:xfrm>
              <a:off x="4487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7" name="Google Shape;7847;p93"/>
            <p:cNvSpPr/>
            <p:nvPr/>
          </p:nvSpPr>
          <p:spPr>
            <a:xfrm>
              <a:off x="4660" y="2383"/>
              <a:ext cx="161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8" name="Google Shape;7848;p93"/>
            <p:cNvSpPr/>
            <p:nvPr/>
          </p:nvSpPr>
          <p:spPr>
            <a:xfrm>
              <a:off x="5063" y="1833"/>
              <a:ext cx="87" cy="765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49" name="Google Shape;7849;p93"/>
          <p:cNvGrpSpPr/>
          <p:nvPr/>
        </p:nvGrpSpPr>
        <p:grpSpPr>
          <a:xfrm>
            <a:off x="3948113" y="2107676"/>
            <a:ext cx="365125" cy="635524"/>
            <a:chOff x="4140" y="433"/>
            <a:chExt cx="1425" cy="2392"/>
          </a:xfrm>
        </p:grpSpPr>
        <p:sp>
          <p:nvSpPr>
            <p:cNvPr id="7850" name="Google Shape;7850;p9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1" name="Google Shape;7851;p93"/>
            <p:cNvSpPr/>
            <p:nvPr/>
          </p:nvSpPr>
          <p:spPr>
            <a:xfrm>
              <a:off x="4202" y="435"/>
              <a:ext cx="1053" cy="2277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2" name="Google Shape;7852;p9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3" name="Google Shape;7853;p9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4" name="Google Shape;7854;p93"/>
            <p:cNvSpPr/>
            <p:nvPr/>
          </p:nvSpPr>
          <p:spPr>
            <a:xfrm>
              <a:off x="4214" y="692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55" name="Google Shape;7855;p93"/>
            <p:cNvGrpSpPr/>
            <p:nvPr/>
          </p:nvGrpSpPr>
          <p:grpSpPr>
            <a:xfrm>
              <a:off x="4741" y="674"/>
              <a:ext cx="588" cy="138"/>
              <a:chOff x="604" y="2574"/>
              <a:chExt cx="734" cy="132"/>
            </a:xfrm>
          </p:grpSpPr>
          <p:sp>
            <p:nvSpPr>
              <p:cNvPr id="7856" name="Google Shape;7856;p93"/>
              <p:cNvSpPr/>
              <p:nvPr/>
            </p:nvSpPr>
            <p:spPr>
              <a:xfrm>
                <a:off x="604" y="2574"/>
                <a:ext cx="734" cy="13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7" name="Google Shape;7857;p93"/>
              <p:cNvSpPr/>
              <p:nvPr/>
            </p:nvSpPr>
            <p:spPr>
              <a:xfrm>
                <a:off x="627" y="2585"/>
                <a:ext cx="696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58" name="Google Shape;7858;p93"/>
            <p:cNvSpPr/>
            <p:nvPr/>
          </p:nvSpPr>
          <p:spPr>
            <a:xfrm>
              <a:off x="4227" y="1021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59" name="Google Shape;7859;p93"/>
            <p:cNvGrpSpPr/>
            <p:nvPr/>
          </p:nvGrpSpPr>
          <p:grpSpPr>
            <a:xfrm>
              <a:off x="4747" y="1003"/>
              <a:ext cx="583" cy="125"/>
              <a:chOff x="614" y="2577"/>
              <a:chExt cx="727" cy="130"/>
            </a:xfrm>
          </p:grpSpPr>
          <p:sp>
            <p:nvSpPr>
              <p:cNvPr id="7860" name="Google Shape;7860;p93"/>
              <p:cNvSpPr/>
              <p:nvPr/>
            </p:nvSpPr>
            <p:spPr>
              <a:xfrm>
                <a:off x="614" y="2577"/>
                <a:ext cx="727" cy="13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1" name="Google Shape;7861;p93"/>
              <p:cNvSpPr/>
              <p:nvPr/>
            </p:nvSpPr>
            <p:spPr>
              <a:xfrm>
                <a:off x="630" y="2596"/>
                <a:ext cx="696" cy="9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62" name="Google Shape;7862;p93"/>
            <p:cNvSpPr/>
            <p:nvPr/>
          </p:nvSpPr>
          <p:spPr>
            <a:xfrm>
              <a:off x="4214" y="1355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3" name="Google Shape;7863;p93"/>
            <p:cNvSpPr/>
            <p:nvPr/>
          </p:nvSpPr>
          <p:spPr>
            <a:xfrm>
              <a:off x="4227" y="1654"/>
              <a:ext cx="601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64" name="Google Shape;7864;p93"/>
            <p:cNvGrpSpPr/>
            <p:nvPr/>
          </p:nvGrpSpPr>
          <p:grpSpPr>
            <a:xfrm>
              <a:off x="4735" y="1636"/>
              <a:ext cx="576" cy="143"/>
              <a:chOff x="614" y="2576"/>
              <a:chExt cx="718" cy="132"/>
            </a:xfrm>
          </p:grpSpPr>
          <p:sp>
            <p:nvSpPr>
              <p:cNvPr id="7865" name="Google Shape;7865;p93"/>
              <p:cNvSpPr/>
              <p:nvPr/>
            </p:nvSpPr>
            <p:spPr>
              <a:xfrm>
                <a:off x="614" y="2576"/>
                <a:ext cx="718" cy="13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6" name="Google Shape;7866;p93"/>
              <p:cNvSpPr/>
              <p:nvPr/>
            </p:nvSpPr>
            <p:spPr>
              <a:xfrm>
                <a:off x="629" y="2593"/>
                <a:ext cx="687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67" name="Google Shape;7867;p9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68" name="Google Shape;7868;p93"/>
            <p:cNvGrpSpPr/>
            <p:nvPr/>
          </p:nvGrpSpPr>
          <p:grpSpPr>
            <a:xfrm>
              <a:off x="4741" y="1325"/>
              <a:ext cx="582" cy="149"/>
              <a:chOff x="616" y="2566"/>
              <a:chExt cx="725" cy="149"/>
            </a:xfrm>
          </p:grpSpPr>
          <p:sp>
            <p:nvSpPr>
              <p:cNvPr id="7869" name="Google Shape;7869;p93"/>
              <p:cNvSpPr/>
              <p:nvPr/>
            </p:nvSpPr>
            <p:spPr>
              <a:xfrm>
                <a:off x="616" y="2566"/>
                <a:ext cx="725" cy="14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0" name="Google Shape;7870;p93"/>
              <p:cNvSpPr/>
              <p:nvPr/>
            </p:nvSpPr>
            <p:spPr>
              <a:xfrm>
                <a:off x="632" y="2584"/>
                <a:ext cx="695" cy="11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71" name="Google Shape;7871;p93"/>
            <p:cNvSpPr/>
            <p:nvPr/>
          </p:nvSpPr>
          <p:spPr>
            <a:xfrm>
              <a:off x="5249" y="435"/>
              <a:ext cx="68" cy="2282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2" name="Google Shape;7872;p9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3" name="Google Shape;7873;p9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4" name="Google Shape;7874;p93"/>
            <p:cNvSpPr/>
            <p:nvPr/>
          </p:nvSpPr>
          <p:spPr>
            <a:xfrm>
              <a:off x="5515" y="2610"/>
              <a:ext cx="50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5" name="Google Shape;7875;p9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6" name="Google Shape;7876;p93"/>
            <p:cNvSpPr/>
            <p:nvPr/>
          </p:nvSpPr>
          <p:spPr>
            <a:xfrm>
              <a:off x="4140" y="2682"/>
              <a:ext cx="1202" cy="143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7" name="Google Shape;7877;p93"/>
            <p:cNvSpPr/>
            <p:nvPr/>
          </p:nvSpPr>
          <p:spPr>
            <a:xfrm>
              <a:off x="4202" y="2711"/>
              <a:ext cx="1078" cy="78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8" name="Google Shape;7878;p93"/>
            <p:cNvSpPr/>
            <p:nvPr/>
          </p:nvSpPr>
          <p:spPr>
            <a:xfrm>
              <a:off x="4307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9" name="Google Shape;7879;p93"/>
            <p:cNvSpPr/>
            <p:nvPr/>
          </p:nvSpPr>
          <p:spPr>
            <a:xfrm>
              <a:off x="4487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0" name="Google Shape;7880;p93"/>
            <p:cNvSpPr/>
            <p:nvPr/>
          </p:nvSpPr>
          <p:spPr>
            <a:xfrm>
              <a:off x="4660" y="2383"/>
              <a:ext cx="161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1" name="Google Shape;7881;p93"/>
            <p:cNvSpPr/>
            <p:nvPr/>
          </p:nvSpPr>
          <p:spPr>
            <a:xfrm>
              <a:off x="5063" y="1833"/>
              <a:ext cx="87" cy="765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82" name="Google Shape;7882;p93"/>
          <p:cNvGrpSpPr/>
          <p:nvPr/>
        </p:nvGrpSpPr>
        <p:grpSpPr>
          <a:xfrm>
            <a:off x="4486275" y="2371725"/>
            <a:ext cx="365125" cy="638175"/>
            <a:chOff x="4140" y="429"/>
            <a:chExt cx="1425" cy="2396"/>
          </a:xfrm>
        </p:grpSpPr>
        <p:sp>
          <p:nvSpPr>
            <p:cNvPr id="7883" name="Google Shape;7883;p9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4" name="Google Shape;7884;p93"/>
            <p:cNvSpPr/>
            <p:nvPr/>
          </p:nvSpPr>
          <p:spPr>
            <a:xfrm>
              <a:off x="4202" y="429"/>
              <a:ext cx="1053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5" name="Google Shape;7885;p9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6" name="Google Shape;7886;p9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7" name="Google Shape;7887;p93"/>
            <p:cNvSpPr/>
            <p:nvPr/>
          </p:nvSpPr>
          <p:spPr>
            <a:xfrm>
              <a:off x="4214" y="691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88" name="Google Shape;7888;p93"/>
            <p:cNvGrpSpPr/>
            <p:nvPr/>
          </p:nvGrpSpPr>
          <p:grpSpPr>
            <a:xfrm>
              <a:off x="4747" y="662"/>
              <a:ext cx="583" cy="143"/>
              <a:chOff x="612" y="2562"/>
              <a:chExt cx="727" cy="137"/>
            </a:xfrm>
          </p:grpSpPr>
          <p:sp>
            <p:nvSpPr>
              <p:cNvPr id="7889" name="Google Shape;7889;p93"/>
              <p:cNvSpPr/>
              <p:nvPr/>
            </p:nvSpPr>
            <p:spPr>
              <a:xfrm>
                <a:off x="612" y="2562"/>
                <a:ext cx="727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0" name="Google Shape;7890;p93"/>
              <p:cNvSpPr/>
              <p:nvPr/>
            </p:nvSpPr>
            <p:spPr>
              <a:xfrm>
                <a:off x="627" y="2585"/>
                <a:ext cx="696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91" name="Google Shape;7891;p93"/>
            <p:cNvSpPr/>
            <p:nvPr/>
          </p:nvSpPr>
          <p:spPr>
            <a:xfrm>
              <a:off x="4227" y="1019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92" name="Google Shape;7892;p93"/>
            <p:cNvGrpSpPr/>
            <p:nvPr/>
          </p:nvGrpSpPr>
          <p:grpSpPr>
            <a:xfrm>
              <a:off x="4747" y="995"/>
              <a:ext cx="583" cy="125"/>
              <a:chOff x="614" y="2569"/>
              <a:chExt cx="727" cy="130"/>
            </a:xfrm>
          </p:grpSpPr>
          <p:sp>
            <p:nvSpPr>
              <p:cNvPr id="7893" name="Google Shape;7893;p93"/>
              <p:cNvSpPr/>
              <p:nvPr/>
            </p:nvSpPr>
            <p:spPr>
              <a:xfrm>
                <a:off x="614" y="2569"/>
                <a:ext cx="727" cy="13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4" name="Google Shape;7894;p93"/>
              <p:cNvSpPr/>
              <p:nvPr/>
            </p:nvSpPr>
            <p:spPr>
              <a:xfrm>
                <a:off x="630" y="2588"/>
                <a:ext cx="696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95" name="Google Shape;7895;p93"/>
            <p:cNvSpPr/>
            <p:nvPr/>
          </p:nvSpPr>
          <p:spPr>
            <a:xfrm>
              <a:off x="4214" y="1359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6" name="Google Shape;7896;p93"/>
            <p:cNvSpPr/>
            <p:nvPr/>
          </p:nvSpPr>
          <p:spPr>
            <a:xfrm>
              <a:off x="4227" y="1657"/>
              <a:ext cx="601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97" name="Google Shape;7897;p93"/>
            <p:cNvGrpSpPr/>
            <p:nvPr/>
          </p:nvGrpSpPr>
          <p:grpSpPr>
            <a:xfrm>
              <a:off x="4735" y="1627"/>
              <a:ext cx="576" cy="143"/>
              <a:chOff x="614" y="2568"/>
              <a:chExt cx="718" cy="132"/>
            </a:xfrm>
          </p:grpSpPr>
          <p:sp>
            <p:nvSpPr>
              <p:cNvPr id="7898" name="Google Shape;7898;p93"/>
              <p:cNvSpPr/>
              <p:nvPr/>
            </p:nvSpPr>
            <p:spPr>
              <a:xfrm>
                <a:off x="614" y="2568"/>
                <a:ext cx="718" cy="13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9" name="Google Shape;7899;p93"/>
              <p:cNvSpPr/>
              <p:nvPr/>
            </p:nvSpPr>
            <p:spPr>
              <a:xfrm>
                <a:off x="629" y="2584"/>
                <a:ext cx="687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00" name="Google Shape;7900;p9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901" name="Google Shape;7901;p93"/>
            <p:cNvGrpSpPr/>
            <p:nvPr/>
          </p:nvGrpSpPr>
          <p:grpSpPr>
            <a:xfrm>
              <a:off x="4741" y="1329"/>
              <a:ext cx="582" cy="137"/>
              <a:chOff x="616" y="2570"/>
              <a:chExt cx="725" cy="137"/>
            </a:xfrm>
          </p:grpSpPr>
          <p:sp>
            <p:nvSpPr>
              <p:cNvPr id="7902" name="Google Shape;7902;p93"/>
              <p:cNvSpPr/>
              <p:nvPr/>
            </p:nvSpPr>
            <p:spPr>
              <a:xfrm>
                <a:off x="616" y="2570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3" name="Google Shape;7903;p93"/>
              <p:cNvSpPr/>
              <p:nvPr/>
            </p:nvSpPr>
            <p:spPr>
              <a:xfrm>
                <a:off x="632" y="2588"/>
                <a:ext cx="695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04" name="Google Shape;7904;p93"/>
            <p:cNvSpPr/>
            <p:nvPr/>
          </p:nvSpPr>
          <p:spPr>
            <a:xfrm>
              <a:off x="5249" y="429"/>
              <a:ext cx="68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5" name="Google Shape;7905;p9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6" name="Google Shape;7906;p9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7" name="Google Shape;7907;p93"/>
            <p:cNvSpPr/>
            <p:nvPr/>
          </p:nvSpPr>
          <p:spPr>
            <a:xfrm>
              <a:off x="5515" y="2610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8" name="Google Shape;7908;p9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9" name="Google Shape;7909;p93"/>
            <p:cNvSpPr/>
            <p:nvPr/>
          </p:nvSpPr>
          <p:spPr>
            <a:xfrm>
              <a:off x="4140" y="2682"/>
              <a:ext cx="1202" cy="143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0" name="Google Shape;7910;p93"/>
            <p:cNvSpPr/>
            <p:nvPr/>
          </p:nvSpPr>
          <p:spPr>
            <a:xfrm>
              <a:off x="4202" y="2712"/>
              <a:ext cx="1078" cy="7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1" name="Google Shape;7911;p93"/>
            <p:cNvSpPr/>
            <p:nvPr/>
          </p:nvSpPr>
          <p:spPr>
            <a:xfrm>
              <a:off x="4307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2" name="Google Shape;7912;p93"/>
            <p:cNvSpPr/>
            <p:nvPr/>
          </p:nvSpPr>
          <p:spPr>
            <a:xfrm>
              <a:off x="4487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3" name="Google Shape;7913;p93"/>
            <p:cNvSpPr/>
            <p:nvPr/>
          </p:nvSpPr>
          <p:spPr>
            <a:xfrm>
              <a:off x="4660" y="2378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4" name="Google Shape;7914;p93"/>
            <p:cNvSpPr/>
            <p:nvPr/>
          </p:nvSpPr>
          <p:spPr>
            <a:xfrm>
              <a:off x="5063" y="1836"/>
              <a:ext cx="87" cy="763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15" name="Google Shape;7915;p93"/>
          <p:cNvSpPr txBox="1"/>
          <p:nvPr/>
        </p:nvSpPr>
        <p:spPr>
          <a:xfrm>
            <a:off x="3094038" y="1711325"/>
            <a:ext cx="1501775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Amazon cloud</a:t>
            </a:r>
            <a:endParaRPr/>
          </a:p>
        </p:txBody>
      </p:sp>
      <p:grpSp>
        <p:nvGrpSpPr>
          <p:cNvPr id="7916" name="Google Shape;7916;p93"/>
          <p:cNvGrpSpPr/>
          <p:nvPr/>
        </p:nvGrpSpPr>
        <p:grpSpPr>
          <a:xfrm>
            <a:off x="6924675" y="1803400"/>
            <a:ext cx="1376363" cy="1355725"/>
            <a:chOff x="7030938" y="1184076"/>
            <a:chExt cx="1375947" cy="1355492"/>
          </a:xfrm>
        </p:grpSpPr>
        <p:sp>
          <p:nvSpPr>
            <p:cNvPr id="7917" name="Google Shape;7917;p93"/>
            <p:cNvSpPr/>
            <p:nvPr/>
          </p:nvSpPr>
          <p:spPr>
            <a:xfrm rot="10800000">
              <a:off x="7030938" y="1184076"/>
              <a:ext cx="1300345" cy="1355492"/>
            </a:xfrm>
            <a:custGeom>
              <a:rect b="b" l="l" r="r" t="t"/>
              <a:pathLst>
                <a:path extrusionOk="0" h="10000" w="10000">
                  <a:moveTo>
                    <a:pt x="6270" y="126"/>
                  </a:moveTo>
                  <a:cubicBezTo>
                    <a:pt x="5642" y="245"/>
                    <a:pt x="4469" y="528"/>
                    <a:pt x="3738" y="756"/>
                  </a:cubicBezTo>
                  <a:cubicBezTo>
                    <a:pt x="3007" y="984"/>
                    <a:pt x="2405" y="1322"/>
                    <a:pt x="1887" y="1495"/>
                  </a:cubicBezTo>
                  <a:cubicBezTo>
                    <a:pt x="1369" y="1668"/>
                    <a:pt x="1195" y="1105"/>
                    <a:pt x="629" y="1793"/>
                  </a:cubicBezTo>
                  <a:cubicBezTo>
                    <a:pt x="63" y="2481"/>
                    <a:pt x="218" y="3574"/>
                    <a:pt x="128" y="4417"/>
                  </a:cubicBezTo>
                  <a:cubicBezTo>
                    <a:pt x="39" y="5260"/>
                    <a:pt x="-87" y="6368"/>
                    <a:pt x="89" y="6848"/>
                  </a:cubicBezTo>
                  <a:cubicBezTo>
                    <a:pt x="265" y="7328"/>
                    <a:pt x="491" y="7223"/>
                    <a:pt x="1207" y="7298"/>
                  </a:cubicBezTo>
                  <a:cubicBezTo>
                    <a:pt x="1924" y="7374"/>
                    <a:pt x="3641" y="7133"/>
                    <a:pt x="4406" y="7298"/>
                  </a:cubicBezTo>
                  <a:cubicBezTo>
                    <a:pt x="5171" y="7463"/>
                    <a:pt x="5298" y="7868"/>
                    <a:pt x="5779" y="8288"/>
                  </a:cubicBezTo>
                  <a:cubicBezTo>
                    <a:pt x="6260" y="8709"/>
                    <a:pt x="6848" y="9549"/>
                    <a:pt x="7290" y="9819"/>
                  </a:cubicBezTo>
                  <a:cubicBezTo>
                    <a:pt x="7731" y="10089"/>
                    <a:pt x="8124" y="10014"/>
                    <a:pt x="8448" y="9879"/>
                  </a:cubicBezTo>
                  <a:cubicBezTo>
                    <a:pt x="8771" y="9744"/>
                    <a:pt x="9056" y="9549"/>
                    <a:pt x="9252" y="9008"/>
                  </a:cubicBezTo>
                  <a:cubicBezTo>
                    <a:pt x="9448" y="8469"/>
                    <a:pt x="9537" y="7418"/>
                    <a:pt x="9644" y="6639"/>
                  </a:cubicBezTo>
                  <a:cubicBezTo>
                    <a:pt x="9752" y="5858"/>
                    <a:pt x="9851" y="5168"/>
                    <a:pt x="9899" y="4327"/>
                  </a:cubicBezTo>
                  <a:cubicBezTo>
                    <a:pt x="9949" y="3486"/>
                    <a:pt x="10076" y="2256"/>
                    <a:pt x="9939" y="1566"/>
                  </a:cubicBezTo>
                  <a:cubicBezTo>
                    <a:pt x="9802" y="876"/>
                    <a:pt x="9478" y="471"/>
                    <a:pt x="9075" y="216"/>
                  </a:cubicBezTo>
                  <a:cubicBezTo>
                    <a:pt x="8674" y="-39"/>
                    <a:pt x="7997" y="20"/>
                    <a:pt x="7525" y="5"/>
                  </a:cubicBezTo>
                  <a:cubicBezTo>
                    <a:pt x="7055" y="-9"/>
                    <a:pt x="6898" y="5"/>
                    <a:pt x="6270" y="1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918" name="Google Shape;7918;p93"/>
            <p:cNvGrpSpPr/>
            <p:nvPr/>
          </p:nvGrpSpPr>
          <p:grpSpPr>
            <a:xfrm>
              <a:off x="7191141" y="1666633"/>
              <a:ext cx="365020" cy="636487"/>
              <a:chOff x="4140" y="433"/>
              <a:chExt cx="1423" cy="2392"/>
            </a:xfrm>
          </p:grpSpPr>
          <p:sp>
            <p:nvSpPr>
              <p:cNvPr id="7919" name="Google Shape;7919;p93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0" name="Google Shape;7920;p93"/>
              <p:cNvSpPr/>
              <p:nvPr/>
            </p:nvSpPr>
            <p:spPr>
              <a:xfrm>
                <a:off x="4202" y="433"/>
                <a:ext cx="1052" cy="2279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1" name="Google Shape;7921;p93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2" name="Google Shape;7922;p93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3" name="Google Shape;7923;p93"/>
              <p:cNvSpPr/>
              <p:nvPr/>
            </p:nvSpPr>
            <p:spPr>
              <a:xfrm>
                <a:off x="4215" y="695"/>
                <a:ext cx="594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924" name="Google Shape;7924;p93"/>
              <p:cNvGrpSpPr/>
              <p:nvPr/>
            </p:nvGrpSpPr>
            <p:grpSpPr>
              <a:xfrm>
                <a:off x="4747" y="671"/>
                <a:ext cx="582" cy="131"/>
                <a:chOff x="611" y="2571"/>
                <a:chExt cx="726" cy="126"/>
              </a:xfrm>
            </p:grpSpPr>
            <p:sp>
              <p:nvSpPr>
                <p:cNvPr id="7925" name="Google Shape;7925;p93"/>
                <p:cNvSpPr/>
                <p:nvPr/>
              </p:nvSpPr>
              <p:spPr>
                <a:xfrm>
                  <a:off x="611" y="2571"/>
                  <a:ext cx="726" cy="12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26" name="Google Shape;7926;p93"/>
                <p:cNvSpPr/>
                <p:nvPr/>
              </p:nvSpPr>
              <p:spPr>
                <a:xfrm>
                  <a:off x="627" y="2583"/>
                  <a:ext cx="695" cy="9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927" name="Google Shape;7927;p93"/>
              <p:cNvSpPr/>
              <p:nvPr/>
            </p:nvSpPr>
            <p:spPr>
              <a:xfrm>
                <a:off x="4227" y="1023"/>
                <a:ext cx="594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928" name="Google Shape;7928;p93"/>
              <p:cNvGrpSpPr/>
              <p:nvPr/>
            </p:nvGrpSpPr>
            <p:grpSpPr>
              <a:xfrm>
                <a:off x="4747" y="1000"/>
                <a:ext cx="582" cy="125"/>
                <a:chOff x="614" y="2574"/>
                <a:chExt cx="726" cy="130"/>
              </a:xfrm>
            </p:grpSpPr>
            <p:sp>
              <p:nvSpPr>
                <p:cNvPr id="7929" name="Google Shape;7929;p93"/>
                <p:cNvSpPr/>
                <p:nvPr/>
              </p:nvSpPr>
              <p:spPr>
                <a:xfrm>
                  <a:off x="614" y="2574"/>
                  <a:ext cx="726" cy="13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30" name="Google Shape;7930;p93"/>
                <p:cNvSpPr/>
                <p:nvPr/>
              </p:nvSpPr>
              <p:spPr>
                <a:xfrm>
                  <a:off x="629" y="2592"/>
                  <a:ext cx="695" cy="9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931" name="Google Shape;7931;p93"/>
              <p:cNvSpPr/>
              <p:nvPr/>
            </p:nvSpPr>
            <p:spPr>
              <a:xfrm>
                <a:off x="4215" y="1357"/>
                <a:ext cx="594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2" name="Google Shape;7932;p93"/>
              <p:cNvSpPr/>
              <p:nvPr/>
            </p:nvSpPr>
            <p:spPr>
              <a:xfrm>
                <a:off x="4227" y="1656"/>
                <a:ext cx="600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933" name="Google Shape;7933;p93"/>
              <p:cNvGrpSpPr/>
              <p:nvPr/>
            </p:nvGrpSpPr>
            <p:grpSpPr>
              <a:xfrm>
                <a:off x="4734" y="1631"/>
                <a:ext cx="576" cy="137"/>
                <a:chOff x="613" y="2572"/>
                <a:chExt cx="717" cy="126"/>
              </a:xfrm>
            </p:grpSpPr>
            <p:sp>
              <p:nvSpPr>
                <p:cNvPr id="7934" name="Google Shape;7934;p93"/>
                <p:cNvSpPr/>
                <p:nvPr/>
              </p:nvSpPr>
              <p:spPr>
                <a:xfrm>
                  <a:off x="613" y="2572"/>
                  <a:ext cx="717" cy="12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35" name="Google Shape;7935;p93"/>
                <p:cNvSpPr/>
                <p:nvPr/>
              </p:nvSpPr>
              <p:spPr>
                <a:xfrm>
                  <a:off x="629" y="2589"/>
                  <a:ext cx="686" cy="9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936" name="Google Shape;7936;p93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937" name="Google Shape;7937;p93"/>
              <p:cNvGrpSpPr/>
              <p:nvPr/>
            </p:nvGrpSpPr>
            <p:grpSpPr>
              <a:xfrm>
                <a:off x="4741" y="1328"/>
                <a:ext cx="581" cy="143"/>
                <a:chOff x="616" y="2569"/>
                <a:chExt cx="724" cy="143"/>
              </a:xfrm>
            </p:grpSpPr>
            <p:sp>
              <p:nvSpPr>
                <p:cNvPr id="7938" name="Google Shape;7938;p93"/>
                <p:cNvSpPr/>
                <p:nvPr/>
              </p:nvSpPr>
              <p:spPr>
                <a:xfrm>
                  <a:off x="616" y="2569"/>
                  <a:ext cx="724" cy="143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39" name="Google Shape;7939;p93"/>
                <p:cNvSpPr/>
                <p:nvPr/>
              </p:nvSpPr>
              <p:spPr>
                <a:xfrm>
                  <a:off x="631" y="2586"/>
                  <a:ext cx="694" cy="11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940" name="Google Shape;7940;p93"/>
              <p:cNvSpPr/>
              <p:nvPr/>
            </p:nvSpPr>
            <p:spPr>
              <a:xfrm>
                <a:off x="5248" y="433"/>
                <a:ext cx="68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1" name="Google Shape;7941;p93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2" name="Google Shape;7942;p93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3" name="Google Shape;7943;p93"/>
              <p:cNvSpPr/>
              <p:nvPr/>
            </p:nvSpPr>
            <p:spPr>
              <a:xfrm>
                <a:off x="5514" y="2610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4" name="Google Shape;7944;p93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5" name="Google Shape;7945;p93"/>
              <p:cNvSpPr/>
              <p:nvPr/>
            </p:nvSpPr>
            <p:spPr>
              <a:xfrm>
                <a:off x="4140" y="2682"/>
                <a:ext cx="1200" cy="143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6" name="Google Shape;7946;p93"/>
              <p:cNvSpPr/>
              <p:nvPr/>
            </p:nvSpPr>
            <p:spPr>
              <a:xfrm>
                <a:off x="4202" y="2711"/>
                <a:ext cx="1077" cy="7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7" name="Google Shape;7947;p93"/>
              <p:cNvSpPr/>
              <p:nvPr/>
            </p:nvSpPr>
            <p:spPr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8" name="Google Shape;7948;p93"/>
              <p:cNvSpPr/>
              <p:nvPr/>
            </p:nvSpPr>
            <p:spPr>
              <a:xfrm>
                <a:off x="4487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9" name="Google Shape;7949;p93"/>
              <p:cNvSpPr/>
              <p:nvPr/>
            </p:nvSpPr>
            <p:spPr>
              <a:xfrm>
                <a:off x="4660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0" name="Google Shape;7950;p93"/>
              <p:cNvSpPr/>
              <p:nvPr/>
            </p:nvSpPr>
            <p:spPr>
              <a:xfrm>
                <a:off x="5062" y="1835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51" name="Google Shape;7951;p93"/>
            <p:cNvSpPr txBox="1"/>
            <p:nvPr/>
          </p:nvSpPr>
          <p:spPr>
            <a:xfrm>
              <a:off x="7600043" y="1655943"/>
              <a:ext cx="806842" cy="617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53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CDN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53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server </a:t>
              </a:r>
              <a:endParaRPr/>
            </a:p>
          </p:txBody>
        </p:sp>
      </p:grpSp>
      <p:cxnSp>
        <p:nvCxnSpPr>
          <p:cNvPr id="7952" name="Google Shape;7952;p93"/>
          <p:cNvCxnSpPr/>
          <p:nvPr/>
        </p:nvCxnSpPr>
        <p:spPr>
          <a:xfrm flipH="1">
            <a:off x="3238500" y="2732088"/>
            <a:ext cx="7938" cy="2376487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7953" name="Google Shape;7953;p93"/>
          <p:cNvGrpSpPr/>
          <p:nvPr/>
        </p:nvGrpSpPr>
        <p:grpSpPr>
          <a:xfrm>
            <a:off x="3079750" y="3705225"/>
            <a:ext cx="317500" cy="369888"/>
            <a:chOff x="1614533" y="4280420"/>
            <a:chExt cx="317511" cy="369332"/>
          </a:xfrm>
        </p:grpSpPr>
        <p:sp>
          <p:nvSpPr>
            <p:cNvPr id="7954" name="Google Shape;7954;p93"/>
            <p:cNvSpPr/>
            <p:nvPr/>
          </p:nvSpPr>
          <p:spPr>
            <a:xfrm>
              <a:off x="1628337" y="4321838"/>
              <a:ext cx="303707" cy="303707"/>
            </a:xfrm>
            <a:prstGeom prst="ellipse">
              <a:avLst/>
            </a:prstGeom>
            <a:solidFill>
              <a:schemeClr val="lt1"/>
            </a:solidFill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5" name="Google Shape;7955;p93"/>
            <p:cNvSpPr txBox="1"/>
            <p:nvPr/>
          </p:nvSpPr>
          <p:spPr>
            <a:xfrm>
              <a:off x="1614533" y="4280420"/>
              <a:ext cx="31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53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7956" name="Google Shape;7956;p93"/>
          <p:cNvSpPr txBox="1"/>
          <p:nvPr/>
        </p:nvSpPr>
        <p:spPr>
          <a:xfrm>
            <a:off x="1814513" y="3398838"/>
            <a:ext cx="20335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2. Bob browses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Netflix video</a:t>
            </a:r>
            <a:endParaRPr/>
          </a:p>
        </p:txBody>
      </p:sp>
      <p:cxnSp>
        <p:nvCxnSpPr>
          <p:cNvPr id="7957" name="Google Shape;7957;p93"/>
          <p:cNvCxnSpPr/>
          <p:nvPr/>
        </p:nvCxnSpPr>
        <p:spPr>
          <a:xfrm flipH="1">
            <a:off x="3552825" y="2827338"/>
            <a:ext cx="3175" cy="235267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7958" name="Google Shape;7958;p93"/>
          <p:cNvGrpSpPr/>
          <p:nvPr/>
        </p:nvGrpSpPr>
        <p:grpSpPr>
          <a:xfrm>
            <a:off x="3379788" y="3862388"/>
            <a:ext cx="317500" cy="369887"/>
            <a:chOff x="1614533" y="4280420"/>
            <a:chExt cx="317511" cy="369332"/>
          </a:xfrm>
        </p:grpSpPr>
        <p:sp>
          <p:nvSpPr>
            <p:cNvPr id="7959" name="Google Shape;7959;p93"/>
            <p:cNvSpPr/>
            <p:nvPr/>
          </p:nvSpPr>
          <p:spPr>
            <a:xfrm>
              <a:off x="1628337" y="4321838"/>
              <a:ext cx="303707" cy="303707"/>
            </a:xfrm>
            <a:prstGeom prst="ellipse">
              <a:avLst/>
            </a:prstGeom>
            <a:solidFill>
              <a:schemeClr val="lt1"/>
            </a:solidFill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0" name="Google Shape;7960;p93"/>
            <p:cNvSpPr txBox="1"/>
            <p:nvPr/>
          </p:nvSpPr>
          <p:spPr>
            <a:xfrm>
              <a:off x="1614533" y="4280420"/>
              <a:ext cx="31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53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7961" name="Google Shape;7961;p93"/>
          <p:cNvSpPr txBox="1"/>
          <p:nvPr/>
        </p:nvSpPr>
        <p:spPr>
          <a:xfrm>
            <a:off x="3565525" y="3038475"/>
            <a:ext cx="1785938" cy="922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3. Manifest file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returned for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requested video</a:t>
            </a:r>
            <a:endParaRPr/>
          </a:p>
        </p:txBody>
      </p:sp>
      <p:sp>
        <p:nvSpPr>
          <p:cNvPr id="7962" name="Google Shape;7962;p93"/>
          <p:cNvSpPr/>
          <p:nvPr/>
        </p:nvSpPr>
        <p:spPr>
          <a:xfrm rot="10543217">
            <a:off x="3715372" y="5249205"/>
            <a:ext cx="2215511" cy="391437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00090"/>
              </a:gs>
              <a:gs pos="100000">
                <a:srgbClr val="FFFFFF"/>
              </a:gs>
            </a:gsLst>
            <a:lin ang="10260000" scaled="0"/>
          </a:gradFill>
          <a:ln cap="flat" cmpd="sng" w="15875">
            <a:solidFill>
              <a:srgbClr val="0000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7963" name="Google Shape;7963;p93"/>
          <p:cNvCxnSpPr/>
          <p:nvPr/>
        </p:nvCxnSpPr>
        <p:spPr>
          <a:xfrm flipH="1" rot="10800000">
            <a:off x="3898900" y="5110163"/>
            <a:ext cx="1892300" cy="147637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64" name="Google Shape;7964;p93"/>
          <p:cNvSpPr txBox="1"/>
          <p:nvPr/>
        </p:nvSpPr>
        <p:spPr>
          <a:xfrm>
            <a:off x="4162425" y="5622925"/>
            <a:ext cx="178593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4. DASH streaming</a:t>
            </a:r>
            <a:endParaRPr/>
          </a:p>
        </p:txBody>
      </p:sp>
      <p:cxnSp>
        <p:nvCxnSpPr>
          <p:cNvPr id="7965" name="Google Shape;7965;p93"/>
          <p:cNvCxnSpPr/>
          <p:nvPr/>
        </p:nvCxnSpPr>
        <p:spPr>
          <a:xfrm>
            <a:off x="4965700" y="2497138"/>
            <a:ext cx="2049463" cy="26987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7966" name="Google Shape;7966;p93"/>
          <p:cNvCxnSpPr/>
          <p:nvPr/>
        </p:nvCxnSpPr>
        <p:spPr>
          <a:xfrm>
            <a:off x="4975225" y="2540000"/>
            <a:ext cx="1541463" cy="113347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7967" name="Google Shape;7967;p93"/>
          <p:cNvCxnSpPr/>
          <p:nvPr/>
        </p:nvCxnSpPr>
        <p:spPr>
          <a:xfrm>
            <a:off x="4965700" y="2554288"/>
            <a:ext cx="2019300" cy="2706687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7968" name="Google Shape;7968;p93"/>
          <p:cNvSpPr txBox="1"/>
          <p:nvPr/>
        </p:nvSpPr>
        <p:spPr>
          <a:xfrm>
            <a:off x="4713288" y="1644650"/>
            <a:ext cx="2033587" cy="79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upload copies of multiple versions of video to CDN servers</a:t>
            </a:r>
            <a:endParaRPr/>
          </a:p>
        </p:txBody>
      </p:sp>
      <p:grpSp>
        <p:nvGrpSpPr>
          <p:cNvPr id="7969" name="Google Shape;7969;p93"/>
          <p:cNvGrpSpPr/>
          <p:nvPr/>
        </p:nvGrpSpPr>
        <p:grpSpPr>
          <a:xfrm>
            <a:off x="6397625" y="3060700"/>
            <a:ext cx="1374775" cy="1354138"/>
            <a:chOff x="7030938" y="1184076"/>
            <a:chExt cx="1375947" cy="1355492"/>
          </a:xfrm>
        </p:grpSpPr>
        <p:sp>
          <p:nvSpPr>
            <p:cNvPr id="7970" name="Google Shape;7970;p93"/>
            <p:cNvSpPr/>
            <p:nvPr/>
          </p:nvSpPr>
          <p:spPr>
            <a:xfrm rot="10800000">
              <a:off x="7030938" y="1184076"/>
              <a:ext cx="1300345" cy="1355492"/>
            </a:xfrm>
            <a:custGeom>
              <a:rect b="b" l="l" r="r" t="t"/>
              <a:pathLst>
                <a:path extrusionOk="0" h="10000" w="10000">
                  <a:moveTo>
                    <a:pt x="6270" y="126"/>
                  </a:moveTo>
                  <a:cubicBezTo>
                    <a:pt x="5642" y="245"/>
                    <a:pt x="4469" y="528"/>
                    <a:pt x="3738" y="756"/>
                  </a:cubicBezTo>
                  <a:cubicBezTo>
                    <a:pt x="3007" y="984"/>
                    <a:pt x="2405" y="1322"/>
                    <a:pt x="1887" y="1495"/>
                  </a:cubicBezTo>
                  <a:cubicBezTo>
                    <a:pt x="1369" y="1668"/>
                    <a:pt x="1195" y="1105"/>
                    <a:pt x="629" y="1793"/>
                  </a:cubicBezTo>
                  <a:cubicBezTo>
                    <a:pt x="63" y="2481"/>
                    <a:pt x="218" y="3574"/>
                    <a:pt x="128" y="4417"/>
                  </a:cubicBezTo>
                  <a:cubicBezTo>
                    <a:pt x="39" y="5260"/>
                    <a:pt x="-87" y="6368"/>
                    <a:pt x="89" y="6848"/>
                  </a:cubicBezTo>
                  <a:cubicBezTo>
                    <a:pt x="265" y="7328"/>
                    <a:pt x="491" y="7223"/>
                    <a:pt x="1207" y="7298"/>
                  </a:cubicBezTo>
                  <a:cubicBezTo>
                    <a:pt x="1924" y="7374"/>
                    <a:pt x="3641" y="7133"/>
                    <a:pt x="4406" y="7298"/>
                  </a:cubicBezTo>
                  <a:cubicBezTo>
                    <a:pt x="5171" y="7463"/>
                    <a:pt x="5298" y="7868"/>
                    <a:pt x="5779" y="8288"/>
                  </a:cubicBezTo>
                  <a:cubicBezTo>
                    <a:pt x="6260" y="8709"/>
                    <a:pt x="6848" y="9549"/>
                    <a:pt x="7290" y="9819"/>
                  </a:cubicBezTo>
                  <a:cubicBezTo>
                    <a:pt x="7731" y="10089"/>
                    <a:pt x="8124" y="10014"/>
                    <a:pt x="8448" y="9879"/>
                  </a:cubicBezTo>
                  <a:cubicBezTo>
                    <a:pt x="8771" y="9744"/>
                    <a:pt x="9056" y="9549"/>
                    <a:pt x="9252" y="9008"/>
                  </a:cubicBezTo>
                  <a:cubicBezTo>
                    <a:pt x="9448" y="8469"/>
                    <a:pt x="9537" y="7418"/>
                    <a:pt x="9644" y="6639"/>
                  </a:cubicBezTo>
                  <a:cubicBezTo>
                    <a:pt x="9752" y="5858"/>
                    <a:pt x="9851" y="5168"/>
                    <a:pt x="9899" y="4327"/>
                  </a:cubicBezTo>
                  <a:cubicBezTo>
                    <a:pt x="9949" y="3486"/>
                    <a:pt x="10076" y="2256"/>
                    <a:pt x="9939" y="1566"/>
                  </a:cubicBezTo>
                  <a:cubicBezTo>
                    <a:pt x="9802" y="876"/>
                    <a:pt x="9478" y="471"/>
                    <a:pt x="9075" y="216"/>
                  </a:cubicBezTo>
                  <a:cubicBezTo>
                    <a:pt x="8674" y="-39"/>
                    <a:pt x="7997" y="20"/>
                    <a:pt x="7525" y="5"/>
                  </a:cubicBezTo>
                  <a:cubicBezTo>
                    <a:pt x="7055" y="-9"/>
                    <a:pt x="6898" y="5"/>
                    <a:pt x="6270" y="1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971" name="Google Shape;7971;p93"/>
            <p:cNvGrpSpPr/>
            <p:nvPr/>
          </p:nvGrpSpPr>
          <p:grpSpPr>
            <a:xfrm>
              <a:off x="7191398" y="1666633"/>
              <a:ext cx="365533" cy="635954"/>
              <a:chOff x="4141" y="433"/>
              <a:chExt cx="1425" cy="2390"/>
            </a:xfrm>
          </p:grpSpPr>
          <p:sp>
            <p:nvSpPr>
              <p:cNvPr id="7972" name="Google Shape;7972;p93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3" name="Google Shape;7973;p93"/>
              <p:cNvSpPr/>
              <p:nvPr/>
            </p:nvSpPr>
            <p:spPr>
              <a:xfrm>
                <a:off x="4203" y="435"/>
                <a:ext cx="1053" cy="227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4" name="Google Shape;7974;p93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5" name="Google Shape;7975;p93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6" name="Google Shape;7976;p93"/>
              <p:cNvSpPr/>
              <p:nvPr/>
            </p:nvSpPr>
            <p:spPr>
              <a:xfrm>
                <a:off x="4215" y="698"/>
                <a:ext cx="595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977" name="Google Shape;7977;p93"/>
              <p:cNvGrpSpPr/>
              <p:nvPr/>
            </p:nvGrpSpPr>
            <p:grpSpPr>
              <a:xfrm>
                <a:off x="4748" y="674"/>
                <a:ext cx="583" cy="138"/>
                <a:chOff x="613" y="2574"/>
                <a:chExt cx="727" cy="132"/>
              </a:xfrm>
            </p:grpSpPr>
            <p:sp>
              <p:nvSpPr>
                <p:cNvPr id="7978" name="Google Shape;7978;p93"/>
                <p:cNvSpPr/>
                <p:nvPr/>
              </p:nvSpPr>
              <p:spPr>
                <a:xfrm>
                  <a:off x="613" y="2574"/>
                  <a:ext cx="727" cy="132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79" name="Google Shape;7979;p93"/>
                <p:cNvSpPr/>
                <p:nvPr/>
              </p:nvSpPr>
              <p:spPr>
                <a:xfrm>
                  <a:off x="628" y="2585"/>
                  <a:ext cx="696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980" name="Google Shape;7980;p93"/>
              <p:cNvSpPr/>
              <p:nvPr/>
            </p:nvSpPr>
            <p:spPr>
              <a:xfrm>
                <a:off x="4228" y="1020"/>
                <a:ext cx="595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981" name="Google Shape;7981;p93"/>
              <p:cNvGrpSpPr/>
              <p:nvPr/>
            </p:nvGrpSpPr>
            <p:grpSpPr>
              <a:xfrm>
                <a:off x="4748" y="1003"/>
                <a:ext cx="583" cy="125"/>
                <a:chOff x="615" y="2577"/>
                <a:chExt cx="727" cy="130"/>
              </a:xfrm>
            </p:grpSpPr>
            <p:sp>
              <p:nvSpPr>
                <p:cNvPr id="7982" name="Google Shape;7982;p93"/>
                <p:cNvSpPr/>
                <p:nvPr/>
              </p:nvSpPr>
              <p:spPr>
                <a:xfrm>
                  <a:off x="615" y="2577"/>
                  <a:ext cx="727" cy="13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83" name="Google Shape;7983;p93"/>
                <p:cNvSpPr/>
                <p:nvPr/>
              </p:nvSpPr>
              <p:spPr>
                <a:xfrm>
                  <a:off x="631" y="2595"/>
                  <a:ext cx="696" cy="9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984" name="Google Shape;7984;p93"/>
              <p:cNvSpPr/>
              <p:nvPr/>
            </p:nvSpPr>
            <p:spPr>
              <a:xfrm>
                <a:off x="4215" y="1355"/>
                <a:ext cx="595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5" name="Google Shape;7985;p93"/>
              <p:cNvSpPr/>
              <p:nvPr/>
            </p:nvSpPr>
            <p:spPr>
              <a:xfrm>
                <a:off x="4228" y="1653"/>
                <a:ext cx="601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986" name="Google Shape;7986;p93"/>
              <p:cNvGrpSpPr/>
              <p:nvPr/>
            </p:nvGrpSpPr>
            <p:grpSpPr>
              <a:xfrm>
                <a:off x="4736" y="1636"/>
                <a:ext cx="576" cy="143"/>
                <a:chOff x="615" y="2576"/>
                <a:chExt cx="718" cy="132"/>
              </a:xfrm>
            </p:grpSpPr>
            <p:sp>
              <p:nvSpPr>
                <p:cNvPr id="7987" name="Google Shape;7987;p93"/>
                <p:cNvSpPr/>
                <p:nvPr/>
              </p:nvSpPr>
              <p:spPr>
                <a:xfrm>
                  <a:off x="615" y="2576"/>
                  <a:ext cx="718" cy="132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88" name="Google Shape;7988;p93"/>
                <p:cNvSpPr/>
                <p:nvPr/>
              </p:nvSpPr>
              <p:spPr>
                <a:xfrm>
                  <a:off x="630" y="2592"/>
                  <a:ext cx="687" cy="9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989" name="Google Shape;7989;p93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990" name="Google Shape;7990;p93"/>
              <p:cNvGrpSpPr/>
              <p:nvPr/>
            </p:nvGrpSpPr>
            <p:grpSpPr>
              <a:xfrm>
                <a:off x="4748" y="1325"/>
                <a:ext cx="582" cy="149"/>
                <a:chOff x="625" y="2566"/>
                <a:chExt cx="725" cy="149"/>
              </a:xfrm>
            </p:grpSpPr>
            <p:sp>
              <p:nvSpPr>
                <p:cNvPr id="7991" name="Google Shape;7991;p93"/>
                <p:cNvSpPr/>
                <p:nvPr/>
              </p:nvSpPr>
              <p:spPr>
                <a:xfrm>
                  <a:off x="625" y="2566"/>
                  <a:ext cx="725" cy="14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92" name="Google Shape;7992;p93"/>
                <p:cNvSpPr/>
                <p:nvPr/>
              </p:nvSpPr>
              <p:spPr>
                <a:xfrm>
                  <a:off x="633" y="2584"/>
                  <a:ext cx="694" cy="11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993" name="Google Shape;7993;p93"/>
              <p:cNvSpPr/>
              <p:nvPr/>
            </p:nvSpPr>
            <p:spPr>
              <a:xfrm>
                <a:off x="5250" y="435"/>
                <a:ext cx="68" cy="2281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4" name="Google Shape;7994;p93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5" name="Google Shape;7995;p93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6" name="Google Shape;7996;p93"/>
              <p:cNvSpPr/>
              <p:nvPr/>
            </p:nvSpPr>
            <p:spPr>
              <a:xfrm>
                <a:off x="5516" y="2609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7" name="Google Shape;7997;p93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8" name="Google Shape;7998;p93"/>
              <p:cNvSpPr/>
              <p:nvPr/>
            </p:nvSpPr>
            <p:spPr>
              <a:xfrm>
                <a:off x="4141" y="2680"/>
                <a:ext cx="1202" cy="143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9" name="Google Shape;7999;p93"/>
              <p:cNvSpPr/>
              <p:nvPr/>
            </p:nvSpPr>
            <p:spPr>
              <a:xfrm>
                <a:off x="4203" y="2710"/>
                <a:ext cx="1078" cy="7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0" name="Google Shape;8000;p93"/>
              <p:cNvSpPr/>
              <p:nvPr/>
            </p:nvSpPr>
            <p:spPr>
              <a:xfrm>
                <a:off x="4308" y="2382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1" name="Google Shape;8001;p93"/>
              <p:cNvSpPr/>
              <p:nvPr/>
            </p:nvSpPr>
            <p:spPr>
              <a:xfrm>
                <a:off x="4488" y="2382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2" name="Google Shape;8002;p93"/>
              <p:cNvSpPr/>
              <p:nvPr/>
            </p:nvSpPr>
            <p:spPr>
              <a:xfrm>
                <a:off x="4661" y="2382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3" name="Google Shape;8003;p93"/>
              <p:cNvSpPr/>
              <p:nvPr/>
            </p:nvSpPr>
            <p:spPr>
              <a:xfrm>
                <a:off x="5064" y="1832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04" name="Google Shape;8004;p93"/>
            <p:cNvSpPr txBox="1"/>
            <p:nvPr/>
          </p:nvSpPr>
          <p:spPr>
            <a:xfrm>
              <a:off x="7600043" y="1655943"/>
              <a:ext cx="806842" cy="617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53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CDN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53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server </a:t>
              </a:r>
              <a:endParaRPr/>
            </a:p>
          </p:txBody>
        </p:sp>
      </p:grpSp>
      <p:grpSp>
        <p:nvGrpSpPr>
          <p:cNvPr id="8005" name="Google Shape;8005;p93"/>
          <p:cNvGrpSpPr/>
          <p:nvPr/>
        </p:nvGrpSpPr>
        <p:grpSpPr>
          <a:xfrm>
            <a:off x="6034088" y="4451350"/>
            <a:ext cx="1376362" cy="1355725"/>
            <a:chOff x="7030938" y="1184076"/>
            <a:chExt cx="1375947" cy="1355492"/>
          </a:xfrm>
        </p:grpSpPr>
        <p:sp>
          <p:nvSpPr>
            <p:cNvPr id="8006" name="Google Shape;8006;p93"/>
            <p:cNvSpPr/>
            <p:nvPr/>
          </p:nvSpPr>
          <p:spPr>
            <a:xfrm rot="10800000">
              <a:off x="7030938" y="1184076"/>
              <a:ext cx="1300345" cy="1355492"/>
            </a:xfrm>
            <a:custGeom>
              <a:rect b="b" l="l" r="r" t="t"/>
              <a:pathLst>
                <a:path extrusionOk="0" h="10000" w="10000">
                  <a:moveTo>
                    <a:pt x="6270" y="126"/>
                  </a:moveTo>
                  <a:cubicBezTo>
                    <a:pt x="5642" y="245"/>
                    <a:pt x="4469" y="528"/>
                    <a:pt x="3738" y="756"/>
                  </a:cubicBezTo>
                  <a:cubicBezTo>
                    <a:pt x="3007" y="984"/>
                    <a:pt x="2405" y="1322"/>
                    <a:pt x="1887" y="1495"/>
                  </a:cubicBezTo>
                  <a:cubicBezTo>
                    <a:pt x="1369" y="1668"/>
                    <a:pt x="1195" y="1105"/>
                    <a:pt x="629" y="1793"/>
                  </a:cubicBezTo>
                  <a:cubicBezTo>
                    <a:pt x="63" y="2481"/>
                    <a:pt x="218" y="3574"/>
                    <a:pt x="128" y="4417"/>
                  </a:cubicBezTo>
                  <a:cubicBezTo>
                    <a:pt x="39" y="5260"/>
                    <a:pt x="-87" y="6368"/>
                    <a:pt x="89" y="6848"/>
                  </a:cubicBezTo>
                  <a:cubicBezTo>
                    <a:pt x="265" y="7328"/>
                    <a:pt x="491" y="7223"/>
                    <a:pt x="1207" y="7298"/>
                  </a:cubicBezTo>
                  <a:cubicBezTo>
                    <a:pt x="1924" y="7374"/>
                    <a:pt x="3641" y="7133"/>
                    <a:pt x="4406" y="7298"/>
                  </a:cubicBezTo>
                  <a:cubicBezTo>
                    <a:pt x="5171" y="7463"/>
                    <a:pt x="5298" y="7868"/>
                    <a:pt x="5779" y="8288"/>
                  </a:cubicBezTo>
                  <a:cubicBezTo>
                    <a:pt x="6260" y="8709"/>
                    <a:pt x="6848" y="9549"/>
                    <a:pt x="7290" y="9819"/>
                  </a:cubicBezTo>
                  <a:cubicBezTo>
                    <a:pt x="7731" y="10089"/>
                    <a:pt x="8124" y="10014"/>
                    <a:pt x="8448" y="9879"/>
                  </a:cubicBezTo>
                  <a:cubicBezTo>
                    <a:pt x="8771" y="9744"/>
                    <a:pt x="9056" y="9549"/>
                    <a:pt x="9252" y="9008"/>
                  </a:cubicBezTo>
                  <a:cubicBezTo>
                    <a:pt x="9448" y="8469"/>
                    <a:pt x="9537" y="7418"/>
                    <a:pt x="9644" y="6639"/>
                  </a:cubicBezTo>
                  <a:cubicBezTo>
                    <a:pt x="9752" y="5858"/>
                    <a:pt x="9851" y="5168"/>
                    <a:pt x="9899" y="4327"/>
                  </a:cubicBezTo>
                  <a:cubicBezTo>
                    <a:pt x="9949" y="3486"/>
                    <a:pt x="10076" y="2256"/>
                    <a:pt x="9939" y="1566"/>
                  </a:cubicBezTo>
                  <a:cubicBezTo>
                    <a:pt x="9802" y="876"/>
                    <a:pt x="9478" y="471"/>
                    <a:pt x="9075" y="216"/>
                  </a:cubicBezTo>
                  <a:cubicBezTo>
                    <a:pt x="8674" y="-39"/>
                    <a:pt x="7997" y="20"/>
                    <a:pt x="7525" y="5"/>
                  </a:cubicBezTo>
                  <a:cubicBezTo>
                    <a:pt x="7055" y="-9"/>
                    <a:pt x="6898" y="5"/>
                    <a:pt x="6270" y="1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07" name="Google Shape;8007;p93"/>
            <p:cNvGrpSpPr/>
            <p:nvPr/>
          </p:nvGrpSpPr>
          <p:grpSpPr>
            <a:xfrm>
              <a:off x="7191141" y="1666633"/>
              <a:ext cx="365020" cy="636487"/>
              <a:chOff x="4140" y="433"/>
              <a:chExt cx="1423" cy="2392"/>
            </a:xfrm>
          </p:grpSpPr>
          <p:sp>
            <p:nvSpPr>
              <p:cNvPr id="8008" name="Google Shape;8008;p93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9" name="Google Shape;8009;p93"/>
              <p:cNvSpPr/>
              <p:nvPr/>
            </p:nvSpPr>
            <p:spPr>
              <a:xfrm>
                <a:off x="4202" y="433"/>
                <a:ext cx="1052" cy="2279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0" name="Google Shape;8010;p93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1" name="Google Shape;8011;p93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2" name="Google Shape;8012;p93"/>
              <p:cNvSpPr/>
              <p:nvPr/>
            </p:nvSpPr>
            <p:spPr>
              <a:xfrm>
                <a:off x="4215" y="695"/>
                <a:ext cx="594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013" name="Google Shape;8013;p93"/>
              <p:cNvGrpSpPr/>
              <p:nvPr/>
            </p:nvGrpSpPr>
            <p:grpSpPr>
              <a:xfrm>
                <a:off x="4747" y="671"/>
                <a:ext cx="582" cy="131"/>
                <a:chOff x="611" y="2571"/>
                <a:chExt cx="726" cy="126"/>
              </a:xfrm>
            </p:grpSpPr>
            <p:sp>
              <p:nvSpPr>
                <p:cNvPr id="8014" name="Google Shape;8014;p93"/>
                <p:cNvSpPr/>
                <p:nvPr/>
              </p:nvSpPr>
              <p:spPr>
                <a:xfrm>
                  <a:off x="611" y="2571"/>
                  <a:ext cx="726" cy="12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15" name="Google Shape;8015;p93"/>
                <p:cNvSpPr/>
                <p:nvPr/>
              </p:nvSpPr>
              <p:spPr>
                <a:xfrm>
                  <a:off x="627" y="2583"/>
                  <a:ext cx="695" cy="9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016" name="Google Shape;8016;p93"/>
              <p:cNvSpPr/>
              <p:nvPr/>
            </p:nvSpPr>
            <p:spPr>
              <a:xfrm>
                <a:off x="4227" y="1023"/>
                <a:ext cx="594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017" name="Google Shape;8017;p93"/>
              <p:cNvGrpSpPr/>
              <p:nvPr/>
            </p:nvGrpSpPr>
            <p:grpSpPr>
              <a:xfrm>
                <a:off x="4747" y="1000"/>
                <a:ext cx="582" cy="125"/>
                <a:chOff x="614" y="2574"/>
                <a:chExt cx="726" cy="130"/>
              </a:xfrm>
            </p:grpSpPr>
            <p:sp>
              <p:nvSpPr>
                <p:cNvPr id="8018" name="Google Shape;8018;p93"/>
                <p:cNvSpPr/>
                <p:nvPr/>
              </p:nvSpPr>
              <p:spPr>
                <a:xfrm>
                  <a:off x="614" y="2574"/>
                  <a:ext cx="726" cy="13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19" name="Google Shape;8019;p93"/>
                <p:cNvSpPr/>
                <p:nvPr/>
              </p:nvSpPr>
              <p:spPr>
                <a:xfrm>
                  <a:off x="629" y="2592"/>
                  <a:ext cx="695" cy="9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020" name="Google Shape;8020;p93"/>
              <p:cNvSpPr/>
              <p:nvPr/>
            </p:nvSpPr>
            <p:spPr>
              <a:xfrm>
                <a:off x="4215" y="1357"/>
                <a:ext cx="594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1" name="Google Shape;8021;p93"/>
              <p:cNvSpPr/>
              <p:nvPr/>
            </p:nvSpPr>
            <p:spPr>
              <a:xfrm>
                <a:off x="4227" y="1656"/>
                <a:ext cx="600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022" name="Google Shape;8022;p93"/>
              <p:cNvGrpSpPr/>
              <p:nvPr/>
            </p:nvGrpSpPr>
            <p:grpSpPr>
              <a:xfrm>
                <a:off x="4734" y="1631"/>
                <a:ext cx="576" cy="137"/>
                <a:chOff x="613" y="2572"/>
                <a:chExt cx="717" cy="126"/>
              </a:xfrm>
            </p:grpSpPr>
            <p:sp>
              <p:nvSpPr>
                <p:cNvPr id="8023" name="Google Shape;8023;p93"/>
                <p:cNvSpPr/>
                <p:nvPr/>
              </p:nvSpPr>
              <p:spPr>
                <a:xfrm>
                  <a:off x="613" y="2572"/>
                  <a:ext cx="717" cy="12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24" name="Google Shape;8024;p93"/>
                <p:cNvSpPr/>
                <p:nvPr/>
              </p:nvSpPr>
              <p:spPr>
                <a:xfrm>
                  <a:off x="629" y="2589"/>
                  <a:ext cx="686" cy="9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025" name="Google Shape;8025;p93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026" name="Google Shape;8026;p93"/>
              <p:cNvGrpSpPr/>
              <p:nvPr/>
            </p:nvGrpSpPr>
            <p:grpSpPr>
              <a:xfrm>
                <a:off x="4741" y="1328"/>
                <a:ext cx="581" cy="143"/>
                <a:chOff x="616" y="2569"/>
                <a:chExt cx="724" cy="143"/>
              </a:xfrm>
            </p:grpSpPr>
            <p:sp>
              <p:nvSpPr>
                <p:cNvPr id="8027" name="Google Shape;8027;p93"/>
                <p:cNvSpPr/>
                <p:nvPr/>
              </p:nvSpPr>
              <p:spPr>
                <a:xfrm>
                  <a:off x="616" y="2569"/>
                  <a:ext cx="724" cy="143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28" name="Google Shape;8028;p93"/>
                <p:cNvSpPr/>
                <p:nvPr/>
              </p:nvSpPr>
              <p:spPr>
                <a:xfrm>
                  <a:off x="631" y="2586"/>
                  <a:ext cx="694" cy="11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029" name="Google Shape;8029;p93"/>
              <p:cNvSpPr/>
              <p:nvPr/>
            </p:nvSpPr>
            <p:spPr>
              <a:xfrm>
                <a:off x="5248" y="433"/>
                <a:ext cx="68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0" name="Google Shape;8030;p93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1" name="Google Shape;8031;p93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2" name="Google Shape;8032;p93"/>
              <p:cNvSpPr/>
              <p:nvPr/>
            </p:nvSpPr>
            <p:spPr>
              <a:xfrm>
                <a:off x="5514" y="2610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3" name="Google Shape;8033;p93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4" name="Google Shape;8034;p93"/>
              <p:cNvSpPr/>
              <p:nvPr/>
            </p:nvSpPr>
            <p:spPr>
              <a:xfrm>
                <a:off x="4140" y="2682"/>
                <a:ext cx="1200" cy="143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5" name="Google Shape;8035;p93"/>
              <p:cNvSpPr/>
              <p:nvPr/>
            </p:nvSpPr>
            <p:spPr>
              <a:xfrm>
                <a:off x="4202" y="2711"/>
                <a:ext cx="1077" cy="7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6" name="Google Shape;8036;p93"/>
              <p:cNvSpPr/>
              <p:nvPr/>
            </p:nvSpPr>
            <p:spPr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7" name="Google Shape;8037;p93"/>
              <p:cNvSpPr/>
              <p:nvPr/>
            </p:nvSpPr>
            <p:spPr>
              <a:xfrm>
                <a:off x="4487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8" name="Google Shape;8038;p93"/>
              <p:cNvSpPr/>
              <p:nvPr/>
            </p:nvSpPr>
            <p:spPr>
              <a:xfrm>
                <a:off x="4660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9" name="Google Shape;8039;p93"/>
              <p:cNvSpPr/>
              <p:nvPr/>
            </p:nvSpPr>
            <p:spPr>
              <a:xfrm>
                <a:off x="5062" y="1835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40" name="Google Shape;8040;p93"/>
            <p:cNvSpPr txBox="1"/>
            <p:nvPr/>
          </p:nvSpPr>
          <p:spPr>
            <a:xfrm>
              <a:off x="7600043" y="1655943"/>
              <a:ext cx="806842" cy="617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53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CDN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53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server </a:t>
              </a:r>
              <a:endParaRPr/>
            </a:p>
          </p:txBody>
        </p:sp>
      </p:grpSp>
      <p:sp>
        <p:nvSpPr>
          <p:cNvPr id="8041" name="Google Shape;8041;p93"/>
          <p:cNvSpPr txBox="1"/>
          <p:nvPr>
            <p:ph idx="11" type="ftr"/>
          </p:nvPr>
        </p:nvSpPr>
        <p:spPr>
          <a:xfrm>
            <a:off x="6924675" y="6454775"/>
            <a:ext cx="1547813" cy="30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8042" name="Google Shape;8042;p93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7" name="Shape 8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8048" name="Google Shape;804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1068388"/>
            <a:ext cx="41132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8049" name="Google Shape;8049;p94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8050" name="Google Shape;8050;p94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51" name="Google Shape;8051;p94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2: outline</a:t>
            </a:r>
            <a:endParaRPr/>
          </a:p>
        </p:txBody>
      </p:sp>
      <p:sp>
        <p:nvSpPr>
          <p:cNvPr id="8052" name="Google Shape;8052;p94"/>
          <p:cNvSpPr txBox="1"/>
          <p:nvPr>
            <p:ph idx="1" type="body"/>
          </p:nvPr>
        </p:nvSpPr>
        <p:spPr>
          <a:xfrm>
            <a:off x="533400" y="161131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2763" lvl="0" marL="5127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2.1 principles of network applications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2.2 Web and HTTP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2.3 electronic mail</a:t>
            </a:r>
            <a:endParaRPr/>
          </a:p>
          <a:p>
            <a:pPr indent="-287338" lvl="1" marL="738188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SMTP, POP3, IMAP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2.4 DNS</a:t>
            </a:r>
            <a:endParaRPr/>
          </a:p>
          <a:p>
            <a:pPr indent="-304800" lvl="0" marL="4572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53" name="Google Shape;8053;p94"/>
          <p:cNvSpPr txBox="1"/>
          <p:nvPr>
            <p:ph idx="2" type="body"/>
          </p:nvPr>
        </p:nvSpPr>
        <p:spPr>
          <a:xfrm>
            <a:off x="4673600" y="1600200"/>
            <a:ext cx="387667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2763" lvl="0" marL="5127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2.5 P2P applications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2.6 video streaming and content distribution networks</a:t>
            </a:r>
            <a:endParaRPr/>
          </a:p>
          <a:p>
            <a:pPr indent="-512763" lvl="0" marL="512763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</a:rPr>
              <a:t>2.7 socket programming with UDP and TCP</a:t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7" name="Shape 8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" name="Google Shape;8058;p95"/>
          <p:cNvSpPr txBox="1"/>
          <p:nvPr>
            <p:ph type="title"/>
          </p:nvPr>
        </p:nvSpPr>
        <p:spPr>
          <a:xfrm>
            <a:off x="612775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Socket programming </a:t>
            </a:r>
            <a:endParaRPr/>
          </a:p>
        </p:txBody>
      </p:sp>
      <p:sp>
        <p:nvSpPr>
          <p:cNvPr id="8059" name="Google Shape;8059;p95"/>
          <p:cNvSpPr txBox="1"/>
          <p:nvPr>
            <p:ph idx="1" type="body"/>
          </p:nvPr>
        </p:nvSpPr>
        <p:spPr>
          <a:xfrm>
            <a:off x="492125" y="1395413"/>
            <a:ext cx="8021638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goal:</a:t>
            </a:r>
            <a:r>
              <a:rPr lang="en-US">
                <a:solidFill>
                  <a:srgbClr val="000000"/>
                </a:solidFill>
              </a:rPr>
              <a:t> learn how to build client/server applications that communicate using sockets</a:t>
            </a:r>
            <a:endParaRPr i="1"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socket:</a:t>
            </a:r>
            <a:r>
              <a:rPr lang="en-US"/>
              <a:t> door between application process and end-end-transport protocol </a:t>
            </a:r>
            <a:endParaRPr/>
          </a:p>
        </p:txBody>
      </p:sp>
      <p:sp>
        <p:nvSpPr>
          <p:cNvPr id="8060" name="Google Shape;8060;p95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8061" name="Google Shape;8061;p95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8062" name="Google Shape;8062;p95"/>
          <p:cNvGrpSpPr/>
          <p:nvPr/>
        </p:nvGrpSpPr>
        <p:grpSpPr>
          <a:xfrm>
            <a:off x="296863" y="3335338"/>
            <a:ext cx="8208962" cy="2536825"/>
            <a:chOff x="358775" y="3459163"/>
            <a:chExt cx="8208963" cy="2536825"/>
          </a:xfrm>
        </p:grpSpPr>
        <p:sp>
          <p:nvSpPr>
            <p:cNvPr id="8063" name="Google Shape;8063;p95"/>
            <p:cNvSpPr/>
            <p:nvPr/>
          </p:nvSpPr>
          <p:spPr>
            <a:xfrm>
              <a:off x="6654800" y="3468688"/>
              <a:ext cx="736600" cy="1998662"/>
            </a:xfrm>
            <a:custGeom>
              <a:rect b="b" l="l" r="r" t="t"/>
              <a:pathLst>
                <a:path extrusionOk="0" h="1259" w="464">
                  <a:moveTo>
                    <a:pt x="464" y="1060"/>
                  </a:moveTo>
                  <a:lnTo>
                    <a:pt x="0" y="0"/>
                  </a:lnTo>
                  <a:lnTo>
                    <a:pt x="6" y="1258"/>
                  </a:lnTo>
                  <a:lnTo>
                    <a:pt x="382" y="1259"/>
                  </a:lnTo>
                  <a:lnTo>
                    <a:pt x="464" y="106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folHlink"/>
                </a:gs>
              </a:gsLst>
              <a:lin ang="0" scaled="0"/>
            </a:gradFill>
            <a:ln cap="flat" cmpd="sng" w="9525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4" name="Google Shape;8064;p95"/>
            <p:cNvSpPr/>
            <p:nvPr/>
          </p:nvSpPr>
          <p:spPr>
            <a:xfrm>
              <a:off x="3340100" y="4765675"/>
              <a:ext cx="1808163" cy="1031875"/>
            </a:xfrm>
            <a:custGeom>
              <a:rect b="b" l="l" r="r" t="t"/>
              <a:pathLst>
                <a:path extrusionOk="0" h="1662" w="2135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5" name="Google Shape;8065;p95"/>
            <p:cNvSpPr txBox="1"/>
            <p:nvPr/>
          </p:nvSpPr>
          <p:spPr>
            <a:xfrm>
              <a:off x="3778250" y="4897438"/>
              <a:ext cx="874713" cy="33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Internet</a:t>
              </a:r>
              <a:endParaRPr/>
            </a:p>
          </p:txBody>
        </p:sp>
        <p:cxnSp>
          <p:nvCxnSpPr>
            <p:cNvPr id="8066" name="Google Shape;8066;p95"/>
            <p:cNvCxnSpPr/>
            <p:nvPr/>
          </p:nvCxnSpPr>
          <p:spPr>
            <a:xfrm>
              <a:off x="3098800" y="5308600"/>
              <a:ext cx="2211388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8067" name="Google Shape;8067;p95"/>
            <p:cNvSpPr txBox="1"/>
            <p:nvPr/>
          </p:nvSpPr>
          <p:spPr>
            <a:xfrm>
              <a:off x="7119938" y="4533900"/>
              <a:ext cx="1063625" cy="8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controlled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by OS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t/>
              </a:r>
              <a:endParaRPr sz="16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68" name="Google Shape;8068;p95"/>
            <p:cNvSpPr txBox="1"/>
            <p:nvPr/>
          </p:nvSpPr>
          <p:spPr>
            <a:xfrm>
              <a:off x="7097713" y="3633788"/>
              <a:ext cx="1470025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controlled by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app developer</a:t>
              </a:r>
              <a:endParaRPr/>
            </a:p>
          </p:txBody>
        </p:sp>
        <p:sp>
          <p:nvSpPr>
            <p:cNvPr id="8069" name="Google Shape;8069;p95"/>
            <p:cNvSpPr/>
            <p:nvPr/>
          </p:nvSpPr>
          <p:spPr>
            <a:xfrm>
              <a:off x="914400" y="3532188"/>
              <a:ext cx="758825" cy="1997075"/>
            </a:xfrm>
            <a:custGeom>
              <a:rect b="b" l="l" r="r" t="t"/>
              <a:pathLst>
                <a:path extrusionOk="0" h="1258" w="478">
                  <a:moveTo>
                    <a:pt x="0" y="1040"/>
                  </a:moveTo>
                  <a:lnTo>
                    <a:pt x="478" y="0"/>
                  </a:lnTo>
                  <a:lnTo>
                    <a:pt x="472" y="1258"/>
                  </a:lnTo>
                  <a:lnTo>
                    <a:pt x="41" y="1246"/>
                  </a:lnTo>
                  <a:lnTo>
                    <a:pt x="0" y="104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folHlink"/>
                </a:gs>
              </a:gsLst>
              <a:lin ang="0" scaled="0"/>
            </a:gradFill>
            <a:ln cap="flat" cmpd="sng" w="9525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0" name="Google Shape;8070;p95"/>
            <p:cNvSpPr/>
            <p:nvPr/>
          </p:nvSpPr>
          <p:spPr>
            <a:xfrm>
              <a:off x="1717675" y="3487738"/>
              <a:ext cx="1296988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71" name="Google Shape;8071;p95"/>
            <p:cNvSpPr/>
            <p:nvPr/>
          </p:nvSpPr>
          <p:spPr>
            <a:xfrm>
              <a:off x="1679575" y="3541713"/>
              <a:ext cx="1273175" cy="1979612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072" name="Google Shape;8072;p95"/>
            <p:cNvCxnSpPr/>
            <p:nvPr/>
          </p:nvCxnSpPr>
          <p:spPr>
            <a:xfrm>
              <a:off x="1689100" y="4302125"/>
              <a:ext cx="1263650" cy="317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073" name="Google Shape;8073;p95"/>
            <p:cNvSpPr txBox="1"/>
            <p:nvPr/>
          </p:nvSpPr>
          <p:spPr>
            <a:xfrm>
              <a:off x="1646238" y="4284663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969696"/>
                  </a:solidFill>
                  <a:latin typeface="Tahoma"/>
                  <a:ea typeface="Tahoma"/>
                  <a:cs typeface="Tahoma"/>
                  <a:sym typeface="Tahoma"/>
                </a:rPr>
                <a:t>transport</a:t>
              </a:r>
              <a:endParaRPr/>
            </a:p>
          </p:txBody>
        </p:sp>
        <p:cxnSp>
          <p:nvCxnSpPr>
            <p:cNvPr id="8074" name="Google Shape;8074;p95"/>
            <p:cNvCxnSpPr/>
            <p:nvPr/>
          </p:nvCxnSpPr>
          <p:spPr>
            <a:xfrm>
              <a:off x="1697038" y="4622800"/>
              <a:ext cx="1263650" cy="317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75" name="Google Shape;8075;p95"/>
            <p:cNvCxnSpPr/>
            <p:nvPr/>
          </p:nvCxnSpPr>
          <p:spPr>
            <a:xfrm>
              <a:off x="1682750" y="4932363"/>
              <a:ext cx="1263650" cy="317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76" name="Google Shape;8076;p95"/>
            <p:cNvCxnSpPr/>
            <p:nvPr/>
          </p:nvCxnSpPr>
          <p:spPr>
            <a:xfrm>
              <a:off x="1682750" y="5218113"/>
              <a:ext cx="1263650" cy="317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077" name="Google Shape;8077;p95"/>
            <p:cNvSpPr txBox="1"/>
            <p:nvPr/>
          </p:nvSpPr>
          <p:spPr>
            <a:xfrm>
              <a:off x="1681163" y="3532188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application</a:t>
              </a:r>
              <a:endParaRPr/>
            </a:p>
          </p:txBody>
        </p:sp>
        <p:sp>
          <p:nvSpPr>
            <p:cNvPr id="8078" name="Google Shape;8078;p95"/>
            <p:cNvSpPr txBox="1"/>
            <p:nvPr/>
          </p:nvSpPr>
          <p:spPr>
            <a:xfrm>
              <a:off x="1636713" y="5189538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969696"/>
                  </a:solidFill>
                  <a:latin typeface="Tahoma"/>
                  <a:ea typeface="Tahoma"/>
                  <a:cs typeface="Tahoma"/>
                  <a:sym typeface="Tahoma"/>
                </a:rPr>
                <a:t>physical</a:t>
              </a:r>
              <a:endParaRPr/>
            </a:p>
          </p:txBody>
        </p:sp>
        <p:sp>
          <p:nvSpPr>
            <p:cNvPr id="8079" name="Google Shape;8079;p95"/>
            <p:cNvSpPr txBox="1"/>
            <p:nvPr/>
          </p:nvSpPr>
          <p:spPr>
            <a:xfrm>
              <a:off x="1655763" y="4903788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969696"/>
                  </a:solidFill>
                  <a:latin typeface="Tahoma"/>
                  <a:ea typeface="Tahoma"/>
                  <a:cs typeface="Tahoma"/>
                  <a:sym typeface="Tahoma"/>
                </a:rPr>
                <a:t>link</a:t>
              </a:r>
              <a:endParaRPr/>
            </a:p>
          </p:txBody>
        </p:sp>
        <p:sp>
          <p:nvSpPr>
            <p:cNvPr id="8080" name="Google Shape;8080;p95"/>
            <p:cNvSpPr txBox="1"/>
            <p:nvPr/>
          </p:nvSpPr>
          <p:spPr>
            <a:xfrm>
              <a:off x="1646238" y="4608513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969696"/>
                  </a:solidFill>
                  <a:latin typeface="Tahoma"/>
                  <a:ea typeface="Tahoma"/>
                  <a:cs typeface="Tahoma"/>
                  <a:sym typeface="Tahoma"/>
                </a:rPr>
                <a:t>network</a:t>
              </a:r>
              <a:endParaRPr/>
            </a:p>
          </p:txBody>
        </p:sp>
        <p:sp>
          <p:nvSpPr>
            <p:cNvPr id="8081" name="Google Shape;8081;p95"/>
            <p:cNvSpPr/>
            <p:nvPr/>
          </p:nvSpPr>
          <p:spPr>
            <a:xfrm>
              <a:off x="1814513" y="3806825"/>
              <a:ext cx="990600" cy="304800"/>
            </a:xfrm>
            <a:prstGeom prst="ellipse">
              <a:avLst/>
            </a:prstGeom>
            <a:solidFill>
              <a:srgbClr val="CC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/>
            </a:p>
          </p:txBody>
        </p:sp>
        <p:grpSp>
          <p:nvGrpSpPr>
            <p:cNvPr id="8082" name="Google Shape;8082;p95"/>
            <p:cNvGrpSpPr/>
            <p:nvPr/>
          </p:nvGrpSpPr>
          <p:grpSpPr>
            <a:xfrm>
              <a:off x="2062163" y="4167188"/>
              <a:ext cx="546100" cy="225425"/>
              <a:chOff x="1287" y="2524"/>
              <a:chExt cx="260" cy="100"/>
            </a:xfrm>
          </p:grpSpPr>
          <p:sp>
            <p:nvSpPr>
              <p:cNvPr id="8083" name="Google Shape;8083;p95"/>
              <p:cNvSpPr/>
              <p:nvPr/>
            </p:nvSpPr>
            <p:spPr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4" name="Google Shape;8084;p95"/>
              <p:cNvSpPr/>
              <p:nvPr/>
            </p:nvSpPr>
            <p:spPr>
              <a:xfrm>
                <a:off x="1338" y="2537"/>
                <a:ext cx="156" cy="76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99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5" name="Google Shape;8085;p95"/>
              <p:cNvSpPr/>
              <p:nvPr/>
            </p:nvSpPr>
            <p:spPr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C9900"/>
              </a:solidFill>
              <a:ln cap="flat" cmpd="sng" w="9525">
                <a:solidFill>
                  <a:srgbClr val="CC99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6" name="Google Shape;8086;p95"/>
              <p:cNvSpPr/>
              <p:nvPr/>
            </p:nvSpPr>
            <p:spPr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C9900"/>
              </a:solidFill>
              <a:ln cap="flat" cmpd="sng" w="9525">
                <a:solidFill>
                  <a:srgbClr val="CC99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87" name="Google Shape;8087;p95"/>
            <p:cNvSpPr/>
            <p:nvPr/>
          </p:nvSpPr>
          <p:spPr>
            <a:xfrm>
              <a:off x="5380038" y="3459163"/>
              <a:ext cx="1296987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88" name="Google Shape;8088;p95"/>
            <p:cNvSpPr/>
            <p:nvPr/>
          </p:nvSpPr>
          <p:spPr>
            <a:xfrm>
              <a:off x="5341938" y="3513138"/>
              <a:ext cx="1273175" cy="1979612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089" name="Google Shape;8089;p95"/>
            <p:cNvCxnSpPr/>
            <p:nvPr/>
          </p:nvCxnSpPr>
          <p:spPr>
            <a:xfrm>
              <a:off x="5351463" y="4273550"/>
              <a:ext cx="1263650" cy="317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090" name="Google Shape;8090;p95"/>
            <p:cNvSpPr txBox="1"/>
            <p:nvPr/>
          </p:nvSpPr>
          <p:spPr>
            <a:xfrm>
              <a:off x="5308600" y="4256088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969696"/>
                  </a:solidFill>
                  <a:latin typeface="Tahoma"/>
                  <a:ea typeface="Tahoma"/>
                  <a:cs typeface="Tahoma"/>
                  <a:sym typeface="Tahoma"/>
                </a:rPr>
                <a:t>transport</a:t>
              </a:r>
              <a:endParaRPr/>
            </a:p>
          </p:txBody>
        </p:sp>
        <p:cxnSp>
          <p:nvCxnSpPr>
            <p:cNvPr id="8091" name="Google Shape;8091;p95"/>
            <p:cNvCxnSpPr/>
            <p:nvPr/>
          </p:nvCxnSpPr>
          <p:spPr>
            <a:xfrm>
              <a:off x="5359400" y="4594225"/>
              <a:ext cx="1263650" cy="317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92" name="Google Shape;8092;p95"/>
            <p:cNvCxnSpPr/>
            <p:nvPr/>
          </p:nvCxnSpPr>
          <p:spPr>
            <a:xfrm>
              <a:off x="5345113" y="4903788"/>
              <a:ext cx="1263650" cy="317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93" name="Google Shape;8093;p95"/>
            <p:cNvCxnSpPr/>
            <p:nvPr/>
          </p:nvCxnSpPr>
          <p:spPr>
            <a:xfrm>
              <a:off x="5345113" y="5189538"/>
              <a:ext cx="1263650" cy="317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094" name="Google Shape;8094;p95"/>
            <p:cNvSpPr txBox="1"/>
            <p:nvPr/>
          </p:nvSpPr>
          <p:spPr>
            <a:xfrm>
              <a:off x="5343525" y="3503613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application</a:t>
              </a:r>
              <a:endParaRPr/>
            </a:p>
          </p:txBody>
        </p:sp>
        <p:sp>
          <p:nvSpPr>
            <p:cNvPr id="8095" name="Google Shape;8095;p95"/>
            <p:cNvSpPr txBox="1"/>
            <p:nvPr/>
          </p:nvSpPr>
          <p:spPr>
            <a:xfrm>
              <a:off x="5299075" y="5160963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969696"/>
                  </a:solidFill>
                  <a:latin typeface="Tahoma"/>
                  <a:ea typeface="Tahoma"/>
                  <a:cs typeface="Tahoma"/>
                  <a:sym typeface="Tahoma"/>
                </a:rPr>
                <a:t>physical</a:t>
              </a:r>
              <a:endParaRPr/>
            </a:p>
          </p:txBody>
        </p:sp>
        <p:sp>
          <p:nvSpPr>
            <p:cNvPr id="8096" name="Google Shape;8096;p95"/>
            <p:cNvSpPr txBox="1"/>
            <p:nvPr/>
          </p:nvSpPr>
          <p:spPr>
            <a:xfrm>
              <a:off x="5318125" y="4875213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969696"/>
                  </a:solidFill>
                  <a:latin typeface="Tahoma"/>
                  <a:ea typeface="Tahoma"/>
                  <a:cs typeface="Tahoma"/>
                  <a:sym typeface="Tahoma"/>
                </a:rPr>
                <a:t>link</a:t>
              </a:r>
              <a:endParaRPr/>
            </a:p>
          </p:txBody>
        </p:sp>
        <p:sp>
          <p:nvSpPr>
            <p:cNvPr id="8097" name="Google Shape;8097;p95"/>
            <p:cNvSpPr txBox="1"/>
            <p:nvPr/>
          </p:nvSpPr>
          <p:spPr>
            <a:xfrm>
              <a:off x="5308600" y="4579938"/>
              <a:ext cx="1317625" cy="325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Noto Sans Symbols"/>
                <a:buNone/>
              </a:pPr>
              <a:r>
                <a:rPr lang="en-US" sz="1400">
                  <a:solidFill>
                    <a:srgbClr val="969696"/>
                  </a:solidFill>
                  <a:latin typeface="Tahoma"/>
                  <a:ea typeface="Tahoma"/>
                  <a:cs typeface="Tahoma"/>
                  <a:sym typeface="Tahoma"/>
                </a:rPr>
                <a:t>network</a:t>
              </a:r>
              <a:endParaRPr/>
            </a:p>
          </p:txBody>
        </p:sp>
        <p:sp>
          <p:nvSpPr>
            <p:cNvPr id="8098" name="Google Shape;8098;p95"/>
            <p:cNvSpPr/>
            <p:nvPr/>
          </p:nvSpPr>
          <p:spPr>
            <a:xfrm>
              <a:off x="5476875" y="3778250"/>
              <a:ext cx="990600" cy="304800"/>
            </a:xfrm>
            <a:prstGeom prst="ellipse">
              <a:avLst/>
            </a:prstGeom>
            <a:solidFill>
              <a:srgbClr val="CC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/>
            </a:p>
          </p:txBody>
        </p:sp>
        <p:grpSp>
          <p:nvGrpSpPr>
            <p:cNvPr id="8099" name="Google Shape;8099;p95"/>
            <p:cNvGrpSpPr/>
            <p:nvPr/>
          </p:nvGrpSpPr>
          <p:grpSpPr>
            <a:xfrm>
              <a:off x="5724525" y="4138613"/>
              <a:ext cx="546100" cy="225425"/>
              <a:chOff x="1287" y="2524"/>
              <a:chExt cx="260" cy="100"/>
            </a:xfrm>
          </p:grpSpPr>
          <p:sp>
            <p:nvSpPr>
              <p:cNvPr id="8100" name="Google Shape;8100;p95"/>
              <p:cNvSpPr/>
              <p:nvPr/>
            </p:nvSpPr>
            <p:spPr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1" name="Google Shape;8101;p95"/>
              <p:cNvSpPr/>
              <p:nvPr/>
            </p:nvSpPr>
            <p:spPr>
              <a:xfrm>
                <a:off x="1338" y="2537"/>
                <a:ext cx="156" cy="76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99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2" name="Google Shape;8102;p95"/>
              <p:cNvSpPr/>
              <p:nvPr/>
            </p:nvSpPr>
            <p:spPr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C9900"/>
              </a:solidFill>
              <a:ln cap="flat" cmpd="sng" w="9525">
                <a:solidFill>
                  <a:srgbClr val="CC99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3" name="Google Shape;8103;p95"/>
              <p:cNvSpPr/>
              <p:nvPr/>
            </p:nvSpPr>
            <p:spPr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C9900"/>
              </a:solidFill>
              <a:ln cap="flat" cmpd="sng" w="9525">
                <a:solidFill>
                  <a:srgbClr val="CC99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700"/>
                  <a:buFont typeface="Arial"/>
                  <a:buNone/>
                </a:pPr>
                <a:r>
                  <a:t/>
                </a:r>
                <a:endPara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104" name="Google Shape;8104;p95"/>
            <p:cNvCxnSpPr/>
            <p:nvPr/>
          </p:nvCxnSpPr>
          <p:spPr>
            <a:xfrm rot="10800000">
              <a:off x="6534150" y="3910013"/>
              <a:ext cx="609600" cy="0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05" name="Google Shape;8105;p95"/>
            <p:cNvCxnSpPr/>
            <p:nvPr/>
          </p:nvCxnSpPr>
          <p:spPr>
            <a:xfrm>
              <a:off x="6759575" y="4335463"/>
              <a:ext cx="0" cy="1022350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06" name="Google Shape;8106;p95"/>
            <p:cNvCxnSpPr/>
            <p:nvPr/>
          </p:nvCxnSpPr>
          <p:spPr>
            <a:xfrm rot="10800000">
              <a:off x="6783388" y="4835525"/>
              <a:ext cx="609600" cy="0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107" name="Google Shape;8107;p95"/>
            <p:cNvSpPr txBox="1"/>
            <p:nvPr/>
          </p:nvSpPr>
          <p:spPr>
            <a:xfrm>
              <a:off x="3697288" y="3590925"/>
              <a:ext cx="917575" cy="366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Noto Sans Symbols"/>
                <a:buNone/>
              </a:pPr>
              <a:r>
                <a:rPr i="1" lang="en-US" sz="20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socket</a:t>
              </a:r>
              <a:endParaRPr/>
            </a:p>
          </p:txBody>
        </p:sp>
        <p:cxnSp>
          <p:nvCxnSpPr>
            <p:cNvPr id="8108" name="Google Shape;8108;p95"/>
            <p:cNvCxnSpPr/>
            <p:nvPr/>
          </p:nvCxnSpPr>
          <p:spPr>
            <a:xfrm flipH="1" rot="10800000">
              <a:off x="2700338" y="3790950"/>
              <a:ext cx="968375" cy="434975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09" name="Google Shape;8109;p95"/>
            <p:cNvCxnSpPr/>
            <p:nvPr/>
          </p:nvCxnSpPr>
          <p:spPr>
            <a:xfrm rot="10800000">
              <a:off x="4635500" y="3779838"/>
              <a:ext cx="968375" cy="434975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8110" name="Google Shape;8110;p95"/>
            <p:cNvGrpSpPr/>
            <p:nvPr/>
          </p:nvGrpSpPr>
          <p:grpSpPr>
            <a:xfrm>
              <a:off x="358775" y="4808538"/>
              <a:ext cx="1035050" cy="904875"/>
              <a:chOff x="-44" y="1473"/>
              <a:chExt cx="981" cy="1105"/>
            </a:xfrm>
          </p:grpSpPr>
          <p:pic>
            <p:nvPicPr>
              <p:cNvPr descr="desktop_computer_stylized_medium" id="8111" name="Google Shape;8111;p9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112" name="Google Shape;8112;p95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13" name="Google Shape;8113;p95"/>
            <p:cNvGrpSpPr/>
            <p:nvPr/>
          </p:nvGrpSpPr>
          <p:grpSpPr>
            <a:xfrm flipH="1">
              <a:off x="7075488" y="5091113"/>
              <a:ext cx="1035050" cy="904875"/>
              <a:chOff x="-44" y="1473"/>
              <a:chExt cx="981" cy="1105"/>
            </a:xfrm>
          </p:grpSpPr>
          <p:pic>
            <p:nvPicPr>
              <p:cNvPr descr="desktop_computer_stylized_medium" id="8114" name="Google Shape;8114;p9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115" name="Google Shape;8115;p95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descr="underline_base" id="8116" name="Google Shape;8116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263" y="857250"/>
            <a:ext cx="4570412" cy="17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0" name="Shape 8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1" name="Google Shape;8121;p96"/>
          <p:cNvSpPr txBox="1"/>
          <p:nvPr>
            <p:ph type="title"/>
          </p:nvPr>
        </p:nvSpPr>
        <p:spPr>
          <a:xfrm>
            <a:off x="612775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Socket programming </a:t>
            </a:r>
            <a:endParaRPr/>
          </a:p>
        </p:txBody>
      </p:sp>
      <p:sp>
        <p:nvSpPr>
          <p:cNvPr id="8122" name="Google Shape;8122;p96"/>
          <p:cNvSpPr txBox="1"/>
          <p:nvPr>
            <p:ph idx="1" type="body"/>
          </p:nvPr>
        </p:nvSpPr>
        <p:spPr>
          <a:xfrm>
            <a:off x="492125" y="1395413"/>
            <a:ext cx="8021638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20"/>
              <a:buFont typeface="Noto Sans Symbols"/>
              <a:buNone/>
            </a:pPr>
            <a:r>
              <a:rPr i="1" lang="en-US" sz="2800">
                <a:solidFill>
                  <a:srgbClr val="22228B"/>
                </a:solidFill>
              </a:rPr>
              <a:t>Two socket types for two transport services:</a:t>
            </a:r>
            <a:endParaRPr/>
          </a:p>
          <a:p>
            <a:pPr indent="-342900" lvl="1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Char char="•"/>
            </a:pPr>
            <a:r>
              <a:rPr i="1" lang="en-US" sz="2800">
                <a:solidFill>
                  <a:srgbClr val="CC0000"/>
                </a:solidFill>
              </a:rPr>
              <a:t>UDP: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/>
              <a:t>unreliable datagram</a:t>
            </a:r>
            <a:endParaRPr i="1">
              <a:solidFill>
                <a:srgbClr val="CC0000"/>
              </a:solidFill>
            </a:endParaRPr>
          </a:p>
          <a:p>
            <a:pPr indent="-342900" lvl="1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1820"/>
              <a:buChar char="•"/>
            </a:pPr>
            <a:r>
              <a:rPr i="1" lang="en-US" sz="2800">
                <a:solidFill>
                  <a:srgbClr val="CC0000"/>
                </a:solidFill>
              </a:rPr>
              <a:t>TCP:</a:t>
            </a:r>
            <a:r>
              <a:rPr lang="en-US" sz="2800"/>
              <a:t> reliable, byte stream-oriented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8123" name="Google Shape;8123;p96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8124" name="Google Shape;8124;p96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8125" name="Google Shape;8125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63" y="857250"/>
            <a:ext cx="45704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8126" name="Google Shape;8126;p96"/>
          <p:cNvSpPr txBox="1"/>
          <p:nvPr/>
        </p:nvSpPr>
        <p:spPr>
          <a:xfrm>
            <a:off x="285750" y="2981325"/>
            <a:ext cx="8021638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b="0" i="1" lang="en-US" sz="2800" u="none" cap="none" strike="noStrike">
                <a:solidFill>
                  <a:srgbClr val="21218A"/>
                </a:solidFill>
                <a:latin typeface="Gill Sans"/>
                <a:ea typeface="Gill Sans"/>
                <a:cs typeface="Gill Sans"/>
                <a:sym typeface="Gill Sans"/>
              </a:rPr>
              <a:t>Application Example:</a:t>
            </a:r>
            <a:endParaRPr/>
          </a:p>
          <a:p>
            <a:pPr indent="-287338" lvl="0" marL="514350" marR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Comic Sans MS"/>
              <a:buAutoNum type="arabicPeriod"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 reads a line of characters (data) from its keyboard and sends data to server</a:t>
            </a:r>
            <a:endParaRPr/>
          </a:p>
          <a:p>
            <a:pPr indent="-287338" lvl="0" marL="514350" marR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Comic Sans MS"/>
              <a:buAutoNum type="arabicPeriod"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server receives the data and converts characters to uppercase</a:t>
            </a:r>
            <a:endParaRPr/>
          </a:p>
          <a:p>
            <a:pPr indent="-287338" lvl="0" marL="514350" marR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Comic Sans MS"/>
              <a:buAutoNum type="arabicPeriod"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server sends modified data to client</a:t>
            </a:r>
            <a:endParaRPr/>
          </a:p>
          <a:p>
            <a:pPr indent="-287338" lvl="0" marL="514350" marR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Comic Sans MS"/>
              <a:buAutoNum type="arabicPeriod"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client receives modified data and displays line on its screen</a:t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0" name="Shape 8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1" name="Google Shape;8131;p97"/>
          <p:cNvSpPr txBox="1"/>
          <p:nvPr>
            <p:ph type="title"/>
          </p:nvPr>
        </p:nvSpPr>
        <p:spPr>
          <a:xfrm>
            <a:off x="511175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Socket programming </a:t>
            </a:r>
            <a:r>
              <a:rPr i="1" lang="en-US" sz="4000">
                <a:solidFill>
                  <a:srgbClr val="CC0000"/>
                </a:solidFill>
              </a:rPr>
              <a:t>with UDP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8132" name="Google Shape;8132;p97"/>
          <p:cNvSpPr txBox="1"/>
          <p:nvPr>
            <p:ph idx="1" type="body"/>
          </p:nvPr>
        </p:nvSpPr>
        <p:spPr>
          <a:xfrm>
            <a:off x="455613" y="1354138"/>
            <a:ext cx="7265987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</a:rPr>
              <a:t>UDP: no “connection” between client &amp; server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no handshaking before sending data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sender explicitly attaches IP destination address and port # to each packet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receiver extracts sender IP address and port# from received packet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</a:rPr>
              <a:t>UDP: transmitted data may be lost or received out-of-order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</a:rPr>
              <a:t>Application viewpoint:</a:t>
            </a:r>
            <a:endParaRPr/>
          </a:p>
          <a:p>
            <a:pPr indent="-342900" lvl="0" marL="34290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/>
              <a:t>UDP provides </a:t>
            </a:r>
            <a:r>
              <a:rPr i="1" lang="en-US" sz="2400"/>
              <a:t>unreliable</a:t>
            </a:r>
            <a:r>
              <a:rPr lang="en-US" sz="2400"/>
              <a:t> transfer  of groups of bytes (“datagrams”)  between client and server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8133" name="Google Shape;8133;p97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8134" name="Google Shape;8134;p97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underline_base" id="8135" name="Google Shape;8135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575" y="790575"/>
            <a:ext cx="63992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8136" name="Google Shape;8136;p97"/>
          <p:cNvSpPr/>
          <p:nvPr/>
        </p:nvSpPr>
        <p:spPr>
          <a:xfrm>
            <a:off x="4995863" y="3198813"/>
            <a:ext cx="18415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4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0" name="Shape 8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1" name="Google Shape;8141;p98"/>
          <p:cNvSpPr txBox="1"/>
          <p:nvPr>
            <p:ph type="title"/>
          </p:nvPr>
        </p:nvSpPr>
        <p:spPr>
          <a:xfrm>
            <a:off x="48895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Client/server socket interaction: UDP</a:t>
            </a:r>
            <a:endParaRPr/>
          </a:p>
        </p:txBody>
      </p:sp>
      <p:grpSp>
        <p:nvGrpSpPr>
          <p:cNvPr id="8142" name="Google Shape;8142;p98"/>
          <p:cNvGrpSpPr/>
          <p:nvPr/>
        </p:nvGrpSpPr>
        <p:grpSpPr>
          <a:xfrm>
            <a:off x="5510213" y="4081463"/>
            <a:ext cx="2211387" cy="2111375"/>
            <a:chOff x="3485" y="2550"/>
            <a:chExt cx="1393" cy="1330"/>
          </a:xfrm>
        </p:grpSpPr>
        <p:grpSp>
          <p:nvGrpSpPr>
            <p:cNvPr id="8143" name="Google Shape;8143;p98"/>
            <p:cNvGrpSpPr/>
            <p:nvPr/>
          </p:nvGrpSpPr>
          <p:grpSpPr>
            <a:xfrm>
              <a:off x="3485" y="2964"/>
              <a:ext cx="1393" cy="916"/>
              <a:chOff x="3485" y="2964"/>
              <a:chExt cx="1393" cy="916"/>
            </a:xfrm>
          </p:grpSpPr>
          <p:sp>
            <p:nvSpPr>
              <p:cNvPr id="8144" name="Google Shape;8144;p98"/>
              <p:cNvSpPr txBox="1"/>
              <p:nvPr/>
            </p:nvSpPr>
            <p:spPr>
              <a:xfrm>
                <a:off x="3509" y="3473"/>
                <a:ext cx="900" cy="4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Noto Sans Symbols"/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close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1800"/>
                  <a:buFont typeface="Noto Sans Symbols"/>
                  <a:buNone/>
                </a:pPr>
                <a:r>
                  <a:rPr lang="en-US" sz="18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clientSocke</a:t>
                </a:r>
                <a:r>
                  <a:rPr lang="en-US" sz="18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t</a:t>
                </a:r>
                <a:endParaRPr sz="18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8145" name="Google Shape;8145;p98"/>
              <p:cNvCxnSpPr/>
              <p:nvPr/>
            </p:nvCxnSpPr>
            <p:spPr>
              <a:xfrm>
                <a:off x="3936" y="3318"/>
                <a:ext cx="0" cy="204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99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8146" name="Google Shape;8146;p98"/>
              <p:cNvSpPr txBox="1"/>
              <p:nvPr/>
            </p:nvSpPr>
            <p:spPr>
              <a:xfrm>
                <a:off x="3485" y="2964"/>
                <a:ext cx="1393" cy="4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Noto Sans Symbols"/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read datagram from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1800"/>
                  <a:buFont typeface="Noto Sans Symbols"/>
                  <a:buNone/>
                </a:pPr>
                <a:r>
                  <a:rPr lang="en-US" sz="18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clientSocket</a:t>
                </a:r>
                <a:endParaRPr sz="1800">
                  <a:solidFill>
                    <a:srgbClr val="CC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8147" name="Google Shape;8147;p98"/>
            <p:cNvCxnSpPr/>
            <p:nvPr/>
          </p:nvCxnSpPr>
          <p:spPr>
            <a:xfrm>
              <a:off x="3864" y="2550"/>
              <a:ext cx="0" cy="522"/>
            </a:xfrm>
            <a:prstGeom prst="straightConnector1">
              <a:avLst/>
            </a:prstGeom>
            <a:noFill/>
            <a:ln cap="flat" cmpd="sng" w="2857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148" name="Google Shape;8148;p98"/>
          <p:cNvGrpSpPr/>
          <p:nvPr/>
        </p:nvGrpSpPr>
        <p:grpSpPr>
          <a:xfrm>
            <a:off x="3000375" y="1333500"/>
            <a:ext cx="6203950" cy="2690813"/>
            <a:chOff x="1890" y="840"/>
            <a:chExt cx="3908" cy="1695"/>
          </a:xfrm>
        </p:grpSpPr>
        <p:grpSp>
          <p:nvGrpSpPr>
            <p:cNvPr id="8149" name="Google Shape;8149;p98"/>
            <p:cNvGrpSpPr/>
            <p:nvPr/>
          </p:nvGrpSpPr>
          <p:grpSpPr>
            <a:xfrm>
              <a:off x="3397" y="1240"/>
              <a:ext cx="2290" cy="612"/>
              <a:chOff x="3241" y="1750"/>
              <a:chExt cx="2290" cy="612"/>
            </a:xfrm>
          </p:grpSpPr>
          <p:sp>
            <p:nvSpPr>
              <p:cNvPr id="8150" name="Google Shape;8150;p98"/>
              <p:cNvSpPr txBox="1"/>
              <p:nvPr/>
            </p:nvSpPr>
            <p:spPr>
              <a:xfrm>
                <a:off x="3241" y="1750"/>
                <a:ext cx="1021" cy="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Noto Sans Symbols"/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create socket:</a:t>
                </a:r>
                <a:endParaRPr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Noto Sans Symbols"/>
                  <a:buNone/>
                </a:pPr>
                <a:r>
                  <a:t/>
                </a:r>
                <a:endParaRPr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151" name="Google Shape;8151;p98"/>
              <p:cNvSpPr txBox="1"/>
              <p:nvPr/>
            </p:nvSpPr>
            <p:spPr>
              <a:xfrm>
                <a:off x="3241" y="1944"/>
                <a:ext cx="2290" cy="4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11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530"/>
                  <a:buFont typeface="Arial"/>
                  <a:buNone/>
                </a:pPr>
                <a:r>
                  <a:rPr lang="en-US" sz="18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clientSocket =</a:t>
                </a:r>
                <a:endParaRPr/>
              </a:p>
              <a:p>
                <a:pPr indent="0" lvl="0" marL="0" marR="0" rtl="0" algn="l">
                  <a:lnSpc>
                    <a:spcPct val="111111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2"/>
                  </a:buClr>
                  <a:buSzPts val="1530"/>
                  <a:buFont typeface="Arial"/>
                  <a:buNone/>
                </a:pPr>
                <a:r>
                  <a:rPr lang="en-US" sz="18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socket(AF_INET,SOCK_DGRAM)</a:t>
                </a:r>
                <a:endParaRPr sz="1800">
                  <a:solidFill>
                    <a:srgbClr val="CC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8152" name="Google Shape;8152;p98"/>
            <p:cNvSpPr txBox="1"/>
            <p:nvPr/>
          </p:nvSpPr>
          <p:spPr>
            <a:xfrm>
              <a:off x="3570" y="840"/>
              <a:ext cx="116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53" name="Google Shape;8153;p98"/>
            <p:cNvSpPr txBox="1"/>
            <p:nvPr/>
          </p:nvSpPr>
          <p:spPr>
            <a:xfrm>
              <a:off x="3389" y="1953"/>
              <a:ext cx="2409" cy="5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Create datagram with server IP and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port=x; send datagram via</a:t>
              </a:r>
              <a:br>
                <a:rPr lang="en-US" sz="18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8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clientSocket</a:t>
              </a:r>
              <a:endParaRPr sz="18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154" name="Google Shape;8154;p98"/>
            <p:cNvCxnSpPr/>
            <p:nvPr/>
          </p:nvCxnSpPr>
          <p:spPr>
            <a:xfrm>
              <a:off x="3828" y="1830"/>
              <a:ext cx="0" cy="204"/>
            </a:xfrm>
            <a:prstGeom prst="straightConnector1">
              <a:avLst/>
            </a:prstGeom>
            <a:noFill/>
            <a:ln cap="flat" cmpd="sng" w="2857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155" name="Google Shape;8155;p98"/>
            <p:cNvCxnSpPr/>
            <p:nvPr/>
          </p:nvCxnSpPr>
          <p:spPr>
            <a:xfrm flipH="1">
              <a:off x="1890" y="2208"/>
              <a:ext cx="1518" cy="252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8156" name="Google Shape;8156;p98"/>
          <p:cNvSpPr txBox="1"/>
          <p:nvPr/>
        </p:nvSpPr>
        <p:spPr>
          <a:xfrm>
            <a:off x="820738" y="2187575"/>
            <a:ext cx="2462212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socket, port= x: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57" name="Google Shape;8157;p98"/>
          <p:cNvSpPr txBox="1"/>
          <p:nvPr/>
        </p:nvSpPr>
        <p:spPr>
          <a:xfrm>
            <a:off x="833438" y="2482850"/>
            <a:ext cx="3635375" cy="663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serverSocket =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socket(AF_INET,SOCK_DGRAM)</a:t>
            </a:r>
            <a:endParaRPr sz="18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158" name="Google Shape;8158;p98"/>
          <p:cNvGrpSpPr/>
          <p:nvPr/>
        </p:nvGrpSpPr>
        <p:grpSpPr>
          <a:xfrm>
            <a:off x="1316038" y="3146425"/>
            <a:ext cx="2211387" cy="1122363"/>
            <a:chOff x="885" y="1982"/>
            <a:chExt cx="1393" cy="707"/>
          </a:xfrm>
        </p:grpSpPr>
        <p:cxnSp>
          <p:nvCxnSpPr>
            <p:cNvPr id="8159" name="Google Shape;8159;p98"/>
            <p:cNvCxnSpPr/>
            <p:nvPr/>
          </p:nvCxnSpPr>
          <p:spPr>
            <a:xfrm>
              <a:off x="1276" y="1982"/>
              <a:ext cx="0" cy="366"/>
            </a:xfrm>
            <a:prstGeom prst="straightConnector1">
              <a:avLst/>
            </a:prstGeom>
            <a:noFill/>
            <a:ln cap="flat" cmpd="sng" w="2857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160" name="Google Shape;8160;p98"/>
            <p:cNvSpPr txBox="1"/>
            <p:nvPr/>
          </p:nvSpPr>
          <p:spPr>
            <a:xfrm>
              <a:off x="885" y="2282"/>
              <a:ext cx="1393" cy="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read datagram from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serverSocke</a:t>
              </a:r>
              <a:r>
                <a:rPr lang="en-US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161" name="Google Shape;8161;p98"/>
          <p:cNvGrpSpPr/>
          <p:nvPr/>
        </p:nvGrpSpPr>
        <p:grpSpPr>
          <a:xfrm>
            <a:off x="1338263" y="4295775"/>
            <a:ext cx="3973512" cy="1660525"/>
            <a:chOff x="899" y="2720"/>
            <a:chExt cx="2503" cy="1046"/>
          </a:xfrm>
        </p:grpSpPr>
        <p:sp>
          <p:nvSpPr>
            <p:cNvPr id="8162" name="Google Shape;8162;p98"/>
            <p:cNvSpPr txBox="1"/>
            <p:nvPr/>
          </p:nvSpPr>
          <p:spPr>
            <a:xfrm>
              <a:off x="899" y="2835"/>
              <a:ext cx="1062" cy="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write reply to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serverSocket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specifying </a:t>
              </a:r>
              <a:b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client address,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port number</a:t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163" name="Google Shape;8163;p98"/>
            <p:cNvCxnSpPr/>
            <p:nvPr/>
          </p:nvCxnSpPr>
          <p:spPr>
            <a:xfrm>
              <a:off x="1302" y="2720"/>
              <a:ext cx="0" cy="198"/>
            </a:xfrm>
            <a:prstGeom prst="straightConnector1">
              <a:avLst/>
            </a:prstGeom>
            <a:noFill/>
            <a:ln cap="flat" cmpd="sng" w="2857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164" name="Google Shape;8164;p98"/>
            <p:cNvCxnSpPr/>
            <p:nvPr/>
          </p:nvCxnSpPr>
          <p:spPr>
            <a:xfrm>
              <a:off x="1866" y="2970"/>
              <a:ext cx="1536" cy="18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8165" name="Google Shape;8165;p98"/>
          <p:cNvSpPr txBox="1"/>
          <p:nvPr/>
        </p:nvSpPr>
        <p:spPr>
          <a:xfrm>
            <a:off x="7618413" y="6532563"/>
            <a:ext cx="1452562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 2-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rline_base" id="8166" name="Google Shape;816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125" y="782638"/>
            <a:ext cx="7313613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8167" name="Google Shape;8167;p98"/>
          <p:cNvSpPr txBox="1"/>
          <p:nvPr/>
        </p:nvSpPr>
        <p:spPr>
          <a:xfrm>
            <a:off x="647700" y="1304925"/>
            <a:ext cx="3686175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server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(running</a:t>
            </a:r>
            <a:r>
              <a:rPr lang="en-US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on</a:t>
            </a:r>
            <a:r>
              <a:rPr lang="en-US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serverIP</a:t>
            </a: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/>
          </a:p>
        </p:txBody>
      </p:sp>
      <p:sp>
        <p:nvSpPr>
          <p:cNvPr id="8168" name="Google Shape;8168;p98"/>
          <p:cNvSpPr txBox="1"/>
          <p:nvPr/>
        </p:nvSpPr>
        <p:spPr>
          <a:xfrm>
            <a:off x="5411788" y="1301750"/>
            <a:ext cx="962025" cy="51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client</a:t>
            </a:r>
            <a:endParaRPr/>
          </a:p>
        </p:txBody>
      </p:sp>
      <p:cxnSp>
        <p:nvCxnSpPr>
          <p:cNvPr id="8169" name="Google Shape;8169;p98"/>
          <p:cNvCxnSpPr/>
          <p:nvPr/>
        </p:nvCxnSpPr>
        <p:spPr>
          <a:xfrm>
            <a:off x="804863" y="1755775"/>
            <a:ext cx="3341687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70" name="Google Shape;8170;p98"/>
          <p:cNvCxnSpPr/>
          <p:nvPr/>
        </p:nvCxnSpPr>
        <p:spPr>
          <a:xfrm>
            <a:off x="5545138" y="1766888"/>
            <a:ext cx="676275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4" name="Shape 8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5" name="Google Shape;8175;p99"/>
          <p:cNvSpPr txBox="1"/>
          <p:nvPr>
            <p:ph idx="11" type="ftr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 Layer</a:t>
            </a:r>
            <a:endParaRPr/>
          </a:p>
        </p:txBody>
      </p:sp>
      <p:sp>
        <p:nvSpPr>
          <p:cNvPr id="8176" name="Google Shape;8176;p99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2-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77" name="Google Shape;8177;p99"/>
          <p:cNvSpPr/>
          <p:nvPr/>
        </p:nvSpPr>
        <p:spPr>
          <a:xfrm>
            <a:off x="422275" y="88900"/>
            <a:ext cx="7772400" cy="947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Noto Sans Symbols"/>
              <a:buNone/>
            </a:pP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Example app: UDP client</a:t>
            </a:r>
            <a:endParaRPr sz="4400">
              <a:solidFill>
                <a:srgbClr val="00009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78" name="Google Shape;8178;p99"/>
          <p:cNvSpPr txBox="1"/>
          <p:nvPr/>
        </p:nvSpPr>
        <p:spPr>
          <a:xfrm>
            <a:off x="2705100" y="1651000"/>
            <a:ext cx="5894388" cy="4960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socket import *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serverName = ‘hostname’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serverPort = 12000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clientSocket = socket(AF_INET,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SOCK_DGRAM)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message = raw_input(’Input lowercase sentence:’)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clientSocket.sendto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(message.encode(),</a:t>
            </a:r>
            <a:endParaRPr/>
          </a:p>
          <a:p>
            <a:pPr indent="0" lvl="0" marL="0" marR="0" rtl="0" algn="l">
              <a:lnSpc>
                <a:spcPct val="155555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(serverName, serverPort))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modifiedMessage, serverAddress =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clientSocket.recvfrom(2048)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 modifiedMessage.decode()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clientSocket.close()</a:t>
            </a:r>
            <a:endParaRPr/>
          </a:p>
        </p:txBody>
      </p:sp>
      <p:sp>
        <p:nvSpPr>
          <p:cNvPr id="8179" name="Google Shape;8179;p99"/>
          <p:cNvSpPr txBox="1"/>
          <p:nvPr/>
        </p:nvSpPr>
        <p:spPr>
          <a:xfrm>
            <a:off x="2717800" y="1168400"/>
            <a:ext cx="27416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</a:pPr>
            <a:r>
              <a:rPr i="1" lang="en-US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Python UDPClient</a:t>
            </a:r>
            <a:endParaRPr/>
          </a:p>
        </p:txBody>
      </p:sp>
      <p:grpSp>
        <p:nvGrpSpPr>
          <p:cNvPr id="8180" name="Google Shape;8180;p99"/>
          <p:cNvGrpSpPr/>
          <p:nvPr/>
        </p:nvGrpSpPr>
        <p:grpSpPr>
          <a:xfrm>
            <a:off x="228600" y="1606550"/>
            <a:ext cx="2451100" cy="546100"/>
            <a:chOff x="228727" y="1605758"/>
            <a:chExt cx="2450973" cy="547500"/>
          </a:xfrm>
        </p:grpSpPr>
        <p:sp>
          <p:nvSpPr>
            <p:cNvPr id="8181" name="Google Shape;8181;p99"/>
            <p:cNvSpPr txBox="1"/>
            <p:nvPr/>
          </p:nvSpPr>
          <p:spPr>
            <a:xfrm>
              <a:off x="228727" y="1605758"/>
              <a:ext cx="2057612" cy="5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include Python’s socket </a:t>
              </a:r>
              <a:endParaRPr/>
            </a:p>
            <a:p>
              <a:pPr indent="0" lvl="0" marL="0" marR="0" rtl="0" algn="l">
                <a:lnSpc>
                  <a:spcPct val="114285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library</a:t>
              </a:r>
              <a:endParaRPr/>
            </a:p>
          </p:txBody>
        </p:sp>
        <p:cxnSp>
          <p:nvCxnSpPr>
            <p:cNvPr id="8182" name="Google Shape;8182;p99"/>
            <p:cNvCxnSpPr/>
            <p:nvPr/>
          </p:nvCxnSpPr>
          <p:spPr>
            <a:xfrm flipH="1" rot="10800000">
              <a:off x="952522" y="1930400"/>
              <a:ext cx="1727178" cy="8139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183" name="Google Shape;8183;p99"/>
          <p:cNvGrpSpPr/>
          <p:nvPr/>
        </p:nvGrpSpPr>
        <p:grpSpPr>
          <a:xfrm>
            <a:off x="190500" y="2917825"/>
            <a:ext cx="2587625" cy="523875"/>
            <a:chOff x="189714" y="2918150"/>
            <a:chExt cx="2587958" cy="523220"/>
          </a:xfrm>
        </p:grpSpPr>
        <p:sp>
          <p:nvSpPr>
            <p:cNvPr id="8184" name="Google Shape;8184;p99"/>
            <p:cNvSpPr txBox="1"/>
            <p:nvPr/>
          </p:nvSpPr>
          <p:spPr>
            <a:xfrm>
              <a:off x="189714" y="2918150"/>
              <a:ext cx="227181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create UDP socket for server</a:t>
              </a:r>
              <a:endParaRPr/>
            </a:p>
          </p:txBody>
        </p:sp>
        <p:cxnSp>
          <p:nvCxnSpPr>
            <p:cNvPr id="8185" name="Google Shape;8185;p99"/>
            <p:cNvCxnSpPr/>
            <p:nvPr/>
          </p:nvCxnSpPr>
          <p:spPr>
            <a:xfrm>
              <a:off x="2050143" y="3165929"/>
              <a:ext cx="727529" cy="2721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186" name="Google Shape;8186;p99"/>
          <p:cNvGrpSpPr/>
          <p:nvPr/>
        </p:nvGrpSpPr>
        <p:grpSpPr>
          <a:xfrm>
            <a:off x="215900" y="3530600"/>
            <a:ext cx="2505075" cy="547688"/>
            <a:chOff x="215900" y="3530600"/>
            <a:chExt cx="2505529" cy="547500"/>
          </a:xfrm>
        </p:grpSpPr>
        <p:sp>
          <p:nvSpPr>
            <p:cNvPr id="8187" name="Google Shape;8187;p99"/>
            <p:cNvSpPr txBox="1"/>
            <p:nvPr/>
          </p:nvSpPr>
          <p:spPr>
            <a:xfrm>
              <a:off x="215900" y="3530600"/>
              <a:ext cx="1621833" cy="5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get user keyboard</a:t>
              </a:r>
              <a:endParaRPr/>
            </a:p>
            <a:p>
              <a:pPr indent="0" lvl="0" marL="0" marR="0" rtl="0" algn="l">
                <a:lnSpc>
                  <a:spcPct val="114285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input </a:t>
              </a:r>
              <a:endParaRPr/>
            </a:p>
          </p:txBody>
        </p:sp>
        <p:cxnSp>
          <p:nvCxnSpPr>
            <p:cNvPr id="8188" name="Google Shape;8188;p99"/>
            <p:cNvCxnSpPr/>
            <p:nvPr/>
          </p:nvCxnSpPr>
          <p:spPr>
            <a:xfrm flipH="1" rot="10800000">
              <a:off x="762000" y="3968752"/>
              <a:ext cx="1959429" cy="4534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189" name="Google Shape;8189;p99"/>
          <p:cNvGrpSpPr/>
          <p:nvPr/>
        </p:nvGrpSpPr>
        <p:grpSpPr>
          <a:xfrm>
            <a:off x="166688" y="4064000"/>
            <a:ext cx="2568575" cy="523875"/>
            <a:chOff x="166472" y="4064002"/>
            <a:chExt cx="2568858" cy="522566"/>
          </a:xfrm>
        </p:grpSpPr>
        <p:sp>
          <p:nvSpPr>
            <p:cNvPr id="8190" name="Google Shape;8190;p99"/>
            <p:cNvSpPr txBox="1"/>
            <p:nvPr/>
          </p:nvSpPr>
          <p:spPr>
            <a:xfrm>
              <a:off x="166472" y="4064002"/>
              <a:ext cx="2349500" cy="522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Attach server name, port to message; send into socket</a:t>
              </a:r>
              <a:endParaRPr/>
            </a:p>
          </p:txBody>
        </p:sp>
        <p:cxnSp>
          <p:nvCxnSpPr>
            <p:cNvPr id="8191" name="Google Shape;8191;p99"/>
            <p:cNvCxnSpPr/>
            <p:nvPr/>
          </p:nvCxnSpPr>
          <p:spPr>
            <a:xfrm flipH="1" rot="10800000">
              <a:off x="2373914" y="4336506"/>
              <a:ext cx="361416" cy="557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192" name="Google Shape;8192;p99"/>
          <p:cNvGrpSpPr/>
          <p:nvPr/>
        </p:nvGrpSpPr>
        <p:grpSpPr>
          <a:xfrm>
            <a:off x="214313" y="5743575"/>
            <a:ext cx="2511425" cy="523875"/>
            <a:chOff x="214386" y="5472277"/>
            <a:chExt cx="2511708" cy="523220"/>
          </a:xfrm>
        </p:grpSpPr>
        <p:sp>
          <p:nvSpPr>
            <p:cNvPr id="8193" name="Google Shape;8193;p99"/>
            <p:cNvSpPr txBox="1"/>
            <p:nvPr/>
          </p:nvSpPr>
          <p:spPr>
            <a:xfrm>
              <a:off x="214386" y="5472277"/>
              <a:ext cx="2349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print out received string and close socket</a:t>
              </a:r>
              <a:endParaRPr/>
            </a:p>
          </p:txBody>
        </p:sp>
        <p:cxnSp>
          <p:nvCxnSpPr>
            <p:cNvPr id="8194" name="Google Shape;8194;p99"/>
            <p:cNvCxnSpPr/>
            <p:nvPr/>
          </p:nvCxnSpPr>
          <p:spPr>
            <a:xfrm>
              <a:off x="2230329" y="5657589"/>
              <a:ext cx="495765" cy="242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195" name="Google Shape;8195;p99"/>
          <p:cNvGrpSpPr/>
          <p:nvPr/>
        </p:nvGrpSpPr>
        <p:grpSpPr>
          <a:xfrm>
            <a:off x="-157163" y="4802188"/>
            <a:ext cx="2900363" cy="677862"/>
            <a:chOff x="-157119" y="4530536"/>
            <a:chExt cx="2900123" cy="678317"/>
          </a:xfrm>
        </p:grpSpPr>
        <p:sp>
          <p:nvSpPr>
            <p:cNvPr id="8196" name="Google Shape;8196;p99"/>
            <p:cNvSpPr txBox="1"/>
            <p:nvPr/>
          </p:nvSpPr>
          <p:spPr>
            <a:xfrm>
              <a:off x="192835" y="4642544"/>
              <a:ext cx="2349500" cy="5663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read reply characters from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accent2"/>
                </a:buClr>
                <a:buSzPts val="1190"/>
                <a:buFont typeface="Arial"/>
                <a:buNone/>
              </a:pPr>
              <a:r>
                <a:rPr lang="en-US" sz="14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socket into string</a:t>
              </a:r>
              <a:endParaRPr/>
            </a:p>
          </p:txBody>
        </p:sp>
        <p:cxnSp>
          <p:nvCxnSpPr>
            <p:cNvPr id="8197" name="Google Shape;8197;p99"/>
            <p:cNvCxnSpPr/>
            <p:nvPr/>
          </p:nvCxnSpPr>
          <p:spPr>
            <a:xfrm flipH="1" rot="10800000">
              <a:off x="2415586" y="4830837"/>
              <a:ext cx="327418" cy="416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198" name="Google Shape;8198;p99"/>
            <p:cNvSpPr txBox="1"/>
            <p:nvPr/>
          </p:nvSpPr>
          <p:spPr>
            <a:xfrm>
              <a:off x="-157119" y="4530536"/>
              <a:ext cx="18466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700"/>
                <a:buFont typeface="Arial"/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underline_base" id="8199" name="Google Shape;8199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63" y="808038"/>
            <a:ext cx="4570412" cy="1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1999-10-08T19:08:27Z</dcterms:created>
  <dc:creator>Jim Kurose and Keith Ross</dc:creator>
</cp:coreProperties>
</file>