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47" r:id="rId42"/>
    <p:sldId id="848" r:id="rId43"/>
    <p:sldId id="849" r:id="rId44"/>
    <p:sldId id="850" r:id="rId45"/>
    <p:sldId id="852" r:id="rId46"/>
    <p:sldId id="818" r:id="rId47"/>
    <p:sldId id="819" r:id="rId48"/>
    <p:sldId id="820" r:id="rId49"/>
    <p:sldId id="821" r:id="rId50"/>
    <p:sldId id="822" r:id="rId51"/>
    <p:sldId id="823" r:id="rId52"/>
    <p:sldId id="854" r:id="rId53"/>
    <p:sldId id="825" r:id="rId54"/>
    <p:sldId id="826" r:id="rId55"/>
    <p:sldId id="827" r:id="rId56"/>
    <p:sldId id="828" r:id="rId57"/>
    <p:sldId id="829" r:id="rId58"/>
    <p:sldId id="830" r:id="rId59"/>
    <p:sldId id="831" r:id="rId60"/>
    <p:sldId id="832" r:id="rId61"/>
    <p:sldId id="833" r:id="rId62"/>
    <p:sldId id="834" r:id="rId63"/>
    <p:sldId id="835" r:id="rId64"/>
    <p:sldId id="836" r:id="rId65"/>
    <p:sldId id="837" r:id="rId66"/>
    <p:sldId id="838" r:id="rId67"/>
    <p:sldId id="839" r:id="rId68"/>
    <p:sldId id="840" r:id="rId69"/>
    <p:sldId id="841" r:id="rId70"/>
    <p:sldId id="842" r:id="rId71"/>
    <p:sldId id="843" r:id="rId72"/>
    <p:sldId id="853" r:id="rId73"/>
    <p:sldId id="844" r:id="rId74"/>
    <p:sldId id="845" r:id="rId75"/>
    <p:sldId id="846" r:id="rId7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9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3E9BE2F-7251-B04D-953E-3B2AE8813F9E}" type="slidenum">
              <a:rPr lang="en-US" smtClean="0">
                <a:latin typeface="Times New Roman" charset="0"/>
              </a:rPr>
              <a:pPr>
                <a:defRPr/>
              </a:pPr>
              <a:t>2</a:t>
            </a:fld>
            <a:endParaRPr lang="en-US" dirty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C1CC6FB-7AAC-3943-9E9A-D62D524BC692}" type="slidenum">
              <a:rPr lang="en-US" smtClean="0">
                <a:latin typeface="Times New Roman" charset="0"/>
              </a:rPr>
              <a:pPr>
                <a:defRPr/>
              </a:pPr>
              <a:t>11</a:t>
            </a:fld>
            <a:endParaRPr lang="en-US" dirty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A29DE-AFA9-D044-A27C-DBFAAAD1F6B6}" type="slidenum">
              <a:rPr lang="en-US" smtClean="0">
                <a:latin typeface="Times New Roman" charset="0"/>
              </a:rPr>
              <a:pPr>
                <a:defRPr/>
              </a:pPr>
              <a:t>12</a:t>
            </a:fld>
            <a:endParaRPr lang="en-US" dirty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F701F30-FBFD-DB45-AF66-8CDAFD7ECFEC}" type="slidenum">
              <a:rPr lang="en-US" smtClean="0">
                <a:latin typeface="Times New Roman" charset="0"/>
              </a:rPr>
              <a:pPr>
                <a:defRPr/>
              </a:pPr>
              <a:t>13</a:t>
            </a:fld>
            <a:endParaRPr lang="en-US" dirty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15F09C-A514-FE4E-8740-5316722C6DC4}" type="slidenum">
              <a:rPr lang="en-US" smtClean="0">
                <a:latin typeface="Times New Roman" charset="0"/>
              </a:rPr>
              <a:pPr>
                <a:defRPr/>
              </a:pPr>
              <a:t>14</a:t>
            </a:fld>
            <a:endParaRPr lang="en-US" dirty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50A3F8F-3029-504A-B0ED-0148283903B1}" type="slidenum">
              <a:rPr lang="en-US" smtClean="0">
                <a:latin typeface="Times New Roman" charset="0"/>
              </a:rPr>
              <a:pPr>
                <a:defRPr/>
              </a:pPr>
              <a:t>15</a:t>
            </a:fld>
            <a:endParaRPr lang="en-US" dirty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3192899-4EC4-524B-9B1B-180D5EBC803E}" type="slidenum">
              <a:rPr lang="en-US" smtClean="0">
                <a:latin typeface="Times New Roman" charset="0"/>
              </a:rPr>
              <a:pPr>
                <a:defRPr/>
              </a:pPr>
              <a:t>16</a:t>
            </a:fld>
            <a:endParaRPr lang="en-US" dirty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0F3C29E-3854-4341-81BE-B78C5701A45B}" type="slidenum">
              <a:rPr lang="en-US" smtClean="0">
                <a:latin typeface="Times New Roman" charset="0"/>
              </a:rPr>
              <a:pPr>
                <a:defRPr/>
              </a:pPr>
              <a:t>17</a:t>
            </a:fld>
            <a:endParaRPr lang="en-US" dirty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C5D4D75-22F0-8641-86C8-800CC95B623A}" type="slidenum">
              <a:rPr lang="en-US" smtClean="0">
                <a:latin typeface="Times New Roman" charset="0"/>
              </a:rPr>
              <a:pPr>
                <a:defRPr/>
              </a:pPr>
              <a:t>18</a:t>
            </a:fld>
            <a:endParaRPr lang="en-US" dirty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740D9A-F30C-464C-9C6F-4BE1B9B73ACF}" type="slidenum">
              <a:rPr lang="en-US" smtClean="0">
                <a:latin typeface="Times New Roman" charset="0"/>
              </a:rPr>
              <a:pPr>
                <a:defRPr/>
              </a:pPr>
              <a:t>19</a:t>
            </a:fld>
            <a:endParaRPr lang="en-US" dirty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CE8AEA-3F5E-214F-A1BF-EA4D759883BC}" type="slidenum">
              <a:rPr lang="en-US" smtClean="0">
                <a:latin typeface="Times New Roman" charset="0"/>
              </a:rPr>
              <a:pPr>
                <a:defRPr/>
              </a:pPr>
              <a:t>20</a:t>
            </a:fld>
            <a:endParaRPr lang="en-US" dirty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CA414A-E67F-5742-9A1E-4F66C53AEA82}" type="slidenum">
              <a:rPr lang="en-US" smtClean="0">
                <a:latin typeface="Times New Roman" charset="0"/>
              </a:rPr>
              <a:pPr>
                <a:defRPr/>
              </a:pPr>
              <a:t>3</a:t>
            </a:fld>
            <a:endParaRPr lang="en-US" dirty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0FE5F46-2591-A64E-8B54-DDD8797D56A2}" type="slidenum">
              <a:rPr lang="en-US" smtClean="0">
                <a:latin typeface="Times New Roman" charset="0"/>
              </a:rPr>
              <a:pPr>
                <a:defRPr/>
              </a:pPr>
              <a:t>21</a:t>
            </a:fld>
            <a:endParaRPr lang="en-US" dirty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70B718-DED0-2540-84E1-6A7756516BF1}" type="slidenum">
              <a:rPr lang="en-US" smtClean="0">
                <a:latin typeface="Times New Roman" charset="0"/>
              </a:rPr>
              <a:pPr>
                <a:defRPr/>
              </a:pPr>
              <a:t>22</a:t>
            </a:fld>
            <a:endParaRPr lang="en-US" dirty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424B7D3-5E68-904E-9F3B-71F21986FE04}" type="slidenum">
              <a:rPr lang="en-US" smtClean="0">
                <a:latin typeface="Times New Roman" charset="0"/>
              </a:rPr>
              <a:pPr>
                <a:defRPr/>
              </a:pPr>
              <a:t>23</a:t>
            </a:fld>
            <a:endParaRPr lang="en-US" dirty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101A617-7ADA-A64E-814D-2A00FFED8B52}" type="slidenum">
              <a:rPr lang="en-US" smtClean="0">
                <a:latin typeface="Times New Roman" charset="0"/>
              </a:rPr>
              <a:pPr>
                <a:defRPr/>
              </a:pPr>
              <a:t>24</a:t>
            </a:fld>
            <a:endParaRPr lang="en-US" dirty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40C576-FFE9-1843-AF4E-1602D697ECE2}" type="slidenum">
              <a:rPr lang="en-US" smtClean="0">
                <a:latin typeface="Times New Roman" charset="0"/>
              </a:rPr>
              <a:pPr>
                <a:defRPr/>
              </a:pPr>
              <a:t>25</a:t>
            </a:fld>
            <a:endParaRPr lang="en-US" dirty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ECCA6F7-E66F-B247-A2DF-20467EFB1EDB}" type="slidenum">
              <a:rPr lang="en-US" smtClean="0">
                <a:latin typeface="Times New Roman" charset="0"/>
              </a:rPr>
              <a:pPr>
                <a:defRPr/>
              </a:pPr>
              <a:t>26</a:t>
            </a:fld>
            <a:endParaRPr lang="en-US" dirty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9345B74-F6FB-C244-A657-AED991280B9B}" type="slidenum">
              <a:rPr lang="en-US" smtClean="0">
                <a:latin typeface="Times New Roman" charset="0"/>
              </a:rPr>
              <a:pPr>
                <a:defRPr/>
              </a:pPr>
              <a:t>27</a:t>
            </a:fld>
            <a:endParaRPr lang="en-US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C76ADF6-AB64-0E45-9053-C7996BAA8C02}" type="slidenum">
              <a:rPr lang="en-US" smtClean="0">
                <a:latin typeface="Times New Roman" charset="0"/>
              </a:rPr>
              <a:pPr>
                <a:defRPr/>
              </a:pPr>
              <a:t>28</a:t>
            </a:fld>
            <a:endParaRPr lang="en-US" dirty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9379217-3244-E842-A8BF-454471994688}" type="slidenum">
              <a:rPr lang="en-US" smtClean="0">
                <a:latin typeface="Times New Roman" charset="0"/>
              </a:rPr>
              <a:pPr>
                <a:defRPr/>
              </a:pPr>
              <a:t>29</a:t>
            </a:fld>
            <a:endParaRPr lang="en-US" dirty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DF165F-D905-6541-97A3-622A76A28DFC}" type="slidenum">
              <a:rPr lang="en-US" smtClean="0">
                <a:latin typeface="Times New Roman" charset="0"/>
              </a:rPr>
              <a:pPr>
                <a:defRPr/>
              </a:pPr>
              <a:t>30</a:t>
            </a:fld>
            <a:endParaRPr lang="en-US" dirty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2971F83-9BEE-2C46-8959-615E53920DD7}" type="slidenum">
              <a:rPr lang="en-US" smtClean="0">
                <a:latin typeface="Times New Roman" charset="0"/>
              </a:rPr>
              <a:pPr>
                <a:defRPr/>
              </a:pPr>
              <a:t>4</a:t>
            </a:fld>
            <a:endParaRPr lang="en-US" dirty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D3614EB-5819-364D-A81A-AFEED78A9F7C}" type="slidenum">
              <a:rPr lang="en-US" smtClean="0">
                <a:latin typeface="Times New Roman" charset="0"/>
              </a:rPr>
              <a:pPr>
                <a:defRPr/>
              </a:pPr>
              <a:t>31</a:t>
            </a:fld>
            <a:endParaRPr lang="en-US" dirty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A7FFA5-3D7F-5843-8706-3D10BE4D0614}" type="slidenum">
              <a:rPr lang="en-US" smtClean="0">
                <a:latin typeface="Times New Roman" charset="0"/>
              </a:rPr>
              <a:pPr>
                <a:defRPr/>
              </a:pPr>
              <a:t>32</a:t>
            </a:fld>
            <a:endParaRPr lang="en-US" dirty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45B211-B195-F643-8CB8-F2E2AB354F54}" type="slidenum">
              <a:rPr lang="en-US" smtClean="0">
                <a:latin typeface="Times New Roman" charset="0"/>
              </a:rPr>
              <a:pPr>
                <a:defRPr/>
              </a:pPr>
              <a:t>33</a:t>
            </a:fld>
            <a:endParaRPr lang="en-US" dirty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69C56A6-5EC3-4443-B31C-1419EFDCAFCC}" type="slidenum">
              <a:rPr lang="en-US" smtClean="0">
                <a:latin typeface="Times New Roman" charset="0"/>
              </a:rPr>
              <a:pPr>
                <a:defRPr/>
              </a:pPr>
              <a:t>34</a:t>
            </a:fld>
            <a:endParaRPr lang="en-US" dirty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9787357-646B-1D41-AF98-20C0C3AF0FFD}" type="slidenum">
              <a:rPr lang="en-US" smtClean="0">
                <a:latin typeface="Times New Roman" charset="0"/>
              </a:rPr>
              <a:pPr>
                <a:defRPr/>
              </a:pPr>
              <a:t>35</a:t>
            </a:fld>
            <a:endParaRPr lang="en-US" dirty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0F50E0-F965-1942-BE28-CD11C3CFEF88}" type="slidenum">
              <a:rPr lang="en-US" smtClean="0">
                <a:latin typeface="Times New Roman" charset="0"/>
              </a:rPr>
              <a:pPr>
                <a:defRPr/>
              </a:pPr>
              <a:t>36</a:t>
            </a:fld>
            <a:endParaRPr lang="en-US" dirty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888F129-B7B7-E345-AF85-CD6ECCB7D142}" type="slidenum">
              <a:rPr lang="en-US" smtClean="0">
                <a:latin typeface="Times New Roman" charset="0"/>
              </a:rPr>
              <a:pPr>
                <a:defRPr/>
              </a:pPr>
              <a:t>37</a:t>
            </a:fld>
            <a:endParaRPr lang="en-US" dirty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49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7893ABA-564B-C641-BE55-CD0903AF204C}" type="slidenum">
              <a:rPr lang="en-US" smtClean="0">
                <a:latin typeface="Times New Roman" charset="0"/>
              </a:rPr>
              <a:pPr>
                <a:defRPr/>
              </a:pPr>
              <a:t>46</a:t>
            </a:fld>
            <a:endParaRPr lang="en-US" dirty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ED006D3-7745-F44E-B942-1922EFC6FF09}" type="slidenum">
              <a:rPr lang="en-US" smtClean="0">
                <a:latin typeface="Times New Roman" charset="0"/>
              </a:rPr>
              <a:pPr>
                <a:defRPr/>
              </a:pPr>
              <a:t>47</a:t>
            </a:fld>
            <a:endParaRPr lang="en-US" dirty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BEAD4EB-EF74-6849-BE06-F7C66DBC48E1}" type="slidenum">
              <a:rPr lang="en-US" smtClean="0">
                <a:latin typeface="Times New Roman" charset="0"/>
              </a:rPr>
              <a:pPr>
                <a:defRPr/>
              </a:pPr>
              <a:t>5</a:t>
            </a:fld>
            <a:endParaRPr lang="en-US" dirty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EFB9AD-3DD7-6D49-873A-617A57BA5251}" type="slidenum">
              <a:rPr lang="en-US" smtClean="0">
                <a:latin typeface="Times New Roman" charset="0"/>
              </a:rPr>
              <a:pPr>
                <a:defRPr/>
              </a:pPr>
              <a:t>48</a:t>
            </a:fld>
            <a:endParaRPr lang="en-US" dirty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F26244-8005-D541-A87D-C8B0593B5B18}" type="slidenum">
              <a:rPr lang="en-US" smtClean="0">
                <a:latin typeface="Times New Roman" charset="0"/>
              </a:rPr>
              <a:pPr>
                <a:defRPr/>
              </a:pPr>
              <a:t>49</a:t>
            </a:fld>
            <a:endParaRPr lang="en-US" dirty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DD966A1-1D8B-FD43-8877-D68A7C95CBBB}" type="slidenum">
              <a:rPr lang="en-US" smtClean="0">
                <a:latin typeface="Times New Roman" charset="0"/>
              </a:rPr>
              <a:pPr>
                <a:defRPr/>
              </a:pPr>
              <a:t>50</a:t>
            </a:fld>
            <a:endParaRPr lang="en-US" dirty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51</a:t>
            </a:fld>
            <a:endParaRPr lang="en-US" dirty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52</a:t>
            </a:fld>
            <a:endParaRPr lang="en-US" dirty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D203BAE-2A03-E442-A1FF-94B6EE53EDEF}" type="slidenum">
              <a:rPr lang="en-US" smtClean="0">
                <a:latin typeface="Times New Roman" charset="0"/>
              </a:rPr>
              <a:pPr>
                <a:defRPr/>
              </a:pPr>
              <a:t>53</a:t>
            </a:fld>
            <a:endParaRPr lang="en-US" dirty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AE2FBAA-B307-A649-A8FA-CAD53D6EF685}" type="slidenum">
              <a:rPr lang="en-US" smtClean="0">
                <a:latin typeface="Times New Roman" charset="0"/>
              </a:rPr>
              <a:pPr>
                <a:defRPr/>
              </a:pPr>
              <a:t>54</a:t>
            </a:fld>
            <a:endParaRPr lang="en-US" dirty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93E3C7B-2927-374C-8517-4A0B7CE73961}" type="slidenum">
              <a:rPr lang="en-US" smtClean="0">
                <a:latin typeface="Times New Roman" charset="0"/>
              </a:rPr>
              <a:pPr>
                <a:defRPr/>
              </a:pPr>
              <a:t>55</a:t>
            </a:fld>
            <a:endParaRPr lang="en-US" dirty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51B1AB-8823-974A-B45E-8CB1A3769EDC}" type="slidenum">
              <a:rPr lang="en-US" smtClean="0">
                <a:latin typeface="Times New Roman" charset="0"/>
              </a:rPr>
              <a:pPr>
                <a:defRPr/>
              </a:pPr>
              <a:t>56</a:t>
            </a:fld>
            <a:endParaRPr lang="en-US" dirty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9AD2B9-3611-9B42-8DC1-EC186A582AA2}" type="slidenum">
              <a:rPr lang="en-US" smtClean="0">
                <a:latin typeface="Times New Roman" charset="0"/>
              </a:rPr>
              <a:pPr>
                <a:defRPr/>
              </a:pPr>
              <a:t>57</a:t>
            </a:fld>
            <a:endParaRPr lang="en-US" dirty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718FBB-1C04-4B4F-A933-2D61F51C2281}" type="slidenum">
              <a:rPr lang="en-US" smtClean="0">
                <a:latin typeface="Times New Roman" charset="0"/>
              </a:rPr>
              <a:pPr>
                <a:defRPr/>
              </a:pPr>
              <a:t>6</a:t>
            </a:fld>
            <a:endParaRPr lang="en-US" dirty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2D1ED63-99DF-1446-BB47-4587931CC806}" type="slidenum">
              <a:rPr lang="en-US" smtClean="0">
                <a:latin typeface="Times New Roman" charset="0"/>
              </a:rPr>
              <a:pPr>
                <a:defRPr/>
              </a:pPr>
              <a:t>58</a:t>
            </a:fld>
            <a:endParaRPr lang="en-US" dirty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02510A-8295-5A48-B336-0633D29264CC}" type="slidenum">
              <a:rPr lang="en-US" smtClean="0">
                <a:latin typeface="Times New Roman" charset="0"/>
              </a:rPr>
              <a:pPr>
                <a:defRPr/>
              </a:pPr>
              <a:t>59</a:t>
            </a:fld>
            <a:endParaRPr lang="en-US" dirty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D793E18-694A-834A-BF6B-4EEA1AA55A02}" type="slidenum">
              <a:rPr lang="en-US" smtClean="0">
                <a:latin typeface="Times New Roman" charset="0"/>
              </a:rPr>
              <a:pPr>
                <a:defRPr/>
              </a:pPr>
              <a:t>60</a:t>
            </a:fld>
            <a:endParaRPr lang="en-US" dirty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B9E52AD-7616-4443-8F4E-8EBD04325A81}" type="slidenum">
              <a:rPr lang="en-US" smtClean="0">
                <a:latin typeface="Times New Roman" charset="0"/>
              </a:rPr>
              <a:pPr>
                <a:defRPr/>
              </a:pPr>
              <a:t>61</a:t>
            </a:fld>
            <a:endParaRPr lang="en-US" dirty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654DFF-FBBA-5345-9626-7694D9606538}" type="slidenum">
              <a:rPr lang="en-US" smtClean="0">
                <a:latin typeface="Times New Roman" charset="0"/>
              </a:rPr>
              <a:pPr>
                <a:defRPr/>
              </a:pPr>
              <a:t>62</a:t>
            </a:fld>
            <a:endParaRPr lang="en-US" dirty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313308C-18B6-5D4C-8F75-27694098E2A5}" type="slidenum">
              <a:rPr lang="en-US" smtClean="0">
                <a:latin typeface="Times New Roman" charset="0"/>
              </a:rPr>
              <a:pPr>
                <a:defRPr/>
              </a:pPr>
              <a:t>63</a:t>
            </a:fld>
            <a:endParaRPr lang="en-US" dirty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3194026-75DA-3C4C-8DC6-5C00E6E5DAE8}" type="slidenum">
              <a:rPr lang="en-US" smtClean="0">
                <a:latin typeface="Times New Roman" charset="0"/>
              </a:rPr>
              <a:pPr>
                <a:defRPr/>
              </a:pPr>
              <a:t>64</a:t>
            </a:fld>
            <a:endParaRPr lang="en-US" dirty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E552CE-7642-8349-9C36-E5E9CDF349CB}" type="slidenum">
              <a:rPr lang="en-US" smtClean="0">
                <a:latin typeface="Times New Roman" charset="0"/>
              </a:rPr>
              <a:pPr>
                <a:defRPr/>
              </a:pPr>
              <a:t>65</a:t>
            </a:fld>
            <a:endParaRPr lang="en-US" dirty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1FB907-2C4B-7D4F-87DD-C190997FB8CA}" type="slidenum">
              <a:rPr lang="en-US" smtClean="0">
                <a:latin typeface="Times New Roman" charset="0"/>
              </a:rPr>
              <a:pPr>
                <a:defRPr/>
              </a:pPr>
              <a:t>66</a:t>
            </a:fld>
            <a:endParaRPr lang="en-US" dirty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4F6E55-C848-6B4C-B4FA-0242C1CED654}" type="slidenum">
              <a:rPr lang="en-US" smtClean="0">
                <a:latin typeface="Times New Roman" charset="0"/>
              </a:rPr>
              <a:pPr>
                <a:defRPr/>
              </a:pPr>
              <a:t>67</a:t>
            </a:fld>
            <a:endParaRPr lang="en-US" dirty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113D69F-0AFE-DC42-AA21-2D2004DBB32C}" type="slidenum">
              <a:rPr lang="en-US" smtClean="0">
                <a:latin typeface="Times New Roman" charset="0"/>
              </a:rPr>
              <a:pPr>
                <a:defRPr/>
              </a:pPr>
              <a:t>7</a:t>
            </a:fld>
            <a:endParaRPr lang="en-US" dirty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2DC6CAE-7D7D-B946-87B0-0426C35FA86D}" type="slidenum">
              <a:rPr lang="en-US" smtClean="0">
                <a:latin typeface="Times New Roman" charset="0"/>
              </a:rPr>
              <a:pPr>
                <a:defRPr/>
              </a:pPr>
              <a:t>68</a:t>
            </a:fld>
            <a:endParaRPr lang="en-US" dirty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568F8E-AB2D-134F-A83A-B57185FD7AE3}" type="slidenum">
              <a:rPr lang="en-US" smtClean="0">
                <a:latin typeface="Times New Roman" charset="0"/>
              </a:rPr>
              <a:pPr>
                <a:defRPr/>
              </a:pPr>
              <a:t>69</a:t>
            </a:fld>
            <a:endParaRPr lang="en-US" dirty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0E5932-062E-0F42-ABBE-8F6764CB5ED6}" type="slidenum">
              <a:rPr lang="en-US" smtClean="0">
                <a:latin typeface="Times New Roman" charset="0"/>
              </a:rPr>
              <a:pPr>
                <a:defRPr/>
              </a:pPr>
              <a:t>70</a:t>
            </a:fld>
            <a:endParaRPr lang="en-US" dirty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9652CB-C368-DE42-93EF-F7F70FE80417}" type="slidenum">
              <a:rPr lang="en-US" smtClean="0">
                <a:latin typeface="Times New Roman" charset="0"/>
              </a:rPr>
              <a:pPr>
                <a:defRPr/>
              </a:pPr>
              <a:t>71</a:t>
            </a:fld>
            <a:endParaRPr lang="en-US" dirty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835B00-90FA-AA4F-8D11-49C5B2D7ACAB}" type="slidenum">
              <a:rPr lang="en-US" smtClean="0">
                <a:latin typeface="Times New Roman" charset="0"/>
              </a:rPr>
              <a:pPr>
                <a:defRPr/>
              </a:pPr>
              <a:t>73</a:t>
            </a:fld>
            <a:endParaRPr lang="en-US" dirty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C01862-5782-BB43-ADCE-4BC0A1F7BC06}" type="slidenum">
              <a:rPr lang="en-US" smtClean="0">
                <a:latin typeface="Times New Roman" charset="0"/>
              </a:rPr>
              <a:pPr>
                <a:defRPr/>
              </a:pPr>
              <a:t>74</a:t>
            </a:fld>
            <a:endParaRPr lang="en-US" dirty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06D041-A41A-7848-8995-37F8B8F7A1D7}" type="slidenum">
              <a:rPr lang="en-US" smtClean="0">
                <a:latin typeface="Times New Roman" charset="0"/>
              </a:rPr>
              <a:pPr>
                <a:defRPr/>
              </a:pPr>
              <a:t>75</a:t>
            </a:fld>
            <a:endParaRPr lang="en-US" dirty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D5661B-0D07-6142-99FF-5BA62A16BC0B}" type="slidenum">
              <a:rPr lang="en-US" smtClean="0">
                <a:latin typeface="Times New Roman" charset="0"/>
              </a:rPr>
              <a:pPr>
                <a:defRPr/>
              </a:pPr>
              <a:t>8</a:t>
            </a:fld>
            <a:endParaRPr lang="en-US" dirty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D3DD504-8246-6C49-8722-28D2830E7437}" type="slidenum">
              <a:rPr lang="en-US" smtClean="0">
                <a:latin typeface="Times New Roman" charset="0"/>
              </a:rPr>
              <a:pPr>
                <a:defRPr/>
              </a:pPr>
              <a:t>9</a:t>
            </a:fld>
            <a:endParaRPr lang="en-US" dirty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58CB3-0175-5F44-B9F8-31B41F72D93C}" type="slidenum">
              <a:rPr lang="en-US" smtClean="0">
                <a:latin typeface="Times New Roman" charset="0"/>
              </a:rPr>
              <a:pPr>
                <a:defRPr/>
              </a:pPr>
              <a:t>10</a:t>
            </a:fld>
            <a:endParaRPr lang="en-US" dirty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94CE9D3-78A7-3649-814C-94A854082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3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B4F68F87-111A-CE43-9673-05D8A727C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69A14EDC-311E-EF4A-B1E3-0A4ECBD93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8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B563CA9-DC36-0F41-8F18-C448448A3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5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1.png"/><Relationship Id="rId7" Type="http://schemas.openxmlformats.org/officeDocument/2006/relationships/image" Target="../media/image2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61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58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4.png"/><Relationship Id="rId4" Type="http://schemas.openxmlformats.org/officeDocument/2006/relationships/image" Target="../media/image6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4.png"/><Relationship Id="rId4" Type="http://schemas.openxmlformats.org/officeDocument/2006/relationships/image" Target="../media/image6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4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wmf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79.png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79.png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33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4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0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7.wmf"/><Relationship Id="rId4" Type="http://schemas.openxmlformats.org/officeDocument/2006/relationships/image" Target="../media/image64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4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4.png"/><Relationship Id="rId4" Type="http://schemas.openxmlformats.org/officeDocument/2006/relationships/image" Target="../media/image107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4.wmf"/><Relationship Id="rId4" Type="http://schemas.openxmlformats.org/officeDocument/2006/relationships/image" Target="../media/image107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4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Approach </a:t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use these slides (e.g., in a class) that you mention their source (after all, we</a:t>
            </a:r>
            <a:r>
              <a:rPr lang="ja-JP" altLang="en-US" sz="1200" dirty="0"/>
              <a:t>’</a:t>
            </a:r>
            <a:r>
              <a:rPr lang="en-US" altLang="ja-JP" sz="1200" dirty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     All material copyright 1996-2016</a:t>
            </a:r>
          </a:p>
          <a:p>
            <a:pPr>
              <a:defRPr/>
            </a:pPr>
            <a:r>
              <a:rPr lang="en-US" sz="1200" dirty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7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Wireless and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Mobile Networks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4512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45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059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10291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43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4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24" name="Clip" r:id="rId4" imgW="826829" imgH="840406" progId="MS_ClipArt_Gallery.2">
                      <p:embed/>
                    </p:oleObj>
                  </mc:Choice>
                  <mc:Fallback>
                    <p:oleObj name="Clip" r:id="rId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5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25" name="Clip" r:id="rId6" imgW="1268295" imgH="1199426" progId="MS_ClipArt_Gallery.2">
                      <p:embed/>
                    </p:oleObj>
                  </mc:Choice>
                  <mc:Fallback>
                    <p:oleObj name="Clip" r:id="rId6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4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 base stations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can only transmit to other nodes within link coverage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organize themselves into a network: route among themselves</a:t>
            </a:r>
          </a:p>
        </p:txBody>
      </p:sp>
      <p:grpSp>
        <p:nvGrpSpPr>
          <p:cNvPr id="400521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10287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9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0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26" name="Clip" r:id="rId8" imgW="826829" imgH="840406" progId="MS_ClipArt_Gallery.2">
                      <p:embed/>
                    </p:oleObj>
                  </mc:Choice>
                  <mc:Fallback>
                    <p:oleObj name="Clip" r:id="rId8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1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27" name="Clip" r:id="rId9" imgW="1268295" imgH="1199426" progId="MS_ClipArt_Gallery.2">
                      <p:embed/>
                    </p:oleObj>
                  </mc:Choice>
                  <mc:Fallback>
                    <p:oleObj name="Clip" r:id="rId9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2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10283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5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6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28" name="Clip" r:id="rId10" imgW="826829" imgH="840406" progId="MS_ClipArt_Gallery.2">
                      <p:embed/>
                    </p:oleObj>
                  </mc:Choice>
                  <mc:Fallback>
                    <p:oleObj name="Clip" r:id="rId10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7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29" name="Clip" r:id="rId11" imgW="1268295" imgH="1199426" progId="MS_ClipArt_Gallery.2">
                      <p:embed/>
                    </p:oleObj>
                  </mc:Choice>
                  <mc:Fallback>
                    <p:oleObj name="Clip" r:id="rId11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7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10279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1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2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30" name="Clip" r:id="rId12" imgW="826829" imgH="840406" progId="MS_ClipArt_Gallery.2">
                      <p:embed/>
                    </p:oleObj>
                  </mc:Choice>
                  <mc:Fallback>
                    <p:oleObj name="Clip" r:id="rId12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3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31" name="Clip" r:id="rId13" imgW="1268295" imgH="1199426" progId="MS_ClipArt_Gallery.2">
                      <p:embed/>
                    </p:oleObj>
                  </mc:Choice>
                  <mc:Fallback>
                    <p:oleObj name="Clip" r:id="rId13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496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10275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27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28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32" name="Clip" r:id="rId14" imgW="826829" imgH="840406" progId="MS_ClipArt_Gallery.2">
                      <p:embed/>
                    </p:oleObj>
                  </mc:Choice>
                  <mc:Fallback>
                    <p:oleObj name="Clip" r:id="rId1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29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33" name="Clip" r:id="rId15" imgW="1268295" imgH="1199426" progId="MS_ClipArt_Gallery.2">
                      <p:embed/>
                    </p:oleObj>
                  </mc:Choice>
                  <mc:Fallback>
                    <p:oleObj name="Clip" r:id="rId15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52" name="Rectangle 65"/>
          <p:cNvSpPr>
            <a:spLocks noChangeArrowheads="1"/>
          </p:cNvSpPr>
          <p:nvPr/>
        </p:nvSpPr>
        <p:spPr bwMode="auto">
          <a:xfrm>
            <a:off x="2693988" y="1468438"/>
            <a:ext cx="1728787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3" name="Oval 214"/>
          <p:cNvSpPr>
            <a:spLocks noChangeArrowheads="1"/>
          </p:cNvSpPr>
          <p:nvPr/>
        </p:nvSpPr>
        <p:spPr bwMode="auto">
          <a:xfrm>
            <a:off x="879475" y="1730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4" name="Oval 219"/>
          <p:cNvSpPr>
            <a:spLocks noChangeArrowheads="1"/>
          </p:cNvSpPr>
          <p:nvPr/>
        </p:nvSpPr>
        <p:spPr bwMode="auto">
          <a:xfrm>
            <a:off x="2184400" y="30543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5" name="Oval 229"/>
          <p:cNvSpPr>
            <a:spLocks noChangeArrowheads="1"/>
          </p:cNvSpPr>
          <p:nvPr/>
        </p:nvSpPr>
        <p:spPr bwMode="auto">
          <a:xfrm>
            <a:off x="1050925" y="23304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6" name="Oval 234"/>
          <p:cNvSpPr>
            <a:spLocks noChangeArrowheads="1"/>
          </p:cNvSpPr>
          <p:nvPr/>
        </p:nvSpPr>
        <p:spPr bwMode="auto">
          <a:xfrm>
            <a:off x="1624013" y="2754313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7" name="Oval 224"/>
          <p:cNvSpPr>
            <a:spLocks noChangeArrowheads="1"/>
          </p:cNvSpPr>
          <p:nvPr/>
        </p:nvSpPr>
        <p:spPr bwMode="auto">
          <a:xfrm>
            <a:off x="1936750" y="4778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3809" name="Group 356"/>
          <p:cNvGrpSpPr>
            <a:grpSpLocks/>
          </p:cNvGrpSpPr>
          <p:nvPr/>
        </p:nvGrpSpPr>
        <p:grpSpPr bwMode="auto">
          <a:xfrm>
            <a:off x="1554163" y="2184400"/>
            <a:ext cx="465137" cy="481013"/>
            <a:chOff x="313" y="1497"/>
            <a:chExt cx="1152" cy="1014"/>
          </a:xfrm>
        </p:grpSpPr>
        <p:pic>
          <p:nvPicPr>
            <p:cNvPr id="33824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5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0" name="Group 356"/>
          <p:cNvGrpSpPr>
            <a:grpSpLocks/>
          </p:cNvGrpSpPr>
          <p:nvPr/>
        </p:nvGrpSpPr>
        <p:grpSpPr bwMode="auto">
          <a:xfrm>
            <a:off x="2530475" y="5273675"/>
            <a:ext cx="463550" cy="479425"/>
            <a:chOff x="313" y="1497"/>
            <a:chExt cx="1152" cy="1014"/>
          </a:xfrm>
        </p:grpSpPr>
        <p:pic>
          <p:nvPicPr>
            <p:cNvPr id="33822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1" name="Group 356"/>
          <p:cNvGrpSpPr>
            <a:grpSpLocks/>
          </p:cNvGrpSpPr>
          <p:nvPr/>
        </p:nvGrpSpPr>
        <p:grpSpPr bwMode="auto">
          <a:xfrm>
            <a:off x="2814638" y="3576638"/>
            <a:ext cx="465137" cy="481012"/>
            <a:chOff x="313" y="1497"/>
            <a:chExt cx="1152" cy="1014"/>
          </a:xfrm>
        </p:grpSpPr>
        <p:pic>
          <p:nvPicPr>
            <p:cNvPr id="33820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2" name="Group 356"/>
          <p:cNvGrpSpPr>
            <a:grpSpLocks/>
          </p:cNvGrpSpPr>
          <p:nvPr/>
        </p:nvGrpSpPr>
        <p:grpSpPr bwMode="auto">
          <a:xfrm>
            <a:off x="1655763" y="2936875"/>
            <a:ext cx="465137" cy="479425"/>
            <a:chOff x="313" y="1497"/>
            <a:chExt cx="1152" cy="1014"/>
          </a:xfrm>
        </p:grpSpPr>
        <p:pic>
          <p:nvPicPr>
            <p:cNvPr id="33818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3" name="Group 356"/>
          <p:cNvGrpSpPr>
            <a:grpSpLocks/>
          </p:cNvGrpSpPr>
          <p:nvPr/>
        </p:nvGrpSpPr>
        <p:grpSpPr bwMode="auto">
          <a:xfrm>
            <a:off x="2295525" y="3260725"/>
            <a:ext cx="465138" cy="481013"/>
            <a:chOff x="313" y="1497"/>
            <a:chExt cx="1152" cy="1014"/>
          </a:xfrm>
        </p:grpSpPr>
        <p:pic>
          <p:nvPicPr>
            <p:cNvPr id="33816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7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3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3815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6819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Wireless network taxonomy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9725" y="1584325"/>
            <a:ext cx="1433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single hop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575300" y="1577975"/>
            <a:ext cx="1858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multiple hops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74688" y="242570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  <a:p>
            <a:pPr algn="ctr">
              <a:defRPr/>
            </a:pP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(e.g., APs)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22313" y="412115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no</a:t>
            </a:r>
          </a:p>
          <a:p>
            <a:pPr algn="ctr">
              <a:defRPr/>
            </a:pP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2792413" y="2179638"/>
            <a:ext cx="19669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host connects to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base station (WiFi,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WiMAX, cellular)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which connects to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larger Internet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2722563" y="4121150"/>
            <a:ext cx="2162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Internet (Bluetooth,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ad hoc nets)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5480050" y="2133600"/>
            <a:ext cx="212725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host may have to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relay through several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wireless nodes to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connect to larger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Internet: </a:t>
            </a:r>
            <a:r>
              <a:rPr lang="en-US" i="1" dirty="0">
                <a:latin typeface="Gill Sans MT" charset="0"/>
                <a:cs typeface="+mn-cs"/>
              </a:rPr>
              <a:t>mesh net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5487988" y="3716338"/>
            <a:ext cx="2170112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Internet. May have to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relay to reach other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a given wireless node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MANET, VANET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11277" name="Rectangle 19"/>
          <p:cNvSpPr>
            <a:spLocks noChangeArrowheads="1"/>
          </p:cNvSpPr>
          <p:nvPr/>
        </p:nvSpPr>
        <p:spPr bwMode="auto">
          <a:xfrm>
            <a:off x="701675" y="1606550"/>
            <a:ext cx="7232650" cy="384968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1278" name="Line 20"/>
          <p:cNvSpPr>
            <a:spLocks noChangeShapeType="1"/>
          </p:cNvSpPr>
          <p:nvPr/>
        </p:nvSpPr>
        <p:spPr bwMode="auto">
          <a:xfrm>
            <a:off x="701675" y="2052638"/>
            <a:ext cx="72326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9" name="Line 21"/>
          <p:cNvSpPr>
            <a:spLocks noChangeShapeType="1"/>
          </p:cNvSpPr>
          <p:nvPr/>
        </p:nvSpPr>
        <p:spPr bwMode="auto">
          <a:xfrm>
            <a:off x="2425700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5037138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35856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207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77628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>
                <a:latin typeface="Gill Sans MT" charset="0"/>
                <a:cs typeface="+mn-cs"/>
              </a:rPr>
              <a:t> 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7.2 Wireless links, characteristics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37894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11115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(1)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4450"/>
            <a:ext cx="8213725" cy="5197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important </a:t>
            </a:r>
            <a:r>
              <a:rPr lang="en-US" dirty="0">
                <a:latin typeface="Gill Sans MT" charset="0"/>
                <a:cs typeface="+mn-cs"/>
              </a:rPr>
              <a:t>differences from wired link ….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decreased signal strength: </a:t>
            </a:r>
            <a:r>
              <a:rPr lang="en-US" sz="2600" dirty="0">
                <a:latin typeface="Gill Sans MT" charset="0"/>
              </a:rPr>
              <a:t>radio signal attenuates as it propagates through matter (path loss)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interference from other sources: </a:t>
            </a:r>
            <a:r>
              <a:rPr lang="en-US" sz="2600" dirty="0">
                <a:latin typeface="Gill Sans MT" charset="0"/>
              </a:rPr>
              <a:t>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multipath propagation: </a:t>
            </a:r>
            <a:r>
              <a:rPr lang="en-US" sz="2600" dirty="0">
                <a:latin typeface="Gill Sans MT" charset="0"/>
              </a:rPr>
              <a:t>radio signal reflects off objects ground, arriving ad destination at slightly different times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…. make communication across (even a point to point) wireless link much more </a:t>
            </a:r>
            <a:r>
              <a:rPr lang="ja-JP" altLang="en-US" sz="2600" dirty="0">
                <a:latin typeface="Gill Sans MT" charset="0"/>
                <a:cs typeface="+mn-cs"/>
              </a:rPr>
              <a:t>“</a:t>
            </a:r>
            <a:r>
              <a:rPr lang="en-US" sz="2600" dirty="0">
                <a:latin typeface="Gill Sans MT" charset="0"/>
                <a:cs typeface="+mn-cs"/>
              </a:rPr>
              <a:t>difficult</a:t>
            </a:r>
            <a:r>
              <a:rPr lang="ja-JP" altLang="en-US" sz="2600" dirty="0">
                <a:latin typeface="Gill Sans MT" charset="0"/>
                <a:cs typeface="+mn-cs"/>
              </a:rPr>
              <a:t>”</a:t>
            </a:r>
            <a:r>
              <a:rPr lang="en-US" sz="26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3994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82632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(2)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3175"/>
            <a:ext cx="4276725" cy="51974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SNR: signal-to-noise ratio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larger SNR – easier to extract signal from noise (a </a:t>
            </a:r>
            <a:r>
              <a:rPr lang="ja-JP" altLang="en-US" sz="2200" dirty="0">
                <a:latin typeface="Gill Sans MT" charset="0"/>
              </a:rPr>
              <a:t>“</a:t>
            </a:r>
            <a:r>
              <a:rPr lang="en-US" sz="2200" dirty="0">
                <a:latin typeface="Gill Sans MT" charset="0"/>
              </a:rPr>
              <a:t>good thing</a:t>
            </a:r>
            <a:r>
              <a:rPr lang="ja-JP" altLang="en-US" sz="2200" dirty="0">
                <a:latin typeface="Gill Sans MT" charset="0"/>
              </a:rPr>
              <a:t>”</a:t>
            </a:r>
            <a:r>
              <a:rPr lang="en-US" sz="2200" dirty="0">
                <a:latin typeface="Gill Sans MT" charset="0"/>
              </a:rPr>
              <a:t>)</a:t>
            </a:r>
          </a:p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SNR versus BER tradeoffs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physical layer:</a:t>
            </a:r>
            <a:r>
              <a:rPr lang="en-US" sz="2000" dirty="0">
                <a:latin typeface="Gill Sans MT" charset="0"/>
              </a:rPr>
              <a:t> increase power -&gt; increase SNR-&gt;decrease BER </a:t>
            </a:r>
            <a:r>
              <a:rPr lang="en-US" sz="2000">
                <a:latin typeface="Gill Sans MT" charset="0"/>
              </a:rPr>
              <a:t>(bits </a:t>
            </a:r>
            <a:r>
              <a:rPr lang="en-US" sz="2000" dirty="0">
                <a:latin typeface="Gill Sans MT" charset="0"/>
              </a:rPr>
              <a:t>with errors ratio to bits transmitted)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SNR:</a:t>
            </a:r>
            <a:r>
              <a:rPr lang="en-US" sz="2000" dirty="0">
                <a:latin typeface="Gill Sans MT" charset="0"/>
              </a:rPr>
              <a:t> choose physical layer that meets BER requirement, giving highest thruput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SNR may change with mobility: dynamically adapt physical layer (modulation technique, rate) 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41989" name="Freeform 4"/>
          <p:cNvSpPr>
            <a:spLocks/>
          </p:cNvSpPr>
          <p:nvPr/>
        </p:nvSpPr>
        <p:spPr bwMode="auto">
          <a:xfrm>
            <a:off x="5483225" y="1781175"/>
            <a:ext cx="609600" cy="2527300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0" name="Freeform 5"/>
          <p:cNvSpPr>
            <a:spLocks/>
          </p:cNvSpPr>
          <p:nvPr/>
        </p:nvSpPr>
        <p:spPr bwMode="auto">
          <a:xfrm>
            <a:off x="6130925" y="1450975"/>
            <a:ext cx="685800" cy="28575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7045325" y="1450975"/>
            <a:ext cx="647700" cy="2844800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5475288" y="1438275"/>
            <a:ext cx="2862262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5475288" y="19319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>
            <a:off x="5484813" y="239871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5494338" y="28797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>
            <a:off x="5503863" y="334645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>
            <a:off x="5513388" y="38274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auto">
          <a:xfrm>
            <a:off x="6224588" y="143827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2" name="Line 14"/>
          <p:cNvSpPr>
            <a:spLocks noChangeShapeType="1"/>
          </p:cNvSpPr>
          <p:nvPr/>
        </p:nvSpPr>
        <p:spPr bwMode="auto">
          <a:xfrm>
            <a:off x="6931025" y="1455738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3" name="Line 15"/>
          <p:cNvSpPr>
            <a:spLocks noChangeShapeType="1"/>
          </p:cNvSpPr>
          <p:nvPr/>
        </p:nvSpPr>
        <p:spPr bwMode="auto">
          <a:xfrm>
            <a:off x="7637463" y="144462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6037263" y="4294188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6745288" y="42957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20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14356" name="Text Box 18"/>
          <p:cNvSpPr txBox="1">
            <a:spLocks noChangeArrowheads="1"/>
          </p:cNvSpPr>
          <p:nvPr/>
        </p:nvSpPr>
        <p:spPr bwMode="auto">
          <a:xfrm>
            <a:off x="7435850" y="429895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30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14357" name="Text Box 19"/>
          <p:cNvSpPr txBox="1">
            <a:spLocks noChangeArrowheads="1"/>
          </p:cNvSpPr>
          <p:nvPr/>
        </p:nvSpPr>
        <p:spPr bwMode="auto">
          <a:xfrm>
            <a:off x="8158163" y="430212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40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14358" name="Line 20"/>
          <p:cNvSpPr>
            <a:spLocks noChangeShapeType="1"/>
          </p:cNvSpPr>
          <p:nvPr/>
        </p:nvSpPr>
        <p:spPr bwMode="auto">
          <a:xfrm>
            <a:off x="5780088" y="5965825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9" name="Line 21"/>
          <p:cNvSpPr>
            <a:spLocks noChangeShapeType="1"/>
          </p:cNvSpPr>
          <p:nvPr/>
        </p:nvSpPr>
        <p:spPr bwMode="auto">
          <a:xfrm>
            <a:off x="5780088" y="5572125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0" name="Line 22"/>
          <p:cNvSpPr>
            <a:spLocks noChangeShapeType="1"/>
          </p:cNvSpPr>
          <p:nvPr/>
        </p:nvSpPr>
        <p:spPr bwMode="auto">
          <a:xfrm>
            <a:off x="5792788" y="5153025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6191250" y="5019675"/>
            <a:ext cx="163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14362" name="Text Box 24"/>
          <p:cNvSpPr txBox="1">
            <a:spLocks noChangeArrowheads="1"/>
          </p:cNvSpPr>
          <p:nvPr/>
        </p:nvSpPr>
        <p:spPr bwMode="auto">
          <a:xfrm>
            <a:off x="6178550" y="5411788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14363" name="Text Box 25"/>
          <p:cNvSpPr txBox="1">
            <a:spLocks noChangeArrowheads="1"/>
          </p:cNvSpPr>
          <p:nvPr/>
        </p:nvSpPr>
        <p:spPr bwMode="auto">
          <a:xfrm>
            <a:off x="6194425" y="5818188"/>
            <a:ext cx="1408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14364" name="Text Box 26"/>
          <p:cNvSpPr txBox="1">
            <a:spLocks noChangeArrowheads="1"/>
          </p:cNvSpPr>
          <p:nvPr/>
        </p:nvSpPr>
        <p:spPr bwMode="auto">
          <a:xfrm>
            <a:off x="6445250" y="449421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14365" name="Text Box 27"/>
          <p:cNvSpPr txBox="1">
            <a:spLocks noChangeArrowheads="1"/>
          </p:cNvSpPr>
          <p:nvPr/>
        </p:nvSpPr>
        <p:spPr bwMode="auto">
          <a:xfrm rot="-5400000">
            <a:off x="4636294" y="2767806"/>
            <a:ext cx="484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Gill Sans MT" charset="0"/>
                <a:cs typeface="+mn-cs"/>
              </a:rPr>
              <a:t>BER</a:t>
            </a:r>
          </a:p>
        </p:txBody>
      </p:sp>
      <p:sp>
        <p:nvSpPr>
          <p:cNvPr id="14366" name="Text Box 28"/>
          <p:cNvSpPr txBox="1">
            <a:spLocks noChangeArrowheads="1"/>
          </p:cNvSpPr>
          <p:nvPr/>
        </p:nvSpPr>
        <p:spPr bwMode="auto">
          <a:xfrm>
            <a:off x="4960938" y="1301750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14367" name="Text Box 29"/>
          <p:cNvSpPr txBox="1">
            <a:spLocks noChangeArrowheads="1"/>
          </p:cNvSpPr>
          <p:nvPr/>
        </p:nvSpPr>
        <p:spPr bwMode="auto">
          <a:xfrm>
            <a:off x="4979988" y="178276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14368" name="Text Box 30"/>
          <p:cNvSpPr txBox="1">
            <a:spLocks noChangeArrowheads="1"/>
          </p:cNvSpPr>
          <p:nvPr/>
        </p:nvSpPr>
        <p:spPr bwMode="auto">
          <a:xfrm>
            <a:off x="4970463" y="2249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14369" name="Text Box 31"/>
          <p:cNvSpPr txBox="1">
            <a:spLocks noChangeArrowheads="1"/>
          </p:cNvSpPr>
          <p:nvPr/>
        </p:nvSpPr>
        <p:spPr bwMode="auto">
          <a:xfrm>
            <a:off x="4979988" y="31829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4984750" y="36639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14371" name="Text Box 33"/>
          <p:cNvSpPr txBox="1">
            <a:spLocks noChangeArrowheads="1"/>
          </p:cNvSpPr>
          <p:nvPr/>
        </p:nvSpPr>
        <p:spPr bwMode="auto">
          <a:xfrm>
            <a:off x="4975225" y="41592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14372" name="Text Box 34"/>
          <p:cNvSpPr txBox="1">
            <a:spLocks noChangeArrowheads="1"/>
          </p:cNvSpPr>
          <p:nvPr/>
        </p:nvSpPr>
        <p:spPr bwMode="auto">
          <a:xfrm>
            <a:off x="4962525" y="27384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-4</a:t>
            </a:r>
          </a:p>
        </p:txBody>
      </p:sp>
      <p:pic>
        <p:nvPicPr>
          <p:cNvPr id="4202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73780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56"/>
          <p:cNvGrpSpPr>
            <a:grpSpLocks/>
          </p:cNvGrpSpPr>
          <p:nvPr/>
        </p:nvGrpSpPr>
        <p:grpSpPr bwMode="auto">
          <a:xfrm>
            <a:off x="2163763" y="2570163"/>
            <a:ext cx="627062" cy="642937"/>
            <a:chOff x="313" y="1497"/>
            <a:chExt cx="1152" cy="1014"/>
          </a:xfrm>
        </p:grpSpPr>
        <p:pic>
          <p:nvPicPr>
            <p:cNvPr id="4407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301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network characteristics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Multiple wireless senders and receivers create additional problems (beyond multiple access):</a:t>
            </a:r>
          </a:p>
        </p:txBody>
      </p:sp>
      <p:sp>
        <p:nvSpPr>
          <p:cNvPr id="44038" name="Freeform 7"/>
          <p:cNvSpPr>
            <a:spLocks/>
          </p:cNvSpPr>
          <p:nvPr/>
        </p:nvSpPr>
        <p:spPr bwMode="auto">
          <a:xfrm>
            <a:off x="698500" y="2413000"/>
            <a:ext cx="2020888" cy="1085850"/>
          </a:xfrm>
          <a:custGeom>
            <a:avLst/>
            <a:gdLst>
              <a:gd name="T0" fmla="*/ 2147483647 w 1273"/>
              <a:gd name="T1" fmla="*/ 2147483647 h 684"/>
              <a:gd name="T2" fmla="*/ 2147483647 w 1273"/>
              <a:gd name="T3" fmla="*/ 0 h 684"/>
              <a:gd name="T4" fmla="*/ 2147483647 w 1273"/>
              <a:gd name="T5" fmla="*/ 2147483647 h 684"/>
              <a:gd name="T6" fmla="*/ 2147483647 w 1273"/>
              <a:gd name="T7" fmla="*/ 2147483647 h 684"/>
              <a:gd name="T8" fmla="*/ 2147483647 w 1273"/>
              <a:gd name="T9" fmla="*/ 2147483647 h 684"/>
              <a:gd name="T10" fmla="*/ 2147483647 w 1273"/>
              <a:gd name="T11" fmla="*/ 2147483647 h 684"/>
              <a:gd name="T12" fmla="*/ 2147483647 w 1273"/>
              <a:gd name="T13" fmla="*/ 2147483647 h 684"/>
              <a:gd name="T14" fmla="*/ 2147483647 w 1273"/>
              <a:gd name="T15" fmla="*/ 2147483647 h 684"/>
              <a:gd name="T16" fmla="*/ 2147483647 w 1273"/>
              <a:gd name="T17" fmla="*/ 2147483647 h 684"/>
              <a:gd name="T18" fmla="*/ 0 w 1273"/>
              <a:gd name="T19" fmla="*/ 2147483647 h 6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73" h="684">
                <a:moveTo>
                  <a:pt x="9" y="675"/>
                </a:moveTo>
                <a:lnTo>
                  <a:pt x="316" y="0"/>
                </a:lnTo>
                <a:lnTo>
                  <a:pt x="461" y="228"/>
                </a:lnTo>
                <a:lnTo>
                  <a:pt x="510" y="119"/>
                </a:lnTo>
                <a:lnTo>
                  <a:pt x="631" y="467"/>
                </a:lnTo>
                <a:lnTo>
                  <a:pt x="667" y="391"/>
                </a:lnTo>
                <a:lnTo>
                  <a:pt x="739" y="464"/>
                </a:lnTo>
                <a:lnTo>
                  <a:pt x="1058" y="57"/>
                </a:lnTo>
                <a:lnTo>
                  <a:pt x="1273" y="684"/>
                </a:lnTo>
                <a:lnTo>
                  <a:pt x="0" y="674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368" name="Line 26"/>
          <p:cNvSpPr>
            <a:spLocks noChangeShapeType="1"/>
          </p:cNvSpPr>
          <p:nvPr/>
        </p:nvSpPr>
        <p:spPr bwMode="auto">
          <a:xfrm flipV="1">
            <a:off x="1971675" y="3627438"/>
            <a:ext cx="998538" cy="16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69" name="Line 27"/>
          <p:cNvSpPr>
            <a:spLocks noChangeShapeType="1"/>
          </p:cNvSpPr>
          <p:nvPr/>
        </p:nvSpPr>
        <p:spPr bwMode="auto">
          <a:xfrm>
            <a:off x="2644775" y="3148013"/>
            <a:ext cx="407988" cy="32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1090613" y="3519488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5371" name="Text Box 29"/>
          <p:cNvSpPr txBox="1">
            <a:spLocks noChangeArrowheads="1"/>
          </p:cNvSpPr>
          <p:nvPr/>
        </p:nvSpPr>
        <p:spPr bwMode="auto">
          <a:xfrm>
            <a:off x="3563938" y="3292475"/>
            <a:ext cx="338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5372" name="Text Box 30"/>
          <p:cNvSpPr txBox="1">
            <a:spLocks noChangeArrowheads="1"/>
          </p:cNvSpPr>
          <p:nvPr/>
        </p:nvSpPr>
        <p:spPr bwMode="auto">
          <a:xfrm>
            <a:off x="2741613" y="2587625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5373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Hidden terminal problem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3335" name="Text Box 47"/>
          <p:cNvSpPr txBox="1">
            <a:spLocks noChangeArrowheads="1"/>
          </p:cNvSpPr>
          <p:nvPr/>
        </p:nvSpPr>
        <p:spPr bwMode="auto">
          <a:xfrm>
            <a:off x="4943475" y="2292350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3336" name="Text Box 48"/>
          <p:cNvSpPr txBox="1">
            <a:spLocks noChangeArrowheads="1"/>
          </p:cNvSpPr>
          <p:nvPr/>
        </p:nvSpPr>
        <p:spPr bwMode="auto">
          <a:xfrm>
            <a:off x="6853238" y="2289175"/>
            <a:ext cx="328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3337" name="Text Box 49"/>
          <p:cNvSpPr txBox="1">
            <a:spLocks noChangeArrowheads="1"/>
          </p:cNvSpPr>
          <p:nvPr/>
        </p:nvSpPr>
        <p:spPr bwMode="auto">
          <a:xfrm>
            <a:off x="8034338" y="2332038"/>
            <a:ext cx="350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323" name="Text Box 55"/>
          <p:cNvSpPr txBox="1">
            <a:spLocks noChangeArrowheads="1"/>
          </p:cNvSpPr>
          <p:nvPr/>
        </p:nvSpPr>
        <p:spPr bwMode="auto">
          <a:xfrm>
            <a:off x="5016500" y="3119438"/>
            <a:ext cx="936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ja-JP" altLang="en-US" sz="140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24" name="Line 60"/>
          <p:cNvSpPr>
            <a:spLocks noChangeShapeType="1"/>
          </p:cNvSpPr>
          <p:nvPr/>
        </p:nvSpPr>
        <p:spPr bwMode="auto">
          <a:xfrm>
            <a:off x="5078413" y="4148138"/>
            <a:ext cx="326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5" name="Line 61"/>
          <p:cNvSpPr>
            <a:spLocks noChangeShapeType="1"/>
          </p:cNvSpPr>
          <p:nvPr/>
        </p:nvSpPr>
        <p:spPr bwMode="auto">
          <a:xfrm>
            <a:off x="5024438" y="2968625"/>
            <a:ext cx="0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6" name="Freeform 62"/>
          <p:cNvSpPr>
            <a:spLocks/>
          </p:cNvSpPr>
          <p:nvPr/>
        </p:nvSpPr>
        <p:spPr bwMode="auto">
          <a:xfrm>
            <a:off x="5106988" y="3024188"/>
            <a:ext cx="2995612" cy="1081087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7" name="Text Box 63"/>
          <p:cNvSpPr txBox="1">
            <a:spLocks noChangeArrowheads="1"/>
          </p:cNvSpPr>
          <p:nvPr/>
        </p:nvSpPr>
        <p:spPr bwMode="auto">
          <a:xfrm>
            <a:off x="6362700" y="4111625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Arial" charset="0"/>
                <a:cs typeface="Arial" charset="0"/>
              </a:rPr>
              <a:t>space</a:t>
            </a:r>
          </a:p>
        </p:txBody>
      </p:sp>
      <p:sp>
        <p:nvSpPr>
          <p:cNvPr id="13328" name="Freeform 65"/>
          <p:cNvSpPr>
            <a:spLocks/>
          </p:cNvSpPr>
          <p:nvPr/>
        </p:nvSpPr>
        <p:spPr bwMode="auto">
          <a:xfrm flipH="1">
            <a:off x="5202238" y="2994025"/>
            <a:ext cx="2995612" cy="1081088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9" name="Text Box 66"/>
          <p:cNvSpPr txBox="1">
            <a:spLocks noChangeArrowheads="1"/>
          </p:cNvSpPr>
          <p:nvPr/>
        </p:nvSpPr>
        <p:spPr bwMode="auto">
          <a:xfrm>
            <a:off x="7643813" y="3048000"/>
            <a:ext cx="958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chemeClr val="accent2"/>
                </a:solidFill>
                <a:latin typeface="Arial" charset="0"/>
                <a:cs typeface="Arial" charset="0"/>
              </a:rPr>
              <a:t>C</a:t>
            </a:r>
            <a:r>
              <a:rPr lang="ja-JP" altLang="en-US" sz="1400">
                <a:solidFill>
                  <a:schemeClr val="accent2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>
                <a:solidFill>
                  <a:schemeClr val="accent2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>
                <a:solidFill>
                  <a:schemeClr val="accent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30" name="Line 67"/>
          <p:cNvSpPr>
            <a:spLocks noChangeShapeType="1"/>
          </p:cNvSpPr>
          <p:nvPr/>
        </p:nvSpPr>
        <p:spPr bwMode="auto">
          <a:xfrm flipH="1">
            <a:off x="5403850" y="2855913"/>
            <a:ext cx="26988" cy="1263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1" name="Line 68"/>
          <p:cNvSpPr>
            <a:spLocks noChangeShapeType="1"/>
          </p:cNvSpPr>
          <p:nvPr/>
        </p:nvSpPr>
        <p:spPr bwMode="auto">
          <a:xfrm>
            <a:off x="6624638" y="29241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2" name="Line 69"/>
          <p:cNvSpPr>
            <a:spLocks noChangeShapeType="1"/>
          </p:cNvSpPr>
          <p:nvPr/>
        </p:nvSpPr>
        <p:spPr bwMode="auto">
          <a:xfrm>
            <a:off x="7705725" y="2908300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1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207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Signal attenuation: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interfering at B</a:t>
            </a:r>
          </a:p>
        </p:txBody>
      </p:sp>
      <p:grpSp>
        <p:nvGrpSpPr>
          <p:cNvPr id="44059" name="Group 356"/>
          <p:cNvGrpSpPr>
            <a:grpSpLocks/>
          </p:cNvGrpSpPr>
          <p:nvPr/>
        </p:nvGrpSpPr>
        <p:grpSpPr bwMode="auto">
          <a:xfrm>
            <a:off x="2925763" y="3119438"/>
            <a:ext cx="627062" cy="642937"/>
            <a:chOff x="313" y="1497"/>
            <a:chExt cx="1152" cy="1014"/>
          </a:xfrm>
        </p:grpSpPr>
        <p:pic>
          <p:nvPicPr>
            <p:cNvPr id="440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60" name="Group 356"/>
          <p:cNvGrpSpPr>
            <a:grpSpLocks/>
          </p:cNvGrpSpPr>
          <p:nvPr/>
        </p:nvGrpSpPr>
        <p:grpSpPr bwMode="auto">
          <a:xfrm>
            <a:off x="1401763" y="3260725"/>
            <a:ext cx="627062" cy="644525"/>
            <a:chOff x="313" y="1497"/>
            <a:chExt cx="1152" cy="1014"/>
          </a:xfrm>
        </p:grpSpPr>
        <p:pic>
          <p:nvPicPr>
            <p:cNvPr id="4407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356"/>
          <p:cNvGrpSpPr>
            <a:grpSpLocks/>
          </p:cNvGrpSpPr>
          <p:nvPr/>
        </p:nvGrpSpPr>
        <p:grpSpPr bwMode="auto">
          <a:xfrm>
            <a:off x="5130800" y="2154238"/>
            <a:ext cx="627063" cy="642937"/>
            <a:chOff x="313" y="1497"/>
            <a:chExt cx="1152" cy="1014"/>
          </a:xfrm>
        </p:grpSpPr>
        <p:pic>
          <p:nvPicPr>
            <p:cNvPr id="4406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356"/>
          <p:cNvGrpSpPr>
            <a:grpSpLocks/>
          </p:cNvGrpSpPr>
          <p:nvPr/>
        </p:nvGrpSpPr>
        <p:grpSpPr bwMode="auto">
          <a:xfrm>
            <a:off x="6319838" y="2193925"/>
            <a:ext cx="627062" cy="644525"/>
            <a:chOff x="313" y="1497"/>
            <a:chExt cx="1152" cy="1014"/>
          </a:xfrm>
        </p:grpSpPr>
        <p:pic>
          <p:nvPicPr>
            <p:cNvPr id="4406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356"/>
          <p:cNvGrpSpPr>
            <a:grpSpLocks/>
          </p:cNvGrpSpPr>
          <p:nvPr/>
        </p:nvGrpSpPr>
        <p:grpSpPr bwMode="auto">
          <a:xfrm>
            <a:off x="7396163" y="2124075"/>
            <a:ext cx="627062" cy="642938"/>
            <a:chOff x="313" y="1497"/>
            <a:chExt cx="1152" cy="1014"/>
          </a:xfrm>
        </p:grpSpPr>
        <p:pic>
          <p:nvPicPr>
            <p:cNvPr id="4406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6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992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13336" grpId="0"/>
      <p:bldP spid="13337" grpId="0"/>
      <p:bldP spid="13323" grpId="0"/>
      <p:bldP spid="13326" grpId="0" animBg="1"/>
      <p:bldP spid="13327" grpId="0"/>
      <p:bldP spid="13328" grpId="0" animBg="1"/>
      <p:bldP spid="13329" grpId="0"/>
      <p:bldP spid="133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114300"/>
            <a:ext cx="836453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Code Division Multiple Access (CDMA)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65238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unique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code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 assigned to each user; i.e., code set partitioning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 users share same frequency, but each user has own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chipping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sequence (i.e., code) to encode data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allows multiple users to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coexist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and transmit simultaneously with minimal interference (if codes are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orthogonal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encoded signal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= (original data) X (chipping sequence)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decoding: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inner-product of encoded signal and chipping sequence</a:t>
            </a:r>
          </a:p>
          <a:p>
            <a:pPr>
              <a:lnSpc>
                <a:spcPct val="8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pic>
        <p:nvPicPr>
          <p:cNvPr id="46085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61088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CDMA encode/decode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404630" name="Group 150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17669" name="Line 5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0" name="Rectangle 12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1" name="Text Box 15"/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>
                  <a:latin typeface="Arial" charset="0"/>
                  <a:cs typeface="Arial" charset="0"/>
                </a:rPr>
                <a:t>1</a:t>
              </a:r>
              <a:r>
                <a:rPr lang="en-US" sz="1200" dirty="0">
                  <a:latin typeface="Arial" charset="0"/>
                  <a:cs typeface="Arial" charset="0"/>
                </a:rPr>
                <a:t> = -1</a:t>
              </a:r>
            </a:p>
          </p:txBody>
        </p:sp>
        <p:grpSp>
          <p:nvGrpSpPr>
            <p:cNvPr id="48391" name="Group 44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17673" name="Text Box 1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93" name="Group 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9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7" name="Line 2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8" name="Line 2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94" name="Group 23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93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4" name="Line 2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5" name="Line 2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76" name="Rectangle 27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7" name="Rectangle 28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8" name="Text Box 29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79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80" name="Text Box 31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400" name="Group 3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9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1" name="Group 35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8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2" name="Group 38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8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3" name="Group 41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8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17418" name="Oval 74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9" name="Text Box 75"/>
          <p:cNvSpPr txBox="1">
            <a:spLocks noChangeArrowheads="1"/>
          </p:cNvSpPr>
          <p:nvPr/>
        </p:nvSpPr>
        <p:spPr bwMode="auto">
          <a:xfrm>
            <a:off x="4298950" y="1444625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Z</a:t>
            </a:r>
            <a:r>
              <a:rPr lang="en-US" baseline="-25000" dirty="0">
                <a:latin typeface="Arial" charset="0"/>
                <a:cs typeface="Arial" charset="0"/>
              </a:rPr>
              <a:t>i,m</a:t>
            </a:r>
            <a:r>
              <a:rPr lang="en-US" dirty="0">
                <a:latin typeface="Arial" charset="0"/>
                <a:cs typeface="Arial" charset="0"/>
              </a:rPr>
              <a:t>= d</a:t>
            </a:r>
            <a:r>
              <a:rPr lang="en-US" baseline="-25000" dirty="0">
                <a:latin typeface="Arial" charset="0"/>
                <a:cs typeface="Arial" charset="0"/>
              </a:rPr>
              <a:t>i</a:t>
            </a:r>
            <a:r>
              <a:rPr lang="en-US" sz="2400" baseline="30000" dirty="0">
                <a:latin typeface="Arial" charset="0"/>
                <a:cs typeface="Arial" charset="0"/>
              </a:rPr>
              <a:t>.</a:t>
            </a:r>
            <a:r>
              <a:rPr lang="en-US" dirty="0">
                <a:latin typeface="Arial" charset="0"/>
                <a:cs typeface="Arial" charset="0"/>
              </a:rPr>
              <a:t>c</a:t>
            </a:r>
            <a:r>
              <a:rPr lang="en-US" baseline="-25000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7420" name="Line 72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73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629" name="Group 149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17640" name="Rectangle 1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41" name="Text Box 16"/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>
                  <a:latin typeface="Arial" charset="0"/>
                  <a:cs typeface="Arial" charset="0"/>
                </a:rPr>
                <a:t>0</a:t>
              </a:r>
              <a:r>
                <a:rPr lang="en-US" sz="1200" dirty="0">
                  <a:latin typeface="Arial" charset="0"/>
                  <a:cs typeface="Arial" charset="0"/>
                </a:rPr>
                <a:t> = 1</a:t>
              </a:r>
            </a:p>
          </p:txBody>
        </p:sp>
        <p:grpSp>
          <p:nvGrpSpPr>
            <p:cNvPr id="48361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17643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63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66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7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8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64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63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4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5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46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7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8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49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50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70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6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1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5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2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5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3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5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556" name="Group 76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17614" name="Text Box 77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34" name="Group 78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17637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8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9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48335" name="Group 82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17634" name="Rectangle 83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5" name="Line 84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6" name="Line 85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7617" name="Rectangle 86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8" name="Rectangle 87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9" name="Text Box 88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0" name="Text Box 89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1" name="Text Box 90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41" name="Group 91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17632" name="Text Box 92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3" name="Text Box 93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2" name="Group 94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17630" name="Text Box 95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1" name="Text Box 96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3" name="Group 97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17628" name="Text Box 9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9" name="Text Box 9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4" name="Group 100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17626" name="Text Box 10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7" name="Text Box 10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4616" name="Group 136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48302" name="Group 134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17607" name="Text Box 104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27" name="Group 105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1761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2" name="Line 10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3" name="Line 10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09" name="Text Box 115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10" name="Text Box 116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48303" name="Group 135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48304" name="Group 133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17605" name="Rectangle 114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06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305" name="Group 13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17601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48321" name="Group 118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603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604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48306" name="Group 131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48307" name="Group 109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17598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59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600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48308" name="Group 121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6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7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09" name="Group 124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4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5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10" name="Group 127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17592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3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17425" name="Text Box 137"/>
          <p:cNvSpPr txBox="1">
            <a:spLocks noChangeArrowheads="1"/>
          </p:cNvSpPr>
          <p:nvPr/>
        </p:nvSpPr>
        <p:spPr bwMode="auto">
          <a:xfrm>
            <a:off x="6556375" y="2308225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6" name="Text Box 138"/>
          <p:cNvSpPr txBox="1">
            <a:spLocks noChangeArrowheads="1"/>
          </p:cNvSpPr>
          <p:nvPr/>
        </p:nvSpPr>
        <p:spPr bwMode="auto">
          <a:xfrm>
            <a:off x="5513388" y="2327275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7" name="Line 139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8" name="Line 140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141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Text Box 142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>
                <a:latin typeface="Arial" charset="0"/>
                <a:cs typeface="Arial" charset="0"/>
              </a:rPr>
              <a:t>channel output Z</a:t>
            </a:r>
            <a:r>
              <a:rPr lang="en-US" sz="2000" baseline="-25000" dirty="0"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17431" name="Text Box 143"/>
          <p:cNvSpPr txBox="1">
            <a:spLocks noChangeArrowheads="1"/>
          </p:cNvSpPr>
          <p:nvPr/>
        </p:nvSpPr>
        <p:spPr bwMode="auto">
          <a:xfrm>
            <a:off x="315913" y="2103438"/>
            <a:ext cx="992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7432" name="Text Box 144"/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33" name="Text Box 145"/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data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17434" name="Line 146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5" name="Line 15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6" name="Line 15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7" name="Text Box 153"/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38" name="Text Box 154"/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17439" name="Line 156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8" name="Group 298"/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17581" name="Rectangle 15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2" name="Text Box 158"/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>
                  <a:latin typeface="Arial" charset="0"/>
                  <a:cs typeface="Arial" charset="0"/>
                </a:rPr>
                <a:t>1</a:t>
              </a:r>
              <a:r>
                <a:rPr lang="en-US" sz="1200" dirty="0">
                  <a:latin typeface="Arial" charset="0"/>
                  <a:cs typeface="Arial" charset="0"/>
                </a:rPr>
                <a:t> = -1</a:t>
              </a:r>
            </a:p>
          </p:txBody>
        </p:sp>
      </p:grpSp>
      <p:sp>
        <p:nvSpPr>
          <p:cNvPr id="17441" name="Oval 186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2" name="Line 188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3" name="Line 189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6" name="Group 296"/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17579" name="Rectangle 191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0" name="Text Box 192"/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>
                  <a:latin typeface="Arial" charset="0"/>
                  <a:cs typeface="Arial" charset="0"/>
                </a:rPr>
                <a:t>0</a:t>
              </a:r>
              <a:r>
                <a:rPr lang="en-US" sz="1200" dirty="0">
                  <a:latin typeface="Arial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404775" name="Group 29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48244" name="Group 193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17553" name="Text Box 19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73" name="Group 19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7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7" name="Line 19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8" name="Line 19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74" name="Group 19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73" name="Rectangle 20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4" name="Line 20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5" name="Line 20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56" name="Rectangle 20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7" name="Rectangle 20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8" name="Text Box 20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59" name="Text Box 20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60" name="Text Box 20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80" name="Group 20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71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1" name="Group 21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69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0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2" name="Group 21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67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8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3" name="Group 21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65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6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245" name="Group 220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17527" name="Text Box 221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47" name="Group 2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50" name="Rectangle 22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1" name="Line 22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2" name="Line 22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48" name="Group 226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47" name="Rectangle 227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8" name="Line 228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9" name="Line 229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30" name="Rectangle 230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1" name="Rectangle 231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2" name="Text Box 232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3" name="Text Box 233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4" name="Text Box 234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54" name="Group 235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45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6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5" name="Group 238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4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4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6" name="Group 241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41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2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7" name="Group 244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39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0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777" name="Group 297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48185" name="Group 159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17499" name="Text Box 160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19" name="Group 161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2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3" name="Line 16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4" name="Line 16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20" name="Group 165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19" name="Rectangle 16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0" name="Line 16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1" name="Line 16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02" name="Rectangle 169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3" name="Rectangle 170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4" name="Text Box 171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5" name="Text Box 172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6" name="Text Box 173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26" name="Group 17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1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8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7" name="Group 177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15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6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8" name="Group 180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13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4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9" name="Group 183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11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2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186" name="Group 247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48187" name="Group 248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17492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48212" name="Group 250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17496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7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8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17494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495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188" name="Group 256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48189" name="Group 257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17490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1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8190" name="Group 260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17486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grpSp>
                <p:nvGrpSpPr>
                  <p:cNvPr id="48206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8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9" name="Text Box 2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48191" name="Group 265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4819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17483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4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5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19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1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2" name="Text Box 2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4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9" name="Text Box 2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0" name="Text Box 2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5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7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78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17447" name="Text Box 279"/>
          <p:cNvSpPr txBox="1">
            <a:spLocks noChangeArrowheads="1"/>
          </p:cNvSpPr>
          <p:nvPr/>
        </p:nvSpPr>
        <p:spPr bwMode="auto">
          <a:xfrm>
            <a:off x="7389813" y="4922838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8" name="Text Box 280"/>
          <p:cNvSpPr txBox="1">
            <a:spLocks noChangeArrowheads="1"/>
          </p:cNvSpPr>
          <p:nvPr/>
        </p:nvSpPr>
        <p:spPr bwMode="auto">
          <a:xfrm>
            <a:off x="6346825" y="4941888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9" name="Line 281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0" name="Line 282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1" name="Line 283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2" name="Text Box 285"/>
          <p:cNvSpPr txBox="1">
            <a:spLocks noChangeArrowheads="1"/>
          </p:cNvSpPr>
          <p:nvPr/>
        </p:nvSpPr>
        <p:spPr bwMode="auto">
          <a:xfrm>
            <a:off x="1233488" y="5446713"/>
            <a:ext cx="1096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17453" name="Text Box 286"/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54" name="Text Box 287"/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received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17455" name="Line 28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8175" name="Group 294"/>
          <p:cNvGrpSpPr>
            <a:grpSpLocks/>
          </p:cNvGrpSpPr>
          <p:nvPr/>
        </p:nvGrpSpPr>
        <p:grpSpPr bwMode="auto">
          <a:xfrm>
            <a:off x="5003800" y="3530600"/>
            <a:ext cx="1517650" cy="977900"/>
            <a:chOff x="4239" y="2007"/>
            <a:chExt cx="956" cy="616"/>
          </a:xfrm>
        </p:grpSpPr>
        <p:sp>
          <p:nvSpPr>
            <p:cNvPr id="17461" name="Text Box 187"/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D</a:t>
              </a:r>
              <a:r>
                <a:rPr lang="en-US" baseline="-25000" dirty="0">
                  <a:latin typeface="Arial" charset="0"/>
                  <a:cs typeface="Arial" charset="0"/>
                </a:rPr>
                <a:t>i </a:t>
              </a:r>
              <a:r>
                <a:rPr lang="en-US" dirty="0">
                  <a:latin typeface="Arial" charset="0"/>
                  <a:cs typeface="Arial" charset="0"/>
                </a:rPr>
                <a:t>= </a:t>
              </a:r>
              <a:r>
                <a:rPr lang="en-US" sz="2800" dirty="0">
                  <a:latin typeface="Symbol" charset="0"/>
                  <a:cs typeface="Arial" charset="0"/>
                </a:rPr>
                <a:t>S</a:t>
              </a:r>
              <a:r>
                <a:rPr lang="en-US" baseline="-25000" dirty="0">
                  <a:latin typeface="Arial" charset="0"/>
                  <a:cs typeface="Arial" charset="0"/>
                </a:rPr>
                <a:t> </a:t>
              </a:r>
              <a:r>
                <a:rPr lang="en-US" dirty="0">
                  <a:latin typeface="Arial" charset="0"/>
                  <a:cs typeface="Arial" charset="0"/>
                </a:rPr>
                <a:t>Z</a:t>
              </a:r>
              <a:r>
                <a:rPr lang="en-US" baseline="-25000" dirty="0">
                  <a:latin typeface="Arial" charset="0"/>
                  <a:cs typeface="Arial" charset="0"/>
                </a:rPr>
                <a:t>i,m</a:t>
              </a:r>
              <a:r>
                <a:rPr lang="en-US" sz="2400" baseline="30000" dirty="0">
                  <a:latin typeface="Arial" charset="0"/>
                  <a:cs typeface="Arial" charset="0"/>
                </a:rPr>
                <a:t>.</a:t>
              </a:r>
              <a:r>
                <a:rPr lang="en-US" dirty="0">
                  <a:latin typeface="Arial" charset="0"/>
                  <a:cs typeface="Arial" charset="0"/>
                </a:rPr>
                <a:t>c</a:t>
              </a:r>
              <a:r>
                <a:rPr lang="en-US" baseline="-25000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7462" name="Text Box 289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+mn-cs"/>
                </a:rPr>
                <a:t>m=1</a:t>
              </a:r>
            </a:p>
          </p:txBody>
        </p:sp>
        <p:sp>
          <p:nvSpPr>
            <p:cNvPr id="17463" name="Text Box 290"/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4" name="Text Box 291"/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5" name="Line 293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4780" name="Freeform 300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47483647 w 215"/>
              <a:gd name="T3" fmla="*/ 0 h 819"/>
              <a:gd name="T4" fmla="*/ 2147483647 w 215"/>
              <a:gd name="T5" fmla="*/ 2147483647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4782" name="Line 302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4783" name="Freeform 303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2147483647 h 729"/>
              <a:gd name="T4" fmla="*/ 2147483647 w 250"/>
              <a:gd name="T5" fmla="*/ 2147483647 h 7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pic>
        <p:nvPicPr>
          <p:cNvPr id="48179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9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9303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0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0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0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0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0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40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40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40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780" grpId="0" animBg="1"/>
      <p:bldP spid="4047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11125"/>
            <a:ext cx="7772400" cy="10366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CDMA: two-sender interference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50180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8255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6488113" y="4802188"/>
            <a:ext cx="2486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using same code as sender 1, receiver recovers sender 1’s original data from summed channel data!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17513" y="17732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1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423863" y="28400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2</a:t>
            </a:r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6399213" y="1076325"/>
            <a:ext cx="24844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channel sums together transmissions by sender 1 and 2</a:t>
            </a:r>
          </a:p>
        </p:txBody>
      </p:sp>
      <p:cxnSp>
        <p:nvCxnSpPr>
          <p:cNvPr id="50186" name="Straight Connector 3"/>
          <p:cNvCxnSpPr>
            <a:cxnSpLocks noChangeShapeType="1"/>
          </p:cNvCxnSpPr>
          <p:nvPr/>
        </p:nvCxnSpPr>
        <p:spPr bwMode="auto">
          <a:xfrm flipH="1">
            <a:off x="6015038" y="1316038"/>
            <a:ext cx="438150" cy="64611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956209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>
                <a:latin typeface="Gill Sans MT" charset="0"/>
                <a:cs typeface="+mn-cs"/>
              </a:rPr>
              <a:t> 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7.3 IEEE 802.11 wireless LANs (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”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>
                <a:ea typeface="+mn-ea"/>
                <a:cs typeface="+mn-cs"/>
              </a:rPr>
              <a:t> Mobility and higher-layer protocols</a:t>
            </a:r>
          </a:p>
        </p:txBody>
      </p:sp>
      <p:pic>
        <p:nvPicPr>
          <p:cNvPr id="52230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30573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Ch. 6: Wireless and Mobile Networks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  <a:cs typeface="+mn-cs"/>
              </a:rPr>
              <a:t>Background: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(mobile) phone subscribers now exceeds # wired phone subscribers (5-to-1)!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Internet-connected devices equals # wireline Internet-connected devices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laptops, Internet-enabled phones promise anytime untethered Internet access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important (but different) challenges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wireless: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communication over wireless link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mobility: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handling the mobile user who changes point of attachment to network</a:t>
            </a:r>
          </a:p>
        </p:txBody>
      </p:sp>
      <p:pic>
        <p:nvPicPr>
          <p:cNvPr id="17413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140070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 Wireless LAN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C00000"/>
                </a:solidFill>
                <a:ea typeface="+mn-ea"/>
                <a:cs typeface="+mn-cs"/>
              </a:rPr>
              <a:t>802.11b</a:t>
            </a:r>
          </a:p>
          <a:p>
            <a:pPr marL="277813" indent="-277813">
              <a:defRPr/>
            </a:pPr>
            <a:r>
              <a:rPr lang="en-US" sz="2400" dirty="0">
                <a:ea typeface="+mn-ea"/>
                <a:cs typeface="+mn-cs"/>
              </a:rPr>
              <a:t>2.4-5 GHz unlicensed spectrum</a:t>
            </a:r>
          </a:p>
          <a:p>
            <a:pPr marL="277813" indent="-277813">
              <a:defRPr/>
            </a:pPr>
            <a:r>
              <a:rPr lang="en-US" sz="2400" dirty="0">
                <a:ea typeface="+mn-ea"/>
                <a:cs typeface="+mn-cs"/>
              </a:rPr>
              <a:t>up to 11 Mbps</a:t>
            </a:r>
          </a:p>
          <a:p>
            <a:pPr marL="277813" indent="-277813">
              <a:defRPr/>
            </a:pPr>
            <a:r>
              <a:rPr lang="en-US" sz="2400" dirty="0">
                <a:ea typeface="+mn-ea"/>
                <a:cs typeface="+mn-cs"/>
              </a:rPr>
              <a:t>direct sequence spread spectrum (DSSS) in physical layer</a:t>
            </a:r>
          </a:p>
          <a:p>
            <a:pPr lvl="1">
              <a:defRPr/>
            </a:pPr>
            <a:r>
              <a:rPr lang="en-US" dirty="0"/>
              <a:t>all hosts use same chipping code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351948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802.11a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5-6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802.11g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802.11n: </a:t>
            </a:r>
            <a:r>
              <a:rPr lang="en-US" sz="2400" dirty="0">
                <a:latin typeface="Gill Sans MT" charset="0"/>
                <a:cs typeface="+mn-cs"/>
              </a:rPr>
              <a:t>multiple antennae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200 Mbps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782638" y="5456238"/>
            <a:ext cx="738346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use CSMA/CA for multiple access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have base-station and ad-hoc network versions</a:t>
            </a:r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1712913" y="5180013"/>
            <a:ext cx="5264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8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287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690100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LAN architecture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984750" y="1390650"/>
            <a:ext cx="39655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 communicates with base station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base station = access point (AP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Basic Service Set (BSS) </a:t>
            </a:r>
            <a:r>
              <a:rPr lang="en-US" sz="2400" dirty="0">
                <a:latin typeface="Gill Sans MT" charset="0"/>
                <a:cs typeface="+mn-cs"/>
              </a:rPr>
              <a:t>(aka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cell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 in infrastructure mode contains: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access point (AP): base station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mode: hosts only</a:t>
            </a:r>
          </a:p>
        </p:txBody>
      </p:sp>
      <p:grpSp>
        <p:nvGrpSpPr>
          <p:cNvPr id="56325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21556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7" name="Line 9"/>
            <p:cNvSpPr>
              <a:spLocks noChangeShapeType="1"/>
            </p:cNvSpPr>
            <p:nvPr/>
          </p:nvSpPr>
          <p:spPr bwMode="auto">
            <a:xfrm>
              <a:off x="3603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8" name="Line 10"/>
            <p:cNvSpPr>
              <a:spLocks noChangeShapeType="1"/>
            </p:cNvSpPr>
            <p:nvPr/>
          </p:nvSpPr>
          <p:spPr bwMode="auto">
            <a:xfrm>
              <a:off x="3960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9" name="Rectangle 11"/>
            <p:cNvSpPr>
              <a:spLocks noChangeArrowheads="1"/>
            </p:cNvSpPr>
            <p:nvPr/>
          </p:nvSpPr>
          <p:spPr bwMode="auto">
            <a:xfrm>
              <a:off x="3603" y="288"/>
              <a:ext cx="355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  <a:cs typeface="+mn-cs"/>
              </a:endParaRPr>
            </a:p>
          </p:txBody>
        </p:sp>
        <p:sp>
          <p:nvSpPr>
            <p:cNvPr id="21560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637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66" name="Line 14"/>
              <p:cNvSpPr>
                <a:spLocks noChangeShapeType="1"/>
              </p:cNvSpPr>
              <p:nvPr/>
            </p:nvSpPr>
            <p:spPr bwMode="auto">
              <a:xfrm flipV="1">
                <a:off x="2848" y="847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7" name="Line 15"/>
              <p:cNvSpPr>
                <a:spLocks noChangeShapeType="1"/>
              </p:cNvSpPr>
              <p:nvPr/>
            </p:nvSpPr>
            <p:spPr bwMode="auto">
              <a:xfrm>
                <a:off x="2943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5637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63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4" name="Line 19"/>
              <p:cNvSpPr>
                <a:spLocks noChangeShapeType="1"/>
              </p:cNvSpPr>
              <p:nvPr/>
            </p:nvSpPr>
            <p:spPr bwMode="auto">
              <a:xfrm>
                <a:off x="2943" y="945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5" name="Line 20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917575" y="4652963"/>
            <a:ext cx="1054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BSS 1</a:t>
            </a:r>
          </a:p>
        </p:txBody>
      </p:sp>
      <p:sp>
        <p:nvSpPr>
          <p:cNvPr id="21512" name="Text Box 27"/>
          <p:cNvSpPr txBox="1">
            <a:spLocks noChangeArrowheads="1"/>
          </p:cNvSpPr>
          <p:nvPr/>
        </p:nvSpPr>
        <p:spPr bwMode="auto">
          <a:xfrm>
            <a:off x="3211513" y="6086475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BSS 2</a:t>
            </a:r>
          </a:p>
        </p:txBody>
      </p:sp>
      <p:sp>
        <p:nvSpPr>
          <p:cNvPr id="21513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29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56369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5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72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1515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hub, switch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or router</a:t>
            </a:r>
          </a:p>
        </p:txBody>
      </p:sp>
      <p:sp>
        <p:nvSpPr>
          <p:cNvPr id="21516" name="Oval 23"/>
          <p:cNvSpPr>
            <a:spLocks noChangeArrowheads="1"/>
          </p:cNvSpPr>
          <p:nvPr/>
        </p:nvSpPr>
        <p:spPr bwMode="auto">
          <a:xfrm>
            <a:off x="487363" y="2874963"/>
            <a:ext cx="1960562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2" name="Group 361"/>
          <p:cNvGrpSpPr>
            <a:grpSpLocks/>
          </p:cNvGrpSpPr>
          <p:nvPr/>
        </p:nvGrpSpPr>
        <p:grpSpPr bwMode="auto">
          <a:xfrm>
            <a:off x="1554163" y="3302000"/>
            <a:ext cx="639762" cy="581025"/>
            <a:chOff x="2967" y="478"/>
            <a:chExt cx="788" cy="625"/>
          </a:xfrm>
        </p:grpSpPr>
        <p:pic>
          <p:nvPicPr>
            <p:cNvPr id="5636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3" name="Group 356"/>
          <p:cNvGrpSpPr>
            <a:grpSpLocks/>
          </p:cNvGrpSpPr>
          <p:nvPr/>
        </p:nvGrpSpPr>
        <p:grpSpPr bwMode="auto">
          <a:xfrm>
            <a:off x="1798638" y="3860800"/>
            <a:ext cx="436562" cy="498475"/>
            <a:chOff x="313" y="1497"/>
            <a:chExt cx="1152" cy="1014"/>
          </a:xfrm>
        </p:grpSpPr>
        <p:pic>
          <p:nvPicPr>
            <p:cNvPr id="5636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4" name="Group 403"/>
          <p:cNvGrpSpPr>
            <a:grpSpLocks/>
          </p:cNvGrpSpPr>
          <p:nvPr/>
        </p:nvGrpSpPr>
        <p:grpSpPr bwMode="auto">
          <a:xfrm>
            <a:off x="1127125" y="3068638"/>
            <a:ext cx="446088" cy="382587"/>
            <a:chOff x="2751" y="1851"/>
            <a:chExt cx="462" cy="478"/>
          </a:xfrm>
        </p:grpSpPr>
        <p:pic>
          <p:nvPicPr>
            <p:cNvPr id="56363" name="Picture 364" descr="iphone_stylized_small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5" name="Group 356"/>
          <p:cNvGrpSpPr>
            <a:grpSpLocks/>
          </p:cNvGrpSpPr>
          <p:nvPr/>
        </p:nvGrpSpPr>
        <p:grpSpPr bwMode="auto">
          <a:xfrm>
            <a:off x="1147763" y="3738563"/>
            <a:ext cx="436562" cy="498475"/>
            <a:chOff x="313" y="1497"/>
            <a:chExt cx="1152" cy="1014"/>
          </a:xfrm>
        </p:grpSpPr>
        <p:pic>
          <p:nvPicPr>
            <p:cNvPr id="5636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6" name="Group 356"/>
          <p:cNvGrpSpPr>
            <a:grpSpLocks/>
          </p:cNvGrpSpPr>
          <p:nvPr/>
        </p:nvGrpSpPr>
        <p:grpSpPr bwMode="auto">
          <a:xfrm>
            <a:off x="720725" y="3352800"/>
            <a:ext cx="438150" cy="498475"/>
            <a:chOff x="313" y="1497"/>
            <a:chExt cx="1152" cy="1014"/>
          </a:xfrm>
        </p:grpSpPr>
        <p:pic>
          <p:nvPicPr>
            <p:cNvPr id="56359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2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Oval 23"/>
          <p:cNvSpPr>
            <a:spLocks noChangeArrowheads="1"/>
          </p:cNvSpPr>
          <p:nvPr/>
        </p:nvSpPr>
        <p:spPr bwMode="auto">
          <a:xfrm>
            <a:off x="2682875" y="4195763"/>
            <a:ext cx="1960563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9" name="Group 361"/>
          <p:cNvGrpSpPr>
            <a:grpSpLocks/>
          </p:cNvGrpSpPr>
          <p:nvPr/>
        </p:nvGrpSpPr>
        <p:grpSpPr bwMode="auto">
          <a:xfrm>
            <a:off x="3749675" y="4622800"/>
            <a:ext cx="639763" cy="581025"/>
            <a:chOff x="2967" y="478"/>
            <a:chExt cx="788" cy="625"/>
          </a:xfrm>
        </p:grpSpPr>
        <p:pic>
          <p:nvPicPr>
            <p:cNvPr id="5635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356"/>
          <p:cNvGrpSpPr>
            <a:grpSpLocks/>
          </p:cNvGrpSpPr>
          <p:nvPr/>
        </p:nvGrpSpPr>
        <p:grpSpPr bwMode="auto">
          <a:xfrm>
            <a:off x="3992563" y="5181600"/>
            <a:ext cx="436562" cy="498475"/>
            <a:chOff x="313" y="1497"/>
            <a:chExt cx="1152" cy="1014"/>
          </a:xfrm>
        </p:grpSpPr>
        <p:pic>
          <p:nvPicPr>
            <p:cNvPr id="5635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1" name="Group 403"/>
          <p:cNvGrpSpPr>
            <a:grpSpLocks/>
          </p:cNvGrpSpPr>
          <p:nvPr/>
        </p:nvGrpSpPr>
        <p:grpSpPr bwMode="auto">
          <a:xfrm>
            <a:off x="3535363" y="5172075"/>
            <a:ext cx="569912" cy="544513"/>
            <a:chOff x="2751" y="1851"/>
            <a:chExt cx="462" cy="478"/>
          </a:xfrm>
        </p:grpSpPr>
        <p:pic>
          <p:nvPicPr>
            <p:cNvPr id="56353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2" name="Group 356"/>
          <p:cNvGrpSpPr>
            <a:grpSpLocks/>
          </p:cNvGrpSpPr>
          <p:nvPr/>
        </p:nvGrpSpPr>
        <p:grpSpPr bwMode="auto">
          <a:xfrm>
            <a:off x="3078163" y="5191125"/>
            <a:ext cx="436562" cy="498475"/>
            <a:chOff x="313" y="1497"/>
            <a:chExt cx="1152" cy="1014"/>
          </a:xfrm>
        </p:grpSpPr>
        <p:pic>
          <p:nvPicPr>
            <p:cNvPr id="5635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356"/>
          <p:cNvGrpSpPr>
            <a:grpSpLocks/>
          </p:cNvGrpSpPr>
          <p:nvPr/>
        </p:nvGrpSpPr>
        <p:grpSpPr bwMode="auto">
          <a:xfrm>
            <a:off x="3027363" y="4602163"/>
            <a:ext cx="436562" cy="498475"/>
            <a:chOff x="313" y="1497"/>
            <a:chExt cx="1152" cy="1014"/>
          </a:xfrm>
        </p:grpSpPr>
        <p:pic>
          <p:nvPicPr>
            <p:cNvPr id="56349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203575" y="3794125"/>
            <a:ext cx="738188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45" name="Group 403"/>
          <p:cNvGrpSpPr>
            <a:grpSpLocks/>
          </p:cNvGrpSpPr>
          <p:nvPr/>
        </p:nvGrpSpPr>
        <p:grpSpPr bwMode="auto">
          <a:xfrm>
            <a:off x="3322638" y="4246563"/>
            <a:ext cx="568325" cy="544512"/>
            <a:chOff x="2751" y="1851"/>
            <a:chExt cx="462" cy="478"/>
          </a:xfrm>
        </p:grpSpPr>
        <p:pic>
          <p:nvPicPr>
            <p:cNvPr id="56347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46" name="Picture 19" descr="underline_base"/>
          <p:cNvPicPr>
            <a:picLocks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9699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778265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Channels, association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802.11b: 2.4GHz-2.485GHz spectrum divided into 11 channels at different frequencies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AP admin chooses frequency for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interference possible: channel can be same as that chosen by neighboring AP!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host: must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associate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with an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scans channels, listening for </a:t>
            </a:r>
            <a:r>
              <a:rPr lang="en-US" i="1" dirty="0">
                <a:latin typeface="Gill Sans MT" charset="0"/>
              </a:rPr>
              <a:t>beacon frames</a:t>
            </a:r>
            <a:r>
              <a:rPr lang="en-US" dirty="0">
                <a:latin typeface="Gill Sans MT" charset="0"/>
              </a:rPr>
              <a:t> containing AP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name (SSID) and MAC address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selects AP to associate with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may perform authentication [Chapter 8]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will typically run DHCP to get IP address in AP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subnet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5837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229420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8112125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passive/active scanning</a:t>
            </a:r>
          </a:p>
        </p:txBody>
      </p:sp>
      <p:sp>
        <p:nvSpPr>
          <p:cNvPr id="23557" name="Oval 80"/>
          <p:cNvSpPr>
            <a:spLocks noChangeArrowheads="1"/>
          </p:cNvSpPr>
          <p:nvPr/>
        </p:nvSpPr>
        <p:spPr bwMode="auto">
          <a:xfrm>
            <a:off x="2208213" y="1484313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23558" name="Oval 81"/>
          <p:cNvSpPr>
            <a:spLocks noChangeArrowheads="1"/>
          </p:cNvSpPr>
          <p:nvPr/>
        </p:nvSpPr>
        <p:spPr bwMode="auto">
          <a:xfrm>
            <a:off x="352425" y="1419225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sp>
        <p:nvSpPr>
          <p:cNvPr id="23559" name="Text Box 82"/>
          <p:cNvSpPr txBox="1">
            <a:spLocks noChangeArrowheads="1"/>
          </p:cNvSpPr>
          <p:nvPr/>
        </p:nvSpPr>
        <p:spPr bwMode="auto">
          <a:xfrm>
            <a:off x="3578225" y="2536825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AP 2</a:t>
            </a:r>
          </a:p>
        </p:txBody>
      </p:sp>
      <p:sp>
        <p:nvSpPr>
          <p:cNvPr id="23560" name="Text Box 83"/>
          <p:cNvSpPr txBox="1">
            <a:spLocks noChangeArrowheads="1"/>
          </p:cNvSpPr>
          <p:nvPr/>
        </p:nvSpPr>
        <p:spPr bwMode="auto">
          <a:xfrm>
            <a:off x="1839913" y="21907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sp>
        <p:nvSpPr>
          <p:cNvPr id="23561" name="Text Box 84"/>
          <p:cNvSpPr txBox="1">
            <a:spLocks noChangeArrowheads="1"/>
          </p:cNvSpPr>
          <p:nvPr/>
        </p:nvSpPr>
        <p:spPr bwMode="auto">
          <a:xfrm>
            <a:off x="846138" y="2547938"/>
            <a:ext cx="6238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AP 1</a:t>
            </a:r>
          </a:p>
        </p:txBody>
      </p:sp>
      <p:sp>
        <p:nvSpPr>
          <p:cNvPr id="23562" name="Text Box 85"/>
          <p:cNvSpPr txBox="1">
            <a:spLocks noChangeArrowheads="1"/>
          </p:cNvSpPr>
          <p:nvPr/>
        </p:nvSpPr>
        <p:spPr bwMode="auto">
          <a:xfrm>
            <a:off x="2205038" y="3206750"/>
            <a:ext cx="4460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3563" name="Text Box 87"/>
          <p:cNvSpPr txBox="1">
            <a:spLocks noChangeArrowheads="1"/>
          </p:cNvSpPr>
          <p:nvPr/>
        </p:nvSpPr>
        <p:spPr bwMode="auto">
          <a:xfrm>
            <a:off x="2995613" y="1541463"/>
            <a:ext cx="766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23564" name="Text Box 88"/>
          <p:cNvSpPr txBox="1">
            <a:spLocks noChangeArrowheads="1"/>
          </p:cNvSpPr>
          <p:nvPr/>
        </p:nvSpPr>
        <p:spPr bwMode="auto">
          <a:xfrm>
            <a:off x="1179513" y="1490663"/>
            <a:ext cx="7651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23565" name="Line 130"/>
          <p:cNvSpPr>
            <a:spLocks noChangeShapeType="1"/>
          </p:cNvSpPr>
          <p:nvPr/>
        </p:nvSpPr>
        <p:spPr bwMode="auto">
          <a:xfrm>
            <a:off x="1701800" y="25717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6" name="Line 131"/>
          <p:cNvSpPr>
            <a:spLocks noChangeShapeType="1"/>
          </p:cNvSpPr>
          <p:nvPr/>
        </p:nvSpPr>
        <p:spPr bwMode="auto">
          <a:xfrm flipH="1">
            <a:off x="2589213" y="25876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7" name="Line 132"/>
          <p:cNvSpPr>
            <a:spLocks noChangeShapeType="1"/>
          </p:cNvSpPr>
          <p:nvPr/>
        </p:nvSpPr>
        <p:spPr bwMode="auto">
          <a:xfrm flipH="1">
            <a:off x="2787650" y="2919413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8" name="Line 133"/>
          <p:cNvSpPr>
            <a:spLocks noChangeShapeType="1"/>
          </p:cNvSpPr>
          <p:nvPr/>
        </p:nvSpPr>
        <p:spPr bwMode="auto">
          <a:xfrm flipV="1">
            <a:off x="2743200" y="2740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0432" name="Group 134"/>
          <p:cNvGrpSpPr>
            <a:grpSpLocks/>
          </p:cNvGrpSpPr>
          <p:nvPr/>
        </p:nvGrpSpPr>
        <p:grpSpPr bwMode="auto">
          <a:xfrm>
            <a:off x="2898775" y="2489200"/>
            <a:ext cx="282575" cy="304800"/>
            <a:chOff x="1255" y="3461"/>
            <a:chExt cx="178" cy="192"/>
          </a:xfrm>
        </p:grpSpPr>
        <p:sp>
          <p:nvSpPr>
            <p:cNvPr id="23631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2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60433" name="Group 137"/>
          <p:cNvGrpSpPr>
            <a:grpSpLocks/>
          </p:cNvGrpSpPr>
          <p:nvPr/>
        </p:nvGrpSpPr>
        <p:grpSpPr bwMode="auto">
          <a:xfrm>
            <a:off x="2811463" y="2746375"/>
            <a:ext cx="282575" cy="304800"/>
            <a:chOff x="1851" y="2490"/>
            <a:chExt cx="178" cy="192"/>
          </a:xfrm>
        </p:grpSpPr>
        <p:sp>
          <p:nvSpPr>
            <p:cNvPr id="23629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0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latin typeface="Arial" charset="0"/>
                  <a:cs typeface="+mn-cs"/>
                </a:rPr>
                <a:t>2</a:t>
              </a:r>
            </a:p>
          </p:txBody>
        </p:sp>
      </p:grpSp>
      <p:grpSp>
        <p:nvGrpSpPr>
          <p:cNvPr id="60434" name="Group 140"/>
          <p:cNvGrpSpPr>
            <a:grpSpLocks/>
          </p:cNvGrpSpPr>
          <p:nvPr/>
        </p:nvGrpSpPr>
        <p:grpSpPr bwMode="auto">
          <a:xfrm>
            <a:off x="3097213" y="2852738"/>
            <a:ext cx="282575" cy="304800"/>
            <a:chOff x="1851" y="2490"/>
            <a:chExt cx="178" cy="192"/>
          </a:xfrm>
        </p:grpSpPr>
        <p:sp>
          <p:nvSpPr>
            <p:cNvPr id="23627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8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latin typeface="Arial" charset="0"/>
                  <a:cs typeface="+mn-cs"/>
                </a:rPr>
                <a:t>3</a:t>
              </a:r>
            </a:p>
          </p:txBody>
        </p:sp>
      </p:grpSp>
      <p:grpSp>
        <p:nvGrpSpPr>
          <p:cNvPr id="60435" name="Group 143"/>
          <p:cNvGrpSpPr>
            <a:grpSpLocks/>
          </p:cNvGrpSpPr>
          <p:nvPr/>
        </p:nvGrpSpPr>
        <p:grpSpPr bwMode="auto">
          <a:xfrm>
            <a:off x="1731963" y="2462213"/>
            <a:ext cx="282575" cy="304800"/>
            <a:chOff x="1255" y="3461"/>
            <a:chExt cx="178" cy="192"/>
          </a:xfrm>
        </p:grpSpPr>
        <p:sp>
          <p:nvSpPr>
            <p:cNvPr id="23625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6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23573" name="Text Box 146"/>
          <p:cNvSpPr txBox="1">
            <a:spLocks noChangeArrowheads="1"/>
          </p:cNvSpPr>
          <p:nvPr/>
        </p:nvSpPr>
        <p:spPr bwMode="auto">
          <a:xfrm>
            <a:off x="265113" y="3703638"/>
            <a:ext cx="4116387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i="1" u="sng" dirty="0">
                <a:solidFill>
                  <a:srgbClr val="C00000"/>
                </a:solidFill>
                <a:latin typeface="Gill Sans MT" charset="0"/>
                <a:cs typeface="+mn-cs"/>
              </a:rPr>
              <a:t>passive scanning:</a:t>
            </a:r>
            <a:r>
              <a:rPr lang="en-US" sz="2400" u="sng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>
                <a:latin typeface="Gill Sans MT" charset="0"/>
                <a:cs typeface="+mn-cs"/>
              </a:rPr>
              <a:t>beacon frames sent from APs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>
                <a:latin typeface="Gill Sans MT" charset="0"/>
                <a:cs typeface="+mn-cs"/>
              </a:rPr>
              <a:t>association Request frame sent: H1 to selected AP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>
                <a:latin typeface="Gill Sans MT" charset="0"/>
                <a:cs typeface="+mn-cs"/>
              </a:rPr>
              <a:t>association Response frame sent from  selected AP to H1</a:t>
            </a:r>
          </a:p>
        </p:txBody>
      </p:sp>
      <p:grpSp>
        <p:nvGrpSpPr>
          <p:cNvPr id="60437" name="Group 361"/>
          <p:cNvGrpSpPr>
            <a:grpSpLocks/>
          </p:cNvGrpSpPr>
          <p:nvPr/>
        </p:nvGrpSpPr>
        <p:grpSpPr bwMode="auto">
          <a:xfrm>
            <a:off x="1260475" y="2092325"/>
            <a:ext cx="649288" cy="561975"/>
            <a:chOff x="2967" y="478"/>
            <a:chExt cx="788" cy="625"/>
          </a:xfrm>
        </p:grpSpPr>
        <p:pic>
          <p:nvPicPr>
            <p:cNvPr id="6048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8" name="Group 361"/>
          <p:cNvGrpSpPr>
            <a:grpSpLocks/>
          </p:cNvGrpSpPr>
          <p:nvPr/>
        </p:nvGrpSpPr>
        <p:grpSpPr bwMode="auto">
          <a:xfrm>
            <a:off x="3170238" y="2112963"/>
            <a:ext cx="649287" cy="561975"/>
            <a:chOff x="2967" y="478"/>
            <a:chExt cx="788" cy="625"/>
          </a:xfrm>
        </p:grpSpPr>
        <p:pic>
          <p:nvPicPr>
            <p:cNvPr id="604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9" name="Group 356"/>
          <p:cNvGrpSpPr>
            <a:grpSpLocks/>
          </p:cNvGrpSpPr>
          <p:nvPr/>
        </p:nvGrpSpPr>
        <p:grpSpPr bwMode="auto">
          <a:xfrm>
            <a:off x="2205038" y="2519363"/>
            <a:ext cx="436562" cy="498475"/>
            <a:chOff x="313" y="1497"/>
            <a:chExt cx="1152" cy="1014"/>
          </a:xfrm>
        </p:grpSpPr>
        <p:pic>
          <p:nvPicPr>
            <p:cNvPr id="60482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3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18038" y="1390650"/>
            <a:ext cx="4297362" cy="4976813"/>
            <a:chOff x="4618038" y="1390650"/>
            <a:chExt cx="4297362" cy="4976356"/>
          </a:xfrm>
        </p:grpSpPr>
        <p:sp>
          <p:nvSpPr>
            <p:cNvPr id="23579" name="Oval 6"/>
            <p:cNvSpPr>
              <a:spLocks noChangeArrowheads="1"/>
            </p:cNvSpPr>
            <p:nvPr/>
          </p:nvSpPr>
          <p:spPr bwMode="auto">
            <a:xfrm>
              <a:off x="6580188" y="1455732"/>
              <a:ext cx="2335212" cy="2223883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cs typeface="+mn-cs"/>
              </a:endParaRPr>
            </a:p>
          </p:txBody>
        </p:sp>
        <p:sp>
          <p:nvSpPr>
            <p:cNvPr id="23580" name="Oval 7"/>
            <p:cNvSpPr>
              <a:spLocks noChangeArrowheads="1"/>
            </p:cNvSpPr>
            <p:nvPr/>
          </p:nvSpPr>
          <p:spPr bwMode="auto">
            <a:xfrm>
              <a:off x="4724400" y="1390650"/>
              <a:ext cx="2335213" cy="2223884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1" name="Text Box 8"/>
            <p:cNvSpPr txBox="1">
              <a:spLocks noChangeArrowheads="1"/>
            </p:cNvSpPr>
            <p:nvPr/>
          </p:nvSpPr>
          <p:spPr bwMode="auto">
            <a:xfrm>
              <a:off x="7961313" y="2406557"/>
              <a:ext cx="623887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AP 2</a:t>
              </a:r>
            </a:p>
          </p:txBody>
        </p:sp>
        <p:sp>
          <p:nvSpPr>
            <p:cNvPr id="23582" name="Text Box 9"/>
            <p:cNvSpPr txBox="1">
              <a:spLocks noChangeArrowheads="1"/>
            </p:cNvSpPr>
            <p:nvPr/>
          </p:nvSpPr>
          <p:spPr bwMode="auto">
            <a:xfrm>
              <a:off x="6211888" y="2162104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3" name="Text Box 10"/>
            <p:cNvSpPr txBox="1">
              <a:spLocks noChangeArrowheads="1"/>
            </p:cNvSpPr>
            <p:nvPr/>
          </p:nvSpPr>
          <p:spPr bwMode="auto">
            <a:xfrm>
              <a:off x="5289550" y="2590690"/>
              <a:ext cx="623888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AP 1</a:t>
              </a:r>
            </a:p>
          </p:txBody>
        </p:sp>
        <p:sp>
          <p:nvSpPr>
            <p:cNvPr id="23584" name="Text Box 11"/>
            <p:cNvSpPr txBox="1">
              <a:spLocks noChangeArrowheads="1"/>
            </p:cNvSpPr>
            <p:nvPr/>
          </p:nvSpPr>
          <p:spPr bwMode="auto">
            <a:xfrm>
              <a:off x="6577013" y="3178011"/>
              <a:ext cx="446087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H1</a:t>
              </a:r>
            </a:p>
          </p:txBody>
        </p:sp>
        <p:sp>
          <p:nvSpPr>
            <p:cNvPr id="23585" name="Text Box 12"/>
            <p:cNvSpPr txBox="1">
              <a:spLocks noChangeArrowheads="1"/>
            </p:cNvSpPr>
            <p:nvPr/>
          </p:nvSpPr>
          <p:spPr bwMode="auto">
            <a:xfrm>
              <a:off x="8218488" y="2981179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6" name="Text Box 13"/>
            <p:cNvSpPr txBox="1">
              <a:spLocks noChangeArrowheads="1"/>
            </p:cNvSpPr>
            <p:nvPr/>
          </p:nvSpPr>
          <p:spPr bwMode="auto">
            <a:xfrm>
              <a:off x="7367588" y="1512877"/>
              <a:ext cx="766762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BBS 2</a:t>
              </a:r>
            </a:p>
          </p:txBody>
        </p:sp>
        <p:sp>
          <p:nvSpPr>
            <p:cNvPr id="23587" name="Text Box 14"/>
            <p:cNvSpPr txBox="1">
              <a:spLocks noChangeArrowheads="1"/>
            </p:cNvSpPr>
            <p:nvPr/>
          </p:nvSpPr>
          <p:spPr bwMode="auto">
            <a:xfrm>
              <a:off x="5551488" y="1462081"/>
              <a:ext cx="765175" cy="338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BBS 1</a:t>
              </a:r>
            </a:p>
          </p:txBody>
        </p:sp>
        <p:sp>
          <p:nvSpPr>
            <p:cNvPr id="60451" name="Freeform 56"/>
            <p:cNvSpPr>
              <a:spLocks/>
            </p:cNvSpPr>
            <p:nvPr/>
          </p:nvSpPr>
          <p:spPr bwMode="auto">
            <a:xfrm>
              <a:off x="6837363" y="2466975"/>
              <a:ext cx="869950" cy="225425"/>
            </a:xfrm>
            <a:custGeom>
              <a:avLst/>
              <a:gdLst>
                <a:gd name="T0" fmla="*/ 0 w 548"/>
                <a:gd name="T1" fmla="*/ 2147483647 h 142"/>
                <a:gd name="T2" fmla="*/ 0 w 548"/>
                <a:gd name="T3" fmla="*/ 0 h 142"/>
                <a:gd name="T4" fmla="*/ 2147483647 w 548"/>
                <a:gd name="T5" fmla="*/ 0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8" h="142">
                  <a:moveTo>
                    <a:pt x="0" y="142"/>
                  </a:moveTo>
                  <a:lnTo>
                    <a:pt x="0" y="0"/>
                  </a:lnTo>
                  <a:lnTo>
                    <a:pt x="54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9" name="Line 57"/>
            <p:cNvSpPr>
              <a:spLocks noChangeShapeType="1"/>
            </p:cNvSpPr>
            <p:nvPr/>
          </p:nvSpPr>
          <p:spPr bwMode="auto">
            <a:xfrm flipH="1">
              <a:off x="6011863" y="2466876"/>
              <a:ext cx="823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0" name="Line 58"/>
            <p:cNvSpPr>
              <a:spLocks noChangeShapeType="1"/>
            </p:cNvSpPr>
            <p:nvPr/>
          </p:nvSpPr>
          <p:spPr bwMode="auto">
            <a:xfrm>
              <a:off x="6073775" y="254306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1" name="Line 59"/>
            <p:cNvSpPr>
              <a:spLocks noChangeShapeType="1"/>
            </p:cNvSpPr>
            <p:nvPr/>
          </p:nvSpPr>
          <p:spPr bwMode="auto">
            <a:xfrm flipH="1">
              <a:off x="6961188" y="2558943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2" name="Line 60"/>
            <p:cNvSpPr>
              <a:spLocks noChangeShapeType="1"/>
            </p:cNvSpPr>
            <p:nvPr/>
          </p:nvSpPr>
          <p:spPr bwMode="auto">
            <a:xfrm flipH="1">
              <a:off x="7159625" y="2890700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3" name="Line 61"/>
            <p:cNvSpPr>
              <a:spLocks noChangeShapeType="1"/>
            </p:cNvSpPr>
            <p:nvPr/>
          </p:nvSpPr>
          <p:spPr bwMode="auto">
            <a:xfrm flipV="1">
              <a:off x="7115175" y="271132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0457" name="Group 62"/>
            <p:cNvGrpSpPr>
              <a:grpSpLocks/>
            </p:cNvGrpSpPr>
            <p:nvPr/>
          </p:nvGrpSpPr>
          <p:grpSpPr bwMode="auto">
            <a:xfrm>
              <a:off x="6686550" y="2295525"/>
              <a:ext cx="282575" cy="304800"/>
              <a:chOff x="1255" y="3461"/>
              <a:chExt cx="178" cy="192"/>
            </a:xfrm>
          </p:grpSpPr>
          <p:sp>
            <p:nvSpPr>
              <p:cNvPr id="23617" name="Oval 63"/>
              <p:cNvSpPr>
                <a:spLocks noChangeArrowheads="1"/>
              </p:cNvSpPr>
              <p:nvPr/>
            </p:nvSpPr>
            <p:spPr bwMode="auto">
              <a:xfrm>
                <a:off x="1274" y="349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8" name="Text Box 64"/>
              <p:cNvSpPr txBox="1">
                <a:spLocks noChangeArrowheads="1"/>
              </p:cNvSpPr>
              <p:nvPr/>
            </p:nvSpPr>
            <p:spPr bwMode="auto">
              <a:xfrm>
                <a:off x="1255" y="346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60458" name="Group 65"/>
            <p:cNvGrpSpPr>
              <a:grpSpLocks/>
            </p:cNvGrpSpPr>
            <p:nvPr/>
          </p:nvGrpSpPr>
          <p:grpSpPr bwMode="auto">
            <a:xfrm>
              <a:off x="7258050" y="2492375"/>
              <a:ext cx="282575" cy="304800"/>
              <a:chOff x="1851" y="2490"/>
              <a:chExt cx="178" cy="192"/>
            </a:xfrm>
          </p:grpSpPr>
          <p:sp>
            <p:nvSpPr>
              <p:cNvPr id="23615" name="Oval 66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6" name="Text Box 67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59" name="Group 68"/>
            <p:cNvGrpSpPr>
              <a:grpSpLocks/>
            </p:cNvGrpSpPr>
            <p:nvPr/>
          </p:nvGrpSpPr>
          <p:grpSpPr bwMode="auto">
            <a:xfrm>
              <a:off x="6180138" y="2509838"/>
              <a:ext cx="282575" cy="304800"/>
              <a:chOff x="1851" y="2490"/>
              <a:chExt cx="178" cy="192"/>
            </a:xfrm>
          </p:grpSpPr>
          <p:sp>
            <p:nvSpPr>
              <p:cNvPr id="23613" name="Oval 69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4" name="Text Box 70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60" name="Group 71"/>
            <p:cNvGrpSpPr>
              <a:grpSpLocks/>
            </p:cNvGrpSpPr>
            <p:nvPr/>
          </p:nvGrpSpPr>
          <p:grpSpPr bwMode="auto">
            <a:xfrm>
              <a:off x="7200900" y="2735263"/>
              <a:ext cx="282575" cy="304800"/>
              <a:chOff x="1851" y="2490"/>
              <a:chExt cx="178" cy="192"/>
            </a:xfrm>
          </p:grpSpPr>
          <p:sp>
            <p:nvSpPr>
              <p:cNvPr id="23611" name="Oval 72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2" name="Text Box 73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60461" name="Group 74"/>
            <p:cNvGrpSpPr>
              <a:grpSpLocks/>
            </p:cNvGrpSpPr>
            <p:nvPr/>
          </p:nvGrpSpPr>
          <p:grpSpPr bwMode="auto">
            <a:xfrm>
              <a:off x="7489825" y="2827338"/>
              <a:ext cx="282575" cy="304800"/>
              <a:chOff x="1851" y="2490"/>
              <a:chExt cx="178" cy="192"/>
            </a:xfrm>
          </p:grpSpPr>
          <p:sp>
            <p:nvSpPr>
              <p:cNvPr id="23609" name="Oval 75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0" name="Text Box 76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4</a:t>
                </a:r>
              </a:p>
            </p:txBody>
          </p:sp>
        </p:grpSp>
        <p:sp>
          <p:nvSpPr>
            <p:cNvPr id="23599" name="Text Box 77"/>
            <p:cNvSpPr txBox="1">
              <a:spLocks noChangeArrowheads="1"/>
            </p:cNvSpPr>
            <p:nvPr/>
          </p:nvSpPr>
          <p:spPr bwMode="auto">
            <a:xfrm>
              <a:off x="4618038" y="3689139"/>
              <a:ext cx="3962400" cy="267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i="1" u="sng" dirty="0">
                  <a:solidFill>
                    <a:srgbClr val="C00000"/>
                  </a:solidFill>
                  <a:latin typeface="Gill Sans MT" charset="0"/>
                  <a:cs typeface="+mn-cs"/>
                </a:rPr>
                <a:t>active  scanning</a:t>
              </a:r>
              <a:r>
                <a:rPr lang="en-US" sz="24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: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>
                  <a:latin typeface="Arial" charset="0"/>
                  <a:cs typeface="+mn-cs"/>
                </a:rPr>
                <a:t>Probe Request frame broadcast from H1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>
                  <a:latin typeface="Arial" charset="0"/>
                  <a:cs typeface="+mn-cs"/>
                </a:rPr>
                <a:t>Probe Response frames sent from APs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>
                  <a:latin typeface="Arial" charset="0"/>
                  <a:cs typeface="+mn-cs"/>
                </a:rPr>
                <a:t>Association Request frame sent: H1 to selected AP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>
                  <a:latin typeface="Arial" charset="0"/>
                  <a:cs typeface="+mn-cs"/>
                </a:rPr>
                <a:t>Association Response frame sent from selected AP to H1</a:t>
              </a:r>
            </a:p>
          </p:txBody>
        </p:sp>
        <p:grpSp>
          <p:nvGrpSpPr>
            <p:cNvPr id="60463" name="Group 361"/>
            <p:cNvGrpSpPr>
              <a:grpSpLocks/>
            </p:cNvGrpSpPr>
            <p:nvPr/>
          </p:nvGrpSpPr>
          <p:grpSpPr bwMode="auto">
            <a:xfrm>
              <a:off x="5557520" y="2062480"/>
              <a:ext cx="650240" cy="561340"/>
              <a:chOff x="2967" y="478"/>
              <a:chExt cx="788" cy="625"/>
            </a:xfrm>
          </p:grpSpPr>
          <p:pic>
            <p:nvPicPr>
              <p:cNvPr id="60470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71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4" name="Group 361"/>
            <p:cNvGrpSpPr>
              <a:grpSpLocks/>
            </p:cNvGrpSpPr>
            <p:nvPr/>
          </p:nvGrpSpPr>
          <p:grpSpPr bwMode="auto">
            <a:xfrm>
              <a:off x="7599680" y="2001520"/>
              <a:ext cx="650240" cy="561340"/>
              <a:chOff x="2967" y="478"/>
              <a:chExt cx="788" cy="625"/>
            </a:xfrm>
          </p:grpSpPr>
          <p:pic>
            <p:nvPicPr>
              <p:cNvPr id="60468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9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5" name="Group 356"/>
            <p:cNvGrpSpPr>
              <a:grpSpLocks/>
            </p:cNvGrpSpPr>
            <p:nvPr/>
          </p:nvGrpSpPr>
          <p:grpSpPr bwMode="auto">
            <a:xfrm>
              <a:off x="6532880" y="2590799"/>
              <a:ext cx="436880" cy="497841"/>
              <a:chOff x="313" y="1497"/>
              <a:chExt cx="1152" cy="1014"/>
            </a:xfrm>
          </p:grpSpPr>
          <p:pic>
            <p:nvPicPr>
              <p:cNvPr id="6046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7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0441" name="Picture 17" descr="underline_base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1192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802.11: multiple access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avoid collisions: 2</a:t>
            </a:r>
            <a:r>
              <a:rPr lang="en-US" sz="2400" baseline="30000" dirty="0">
                <a:latin typeface="Gill Sans MT" charset="0"/>
                <a:cs typeface="+mn-cs"/>
              </a:rPr>
              <a:t>+</a:t>
            </a:r>
            <a:r>
              <a:rPr lang="en-US" sz="2400" dirty="0">
                <a:latin typeface="Gill Sans MT" charset="0"/>
                <a:cs typeface="+mn-cs"/>
              </a:rPr>
              <a:t> nodes </a:t>
            </a:r>
            <a:r>
              <a:rPr lang="en-US" sz="2400" dirty="0">
                <a:latin typeface="Gill Sans MT" charset="0"/>
                <a:cs typeface="+mn-cs"/>
                <a:sym typeface="Symbol" charset="0"/>
              </a:rPr>
              <a:t>transmitting at same time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  <a:sym typeface="Symbol" charset="0"/>
              </a:rPr>
              <a:t>802.11: CSMA - sense before transmitting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don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collide with ongoing transmission by other node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802.11: </a:t>
            </a:r>
            <a:r>
              <a:rPr lang="en-US" sz="2400" i="1" dirty="0">
                <a:latin typeface="Gill Sans MT" charset="0"/>
                <a:cs typeface="+mn-cs"/>
              </a:rPr>
              <a:t>no</a:t>
            </a:r>
            <a:r>
              <a:rPr lang="en-US" sz="2400" dirty="0">
                <a:latin typeface="Gill Sans MT" charset="0"/>
                <a:cs typeface="+mn-cs"/>
              </a:rPr>
              <a:t> collision detection!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difficult to receive (sense collisions) when transmitting due to weak received signals (fading)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sense all collisions in any case: hidden terminal, fading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goal: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avoid collisions</a:t>
            </a:r>
            <a:r>
              <a:rPr lang="en-US" sz="2000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sz="2000" dirty="0">
                <a:latin typeface="Gill Sans MT" charset="0"/>
              </a:rPr>
              <a:t> CSMA/C(ollision)A(voidance)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5824538" y="6032500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Arial" charset="0"/>
                <a:cs typeface="Arial" charset="0"/>
              </a:rPr>
              <a:t>space</a:t>
            </a:r>
          </a:p>
        </p:txBody>
      </p:sp>
      <p:grpSp>
        <p:nvGrpSpPr>
          <p:cNvPr id="62470" name="Group 1"/>
          <p:cNvGrpSpPr>
            <a:grpSpLocks/>
          </p:cNvGrpSpPr>
          <p:nvPr/>
        </p:nvGrpSpPr>
        <p:grpSpPr bwMode="auto">
          <a:xfrm>
            <a:off x="1371600" y="4664075"/>
            <a:ext cx="2273300" cy="1028700"/>
            <a:chOff x="576580" y="4516120"/>
            <a:chExt cx="3170330" cy="1491615"/>
          </a:xfrm>
        </p:grpSpPr>
        <p:grpSp>
          <p:nvGrpSpPr>
            <p:cNvPr id="62494" name="Group 356"/>
            <p:cNvGrpSpPr>
              <a:grpSpLocks/>
            </p:cNvGrpSpPr>
            <p:nvPr/>
          </p:nvGrpSpPr>
          <p:grpSpPr bwMode="auto">
            <a:xfrm>
              <a:off x="2042160" y="4673600"/>
              <a:ext cx="627380" cy="643255"/>
              <a:chOff x="313" y="1497"/>
              <a:chExt cx="1152" cy="1014"/>
            </a:xfrm>
          </p:grpSpPr>
          <p:pic>
            <p:nvPicPr>
              <p:cNvPr id="62507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8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495" name="Freeform 7"/>
            <p:cNvSpPr>
              <a:spLocks/>
            </p:cNvSpPr>
            <p:nvPr/>
          </p:nvSpPr>
          <p:spPr bwMode="auto">
            <a:xfrm>
              <a:off x="576580" y="4516120"/>
              <a:ext cx="2020888" cy="1085850"/>
            </a:xfrm>
            <a:custGeom>
              <a:avLst/>
              <a:gdLst>
                <a:gd name="T0" fmla="*/ 2147483647 w 1273"/>
                <a:gd name="T1" fmla="*/ 2147483647 h 684"/>
                <a:gd name="T2" fmla="*/ 2147483647 w 1273"/>
                <a:gd name="T3" fmla="*/ 0 h 684"/>
                <a:gd name="T4" fmla="*/ 2147483647 w 1273"/>
                <a:gd name="T5" fmla="*/ 2147483647 h 684"/>
                <a:gd name="T6" fmla="*/ 2147483647 w 1273"/>
                <a:gd name="T7" fmla="*/ 2147483647 h 684"/>
                <a:gd name="T8" fmla="*/ 2147483647 w 1273"/>
                <a:gd name="T9" fmla="*/ 2147483647 h 684"/>
                <a:gd name="T10" fmla="*/ 2147483647 w 1273"/>
                <a:gd name="T11" fmla="*/ 2147483647 h 684"/>
                <a:gd name="T12" fmla="*/ 2147483647 w 1273"/>
                <a:gd name="T13" fmla="*/ 2147483647 h 684"/>
                <a:gd name="T14" fmla="*/ 2147483647 w 1273"/>
                <a:gd name="T15" fmla="*/ 2147483647 h 684"/>
                <a:gd name="T16" fmla="*/ 2147483647 w 1273"/>
                <a:gd name="T17" fmla="*/ 2147483647 h 684"/>
                <a:gd name="T18" fmla="*/ 0 w 1273"/>
                <a:gd name="T19" fmla="*/ 2147483647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609" name="Line 26"/>
            <p:cNvSpPr>
              <a:spLocks noChangeShapeType="1"/>
            </p:cNvSpPr>
            <p:nvPr/>
          </p:nvSpPr>
          <p:spPr bwMode="auto">
            <a:xfrm flipV="1">
              <a:off x="1849583" y="5731510"/>
              <a:ext cx="998476" cy="168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0" name="Line 27"/>
            <p:cNvSpPr>
              <a:spLocks noChangeShapeType="1"/>
            </p:cNvSpPr>
            <p:nvPr/>
          </p:nvSpPr>
          <p:spPr bwMode="auto">
            <a:xfrm>
              <a:off x="2522614" y="5250419"/>
              <a:ext cx="407361" cy="322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1" name="Text Box 28"/>
            <p:cNvSpPr txBox="1">
              <a:spLocks noChangeArrowheads="1"/>
            </p:cNvSpPr>
            <p:nvPr/>
          </p:nvSpPr>
          <p:spPr bwMode="auto">
            <a:xfrm>
              <a:off x="968444" y="5623323"/>
              <a:ext cx="305521" cy="306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612" name="Text Box 29"/>
            <p:cNvSpPr txBox="1">
              <a:spLocks noChangeArrowheads="1"/>
            </p:cNvSpPr>
            <p:nvPr/>
          </p:nvSpPr>
          <p:spPr bwMode="auto">
            <a:xfrm>
              <a:off x="3441389" y="5395436"/>
              <a:ext cx="305521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613" name="Text Box 30"/>
            <p:cNvSpPr txBox="1">
              <a:spLocks noChangeArrowheads="1"/>
            </p:cNvSpPr>
            <p:nvPr/>
          </p:nvSpPr>
          <p:spPr bwMode="auto">
            <a:xfrm>
              <a:off x="2620027" y="4691063"/>
              <a:ext cx="314376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62501" name="Group 356"/>
            <p:cNvGrpSpPr>
              <a:grpSpLocks/>
            </p:cNvGrpSpPr>
            <p:nvPr/>
          </p:nvGrpSpPr>
          <p:grpSpPr bwMode="auto">
            <a:xfrm>
              <a:off x="2804160" y="5222240"/>
              <a:ext cx="627380" cy="643255"/>
              <a:chOff x="313" y="1497"/>
              <a:chExt cx="1152" cy="1014"/>
            </a:xfrm>
          </p:grpSpPr>
          <p:pic>
            <p:nvPicPr>
              <p:cNvPr id="6250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502" name="Group 356"/>
            <p:cNvGrpSpPr>
              <a:grpSpLocks/>
            </p:cNvGrpSpPr>
            <p:nvPr/>
          </p:nvGrpSpPr>
          <p:grpSpPr bwMode="auto">
            <a:xfrm>
              <a:off x="1280160" y="5364480"/>
              <a:ext cx="627380" cy="643255"/>
              <a:chOff x="313" y="1497"/>
              <a:chExt cx="1152" cy="1014"/>
            </a:xfrm>
          </p:grpSpPr>
          <p:pic>
            <p:nvPicPr>
              <p:cNvPr id="6250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2471" name="Group 2"/>
          <p:cNvGrpSpPr>
            <a:grpSpLocks/>
          </p:cNvGrpSpPr>
          <p:nvPr/>
        </p:nvGrpSpPr>
        <p:grpSpPr bwMode="auto">
          <a:xfrm>
            <a:off x="4724400" y="4460875"/>
            <a:ext cx="2809875" cy="1536700"/>
            <a:chOff x="4821555" y="4226560"/>
            <a:chExt cx="3545890" cy="2024698"/>
          </a:xfrm>
        </p:grpSpPr>
        <p:sp>
          <p:nvSpPr>
            <p:cNvPr id="24586" name="Text Box 47"/>
            <p:cNvSpPr txBox="1">
              <a:spLocks noChangeArrowheads="1"/>
            </p:cNvSpPr>
            <p:nvPr/>
          </p:nvSpPr>
          <p:spPr bwMode="auto">
            <a:xfrm>
              <a:off x="4821555" y="4395983"/>
              <a:ext cx="30450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587" name="Text Box 48"/>
            <p:cNvSpPr txBox="1">
              <a:spLocks noChangeArrowheads="1"/>
            </p:cNvSpPr>
            <p:nvPr/>
          </p:nvSpPr>
          <p:spPr bwMode="auto">
            <a:xfrm>
              <a:off x="6730727" y="4391799"/>
              <a:ext cx="32854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588" name="Text Box 49"/>
            <p:cNvSpPr txBox="1">
              <a:spLocks noChangeArrowheads="1"/>
            </p:cNvSpPr>
            <p:nvPr/>
          </p:nvSpPr>
          <p:spPr bwMode="auto">
            <a:xfrm>
              <a:off x="7912690" y="4435723"/>
              <a:ext cx="314522" cy="30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4589" name="Text Box 55"/>
            <p:cNvSpPr txBox="1">
              <a:spLocks noChangeArrowheads="1"/>
            </p:cNvSpPr>
            <p:nvPr/>
          </p:nvSpPr>
          <p:spPr bwMode="auto">
            <a:xfrm>
              <a:off x="4893675" y="5222176"/>
              <a:ext cx="827375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200">
                  <a:solidFill>
                    <a:srgbClr val="FF0000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0" name="Line 60"/>
            <p:cNvSpPr>
              <a:spLocks noChangeShapeType="1"/>
            </p:cNvSpPr>
            <p:nvPr/>
          </p:nvSpPr>
          <p:spPr bwMode="auto">
            <a:xfrm>
              <a:off x="4955779" y="6251258"/>
              <a:ext cx="326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1" name="Line 61"/>
            <p:cNvSpPr>
              <a:spLocks noChangeShapeType="1"/>
            </p:cNvSpPr>
            <p:nvPr/>
          </p:nvSpPr>
          <p:spPr bwMode="auto">
            <a:xfrm>
              <a:off x="4901688" y="5071579"/>
              <a:ext cx="0" cy="1137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479" name="Freeform 62"/>
            <p:cNvSpPr>
              <a:spLocks/>
            </p:cNvSpPr>
            <p:nvPr/>
          </p:nvSpPr>
          <p:spPr bwMode="auto">
            <a:xfrm>
              <a:off x="4985068" y="5127308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2480" name="Freeform 65"/>
            <p:cNvSpPr>
              <a:spLocks/>
            </p:cNvSpPr>
            <p:nvPr/>
          </p:nvSpPr>
          <p:spPr bwMode="auto">
            <a:xfrm flipH="1">
              <a:off x="5080318" y="5097145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594" name="Text Box 66"/>
            <p:cNvSpPr txBox="1">
              <a:spLocks noChangeArrowheads="1"/>
            </p:cNvSpPr>
            <p:nvPr/>
          </p:nvSpPr>
          <p:spPr bwMode="auto">
            <a:xfrm>
              <a:off x="7522041" y="5151061"/>
              <a:ext cx="845404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1200">
                  <a:solidFill>
                    <a:schemeClr val="accent2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5" name="Line 67"/>
            <p:cNvSpPr>
              <a:spLocks noChangeShapeType="1"/>
            </p:cNvSpPr>
            <p:nvPr/>
          </p:nvSpPr>
          <p:spPr bwMode="auto">
            <a:xfrm flipH="1">
              <a:off x="5282320" y="4958631"/>
              <a:ext cx="26044" cy="1263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6" name="Line 68"/>
            <p:cNvSpPr>
              <a:spLocks noChangeShapeType="1"/>
            </p:cNvSpPr>
            <p:nvPr/>
          </p:nvSpPr>
          <p:spPr bwMode="auto">
            <a:xfrm>
              <a:off x="6502348" y="5027655"/>
              <a:ext cx="0" cy="1206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7" name="Line 69"/>
            <p:cNvSpPr>
              <a:spLocks noChangeShapeType="1"/>
            </p:cNvSpPr>
            <p:nvPr/>
          </p:nvSpPr>
          <p:spPr bwMode="auto">
            <a:xfrm>
              <a:off x="7584145" y="5010922"/>
              <a:ext cx="0" cy="1181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2485" name="Group 356"/>
            <p:cNvGrpSpPr>
              <a:grpSpLocks/>
            </p:cNvGrpSpPr>
            <p:nvPr/>
          </p:nvGrpSpPr>
          <p:grpSpPr bwMode="auto">
            <a:xfrm>
              <a:off x="5008880" y="4257040"/>
              <a:ext cx="627380" cy="643255"/>
              <a:chOff x="313" y="1497"/>
              <a:chExt cx="1152" cy="1014"/>
            </a:xfrm>
          </p:grpSpPr>
          <p:pic>
            <p:nvPicPr>
              <p:cNvPr id="6249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6" name="Group 356"/>
            <p:cNvGrpSpPr>
              <a:grpSpLocks/>
            </p:cNvGrpSpPr>
            <p:nvPr/>
          </p:nvGrpSpPr>
          <p:grpSpPr bwMode="auto">
            <a:xfrm>
              <a:off x="6197600" y="4297680"/>
              <a:ext cx="627380" cy="643255"/>
              <a:chOff x="313" y="1497"/>
              <a:chExt cx="1152" cy="1014"/>
            </a:xfrm>
          </p:grpSpPr>
          <p:pic>
            <p:nvPicPr>
              <p:cNvPr id="6249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7" name="Group 356"/>
            <p:cNvGrpSpPr>
              <a:grpSpLocks/>
            </p:cNvGrpSpPr>
            <p:nvPr/>
          </p:nvGrpSpPr>
          <p:grpSpPr bwMode="auto">
            <a:xfrm>
              <a:off x="7274560" y="4226560"/>
              <a:ext cx="627380" cy="643255"/>
              <a:chOff x="313" y="1497"/>
              <a:chExt cx="1152" cy="1014"/>
            </a:xfrm>
          </p:grpSpPr>
          <p:pic>
            <p:nvPicPr>
              <p:cNvPr id="6248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8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2472" name="Picture 18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438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898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57163"/>
            <a:ext cx="8220075" cy="950912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IEEE 802.11 MAC Protocol: CSMA/CA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222375"/>
            <a:ext cx="5630863" cy="4953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sender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1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sense channel idle</a:t>
            </a:r>
            <a:r>
              <a:rPr lang="en-US" sz="2000" dirty="0">
                <a:latin typeface="Arial" charset="0"/>
                <a:cs typeface="Arial" charset="0"/>
              </a:rPr>
              <a:t> for </a:t>
            </a:r>
            <a:r>
              <a:rPr lang="en-US" sz="2000" b="1" dirty="0">
                <a:latin typeface="Arial" charset="0"/>
                <a:cs typeface="Arial" charset="0"/>
              </a:rPr>
              <a:t>DIFS</a:t>
            </a:r>
            <a:r>
              <a:rPr lang="en-US" sz="2000" dirty="0">
                <a:latin typeface="Arial" charset="0"/>
                <a:cs typeface="Arial" charset="0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entire frame (no CD)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2 if sense channel busy 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start random backoff time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timer counts down while channel idle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when timer expires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if no ACK, increase random backoff interval, repeat 2</a:t>
            </a:r>
          </a:p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receiver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-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frame received OK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   </a:t>
            </a:r>
            <a:r>
              <a:rPr lang="en-US" sz="2000" dirty="0">
                <a:latin typeface="Arial" charset="0"/>
                <a:cs typeface="Arial" charset="0"/>
              </a:rPr>
              <a:t>return ACK after </a:t>
            </a:r>
            <a:r>
              <a:rPr lang="en-US" sz="2000" b="1" dirty="0">
                <a:latin typeface="Arial" charset="0"/>
                <a:cs typeface="Arial" charset="0"/>
              </a:rPr>
              <a:t>SIFS </a:t>
            </a:r>
            <a:r>
              <a:rPr lang="en-US" sz="2000" dirty="0">
                <a:latin typeface="Arial" charset="0"/>
                <a:cs typeface="Arial" charset="0"/>
              </a:rPr>
              <a:t>(ACK needed due to hidden terminal problem) 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354327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64529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25622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23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dirty="0">
                    <a:latin typeface="Arial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4530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64531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21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6419850" y="4267200"/>
            <a:ext cx="2511425" cy="923925"/>
            <a:chOff x="4044" y="2688"/>
            <a:chExt cx="1582" cy="582"/>
          </a:xfrm>
        </p:grpSpPr>
        <p:sp>
          <p:nvSpPr>
            <p:cNvPr id="25613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SIFS</a:t>
              </a:r>
            </a:p>
          </p:txBody>
        </p:sp>
        <p:sp>
          <p:nvSpPr>
            <p:cNvPr id="25614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64526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64527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17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ACK</a:t>
                </a:r>
              </a:p>
            </p:txBody>
          </p:sp>
        </p:grpSp>
      </p:grpSp>
      <p:pic>
        <p:nvPicPr>
          <p:cNvPr id="6452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931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9956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Avoiding collisions (more)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39863"/>
            <a:ext cx="7772400" cy="361156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idea: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400" dirty="0">
                <a:latin typeface="Gill Sans MT" charset="0"/>
                <a:cs typeface="+mn-cs"/>
              </a:rPr>
              <a:t>allow sender to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reserve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channel rather than random access of data frames: avoid  collisions of long  data frames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sender first transmits </a:t>
            </a:r>
            <a:r>
              <a:rPr lang="en-US" sz="2400" i="1" dirty="0">
                <a:latin typeface="Gill Sans MT" charset="0"/>
                <a:cs typeface="+mn-cs"/>
              </a:rPr>
              <a:t>small</a:t>
            </a:r>
            <a:r>
              <a:rPr lang="en-US" sz="2400" dirty="0">
                <a:latin typeface="Gill Sans MT" charset="0"/>
                <a:cs typeface="+mn-cs"/>
              </a:rPr>
              <a:t> request-to-send (RTS) packets to BS using CSMA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RTSs may still collide with each other (but they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re short)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BS broadcasts clear-to-send CTS in response to RTS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CTS heard by all nodes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sender transmits data frame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other stations defer transmissions </a:t>
            </a:r>
          </a:p>
          <a:p>
            <a:pPr lvl="1"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857375" y="5203825"/>
            <a:ext cx="53562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cs typeface="Arial" charset="0"/>
              </a:rPr>
              <a:t>avoid data frame collisions completely </a:t>
            </a:r>
          </a:p>
          <a:p>
            <a:pPr algn="ctr"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cs typeface="Arial" charset="0"/>
              </a:rPr>
              <a:t>using small reservation packets!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1630363" y="5246688"/>
            <a:ext cx="5853112" cy="914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6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080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195509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94138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Collision Avoidance: RTS-CTS exchange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 dirty="0">
              <a:latin typeface="Times New Roman" charset="0"/>
              <a:cs typeface="+mn-cs"/>
            </a:endParaRP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767263" y="1393825"/>
            <a:ext cx="492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AP</a:t>
            </a:r>
          </a:p>
        </p:txBody>
      </p:sp>
      <p:sp>
        <p:nvSpPr>
          <p:cNvPr id="27655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7656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3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765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207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7659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68650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68653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8654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7691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27692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68644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9668 w 2996"/>
                <a:gd name="T3" fmla="*/ 298 h 461"/>
                <a:gd name="T4" fmla="*/ 9668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5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68646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7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8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CTS(A)</a:t>
              </a:r>
            </a:p>
          </p:txBody>
        </p:sp>
        <p:sp>
          <p:nvSpPr>
            <p:cNvPr id="27689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68638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79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cs typeface="Arial" charset="0"/>
                </a:rPr>
                <a:t>DATA (A)</a:t>
              </a:r>
            </a:p>
          </p:txBody>
        </p:sp>
        <p:sp>
          <p:nvSpPr>
            <p:cNvPr id="68640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1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2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ACK(A)</a:t>
              </a:r>
            </a:p>
          </p:txBody>
        </p:sp>
        <p:sp>
          <p:nvSpPr>
            <p:cNvPr id="27683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27676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77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15288" y="3671888"/>
            <a:ext cx="711200" cy="2424112"/>
            <a:chOff x="8015288" y="3671888"/>
            <a:chExt cx="711200" cy="2424112"/>
          </a:xfrm>
        </p:grpSpPr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8428038" y="3671888"/>
              <a:ext cx="0" cy="2424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8015288" y="4689475"/>
              <a:ext cx="71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defer</a:t>
              </a:r>
            </a:p>
          </p:txBody>
        </p:sp>
      </p:grpSp>
      <p:grpSp>
        <p:nvGrpSpPr>
          <p:cNvPr id="68624" name="Group 361"/>
          <p:cNvGrpSpPr>
            <a:grpSpLocks/>
          </p:cNvGrpSpPr>
          <p:nvPr/>
        </p:nvGrpSpPr>
        <p:grpSpPr bwMode="auto">
          <a:xfrm>
            <a:off x="4327525" y="1117600"/>
            <a:ext cx="650875" cy="561975"/>
            <a:chOff x="2967" y="478"/>
            <a:chExt cx="788" cy="625"/>
          </a:xfrm>
        </p:grpSpPr>
        <p:pic>
          <p:nvPicPr>
            <p:cNvPr id="6863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5" name="Group 356"/>
          <p:cNvGrpSpPr>
            <a:grpSpLocks/>
          </p:cNvGrpSpPr>
          <p:nvPr/>
        </p:nvGrpSpPr>
        <p:grpSpPr bwMode="auto">
          <a:xfrm>
            <a:off x="1514475" y="1057275"/>
            <a:ext cx="609600" cy="598488"/>
            <a:chOff x="313" y="1497"/>
            <a:chExt cx="1152" cy="1014"/>
          </a:xfrm>
        </p:grpSpPr>
        <p:pic>
          <p:nvPicPr>
            <p:cNvPr id="68630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1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6" name="Group 356"/>
          <p:cNvGrpSpPr>
            <a:grpSpLocks/>
          </p:cNvGrpSpPr>
          <p:nvPr/>
        </p:nvGrpSpPr>
        <p:grpSpPr bwMode="auto">
          <a:xfrm>
            <a:off x="7966075" y="1087438"/>
            <a:ext cx="609600" cy="598487"/>
            <a:chOff x="313" y="1497"/>
            <a:chExt cx="1152" cy="1014"/>
          </a:xfrm>
        </p:grpSpPr>
        <p:pic>
          <p:nvPicPr>
            <p:cNvPr id="68628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9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27" name="Picture 17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461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1946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2868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2868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2868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2869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69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2869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869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2869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2869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69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70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2870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70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</p:grpSp>
      <p:sp>
        <p:nvSpPr>
          <p:cNvPr id="28677" name="Rectangle 49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64055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frame: addressing</a:t>
            </a:r>
          </a:p>
        </p:txBody>
      </p:sp>
      <p:sp>
        <p:nvSpPr>
          <p:cNvPr id="28678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Address 2: </a:t>
            </a:r>
            <a:r>
              <a:rPr lang="en-US" sz="2000" dirty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transmitting this frame</a:t>
            </a:r>
          </a:p>
        </p:txBody>
      </p:sp>
      <p:sp>
        <p:nvSpPr>
          <p:cNvPr id="28679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0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1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Address 1: </a:t>
            </a:r>
            <a:r>
              <a:rPr lang="en-US" sz="2000" dirty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to receive this frame</a:t>
            </a:r>
          </a:p>
        </p:txBody>
      </p:sp>
      <p:sp>
        <p:nvSpPr>
          <p:cNvPr id="28682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3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Address 3: </a:t>
            </a:r>
            <a:r>
              <a:rPr lang="en-US" sz="2000" dirty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of router interface to which AP is attached</a:t>
            </a:r>
          </a:p>
        </p:txBody>
      </p:sp>
      <p:sp>
        <p:nvSpPr>
          <p:cNvPr id="28684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Address 4: </a:t>
            </a:r>
            <a:r>
              <a:rPr lang="en-US" sz="2000" dirty="0">
                <a:latin typeface="Gill Sans MT" charset="0"/>
                <a:cs typeface="+mn-cs"/>
              </a:rPr>
              <a:t>used only in ad hoc mode</a:t>
            </a:r>
          </a:p>
        </p:txBody>
      </p:sp>
      <p:sp>
        <p:nvSpPr>
          <p:cNvPr id="28685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669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453954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9701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0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72798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92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grpSp>
        <p:nvGrpSpPr>
          <p:cNvPr id="72711" name="Group 161"/>
          <p:cNvGrpSpPr>
            <a:grpSpLocks/>
          </p:cNvGrpSpPr>
          <p:nvPr/>
        </p:nvGrpSpPr>
        <p:grpSpPr bwMode="auto">
          <a:xfrm>
            <a:off x="4699000" y="2284413"/>
            <a:ext cx="787400" cy="525462"/>
            <a:chOff x="2960" y="1439"/>
            <a:chExt cx="496" cy="331"/>
          </a:xfrm>
        </p:grpSpPr>
        <p:grpSp>
          <p:nvGrpSpPr>
            <p:cNvPr id="72783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29778" name="Oval 5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79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0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1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82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2790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978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9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5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90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72791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978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7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6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7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29777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router</a:t>
              </a:r>
            </a:p>
          </p:txBody>
        </p:sp>
      </p:grpSp>
      <p:sp>
        <p:nvSpPr>
          <p:cNvPr id="29705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9706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R1</a:t>
            </a:r>
          </a:p>
        </p:txBody>
      </p:sp>
      <p:grpSp>
        <p:nvGrpSpPr>
          <p:cNvPr id="411805" name="Group 157"/>
          <p:cNvGrpSpPr>
            <a:grpSpLocks/>
          </p:cNvGrpSpPr>
          <p:nvPr/>
        </p:nvGrpSpPr>
        <p:grpSpPr bwMode="auto">
          <a:xfrm>
            <a:off x="349250" y="2392363"/>
            <a:ext cx="5356225" cy="3916362"/>
            <a:chOff x="268" y="1180"/>
            <a:chExt cx="3374" cy="2467"/>
          </a:xfrm>
        </p:grpSpPr>
        <p:sp>
          <p:nvSpPr>
            <p:cNvPr id="29747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48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72756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51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AP MAC addr  H1 MAC addr R1 MAC addr</a:t>
              </a:r>
            </a:p>
          </p:txBody>
        </p:sp>
        <p:sp>
          <p:nvSpPr>
            <p:cNvPr id="29752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3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4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2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29773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1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82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3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29770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8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9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4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29767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5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6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58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6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29764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2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3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60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29761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29762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29763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9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802.</a:t>
              </a:r>
              <a:r>
                <a:rPr lang="en-US" b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11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11808" name="Group 160"/>
          <p:cNvGrpSpPr>
            <a:grpSpLocks/>
          </p:cNvGrpSpPr>
          <p:nvPr/>
        </p:nvGrpSpPr>
        <p:grpSpPr bwMode="auto">
          <a:xfrm>
            <a:off x="3811588" y="2811463"/>
            <a:ext cx="4186237" cy="2155825"/>
            <a:chOff x="2401" y="1771"/>
            <a:chExt cx="2637" cy="1358"/>
          </a:xfrm>
        </p:grpSpPr>
        <p:sp>
          <p:nvSpPr>
            <p:cNvPr id="72727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21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2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68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24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R1 MAC addr  H1 MAC addr </a:t>
              </a:r>
            </a:p>
          </p:txBody>
        </p:sp>
        <p:sp>
          <p:nvSpPr>
            <p:cNvPr id="29725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6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7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35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29744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52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3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6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29741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9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0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7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29738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6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7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8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29735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3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4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32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29733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29734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8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802.</a:t>
              </a:r>
              <a:r>
                <a:rPr lang="en-US" b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72716" name="Group 361"/>
          <p:cNvGrpSpPr>
            <a:grpSpLocks/>
          </p:cNvGrpSpPr>
          <p:nvPr/>
        </p:nvGrpSpPr>
        <p:grpSpPr bwMode="auto">
          <a:xfrm>
            <a:off x="3311525" y="2235200"/>
            <a:ext cx="762000" cy="663575"/>
            <a:chOff x="2967" y="478"/>
            <a:chExt cx="788" cy="625"/>
          </a:xfrm>
        </p:grpSpPr>
        <p:pic>
          <p:nvPicPr>
            <p:cNvPr id="727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7" name="Group 356"/>
          <p:cNvGrpSpPr>
            <a:grpSpLocks/>
          </p:cNvGrpSpPr>
          <p:nvPr/>
        </p:nvGrpSpPr>
        <p:grpSpPr bwMode="auto">
          <a:xfrm>
            <a:off x="1909763" y="1798638"/>
            <a:ext cx="609600" cy="598487"/>
            <a:chOff x="313" y="1497"/>
            <a:chExt cx="1152" cy="1014"/>
          </a:xfrm>
        </p:grpSpPr>
        <p:pic>
          <p:nvPicPr>
            <p:cNvPr id="72723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4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8" name="Group 356"/>
          <p:cNvGrpSpPr>
            <a:grpSpLocks/>
          </p:cNvGrpSpPr>
          <p:nvPr/>
        </p:nvGrpSpPr>
        <p:grpSpPr bwMode="auto">
          <a:xfrm>
            <a:off x="2874963" y="1493838"/>
            <a:ext cx="609600" cy="598487"/>
            <a:chOff x="313" y="1497"/>
            <a:chExt cx="1152" cy="1014"/>
          </a:xfrm>
        </p:grpSpPr>
        <p:pic>
          <p:nvPicPr>
            <p:cNvPr id="7272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9" name="Rectangle 49"/>
          <p:cNvSpPr txBox="1">
            <a:spLocks noChangeArrowheads="1"/>
          </p:cNvSpPr>
          <p:nvPr/>
        </p:nvSpPr>
        <p:spPr bwMode="auto">
          <a:xfrm>
            <a:off x="533400" y="157163"/>
            <a:ext cx="6405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addressing</a:t>
            </a:r>
          </a:p>
        </p:txBody>
      </p:sp>
      <p:pic>
        <p:nvPicPr>
          <p:cNvPr id="72720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1139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7.1 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6.73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67.4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19462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825375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3075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3075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3075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6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6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3076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3076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3076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3076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6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7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3077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7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</p:grpSp>
      <p:grpSp>
        <p:nvGrpSpPr>
          <p:cNvPr id="74756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30735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Type</a:t>
              </a:r>
            </a:p>
          </p:txBody>
        </p:sp>
        <p:sp>
          <p:nvSpPr>
            <p:cNvPr id="30736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From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7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Subtype</a:t>
              </a:r>
            </a:p>
          </p:txBody>
        </p:sp>
        <p:sp>
          <p:nvSpPr>
            <p:cNvPr id="30738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To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9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 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frag</a:t>
              </a:r>
            </a:p>
          </p:txBody>
        </p:sp>
        <p:sp>
          <p:nvSpPr>
            <p:cNvPr id="30740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WEP</a:t>
              </a:r>
            </a:p>
          </p:txBody>
        </p:sp>
        <p:sp>
          <p:nvSpPr>
            <p:cNvPr id="30741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data</a:t>
              </a:r>
            </a:p>
          </p:txBody>
        </p:sp>
        <p:sp>
          <p:nvSpPr>
            <p:cNvPr id="30742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Power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mgt</a:t>
              </a:r>
            </a:p>
          </p:txBody>
        </p:sp>
        <p:sp>
          <p:nvSpPr>
            <p:cNvPr id="30743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Retry</a:t>
              </a:r>
            </a:p>
          </p:txBody>
        </p:sp>
        <p:sp>
          <p:nvSpPr>
            <p:cNvPr id="30744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Rsvd</a:t>
              </a:r>
            </a:p>
          </p:txBody>
        </p:sp>
        <p:sp>
          <p:nvSpPr>
            <p:cNvPr id="30745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Protocol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version</a:t>
              </a:r>
            </a:p>
          </p:txBody>
        </p:sp>
        <p:sp>
          <p:nvSpPr>
            <p:cNvPr id="30746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7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49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0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1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2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3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4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5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6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74757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2147483647 w 5489"/>
              <a:gd name="T1" fmla="*/ 0 h 672"/>
              <a:gd name="T2" fmla="*/ 0 w 5489"/>
              <a:gd name="T3" fmla="*/ 2147483647 h 672"/>
              <a:gd name="T4" fmla="*/ 2147483647 w 5489"/>
              <a:gd name="T5" fmla="*/ 2147483647 h 672"/>
              <a:gd name="T6" fmla="*/ 2147483647 w 5489"/>
              <a:gd name="T7" fmla="*/ 0 h 672"/>
              <a:gd name="T8" fmla="*/ 2147483647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27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1813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duration of reserved 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transmission time (RTS/CTS)</a:t>
            </a:r>
          </a:p>
        </p:txBody>
      </p:sp>
      <p:sp>
        <p:nvSpPr>
          <p:cNvPr id="30728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29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1403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frame seq #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(for RDT)</a:t>
            </a:r>
          </a:p>
        </p:txBody>
      </p:sp>
      <p:sp>
        <p:nvSpPr>
          <p:cNvPr id="30730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1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2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frame type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(RTS, CTS, ACK, data)</a:t>
            </a:r>
          </a:p>
        </p:txBody>
      </p:sp>
      <p:sp>
        <p:nvSpPr>
          <p:cNvPr id="74764" name="Rectangle 49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more</a:t>
            </a:r>
          </a:p>
        </p:txBody>
      </p:sp>
      <p:pic>
        <p:nvPicPr>
          <p:cNvPr id="74765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620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881469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802.11: mobility within same subnet</a:t>
            </a:r>
          </a:p>
        </p:txBody>
      </p:sp>
      <p:sp>
        <p:nvSpPr>
          <p:cNvPr id="31749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25563"/>
            <a:ext cx="3643312" cy="4648200"/>
          </a:xfrm>
        </p:spPr>
        <p:txBody>
          <a:bodyPr/>
          <a:lstStyle/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H1 remains in same IP subnet: IP address can remain same</a:t>
            </a:r>
          </a:p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switch: which AP is associated with H1?</a:t>
            </a:r>
          </a:p>
          <a:p>
            <a:pPr marL="685800" lvl="1" indent="-228600">
              <a:lnSpc>
                <a:spcPts val="26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</a:rPr>
              <a:t>self-learning (Ch. 5): switch will see frame from H1 and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remember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which switch port can be used to reach H1</a:t>
            </a:r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6380163" y="3179763"/>
            <a:ext cx="2154237" cy="209391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1" name="Oval 38"/>
          <p:cNvSpPr>
            <a:spLocks noChangeArrowheads="1"/>
          </p:cNvSpPr>
          <p:nvPr/>
        </p:nvSpPr>
        <p:spPr bwMode="auto">
          <a:xfrm>
            <a:off x="4673600" y="3241675"/>
            <a:ext cx="2278063" cy="205105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2" name="Line 59"/>
          <p:cNvSpPr>
            <a:spLocks noChangeShapeType="1"/>
          </p:cNvSpPr>
          <p:nvPr/>
        </p:nvSpPr>
        <p:spPr bwMode="auto">
          <a:xfrm>
            <a:off x="6792913" y="42259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3" name="Line 60"/>
          <p:cNvSpPr>
            <a:spLocks noChangeShapeType="1"/>
          </p:cNvSpPr>
          <p:nvPr/>
        </p:nvSpPr>
        <p:spPr bwMode="auto">
          <a:xfrm flipH="1">
            <a:off x="6305550" y="41290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4" name="Line 61"/>
          <p:cNvSpPr>
            <a:spLocks noChangeShapeType="1"/>
          </p:cNvSpPr>
          <p:nvPr/>
        </p:nvSpPr>
        <p:spPr bwMode="auto">
          <a:xfrm flipH="1">
            <a:off x="6319838" y="42052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Line 62"/>
          <p:cNvSpPr>
            <a:spLocks noChangeShapeType="1"/>
          </p:cNvSpPr>
          <p:nvPr/>
        </p:nvSpPr>
        <p:spPr bwMode="auto">
          <a:xfrm flipH="1">
            <a:off x="6262688" y="42719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11" name="Group 356"/>
          <p:cNvGrpSpPr>
            <a:grpSpLocks/>
          </p:cNvGrpSpPr>
          <p:nvPr/>
        </p:nvGrpSpPr>
        <p:grpSpPr bwMode="auto">
          <a:xfrm>
            <a:off x="8005763" y="3667125"/>
            <a:ext cx="333375" cy="369888"/>
            <a:chOff x="313" y="1497"/>
            <a:chExt cx="1152" cy="1014"/>
          </a:xfrm>
        </p:grpSpPr>
        <p:pic>
          <p:nvPicPr>
            <p:cNvPr id="7685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2" name="Group 403"/>
          <p:cNvGrpSpPr>
            <a:grpSpLocks/>
          </p:cNvGrpSpPr>
          <p:nvPr/>
        </p:nvGrpSpPr>
        <p:grpSpPr bwMode="auto">
          <a:xfrm>
            <a:off x="4968875" y="4156075"/>
            <a:ext cx="525463" cy="392113"/>
            <a:chOff x="2751" y="1851"/>
            <a:chExt cx="462" cy="478"/>
          </a:xfrm>
        </p:grpSpPr>
        <p:pic>
          <p:nvPicPr>
            <p:cNvPr id="7685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3" name="Group 356"/>
          <p:cNvGrpSpPr>
            <a:grpSpLocks/>
          </p:cNvGrpSpPr>
          <p:nvPr/>
        </p:nvGrpSpPr>
        <p:grpSpPr bwMode="auto">
          <a:xfrm>
            <a:off x="7345363" y="4592638"/>
            <a:ext cx="363537" cy="338137"/>
            <a:chOff x="313" y="1497"/>
            <a:chExt cx="1152" cy="1014"/>
          </a:xfrm>
        </p:grpSpPr>
        <p:pic>
          <p:nvPicPr>
            <p:cNvPr id="76852" name="Picture 354" descr="laptop_stylized_small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3" name="Picture 355" descr="antenna_stylize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4" name="Group 356"/>
          <p:cNvGrpSpPr>
            <a:grpSpLocks/>
          </p:cNvGrpSpPr>
          <p:nvPr/>
        </p:nvGrpSpPr>
        <p:grpSpPr bwMode="auto">
          <a:xfrm>
            <a:off x="6116638" y="4613275"/>
            <a:ext cx="376237" cy="347663"/>
            <a:chOff x="313" y="1497"/>
            <a:chExt cx="1152" cy="1014"/>
          </a:xfrm>
        </p:grpSpPr>
        <p:pic>
          <p:nvPicPr>
            <p:cNvPr id="76850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1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5" name="Group 356"/>
          <p:cNvGrpSpPr>
            <a:grpSpLocks/>
          </p:cNvGrpSpPr>
          <p:nvPr/>
        </p:nvGrpSpPr>
        <p:grpSpPr bwMode="auto">
          <a:xfrm>
            <a:off x="5394325" y="4632325"/>
            <a:ext cx="384175" cy="438150"/>
            <a:chOff x="313" y="1497"/>
            <a:chExt cx="1152" cy="1014"/>
          </a:xfrm>
        </p:grpSpPr>
        <p:pic>
          <p:nvPicPr>
            <p:cNvPr id="76848" name="Picture 354" descr="laptop_stylized_small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9" name="Picture 355" descr="antenna_stylized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6" name="Group 403"/>
          <p:cNvGrpSpPr>
            <a:grpSpLocks/>
          </p:cNvGrpSpPr>
          <p:nvPr/>
        </p:nvGrpSpPr>
        <p:grpSpPr bwMode="auto">
          <a:xfrm>
            <a:off x="5292725" y="3475038"/>
            <a:ext cx="487363" cy="401637"/>
            <a:chOff x="2751" y="1851"/>
            <a:chExt cx="462" cy="478"/>
          </a:xfrm>
        </p:grpSpPr>
        <p:pic>
          <p:nvPicPr>
            <p:cNvPr id="76846" name="Picture 364" descr="iphone_stylized_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7" name="Group 403"/>
          <p:cNvGrpSpPr>
            <a:grpSpLocks/>
          </p:cNvGrpSpPr>
          <p:nvPr/>
        </p:nvGrpSpPr>
        <p:grpSpPr bwMode="auto">
          <a:xfrm>
            <a:off x="7853363" y="4135438"/>
            <a:ext cx="527050" cy="392112"/>
            <a:chOff x="2751" y="1851"/>
            <a:chExt cx="462" cy="478"/>
          </a:xfrm>
        </p:grpSpPr>
        <p:pic>
          <p:nvPicPr>
            <p:cNvPr id="7684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8" name="Group 356"/>
          <p:cNvGrpSpPr>
            <a:grpSpLocks/>
          </p:cNvGrpSpPr>
          <p:nvPr/>
        </p:nvGrpSpPr>
        <p:grpSpPr bwMode="auto">
          <a:xfrm>
            <a:off x="6421438" y="3992563"/>
            <a:ext cx="376237" cy="349250"/>
            <a:chOff x="313" y="1497"/>
            <a:chExt cx="1152" cy="1014"/>
          </a:xfrm>
        </p:grpSpPr>
        <p:pic>
          <p:nvPicPr>
            <p:cNvPr id="76842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3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9" name="Group 361"/>
          <p:cNvGrpSpPr>
            <a:grpSpLocks/>
          </p:cNvGrpSpPr>
          <p:nvPr/>
        </p:nvGrpSpPr>
        <p:grpSpPr bwMode="auto">
          <a:xfrm>
            <a:off x="5516563" y="3810000"/>
            <a:ext cx="762000" cy="663575"/>
            <a:chOff x="2967" y="478"/>
            <a:chExt cx="788" cy="625"/>
          </a:xfrm>
        </p:grpSpPr>
        <p:pic>
          <p:nvPicPr>
            <p:cNvPr id="7684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20" name="Group 361"/>
          <p:cNvGrpSpPr>
            <a:grpSpLocks/>
          </p:cNvGrpSpPr>
          <p:nvPr/>
        </p:nvGrpSpPr>
        <p:grpSpPr bwMode="auto">
          <a:xfrm>
            <a:off x="7153275" y="3830638"/>
            <a:ext cx="762000" cy="661987"/>
            <a:chOff x="2967" y="478"/>
            <a:chExt cx="788" cy="625"/>
          </a:xfrm>
        </p:grpSpPr>
        <p:pic>
          <p:nvPicPr>
            <p:cNvPr id="76838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39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66" name="Text Box 18"/>
          <p:cNvSpPr txBox="1">
            <a:spLocks noChangeArrowheads="1"/>
          </p:cNvSpPr>
          <p:nvPr/>
        </p:nvSpPr>
        <p:spPr bwMode="auto">
          <a:xfrm>
            <a:off x="5719763" y="4894263"/>
            <a:ext cx="446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31767" name="Text Box 20"/>
          <p:cNvSpPr txBox="1">
            <a:spLocks noChangeArrowheads="1"/>
          </p:cNvSpPr>
          <p:nvPr/>
        </p:nvSpPr>
        <p:spPr bwMode="auto">
          <a:xfrm>
            <a:off x="7721600" y="48879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31768" name="Text Box 20"/>
          <p:cNvSpPr txBox="1">
            <a:spLocks noChangeArrowheads="1"/>
          </p:cNvSpPr>
          <p:nvPr/>
        </p:nvSpPr>
        <p:spPr bwMode="auto">
          <a:xfrm>
            <a:off x="4613275" y="49895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31769" name="Line 13"/>
          <p:cNvSpPr>
            <a:spLocks noChangeShapeType="1"/>
          </p:cNvSpPr>
          <p:nvPr/>
        </p:nvSpPr>
        <p:spPr bwMode="auto">
          <a:xfrm flipV="1">
            <a:off x="6524625" y="1941513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0" name="Line 13"/>
          <p:cNvSpPr>
            <a:spLocks noChangeShapeType="1"/>
          </p:cNvSpPr>
          <p:nvPr/>
        </p:nvSpPr>
        <p:spPr bwMode="auto">
          <a:xfrm flipH="1" flipV="1">
            <a:off x="6630988" y="2997200"/>
            <a:ext cx="744537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1" name="Line 13"/>
          <p:cNvSpPr>
            <a:spLocks noChangeShapeType="1"/>
          </p:cNvSpPr>
          <p:nvPr/>
        </p:nvSpPr>
        <p:spPr bwMode="auto">
          <a:xfrm flipV="1">
            <a:off x="5784850" y="3017838"/>
            <a:ext cx="6572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27" name="Group 332"/>
          <p:cNvGrpSpPr>
            <a:grpSpLocks/>
          </p:cNvGrpSpPr>
          <p:nvPr/>
        </p:nvGrpSpPr>
        <p:grpSpPr bwMode="auto">
          <a:xfrm>
            <a:off x="6075363" y="1689100"/>
            <a:ext cx="881062" cy="454025"/>
            <a:chOff x="2356" y="1300"/>
            <a:chExt cx="555" cy="194"/>
          </a:xfrm>
        </p:grpSpPr>
        <p:sp>
          <p:nvSpPr>
            <p:cNvPr id="7683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7683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683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83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1779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1780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31773" name="Picture 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619375"/>
            <a:ext cx="7032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829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905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733053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sp>
        <p:nvSpPr>
          <p:cNvPr id="32773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Rate adaptation</a:t>
            </a:r>
          </a:p>
          <a:p>
            <a:pPr>
              <a:tabLst>
                <a:tab pos="74612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base station, mobile dynamically change transmission rate (physical layer modulation technique) as mobile moves, SNR varies </a:t>
            </a:r>
          </a:p>
        </p:txBody>
      </p:sp>
      <p:sp>
        <p:nvSpPr>
          <p:cNvPr id="32774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5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7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32778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32779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78859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0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1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3279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20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3279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30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3279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40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32796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32797" name="Text Box 147"/>
          <p:cNvSpPr txBox="1">
            <a:spLocks noChangeArrowheads="1"/>
          </p:cNvSpPr>
          <p:nvPr/>
        </p:nvSpPr>
        <p:spPr bwMode="auto">
          <a:xfrm rot="-5400000">
            <a:off x="4641057" y="2382044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BER</a:t>
            </a:r>
          </a:p>
        </p:txBody>
      </p:sp>
      <p:sp>
        <p:nvSpPr>
          <p:cNvPr id="32798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32799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32800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32801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32802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32803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32804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6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7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latin typeface="Arial" charset="0"/>
                <a:cs typeface="+mn-cs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1. SNR decreases, BER increase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2. When BER becomes too high, switch to lower transmission rate but with lower BER</a:t>
            </a:r>
          </a:p>
        </p:txBody>
      </p:sp>
      <p:pic>
        <p:nvPicPr>
          <p:cNvPr id="7888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2875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power management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node-to-AP: </a:t>
            </a:r>
            <a:r>
              <a:rPr lang="ja-JP" altLang="en-US" sz="2800" dirty="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I am going to sleep until next beacon frame</a:t>
            </a:r>
            <a:r>
              <a:rPr lang="ja-JP" altLang="en-US" sz="2800" dirty="0">
                <a:latin typeface="Gill Sans MT" charset="0"/>
                <a:cs typeface="+mn-cs"/>
              </a:rPr>
              <a:t>”</a:t>
            </a:r>
            <a:endParaRPr lang="en-US" sz="2800" dirty="0">
              <a:latin typeface="Gill Sans MT" charset="0"/>
              <a:cs typeface="+mn-cs"/>
            </a:endParaRP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AP knows not to transmit frames to this node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wakes up before next beacon frame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beacon frame: contains list of mobiles with AP-to-mobile frames waiting to be sent</a:t>
            </a:r>
          </a:p>
          <a:p>
            <a:pPr marL="701675" lvl="1" indent="-24447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793750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will stay awake if AP-to-mobile frames to be sent; otherwise sleep again until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3797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pic>
        <p:nvPicPr>
          <p:cNvPr id="8090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93730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34860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61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M</a:t>
              </a:r>
            </a:p>
          </p:txBody>
        </p:sp>
      </p:grp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+mn-cs"/>
              </a:rPr>
              <a:t>radius of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+mn-cs"/>
              </a:rPr>
              <a:t>coverage</a:t>
            </a:r>
          </a:p>
        </p:txBody>
      </p:sp>
      <p:grpSp>
        <p:nvGrpSpPr>
          <p:cNvPr id="82952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34858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9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3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34856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7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4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34854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5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5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34852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3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6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34850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1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7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34848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9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8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34846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7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9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82963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34844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5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82964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34842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3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S</a:t>
                </a:r>
              </a:p>
            </p:txBody>
          </p:sp>
        </p:grpSp>
        <p:sp>
          <p:nvSpPr>
            <p:cNvPr id="34838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latin typeface="Arial" charset="0"/>
                  <a:cs typeface="+mn-cs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latin typeface="Arial" charset="0"/>
                  <a:cs typeface="+mn-cs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latin typeface="Arial" charset="0"/>
                  <a:cs typeface="+mn-cs"/>
                </a:rPr>
                <a:t>Parked device (inactive)</a:t>
              </a:r>
            </a:p>
          </p:txBody>
        </p:sp>
        <p:grpSp>
          <p:nvGrpSpPr>
            <p:cNvPr id="82966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34840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b="1" dirty="0">
                  <a:cs typeface="+mn-cs"/>
                </a:endParaRPr>
              </a:p>
            </p:txBody>
          </p:sp>
          <p:sp>
            <p:nvSpPr>
              <p:cNvPr id="34841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>
                    <a:solidFill>
                      <a:srgbClr val="969696"/>
                    </a:solidFill>
                    <a:latin typeface="Arial" charset="0"/>
                    <a:cs typeface="+mn-cs"/>
                  </a:rPr>
                  <a:t>P</a:t>
                </a:r>
              </a:p>
            </p:txBody>
          </p:sp>
        </p:grpSp>
      </p:grpSp>
      <p:sp>
        <p:nvSpPr>
          <p:cNvPr id="34833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802.15: personal area network</a:t>
            </a:r>
          </a:p>
        </p:txBody>
      </p:sp>
      <p:sp>
        <p:nvSpPr>
          <p:cNvPr id="34834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less than 10 m diameter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replacement for cables (mouse, keyboard, headphones)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ad hoc: no infrastructure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master/slaves: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slaves request permission to send (to master)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master grants requests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802.15: evolved from Bluetooth specification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2.4-2.5 GHz radio band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up to 721 kbps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pic>
        <p:nvPicPr>
          <p:cNvPr id="82962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8763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283616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>
                <a:latin typeface="Gill Sans MT" charset="0"/>
                <a:cs typeface="+mn-cs"/>
              </a:rPr>
              <a:t> 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7.4 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>
                <a:latin typeface="Gill Sans MT" charset="0"/>
                <a:cs typeface="+mn-cs"/>
              </a:rPr>
              <a:t> 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7.6</a:t>
            </a:r>
            <a:r>
              <a:rPr lang="en-US" sz="2400" dirty="0">
                <a:latin typeface="Gill Sans MT" charset="0"/>
                <a:cs typeface="+mn-cs"/>
              </a:rPr>
              <a:t> 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7.7</a:t>
            </a:r>
            <a:r>
              <a:rPr lang="en-US" sz="2400" dirty="0">
                <a:latin typeface="Gill Sans MT" charset="0"/>
                <a:cs typeface="+mn-cs"/>
              </a:rPr>
              <a:t> Handling mobility in 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>
                <a:latin typeface="Gill Sans MT" charset="0"/>
                <a:cs typeface="+mn-cs"/>
              </a:rPr>
              <a:t> Mobility and higher-layer protocols</a:t>
            </a:r>
          </a:p>
        </p:txBody>
      </p:sp>
      <p:pic>
        <p:nvPicPr>
          <p:cNvPr id="84998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804954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AutoShape 2"/>
          <p:cNvSpPr>
            <a:spLocks noChangeArrowheads="1"/>
          </p:cNvSpPr>
          <p:nvPr/>
        </p:nvSpPr>
        <p:spPr bwMode="auto">
          <a:xfrm>
            <a:off x="3314700" y="26352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9" name="AutoShape 4"/>
          <p:cNvSpPr>
            <a:spLocks noChangeArrowheads="1"/>
          </p:cNvSpPr>
          <p:nvPr/>
        </p:nvSpPr>
        <p:spPr bwMode="auto">
          <a:xfrm>
            <a:off x="4121150" y="30908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0" name="AutoShape 5"/>
          <p:cNvSpPr>
            <a:spLocks noChangeArrowheads="1"/>
          </p:cNvSpPr>
          <p:nvPr/>
        </p:nvSpPr>
        <p:spPr bwMode="auto">
          <a:xfrm>
            <a:off x="3346450" y="44815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1" name="AutoShape 7"/>
          <p:cNvSpPr>
            <a:spLocks noChangeArrowheads="1"/>
          </p:cNvSpPr>
          <p:nvPr/>
        </p:nvSpPr>
        <p:spPr bwMode="auto">
          <a:xfrm>
            <a:off x="4140200" y="49133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2" name="AutoShape 8"/>
          <p:cNvSpPr>
            <a:spLocks noChangeArrowheads="1"/>
          </p:cNvSpPr>
          <p:nvPr/>
        </p:nvSpPr>
        <p:spPr bwMode="auto">
          <a:xfrm>
            <a:off x="3328988" y="355917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3" name="AutoShape 9"/>
          <p:cNvSpPr>
            <a:spLocks noChangeArrowheads="1"/>
          </p:cNvSpPr>
          <p:nvPr/>
        </p:nvSpPr>
        <p:spPr bwMode="auto">
          <a:xfrm>
            <a:off x="4140200" y="40020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4" name="AutoShape 10"/>
          <p:cNvSpPr>
            <a:spLocks noChangeArrowheads="1"/>
          </p:cNvSpPr>
          <p:nvPr/>
        </p:nvSpPr>
        <p:spPr bwMode="auto">
          <a:xfrm>
            <a:off x="4941888" y="5378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2" name="Line 290"/>
          <p:cNvSpPr>
            <a:spLocks noChangeShapeType="1"/>
          </p:cNvSpPr>
          <p:nvPr/>
        </p:nvSpPr>
        <p:spPr bwMode="auto">
          <a:xfrm flipV="1">
            <a:off x="5541963" y="5068888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3" name="Line 292"/>
          <p:cNvSpPr>
            <a:spLocks noChangeShapeType="1"/>
          </p:cNvSpPr>
          <p:nvPr/>
        </p:nvSpPr>
        <p:spPr bwMode="auto">
          <a:xfrm flipV="1">
            <a:off x="4730750" y="5068888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4" name="Line 293"/>
          <p:cNvSpPr>
            <a:spLocks noChangeShapeType="1"/>
          </p:cNvSpPr>
          <p:nvPr/>
        </p:nvSpPr>
        <p:spPr bwMode="auto">
          <a:xfrm flipV="1">
            <a:off x="3957638" y="4876800"/>
            <a:ext cx="1519238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5" name="Line 294"/>
          <p:cNvSpPr>
            <a:spLocks noChangeShapeType="1"/>
          </p:cNvSpPr>
          <p:nvPr/>
        </p:nvSpPr>
        <p:spPr bwMode="auto">
          <a:xfrm flipV="1">
            <a:off x="4718050" y="3575050"/>
            <a:ext cx="901700" cy="99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6" name="Line 295"/>
          <p:cNvSpPr>
            <a:spLocks noChangeShapeType="1"/>
          </p:cNvSpPr>
          <p:nvPr/>
        </p:nvSpPr>
        <p:spPr bwMode="auto">
          <a:xfrm flipV="1">
            <a:off x="3906838" y="3446463"/>
            <a:ext cx="1712913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7" name="Line 296"/>
          <p:cNvSpPr>
            <a:spLocks noChangeShapeType="1"/>
          </p:cNvSpPr>
          <p:nvPr/>
        </p:nvSpPr>
        <p:spPr bwMode="auto">
          <a:xfrm flipV="1">
            <a:off x="4705350" y="3292475"/>
            <a:ext cx="92710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8" name="Line 297"/>
          <p:cNvSpPr>
            <a:spLocks noChangeShapeType="1"/>
          </p:cNvSpPr>
          <p:nvPr/>
        </p:nvSpPr>
        <p:spPr bwMode="auto">
          <a:xfrm>
            <a:off x="3932238" y="3189288"/>
            <a:ext cx="171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7084" name="Group 299"/>
          <p:cNvGrpSpPr>
            <a:grpSpLocks/>
          </p:cNvGrpSpPr>
          <p:nvPr/>
        </p:nvGrpSpPr>
        <p:grpSpPr bwMode="auto">
          <a:xfrm>
            <a:off x="5464175" y="4410075"/>
            <a:ext cx="987425" cy="730250"/>
            <a:chOff x="2197" y="1155"/>
            <a:chExt cx="622" cy="460"/>
          </a:xfrm>
        </p:grpSpPr>
        <p:grpSp>
          <p:nvGrpSpPr>
            <p:cNvPr id="87104" name="Group 30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31" name="Rectangle 30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32" name="Text Box 30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30" name="Text Box 30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87085" name="Freeform 304"/>
          <p:cNvSpPr>
            <a:spLocks/>
          </p:cNvSpPr>
          <p:nvPr/>
        </p:nvSpPr>
        <p:spPr bwMode="auto">
          <a:xfrm>
            <a:off x="6921500" y="3027363"/>
            <a:ext cx="1711325" cy="2270125"/>
          </a:xfrm>
          <a:custGeom>
            <a:avLst/>
            <a:gdLst>
              <a:gd name="T0" fmla="*/ 81 w 1292"/>
              <a:gd name="T1" fmla="*/ 15 h 1255"/>
              <a:gd name="T2" fmla="*/ 12 w 1292"/>
              <a:gd name="T3" fmla="*/ 343 h 1255"/>
              <a:gd name="T4" fmla="*/ 10 w 1292"/>
              <a:gd name="T5" fmla="*/ 1145 h 1255"/>
              <a:gd name="T6" fmla="*/ 18 w 1292"/>
              <a:gd name="T7" fmla="*/ 1815 h 1255"/>
              <a:gd name="T8" fmla="*/ 82 w 1292"/>
              <a:gd name="T9" fmla="*/ 1906 h 1255"/>
              <a:gd name="T10" fmla="*/ 219 w 1292"/>
              <a:gd name="T11" fmla="*/ 2469 h 1255"/>
              <a:gd name="T12" fmla="*/ 335 w 1292"/>
              <a:gd name="T13" fmla="*/ 2706 h 1255"/>
              <a:gd name="T14" fmla="*/ 405 w 1292"/>
              <a:gd name="T15" fmla="*/ 2234 h 1255"/>
              <a:gd name="T16" fmla="*/ 429 w 1292"/>
              <a:gd name="T17" fmla="*/ 975 h 1255"/>
              <a:gd name="T18" fmla="*/ 406 w 1292"/>
              <a:gd name="T19" fmla="*/ 459 h 1255"/>
              <a:gd name="T20" fmla="*/ 253 w 1292"/>
              <a:gd name="T21" fmla="*/ 252 h 1255"/>
              <a:gd name="T22" fmla="*/ 81 w 1292"/>
              <a:gd name="T23" fmla="*/ 1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911" name="Text Box 305"/>
          <p:cNvSpPr txBox="1">
            <a:spLocks noChangeArrowheads="1"/>
          </p:cNvSpPr>
          <p:nvPr/>
        </p:nvSpPr>
        <p:spPr bwMode="auto">
          <a:xfrm>
            <a:off x="6965950" y="3530600"/>
            <a:ext cx="1698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telephone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pic>
        <p:nvPicPr>
          <p:cNvPr id="87087" name="Picture 309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4337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8" name="Picture 310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290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9" name="Picture 311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2465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0" name="Picture 312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3481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1" name="Picture 313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0974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2" name="Picture 316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3006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93" name="Group 317"/>
          <p:cNvGrpSpPr>
            <a:grpSpLocks/>
          </p:cNvGrpSpPr>
          <p:nvPr/>
        </p:nvGrpSpPr>
        <p:grpSpPr bwMode="auto">
          <a:xfrm>
            <a:off x="3995738" y="4651375"/>
            <a:ext cx="831850" cy="180975"/>
            <a:chOff x="3072" y="739"/>
            <a:chExt cx="652" cy="146"/>
          </a:xfrm>
        </p:grpSpPr>
        <p:pic>
          <p:nvPicPr>
            <p:cNvPr id="87101" name="Picture 318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7" name="Line 319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928" name="Line 320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87094" name="Group 321"/>
          <p:cNvGrpSpPr>
            <a:grpSpLocks/>
          </p:cNvGrpSpPr>
          <p:nvPr/>
        </p:nvGrpSpPr>
        <p:grpSpPr bwMode="auto">
          <a:xfrm>
            <a:off x="5616575" y="2987675"/>
            <a:ext cx="987425" cy="730250"/>
            <a:chOff x="2197" y="1155"/>
            <a:chExt cx="622" cy="460"/>
          </a:xfrm>
        </p:grpSpPr>
        <p:grpSp>
          <p:nvGrpSpPr>
            <p:cNvPr id="87097" name="Group 32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24" name="Rectangle 32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25" name="Text Box 32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23" name="Text Box 32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36920" name="Line 326"/>
          <p:cNvSpPr>
            <a:spLocks noChangeShapeType="1"/>
          </p:cNvSpPr>
          <p:nvPr/>
        </p:nvSpPr>
        <p:spPr bwMode="auto">
          <a:xfrm>
            <a:off x="6611938" y="3389313"/>
            <a:ext cx="3683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21" name="Line 327"/>
          <p:cNvSpPr>
            <a:spLocks noChangeShapeType="1"/>
          </p:cNvSpPr>
          <p:nvPr/>
        </p:nvSpPr>
        <p:spPr bwMode="auto">
          <a:xfrm flipV="1">
            <a:off x="6446838" y="4506913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69" name="Rectangle 364"/>
          <p:cNvSpPr>
            <a:spLocks noChangeArrowheads="1"/>
          </p:cNvSpPr>
          <p:nvPr/>
        </p:nvSpPr>
        <p:spPr bwMode="auto">
          <a:xfrm>
            <a:off x="298450" y="306388"/>
            <a:ext cx="7739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grpSp>
        <p:nvGrpSpPr>
          <p:cNvPr id="419197" name="Group 381"/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36882" name="Text Box 366"/>
            <p:cNvSpPr txBox="1">
              <a:spLocks noChangeArrowheads="1"/>
            </p:cNvSpPr>
            <p:nvPr/>
          </p:nvSpPr>
          <p:spPr bwMode="auto">
            <a:xfrm>
              <a:off x="2457" y="815"/>
              <a:ext cx="236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connects cells to wired tel. net.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manages call setup (more later!)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handles mobility (more later!)</a:t>
              </a:r>
            </a:p>
          </p:txBody>
        </p:sp>
        <p:sp>
          <p:nvSpPr>
            <p:cNvPr id="36883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9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91"/>
              <a:chOff x="442" y="3293"/>
              <a:chExt cx="547" cy="291"/>
            </a:xfrm>
          </p:grpSpPr>
          <p:sp>
            <p:nvSpPr>
              <p:cNvPr id="36886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7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MSC</a:t>
                </a:r>
              </a:p>
            </p:txBody>
          </p:sp>
        </p:grpSp>
        <p:sp>
          <p:nvSpPr>
            <p:cNvPr id="36885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199" name="Group 383"/>
          <p:cNvGrpSpPr>
            <a:grpSpLocks/>
          </p:cNvGrpSpPr>
          <p:nvPr/>
        </p:nvGrpSpPr>
        <p:grpSpPr bwMode="auto">
          <a:xfrm>
            <a:off x="274638" y="2071688"/>
            <a:ext cx="3100387" cy="3243262"/>
            <a:chOff x="173" y="1305"/>
            <a:chExt cx="1953" cy="2043"/>
          </a:xfrm>
        </p:grpSpPr>
        <p:sp>
          <p:nvSpPr>
            <p:cNvPr id="36876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covers geographical region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</a:t>
              </a:r>
              <a:r>
                <a:rPr lang="en-US" sz="2000" i="1" dirty="0">
                  <a:solidFill>
                    <a:srgbClr val="C00000"/>
                  </a:solidFill>
                  <a:latin typeface="Gill Sans MT" charset="0"/>
                  <a:cs typeface="+mn-cs"/>
                </a:rPr>
                <a:t>base station</a:t>
              </a:r>
              <a:r>
                <a:rPr lang="en-US" sz="20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>
                  <a:latin typeface="Gill Sans MT" charset="0"/>
                  <a:cs typeface="+mn-cs"/>
                </a:rPr>
                <a:t>(BS) analogous to 802.11 AP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i="1" dirty="0">
                  <a:solidFill>
                    <a:srgbClr val="C00000"/>
                  </a:solidFill>
                  <a:latin typeface="Gill Sans MT" charset="0"/>
                  <a:cs typeface="+mn-cs"/>
                </a:rPr>
                <a:t>mobile users</a:t>
              </a:r>
              <a:r>
                <a:rPr lang="en-US" sz="20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>
                  <a:latin typeface="Gill Sans MT" charset="0"/>
                  <a:cs typeface="+mn-cs"/>
                </a:rPr>
                <a:t>attach to network through BS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</a:t>
              </a:r>
              <a:r>
                <a:rPr lang="en-US" sz="2000" i="1" dirty="0">
                  <a:solidFill>
                    <a:srgbClr val="C00000"/>
                  </a:solidFill>
                  <a:latin typeface="Gill Sans MT" charset="0"/>
                  <a:cs typeface="+mn-cs"/>
                </a:rPr>
                <a:t>air-interface:</a:t>
              </a:r>
              <a:r>
                <a:rPr lang="en-US" sz="20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>
                  <a:latin typeface="Gill Sans MT" charset="0"/>
                  <a:cs typeface="+mn-cs"/>
                </a:rPr>
                <a:t>physical and link layer protocol between mobile and BS</a:t>
              </a:r>
            </a:p>
          </p:txBody>
        </p:sp>
        <p:sp>
          <p:nvSpPr>
            <p:cNvPr id="36877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3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91"/>
              <a:chOff x="442" y="3293"/>
              <a:chExt cx="547" cy="291"/>
            </a:xfrm>
          </p:grpSpPr>
          <p:sp>
            <p:nvSpPr>
              <p:cNvPr id="36880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1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37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cell</a:t>
                </a:r>
              </a:p>
            </p:txBody>
          </p:sp>
        </p:grpSp>
        <p:sp>
          <p:nvSpPr>
            <p:cNvPr id="36879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35" cy="15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202" name="Group 386"/>
          <p:cNvGrpSpPr>
            <a:grpSpLocks/>
          </p:cNvGrpSpPr>
          <p:nvPr/>
        </p:nvGrpSpPr>
        <p:grpSpPr bwMode="auto">
          <a:xfrm>
            <a:off x="6567488" y="4556125"/>
            <a:ext cx="1766887" cy="1344613"/>
            <a:chOff x="4137" y="2870"/>
            <a:chExt cx="1113" cy="847"/>
          </a:xfrm>
        </p:grpSpPr>
        <p:sp>
          <p:nvSpPr>
            <p:cNvPr id="36874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1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wired network</a:t>
              </a:r>
            </a:p>
          </p:txBody>
        </p:sp>
        <p:sp>
          <p:nvSpPr>
            <p:cNvPr id="36875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7048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7540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2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45573" y="6361736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81" name="Group 782"/>
          <p:cNvGrpSpPr>
            <a:grpSpLocks/>
          </p:cNvGrpSpPr>
          <p:nvPr/>
        </p:nvGrpSpPr>
        <p:grpSpPr bwMode="auto">
          <a:xfrm>
            <a:off x="3675794" y="2858649"/>
            <a:ext cx="333077" cy="421847"/>
            <a:chOff x="742" y="2409"/>
            <a:chExt cx="576" cy="881"/>
          </a:xfrm>
        </p:grpSpPr>
        <p:grpSp>
          <p:nvGrpSpPr>
            <p:cNvPr id="28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3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00" name="Group 782"/>
          <p:cNvGrpSpPr>
            <a:grpSpLocks/>
          </p:cNvGrpSpPr>
          <p:nvPr/>
        </p:nvGrpSpPr>
        <p:grpSpPr bwMode="auto">
          <a:xfrm>
            <a:off x="3689273" y="3784899"/>
            <a:ext cx="333077" cy="421847"/>
            <a:chOff x="742" y="2409"/>
            <a:chExt cx="576" cy="881"/>
          </a:xfrm>
        </p:grpSpPr>
        <p:grpSp>
          <p:nvGrpSpPr>
            <p:cNvPr id="30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9" name="Group 782"/>
          <p:cNvGrpSpPr>
            <a:grpSpLocks/>
          </p:cNvGrpSpPr>
          <p:nvPr/>
        </p:nvGrpSpPr>
        <p:grpSpPr bwMode="auto">
          <a:xfrm>
            <a:off x="3702752" y="4711149"/>
            <a:ext cx="333077" cy="421847"/>
            <a:chOff x="742" y="2409"/>
            <a:chExt cx="576" cy="881"/>
          </a:xfrm>
        </p:grpSpPr>
        <p:grpSp>
          <p:nvGrpSpPr>
            <p:cNvPr id="32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2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8" name="Group 782"/>
          <p:cNvGrpSpPr>
            <a:grpSpLocks/>
          </p:cNvGrpSpPr>
          <p:nvPr/>
        </p:nvGrpSpPr>
        <p:grpSpPr bwMode="auto">
          <a:xfrm>
            <a:off x="4514016" y="5238477"/>
            <a:ext cx="333077" cy="421847"/>
            <a:chOff x="742" y="2409"/>
            <a:chExt cx="576" cy="881"/>
          </a:xfrm>
        </p:grpSpPr>
        <p:grpSp>
          <p:nvGrpSpPr>
            <p:cNvPr id="33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4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4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7" name="Group 782"/>
          <p:cNvGrpSpPr>
            <a:grpSpLocks/>
          </p:cNvGrpSpPr>
          <p:nvPr/>
        </p:nvGrpSpPr>
        <p:grpSpPr bwMode="auto">
          <a:xfrm>
            <a:off x="5317139" y="5594839"/>
            <a:ext cx="333077" cy="421847"/>
            <a:chOff x="742" y="2409"/>
            <a:chExt cx="576" cy="881"/>
          </a:xfrm>
        </p:grpSpPr>
        <p:grpSp>
          <p:nvGrpSpPr>
            <p:cNvPr id="35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6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6" name="Group 782"/>
          <p:cNvGrpSpPr>
            <a:grpSpLocks/>
          </p:cNvGrpSpPr>
          <p:nvPr/>
        </p:nvGrpSpPr>
        <p:grpSpPr bwMode="auto">
          <a:xfrm>
            <a:off x="4500271" y="4241534"/>
            <a:ext cx="333077" cy="421847"/>
            <a:chOff x="742" y="2409"/>
            <a:chExt cx="576" cy="881"/>
          </a:xfrm>
        </p:grpSpPr>
        <p:grpSp>
          <p:nvGrpSpPr>
            <p:cNvPr id="37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8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8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95" name="Group 782"/>
          <p:cNvGrpSpPr>
            <a:grpSpLocks/>
          </p:cNvGrpSpPr>
          <p:nvPr/>
        </p:nvGrpSpPr>
        <p:grpSpPr bwMode="auto">
          <a:xfrm>
            <a:off x="4481187" y="3344140"/>
            <a:ext cx="333077" cy="421847"/>
            <a:chOff x="742" y="2409"/>
            <a:chExt cx="576" cy="881"/>
          </a:xfrm>
        </p:grpSpPr>
        <p:grpSp>
          <p:nvGrpSpPr>
            <p:cNvPr id="3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30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Cellular networks: the first hop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Two techniques for sharing mobile-to-BS radio spectrum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combined FDMA/TDMA: </a:t>
            </a:r>
            <a:r>
              <a:rPr lang="en-US" sz="2400" dirty="0">
                <a:latin typeface="Gill Sans MT" charset="0"/>
                <a:cs typeface="+mn-cs"/>
              </a:rPr>
              <a:t>divide spectrum in frequency channels, divide each channel into time slots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CDMA: </a:t>
            </a:r>
            <a:r>
              <a:rPr lang="en-US" sz="2400" dirty="0">
                <a:latin typeface="Gill Sans MT" charset="0"/>
                <a:cs typeface="+mn-cs"/>
              </a:rPr>
              <a:t>code division multiple access</a:t>
            </a:r>
          </a:p>
        </p:txBody>
      </p:sp>
      <p:sp>
        <p:nvSpPr>
          <p:cNvPr id="37938" name="AutoShape 5"/>
          <p:cNvSpPr>
            <a:spLocks noChangeArrowheads="1"/>
          </p:cNvSpPr>
          <p:nvPr/>
        </p:nvSpPr>
        <p:spPr bwMode="auto">
          <a:xfrm>
            <a:off x="6005513" y="1484313"/>
            <a:ext cx="1849437" cy="1477962"/>
          </a:xfrm>
          <a:prstGeom prst="hexagon">
            <a:avLst>
              <a:gd name="adj" fmla="val 31284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89139" name="Picture 244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833563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140" name="Group 249"/>
          <p:cNvGrpSpPr>
            <a:grpSpLocks/>
          </p:cNvGrpSpPr>
          <p:nvPr/>
        </p:nvGrpSpPr>
        <p:grpSpPr bwMode="auto">
          <a:xfrm>
            <a:off x="6608763" y="2586038"/>
            <a:ext cx="831850" cy="180975"/>
            <a:chOff x="3072" y="739"/>
            <a:chExt cx="652" cy="146"/>
          </a:xfrm>
        </p:grpSpPr>
        <p:pic>
          <p:nvPicPr>
            <p:cNvPr id="89142" name="Picture 250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4" name="Line 251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45" name="Line 252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9141" name="Picture 260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274888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4" name="Group 307"/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89096" name="Group 295"/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37933" name="Rectangle 261"/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4" name="Rectangle 262"/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5" name="Rectangle 263"/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6" name="Rectangle 264"/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7" name="Rectangle 265"/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37898" name="Line 268"/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899" name="Line 269"/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0" name="Line 270"/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1" name="Line 271"/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2" name="Line 272"/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3" name="Line 273"/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4" name="Line 274"/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5" name="Line 275"/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6" name="Line 276"/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7" name="Line 277"/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8" name="Line 278"/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9" name="Line 279"/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0" name="Line 280"/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Line 281"/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2" name="Line 282"/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3" name="Line 283"/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4" name="Line 284"/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5" name="Line 285"/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6" name="Line 286"/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7" name="Line 287"/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8" name="Line 288"/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9" name="Line 289"/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0" name="Line 290"/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1" name="Line 291"/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2" name="Line 292"/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3" name="Line 293"/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4" name="Line 294"/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5" name="Rectangle 298"/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6" name="Rectangle 299"/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7" name="Rectangle 300"/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8" name="Rectangle 301"/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9" name="AutoShape 302"/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0" name="AutoShape 303"/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1" name="Text Box 304"/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frequency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bands</a:t>
              </a:r>
            </a:p>
          </p:txBody>
        </p:sp>
        <p:sp>
          <p:nvSpPr>
            <p:cNvPr id="37932" name="Text Box 305"/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time slots</a:t>
              </a:r>
            </a:p>
          </p:txBody>
        </p:sp>
      </p:grpSp>
      <p:pic>
        <p:nvPicPr>
          <p:cNvPr id="89095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90" name="Group 782"/>
          <p:cNvGrpSpPr>
            <a:grpSpLocks/>
          </p:cNvGrpSpPr>
          <p:nvPr/>
        </p:nvGrpSpPr>
        <p:grpSpPr bwMode="auto">
          <a:xfrm>
            <a:off x="6791601" y="1588741"/>
            <a:ext cx="690304" cy="792337"/>
            <a:chOff x="742" y="2409"/>
            <a:chExt cx="576" cy="881"/>
          </a:xfrm>
        </p:grpSpPr>
        <p:grpSp>
          <p:nvGrpSpPr>
            <p:cNvPr id="9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9131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/>
          <p:cNvSpPr>
            <a:spLocks noChangeArrowheads="1"/>
          </p:cNvSpPr>
          <p:nvPr/>
        </p:nvSpPr>
        <p:spPr bwMode="auto">
          <a:xfrm>
            <a:off x="2260475" y="2965711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7" name="AutoShape 3"/>
          <p:cNvSpPr>
            <a:spLocks noChangeArrowheads="1"/>
          </p:cNvSpPr>
          <p:nvPr/>
        </p:nvSpPr>
        <p:spPr bwMode="auto">
          <a:xfrm>
            <a:off x="2276347" y="3565916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8" name="AutoShape 4"/>
          <p:cNvSpPr>
            <a:spLocks noChangeArrowheads="1"/>
          </p:cNvSpPr>
          <p:nvPr/>
        </p:nvSpPr>
        <p:spPr bwMode="auto">
          <a:xfrm>
            <a:off x="1631950" y="3281363"/>
            <a:ext cx="798513" cy="598487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9" name="AutoShape 5"/>
          <p:cNvSpPr>
            <a:spLocks noChangeArrowheads="1"/>
          </p:cNvSpPr>
          <p:nvPr/>
        </p:nvSpPr>
        <p:spPr bwMode="auto">
          <a:xfrm>
            <a:off x="1595438" y="2212975"/>
            <a:ext cx="798512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AutoShape 6"/>
          <p:cNvSpPr>
            <a:spLocks noChangeArrowheads="1"/>
          </p:cNvSpPr>
          <p:nvPr/>
        </p:nvSpPr>
        <p:spPr bwMode="auto">
          <a:xfrm>
            <a:off x="2209800" y="1936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1" name="AutoShape 7"/>
          <p:cNvSpPr>
            <a:spLocks noChangeArrowheads="1"/>
          </p:cNvSpPr>
          <p:nvPr/>
        </p:nvSpPr>
        <p:spPr bwMode="auto">
          <a:xfrm>
            <a:off x="1581150" y="16033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8" name="Line 195"/>
          <p:cNvSpPr>
            <a:spLocks noChangeShapeType="1"/>
          </p:cNvSpPr>
          <p:nvPr/>
        </p:nvSpPr>
        <p:spPr bwMode="auto">
          <a:xfrm flipV="1">
            <a:off x="2655888" y="3714750"/>
            <a:ext cx="10445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9" name="Line 196"/>
          <p:cNvSpPr>
            <a:spLocks noChangeShapeType="1"/>
          </p:cNvSpPr>
          <p:nvPr/>
        </p:nvSpPr>
        <p:spPr bwMode="auto">
          <a:xfrm flipV="1">
            <a:off x="2063750" y="3703638"/>
            <a:ext cx="161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197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1" name="Line 198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2" name="Line 199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56" name="Group 200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39053" name="Rectangle 20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77" name="Group 20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83" name="Freeform 20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84" name="Freeform 20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78" name="Freeform 20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9" name="Freeform 20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0" name="Freeform 20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1" name="Freeform 20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2" name="Freeform 20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1157" name="Group 210"/>
          <p:cNvGrpSpPr>
            <a:grpSpLocks/>
          </p:cNvGrpSpPr>
          <p:nvPr/>
        </p:nvGrpSpPr>
        <p:grpSpPr bwMode="auto">
          <a:xfrm>
            <a:off x="3671888" y="3403600"/>
            <a:ext cx="550862" cy="411163"/>
            <a:chOff x="611" y="3693"/>
            <a:chExt cx="449" cy="287"/>
          </a:xfrm>
        </p:grpSpPr>
        <p:sp>
          <p:nvSpPr>
            <p:cNvPr id="39044" name="Rectangle 21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68" name="Group 21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74" name="Freeform 21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75" name="Freeform 21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69" name="Freeform 21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0" name="Freeform 21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1" name="Freeform 21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2" name="Freeform 21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3" name="Freeform 21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35" name="Line 220"/>
          <p:cNvSpPr>
            <a:spLocks noChangeShapeType="1"/>
          </p:cNvSpPr>
          <p:nvPr/>
        </p:nvSpPr>
        <p:spPr bwMode="auto">
          <a:xfrm>
            <a:off x="2584450" y="3373438"/>
            <a:ext cx="10953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6" name="Line 221"/>
          <p:cNvSpPr>
            <a:spLocks noChangeShapeType="1"/>
          </p:cNvSpPr>
          <p:nvPr/>
        </p:nvSpPr>
        <p:spPr bwMode="auto">
          <a:xfrm>
            <a:off x="4203700" y="2239963"/>
            <a:ext cx="43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7" name="Line 222"/>
          <p:cNvSpPr>
            <a:spLocks noChangeShapeType="1"/>
          </p:cNvSpPr>
          <p:nvPr/>
        </p:nvSpPr>
        <p:spPr bwMode="auto">
          <a:xfrm flipV="1">
            <a:off x="4187825" y="2211388"/>
            <a:ext cx="576263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8" name="Text Box 223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BSC</a:t>
            </a:r>
          </a:p>
        </p:txBody>
      </p:sp>
      <p:sp>
        <p:nvSpPr>
          <p:cNvPr id="38939" name="Text Box 224"/>
          <p:cNvSpPr txBox="1">
            <a:spLocks noChangeArrowheads="1"/>
          </p:cNvSpPr>
          <p:nvPr/>
        </p:nvSpPr>
        <p:spPr bwMode="auto">
          <a:xfrm>
            <a:off x="2065338" y="1643063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BTS</a:t>
            </a:r>
          </a:p>
        </p:txBody>
      </p:sp>
      <p:pic>
        <p:nvPicPr>
          <p:cNvPr id="91163" name="Picture 225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64" name="Group 226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1264" name="Picture 227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42" name="Line 228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043" name="Line 229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42" name="Oval 230"/>
          <p:cNvSpPr>
            <a:spLocks noChangeArrowheads="1"/>
          </p:cNvSpPr>
          <p:nvPr/>
        </p:nvSpPr>
        <p:spPr bwMode="auto">
          <a:xfrm>
            <a:off x="1492250" y="2876550"/>
            <a:ext cx="3067050" cy="1576388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43" name="Oval 231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67" name="Picture 23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2" name="Text Box 265"/>
          <p:cNvSpPr txBox="1">
            <a:spLocks noChangeArrowheads="1"/>
          </p:cNvSpPr>
          <p:nvPr/>
        </p:nvSpPr>
        <p:spPr bwMode="auto">
          <a:xfrm>
            <a:off x="6102686" y="4148795"/>
            <a:ext cx="29406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Base transceiver station (BTS)</a:t>
            </a:r>
          </a:p>
        </p:txBody>
      </p:sp>
      <p:grpSp>
        <p:nvGrpSpPr>
          <p:cNvPr id="91206" name="Group 266"/>
          <p:cNvGrpSpPr>
            <a:grpSpLocks/>
          </p:cNvGrpSpPr>
          <p:nvPr/>
        </p:nvGrpSpPr>
        <p:grpSpPr bwMode="auto">
          <a:xfrm>
            <a:off x="5538972" y="4533075"/>
            <a:ext cx="504146" cy="352937"/>
            <a:chOff x="611" y="3693"/>
            <a:chExt cx="449" cy="287"/>
          </a:xfrm>
        </p:grpSpPr>
        <p:sp>
          <p:nvSpPr>
            <p:cNvPr id="39002" name="Rectangle 267"/>
            <p:cNvSpPr>
              <a:spLocks noChangeArrowheads="1"/>
            </p:cNvSpPr>
            <p:nvPr/>
          </p:nvSpPr>
          <p:spPr bwMode="auto">
            <a:xfrm>
              <a:off x="635" y="3774"/>
              <a:ext cx="338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26" name="Group 268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32" name="Freeform 269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3" name="Freeform 270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27" name="Freeform 271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8" name="Freeform 272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9" name="Freeform 273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0" name="Freeform 274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1" name="Freeform 275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4" name="Text Box 276"/>
          <p:cNvSpPr txBox="1">
            <a:spLocks noChangeArrowheads="1"/>
          </p:cNvSpPr>
          <p:nvPr/>
        </p:nvSpPr>
        <p:spPr bwMode="auto">
          <a:xfrm>
            <a:off x="6096874" y="4557603"/>
            <a:ext cx="280403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Base station controller (BSC)</a:t>
            </a:r>
          </a:p>
        </p:txBody>
      </p:sp>
      <p:grpSp>
        <p:nvGrpSpPr>
          <p:cNvPr id="91208" name="Group 277"/>
          <p:cNvGrpSpPr>
            <a:grpSpLocks/>
          </p:cNvGrpSpPr>
          <p:nvPr/>
        </p:nvGrpSpPr>
        <p:grpSpPr bwMode="auto">
          <a:xfrm>
            <a:off x="5582559" y="4956872"/>
            <a:ext cx="422785" cy="696336"/>
            <a:chOff x="611" y="3693"/>
            <a:chExt cx="449" cy="287"/>
          </a:xfrm>
        </p:grpSpPr>
        <p:sp>
          <p:nvSpPr>
            <p:cNvPr id="38993" name="Rectangle 278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17" name="Group 27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23" name="Freeform 28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24" name="Freeform 28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18" name="Freeform 28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19" name="Freeform 28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0" name="Freeform 28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1" name="Freeform 28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2" name="Freeform 28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6" name="Text Box 287"/>
          <p:cNvSpPr txBox="1">
            <a:spLocks noChangeArrowheads="1"/>
          </p:cNvSpPr>
          <p:nvPr/>
        </p:nvSpPr>
        <p:spPr bwMode="auto">
          <a:xfrm>
            <a:off x="6088157" y="5147649"/>
            <a:ext cx="3016156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Mobile Switching Center (MSC)</a:t>
            </a:r>
          </a:p>
        </p:txBody>
      </p:sp>
      <p:grpSp>
        <p:nvGrpSpPr>
          <p:cNvPr id="91210" name="Group 288"/>
          <p:cNvGrpSpPr>
            <a:grpSpLocks/>
          </p:cNvGrpSpPr>
          <p:nvPr/>
        </p:nvGrpSpPr>
        <p:grpSpPr bwMode="auto">
          <a:xfrm>
            <a:off x="5078413" y="5775850"/>
            <a:ext cx="761303" cy="155347"/>
            <a:chOff x="3072" y="739"/>
            <a:chExt cx="652" cy="146"/>
          </a:xfrm>
        </p:grpSpPr>
        <p:pic>
          <p:nvPicPr>
            <p:cNvPr id="91213" name="Picture 289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91" name="Line 290"/>
            <p:cNvSpPr>
              <a:spLocks noChangeShapeType="1"/>
            </p:cNvSpPr>
            <p:nvPr/>
          </p:nvSpPr>
          <p:spPr bwMode="auto">
            <a:xfrm flipH="1">
              <a:off x="3105" y="783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92" name="Line 291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91211" name="Picture 29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08" y="5778576"/>
            <a:ext cx="231006" cy="15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9" name="Text Box 293"/>
          <p:cNvSpPr txBox="1">
            <a:spLocks noChangeArrowheads="1"/>
          </p:cNvSpPr>
          <p:nvPr/>
        </p:nvSpPr>
        <p:spPr bwMode="auto">
          <a:xfrm>
            <a:off x="6124479" y="5702265"/>
            <a:ext cx="18771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Mobile subscribers</a:t>
            </a:r>
          </a:p>
        </p:txBody>
      </p:sp>
      <p:sp>
        <p:nvSpPr>
          <p:cNvPr id="38946" name="Text Box 294"/>
          <p:cNvSpPr txBox="1">
            <a:spLocks noChangeArrowheads="1"/>
          </p:cNvSpPr>
          <p:nvPr/>
        </p:nvSpPr>
        <p:spPr bwMode="auto">
          <a:xfrm>
            <a:off x="1612900" y="1138238"/>
            <a:ext cx="2601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Base station system (BSS)</a:t>
            </a:r>
          </a:p>
        </p:txBody>
      </p:sp>
      <p:sp>
        <p:nvSpPr>
          <p:cNvPr id="38947" name="Text Box 295"/>
          <p:cNvSpPr txBox="1">
            <a:spLocks noChangeArrowheads="1"/>
          </p:cNvSpPr>
          <p:nvPr/>
        </p:nvSpPr>
        <p:spPr bwMode="auto">
          <a:xfrm>
            <a:off x="5294313" y="369887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Legend</a:t>
            </a:r>
          </a:p>
        </p:txBody>
      </p:sp>
      <p:sp>
        <p:nvSpPr>
          <p:cNvPr id="38948" name="Rectangle 296"/>
          <p:cNvSpPr>
            <a:spLocks noChangeArrowheads="1"/>
          </p:cNvSpPr>
          <p:nvPr/>
        </p:nvSpPr>
        <p:spPr bwMode="auto">
          <a:xfrm>
            <a:off x="463550" y="244475"/>
            <a:ext cx="7077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2G (voice) network architecture </a:t>
            </a:r>
          </a:p>
        </p:txBody>
      </p:sp>
      <p:grpSp>
        <p:nvGrpSpPr>
          <p:cNvPr id="91172" name="Group 297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38972" name="Rectangle 298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96" name="Group 29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02" name="Freeform 30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03" name="Freeform 30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97" name="Freeform 30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8" name="Freeform 30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9" name="Freeform 30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0" name="Freeform 30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1" name="Freeform 30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0" name="Text Box 307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91174" name="Freeform 308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2" name="Text Box 309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8953" name="Line 310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77" name="Group 311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38963" name="Rectangle 312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87" name="Group 313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193" name="Freeform 314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94" name="Freeform 315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88" name="Freeform 316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9" name="Freeform 317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Freeform 318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1" name="Freeform 319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2" name="Freeform 320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5" name="Text Box 321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8956" name="Text Box 322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8957" name="Line 323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8" name="Line 324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9" name="Line 325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0" name="Line 326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1" name="Line 327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85" name="Picture 1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969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3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332" name="Group 782"/>
          <p:cNvGrpSpPr>
            <a:grpSpLocks/>
          </p:cNvGrpSpPr>
          <p:nvPr/>
        </p:nvGrpSpPr>
        <p:grpSpPr bwMode="auto">
          <a:xfrm>
            <a:off x="1829351" y="3329834"/>
            <a:ext cx="333077" cy="421847"/>
            <a:chOff x="742" y="2409"/>
            <a:chExt cx="576" cy="881"/>
          </a:xfrm>
        </p:grpSpPr>
        <p:grpSp>
          <p:nvGrpSpPr>
            <p:cNvPr id="33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3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3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1" name="Group 782"/>
          <p:cNvGrpSpPr>
            <a:grpSpLocks/>
          </p:cNvGrpSpPr>
          <p:nvPr/>
        </p:nvGrpSpPr>
        <p:grpSpPr bwMode="auto">
          <a:xfrm>
            <a:off x="2506514" y="3639678"/>
            <a:ext cx="333077" cy="421847"/>
            <a:chOff x="742" y="2409"/>
            <a:chExt cx="576" cy="881"/>
          </a:xfrm>
        </p:grpSpPr>
        <p:grpSp>
          <p:nvGrpSpPr>
            <p:cNvPr id="35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5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0" name="Group 782"/>
          <p:cNvGrpSpPr>
            <a:grpSpLocks/>
          </p:cNvGrpSpPr>
          <p:nvPr/>
        </p:nvGrpSpPr>
        <p:grpSpPr bwMode="auto">
          <a:xfrm>
            <a:off x="2449009" y="3036346"/>
            <a:ext cx="333077" cy="421847"/>
            <a:chOff x="742" y="2409"/>
            <a:chExt cx="576" cy="881"/>
          </a:xfrm>
        </p:grpSpPr>
        <p:grpSp>
          <p:nvGrpSpPr>
            <p:cNvPr id="37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7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2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" name="Group 782"/>
          <p:cNvGrpSpPr>
            <a:grpSpLocks/>
          </p:cNvGrpSpPr>
          <p:nvPr/>
        </p:nvGrpSpPr>
        <p:grpSpPr bwMode="auto">
          <a:xfrm>
            <a:off x="1845750" y="1635299"/>
            <a:ext cx="333077" cy="421847"/>
            <a:chOff x="742" y="2409"/>
            <a:chExt cx="576" cy="881"/>
          </a:xfrm>
        </p:grpSpPr>
        <p:grpSp>
          <p:nvGrpSpPr>
            <p:cNvPr id="3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08" name="Group 782"/>
          <p:cNvGrpSpPr>
            <a:grpSpLocks/>
          </p:cNvGrpSpPr>
          <p:nvPr/>
        </p:nvGrpSpPr>
        <p:grpSpPr bwMode="auto">
          <a:xfrm>
            <a:off x="2428455" y="1987128"/>
            <a:ext cx="333077" cy="421847"/>
            <a:chOff x="742" y="2409"/>
            <a:chExt cx="576" cy="881"/>
          </a:xfrm>
        </p:grpSpPr>
        <p:grpSp>
          <p:nvGrpSpPr>
            <p:cNvPr id="4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27" name="Group 782"/>
          <p:cNvGrpSpPr>
            <a:grpSpLocks/>
          </p:cNvGrpSpPr>
          <p:nvPr/>
        </p:nvGrpSpPr>
        <p:grpSpPr bwMode="auto">
          <a:xfrm>
            <a:off x="1793711" y="2296972"/>
            <a:ext cx="333077" cy="421847"/>
            <a:chOff x="742" y="2409"/>
            <a:chExt cx="576" cy="881"/>
          </a:xfrm>
        </p:grpSpPr>
        <p:grpSp>
          <p:nvGrpSpPr>
            <p:cNvPr id="4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46" name="Group 782"/>
          <p:cNvGrpSpPr>
            <a:grpSpLocks/>
          </p:cNvGrpSpPr>
          <p:nvPr/>
        </p:nvGrpSpPr>
        <p:grpSpPr bwMode="auto">
          <a:xfrm>
            <a:off x="5639570" y="4033492"/>
            <a:ext cx="333077" cy="421847"/>
            <a:chOff x="742" y="2409"/>
            <a:chExt cx="576" cy="881"/>
          </a:xfrm>
        </p:grpSpPr>
        <p:grpSp>
          <p:nvGrpSpPr>
            <p:cNvPr id="44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48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3703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sp>
        <p:nvSpPr>
          <p:cNvPr id="39944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5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6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70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009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1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2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2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171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008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0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1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1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49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50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39951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2175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6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230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8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008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9954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2178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9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007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30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57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39958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0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1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185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63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9964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88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005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7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8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8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7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66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9967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68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9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0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1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2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3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010" name="Text Box 178"/>
          <p:cNvSpPr txBox="1">
            <a:spLocks noChangeArrowheads="1"/>
          </p:cNvSpPr>
          <p:nvPr/>
        </p:nvSpPr>
        <p:spPr bwMode="auto">
          <a:xfrm>
            <a:off x="5622466" y="5206815"/>
            <a:ext cx="3154501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Serving GPRS Support Node (SGSN)</a:t>
            </a:r>
          </a:p>
        </p:txBody>
      </p:sp>
      <p:sp>
        <p:nvSpPr>
          <p:cNvPr id="40034" name="Rectangle 180"/>
          <p:cNvSpPr>
            <a:spLocks noChangeArrowheads="1"/>
          </p:cNvSpPr>
          <p:nvPr/>
        </p:nvSpPr>
        <p:spPr bwMode="auto">
          <a:xfrm>
            <a:off x="5156836" y="5705178"/>
            <a:ext cx="313295" cy="4273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8" name="Freeform 181"/>
          <p:cNvSpPr>
            <a:spLocks/>
          </p:cNvSpPr>
          <p:nvPr/>
        </p:nvSpPr>
        <p:spPr bwMode="auto">
          <a:xfrm>
            <a:off x="5473005" y="5560793"/>
            <a:ext cx="57485" cy="152536"/>
          </a:xfrm>
          <a:custGeom>
            <a:avLst/>
            <a:gdLst>
              <a:gd name="T0" fmla="*/ 3 w 62"/>
              <a:gd name="T1" fmla="*/ 0 h 74"/>
              <a:gd name="T2" fmla="*/ 5 w 62"/>
              <a:gd name="T3" fmla="*/ 1758 h 74"/>
              <a:gd name="T4" fmla="*/ 0 w 62"/>
              <a:gd name="T5" fmla="*/ 2282 h 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" h="74">
                <a:moveTo>
                  <a:pt x="36" y="0"/>
                </a:moveTo>
                <a:lnTo>
                  <a:pt x="62" y="57"/>
                </a:lnTo>
                <a:lnTo>
                  <a:pt x="0" y="7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59" name="Freeform 182"/>
          <p:cNvSpPr>
            <a:spLocks/>
          </p:cNvSpPr>
          <p:nvPr/>
        </p:nvSpPr>
        <p:spPr bwMode="auto">
          <a:xfrm>
            <a:off x="5470130" y="5684219"/>
            <a:ext cx="58922" cy="448294"/>
          </a:xfrm>
          <a:custGeom>
            <a:avLst/>
            <a:gdLst>
              <a:gd name="T0" fmla="*/ 1 w 63"/>
              <a:gd name="T1" fmla="*/ 395 h 225"/>
              <a:gd name="T2" fmla="*/ 0 w 63"/>
              <a:gd name="T3" fmla="*/ 5650 h 225"/>
              <a:gd name="T4" fmla="*/ 5 w 63"/>
              <a:gd name="T5" fmla="*/ 5073 h 225"/>
              <a:gd name="T6" fmla="*/ 5 w 63"/>
              <a:gd name="T7" fmla="*/ 0 h 225"/>
              <a:gd name="T8" fmla="*/ 1 w 63"/>
              <a:gd name="T9" fmla="*/ 395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225">
                <a:moveTo>
                  <a:pt x="2" y="16"/>
                </a:moveTo>
                <a:lnTo>
                  <a:pt x="0" y="225"/>
                </a:lnTo>
                <a:lnTo>
                  <a:pt x="62" y="202"/>
                </a:lnTo>
                <a:lnTo>
                  <a:pt x="63" y="0"/>
                </a:lnTo>
                <a:lnTo>
                  <a:pt x="2" y="1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0" name="Freeform 183"/>
          <p:cNvSpPr>
            <a:spLocks/>
          </p:cNvSpPr>
          <p:nvPr/>
        </p:nvSpPr>
        <p:spPr bwMode="auto">
          <a:xfrm>
            <a:off x="5508933" y="5537505"/>
            <a:ext cx="43114" cy="161851"/>
          </a:xfrm>
          <a:custGeom>
            <a:avLst/>
            <a:gdLst>
              <a:gd name="T0" fmla="*/ 1 w 47"/>
              <a:gd name="T1" fmla="*/ 0 h 78"/>
              <a:gd name="T2" fmla="*/ 3 w 47"/>
              <a:gd name="T3" fmla="*/ 2502 h 78"/>
              <a:gd name="T4" fmla="*/ 1 w 47"/>
              <a:gd name="T5" fmla="*/ 2461 h 78"/>
              <a:gd name="T6" fmla="*/ 0 w 47"/>
              <a:gd name="T7" fmla="*/ 1108 h 78"/>
              <a:gd name="T8" fmla="*/ 1 w 4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78">
                <a:moveTo>
                  <a:pt x="12" y="0"/>
                </a:moveTo>
                <a:lnTo>
                  <a:pt x="47" y="78"/>
                </a:lnTo>
                <a:lnTo>
                  <a:pt x="15" y="77"/>
                </a:lnTo>
                <a:lnTo>
                  <a:pt x="0" y="35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1" name="Freeform 184"/>
          <p:cNvSpPr>
            <a:spLocks/>
          </p:cNvSpPr>
          <p:nvPr/>
        </p:nvSpPr>
        <p:spPr bwMode="auto">
          <a:xfrm>
            <a:off x="5484502" y="5609698"/>
            <a:ext cx="40240" cy="105960"/>
          </a:xfrm>
          <a:custGeom>
            <a:avLst/>
            <a:gdLst>
              <a:gd name="T0" fmla="*/ 2 w 44"/>
              <a:gd name="T1" fmla="*/ 0 h 51"/>
              <a:gd name="T2" fmla="*/ 0 w 44"/>
              <a:gd name="T3" fmla="*/ 1643 h 51"/>
              <a:gd name="T4" fmla="*/ 3 w 44"/>
              <a:gd name="T5" fmla="*/ 1449 h 51"/>
              <a:gd name="T6" fmla="*/ 2 w 44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51">
                <a:moveTo>
                  <a:pt x="23" y="0"/>
                </a:moveTo>
                <a:lnTo>
                  <a:pt x="0" y="51"/>
                </a:lnTo>
                <a:lnTo>
                  <a:pt x="44" y="45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2" name="Freeform 185"/>
          <p:cNvSpPr>
            <a:spLocks/>
          </p:cNvSpPr>
          <p:nvPr/>
        </p:nvSpPr>
        <p:spPr bwMode="auto">
          <a:xfrm>
            <a:off x="5133842" y="5542163"/>
            <a:ext cx="388025" cy="196783"/>
          </a:xfrm>
          <a:custGeom>
            <a:avLst/>
            <a:gdLst>
              <a:gd name="T0" fmla="*/ 0 w 417"/>
              <a:gd name="T1" fmla="*/ 3014 h 95"/>
              <a:gd name="T2" fmla="*/ 5 w 417"/>
              <a:gd name="T3" fmla="*/ 37 h 95"/>
              <a:gd name="T4" fmla="*/ 30 w 417"/>
              <a:gd name="T5" fmla="*/ 0 h 95"/>
              <a:gd name="T6" fmla="*/ 27 w 417"/>
              <a:gd name="T7" fmla="*/ 3014 h 95"/>
              <a:gd name="T8" fmla="*/ 0 w 417"/>
              <a:gd name="T9" fmla="*/ 3014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7" h="95">
                <a:moveTo>
                  <a:pt x="0" y="95"/>
                </a:moveTo>
                <a:lnTo>
                  <a:pt x="66" y="1"/>
                </a:lnTo>
                <a:lnTo>
                  <a:pt x="417" y="0"/>
                </a:lnTo>
                <a:lnTo>
                  <a:pt x="370" y="95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2235" name="Group 200"/>
          <p:cNvGrpSpPr>
            <a:grpSpLocks/>
          </p:cNvGrpSpPr>
          <p:nvPr/>
        </p:nvGrpSpPr>
        <p:grpSpPr bwMode="auto">
          <a:xfrm>
            <a:off x="5149650" y="5075238"/>
            <a:ext cx="445510" cy="379594"/>
            <a:chOff x="3028" y="1864"/>
            <a:chExt cx="347" cy="631"/>
          </a:xfrm>
        </p:grpSpPr>
        <p:sp>
          <p:nvSpPr>
            <p:cNvPr id="40028" name="Rectangle 201"/>
            <p:cNvSpPr>
              <a:spLocks noChangeArrowheads="1"/>
            </p:cNvSpPr>
            <p:nvPr/>
          </p:nvSpPr>
          <p:spPr bwMode="auto">
            <a:xfrm>
              <a:off x="3047" y="2041"/>
              <a:ext cx="26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252" name="Freeform 20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3" name="Freeform 20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4" name="Freeform 20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5" name="Freeform 20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6" name="Freeform 20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014" name="Text Box 221"/>
          <p:cNvSpPr txBox="1">
            <a:spLocks noChangeArrowheads="1"/>
          </p:cNvSpPr>
          <p:nvPr/>
        </p:nvSpPr>
        <p:spPr bwMode="auto">
          <a:xfrm>
            <a:off x="5668454" y="5773878"/>
            <a:ext cx="3272346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Gateway GPRS Support Node (GGSN)</a:t>
            </a:r>
          </a:p>
        </p:txBody>
      </p:sp>
      <p:sp>
        <p:nvSpPr>
          <p:cNvPr id="92198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76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2200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0001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2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3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3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2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3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78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39979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80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1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2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3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4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57" name="Text Box 241"/>
          <p:cNvSpPr txBox="1">
            <a:spLocks noChangeArrowheads="1"/>
          </p:cNvSpPr>
          <p:nvPr/>
        </p:nvSpPr>
        <p:spPr bwMode="auto">
          <a:xfrm>
            <a:off x="263525" y="3895725"/>
            <a:ext cx="476885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pitchFamily="34" charset="0"/>
                <a:ea typeface="+mn-ea"/>
                <a:cs typeface="+mn-cs"/>
              </a:rPr>
              <a:t>Key insight: </a:t>
            </a: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new cellular data</a:t>
            </a:r>
          </a:p>
          <a:p>
            <a:pPr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network operates </a:t>
            </a:r>
            <a:r>
              <a:rPr lang="en-US" sz="2400" i="1" dirty="0">
                <a:latin typeface="Gill Sans MT" pitchFamily="34" charset="0"/>
                <a:ea typeface="+mn-ea"/>
                <a:cs typeface="+mn-cs"/>
              </a:rPr>
              <a:t>in parallel</a:t>
            </a: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(except at edge) with existing </a:t>
            </a:r>
          </a:p>
          <a:p>
            <a:pPr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cellular voice network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 voice network </a:t>
            </a:r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  <a:ea typeface="+mn-ea"/>
                <a:cs typeface="+mn-cs"/>
              </a:rPr>
              <a:t>unchanged</a:t>
            </a: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 in core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 data network operates in parallel</a:t>
            </a:r>
          </a:p>
          <a:p>
            <a:pPr marL="342900" indent="-342900"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endParaRPr lang="en-US" sz="2000" dirty="0"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92210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25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59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60" name="Oval 25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" name="Freeform 26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4" name="Freeform 26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5" name="Freeform 26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6" name="Freeform 26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67" name="Straight Connector 266"/>
            <p:cNvCxnSpPr>
              <a:endCxn id="2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70" name="Oval 26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" name="Freeform 27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4" name="Freeform 27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5" name="Freeform 27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6" name="Freeform 27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77" name="Straight Connector 276"/>
            <p:cNvCxnSpPr>
              <a:endCxn id="2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8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8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9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7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31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6" name="Group 347"/>
          <p:cNvGrpSpPr>
            <a:grpSpLocks/>
          </p:cNvGrpSpPr>
          <p:nvPr/>
        </p:nvGrpSpPr>
        <p:grpSpPr bwMode="auto">
          <a:xfrm>
            <a:off x="5158406" y="5225676"/>
            <a:ext cx="399769" cy="191034"/>
            <a:chOff x="1871277" y="1576300"/>
            <a:chExt cx="1128371" cy="437861"/>
          </a:xfrm>
        </p:grpSpPr>
        <p:sp>
          <p:nvSpPr>
            <p:cNvPr id="337" name="Oval 33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9" name="Oval 33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Freeform 33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1" name="Freeform 34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44" name="Straight Connector 343"/>
            <p:cNvCxnSpPr>
              <a:endCxn id="33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7"/>
          <p:cNvGrpSpPr>
            <a:grpSpLocks/>
          </p:cNvGrpSpPr>
          <p:nvPr/>
        </p:nvGrpSpPr>
        <p:grpSpPr bwMode="auto">
          <a:xfrm>
            <a:off x="5137685" y="5820894"/>
            <a:ext cx="399769" cy="191034"/>
            <a:chOff x="1871277" y="1576300"/>
            <a:chExt cx="1128371" cy="437861"/>
          </a:xfrm>
        </p:grpSpPr>
        <p:sp>
          <p:nvSpPr>
            <p:cNvPr id="347" name="Oval 34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Freeform 34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1" name="Freeform 35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4" name="Straight Connector 353"/>
            <p:cNvCxnSpPr>
              <a:endCxn id="34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308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3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4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5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7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8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9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0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1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3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18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162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9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16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0" name="Group 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160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61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60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1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1606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0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2" name="Group 100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158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9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9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3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1587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4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1585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5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1583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6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1581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7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1579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8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1577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8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9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1575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6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0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157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1" name="Group 142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155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5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5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5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2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1554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155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1550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1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1548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6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1546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7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1544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38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4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154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37125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257" name="Straight Connector 256"/>
          <p:cNvCxnSpPr/>
          <p:nvPr/>
        </p:nvCxnSpPr>
        <p:spPr>
          <a:xfrm>
            <a:off x="4329113" y="5365750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1495425" y="5624513"/>
            <a:ext cx="281146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3" name="TextBox 258"/>
          <p:cNvSpPr txBox="1">
            <a:spLocks noChangeArrowheads="1"/>
          </p:cNvSpPr>
          <p:nvPr/>
        </p:nvSpPr>
        <p:spPr bwMode="auto">
          <a:xfrm>
            <a:off x="1906588" y="5308600"/>
            <a:ext cx="21113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radio access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Universal Terrestrial Radio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Access Network (UTRAN)</a:t>
            </a:r>
          </a:p>
        </p:txBody>
      </p:sp>
      <p:cxnSp>
        <p:nvCxnSpPr>
          <p:cNvPr id="260" name="Straight Connector 259"/>
          <p:cNvCxnSpPr/>
          <p:nvPr/>
        </p:nvCxnSpPr>
        <p:spPr>
          <a:xfrm flipH="1">
            <a:off x="1512888" y="4970463"/>
            <a:ext cx="6350" cy="919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4346575" y="5613400"/>
            <a:ext cx="2533650" cy="635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6" name="TextBox 261"/>
          <p:cNvSpPr txBox="1">
            <a:spLocks noChangeArrowheads="1"/>
          </p:cNvSpPr>
          <p:nvPr/>
        </p:nvSpPr>
        <p:spPr bwMode="auto">
          <a:xfrm>
            <a:off x="4456113" y="5280025"/>
            <a:ext cx="22828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core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General Packet Radio Service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 (GPRS) Core Network</a:t>
            </a:r>
          </a:p>
        </p:txBody>
      </p:sp>
      <p:cxnSp>
        <p:nvCxnSpPr>
          <p:cNvPr id="263" name="Straight Connector 262"/>
          <p:cNvCxnSpPr/>
          <p:nvPr/>
        </p:nvCxnSpPr>
        <p:spPr>
          <a:xfrm>
            <a:off x="6908800" y="5348288"/>
            <a:ext cx="0" cy="496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>
            <a:off x="6937375" y="5613400"/>
            <a:ext cx="4286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9" name="TextBox 264"/>
          <p:cNvSpPr txBox="1">
            <a:spLocks noChangeArrowheads="1"/>
          </p:cNvSpPr>
          <p:nvPr/>
        </p:nvSpPr>
        <p:spPr bwMode="auto">
          <a:xfrm>
            <a:off x="7216775" y="5297488"/>
            <a:ext cx="8826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Internet</a:t>
            </a:r>
            <a:endParaRPr lang="en-US" sz="1200" dirty="0">
              <a:latin typeface="Arial" charset="0"/>
              <a:cs typeface="Arial" charset="0"/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H="1">
            <a:off x="3502025" y="4949825"/>
            <a:ext cx="7938" cy="311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1511300" y="5148263"/>
            <a:ext cx="1982788" cy="3175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42" name="TextBox 267"/>
          <p:cNvSpPr txBox="1">
            <a:spLocks noChangeArrowheads="1"/>
          </p:cNvSpPr>
          <p:nvPr/>
        </p:nvSpPr>
        <p:spPr bwMode="auto">
          <a:xfrm>
            <a:off x="1754188" y="4913313"/>
            <a:ext cx="1484312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600" dirty="0">
                <a:latin typeface="Arial" charset="0"/>
                <a:cs typeface="Arial" charset="0"/>
              </a:rPr>
              <a:t>radio interface</a:t>
            </a:r>
          </a:p>
          <a:p>
            <a:pPr algn="ctr">
              <a:lnSpc>
                <a:spcPts val="1400"/>
              </a:lnSpc>
            </a:pPr>
            <a:r>
              <a:rPr lang="en-US" sz="1200" dirty="0">
                <a:latin typeface="Arial" charset="0"/>
                <a:cs typeface="Arial" charset="0"/>
              </a:rPr>
              <a:t>(WCDMA, HSPA</a:t>
            </a:r>
            <a:r>
              <a:rPr lang="en-US" sz="1600" dirty="0">
                <a:latin typeface="Arial" charset="0"/>
                <a:cs typeface="Arial" charset="0"/>
              </a:rPr>
              <a:t>)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2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25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26" name="Oval 22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3" name="Straight Connector 232"/>
            <p:cNvCxnSpPr>
              <a:endCxn id="22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36" name="Oval 23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8" name="Oval 23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0" name="Freeform 23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43" name="Straight Connector 242"/>
            <p:cNvCxnSpPr>
              <a:endCxn id="23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4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4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72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7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1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29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9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9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7961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043358"/>
            <a:ext cx="1695450" cy="3099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037420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758328"/>
            <a:ext cx="1624013" cy="285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823647"/>
            <a:ext cx="550863" cy="307595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548118"/>
            <a:ext cx="550863" cy="74939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1997041"/>
            <a:ext cx="447675" cy="7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146682"/>
            <a:ext cx="1135062" cy="55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radio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network 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193987"/>
            <a:ext cx="6921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21751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1925783"/>
            <a:ext cx="831850" cy="135389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380662"/>
            <a:ext cx="3170238" cy="1102117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5185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2702491"/>
            <a:ext cx="582613" cy="479801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184667"/>
            <a:ext cx="8318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025525"/>
            <a:ext cx="685800" cy="186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005354"/>
            <a:ext cx="295275" cy="10356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042152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61660"/>
            <a:ext cx="1235075" cy="125769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485386"/>
            <a:ext cx="1106487" cy="61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telephone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016043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18427"/>
            <a:ext cx="550862" cy="74939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253568"/>
            <a:ext cx="1085850" cy="39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Gateway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468486"/>
            <a:ext cx="3619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068298"/>
            <a:ext cx="236538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1856901"/>
            <a:ext cx="225425" cy="67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198937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789206"/>
            <a:ext cx="236537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304636"/>
            <a:ext cx="0" cy="371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199229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2785625"/>
            <a:ext cx="1235075" cy="1257696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042152"/>
            <a:ext cx="882650" cy="43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2942391"/>
            <a:ext cx="550863" cy="74939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2888426"/>
            <a:ext cx="3619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3492262"/>
            <a:ext cx="236537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280864"/>
            <a:ext cx="225425" cy="676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3622901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213170"/>
            <a:ext cx="236538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341625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5455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3G versus 4G LTE network 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3677532"/>
            <a:ext cx="857250" cy="2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74" name="Line 238"/>
          <p:cNvSpPr>
            <a:spLocks noChangeShapeType="1"/>
          </p:cNvSpPr>
          <p:nvPr/>
        </p:nvSpPr>
        <p:spPr bwMode="auto">
          <a:xfrm flipH="1">
            <a:off x="2604743" y="4830489"/>
            <a:ext cx="1461475" cy="5416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5" name="Line 238"/>
          <p:cNvSpPr>
            <a:spLocks noChangeShapeType="1"/>
          </p:cNvSpPr>
          <p:nvPr/>
        </p:nvSpPr>
        <p:spPr bwMode="auto">
          <a:xfrm flipH="1">
            <a:off x="2281596" y="4825738"/>
            <a:ext cx="1751742" cy="29689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6" name="Line 238"/>
          <p:cNvSpPr>
            <a:spLocks noChangeShapeType="1"/>
          </p:cNvSpPr>
          <p:nvPr/>
        </p:nvSpPr>
        <p:spPr bwMode="auto">
          <a:xfrm flipH="1">
            <a:off x="2232694" y="4883104"/>
            <a:ext cx="1800643" cy="83454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7" name="Line 238"/>
          <p:cNvSpPr>
            <a:spLocks noChangeShapeType="1"/>
          </p:cNvSpPr>
          <p:nvPr/>
        </p:nvSpPr>
        <p:spPr bwMode="auto">
          <a:xfrm flipH="1" flipV="1">
            <a:off x="4584201" y="4962705"/>
            <a:ext cx="1216590" cy="3485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8" name="Line 238"/>
          <p:cNvSpPr>
            <a:spLocks noChangeShapeType="1"/>
          </p:cNvSpPr>
          <p:nvPr/>
        </p:nvSpPr>
        <p:spPr bwMode="auto">
          <a:xfrm flipV="1">
            <a:off x="4555984" y="4669069"/>
            <a:ext cx="205932" cy="1614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965" y="5945105"/>
            <a:ext cx="5413375" cy="708025"/>
            <a:chOff x="1495425" y="5249771"/>
            <a:chExt cx="5413375" cy="708025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3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260" name="Straight Connector 259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6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Line 96"/>
          <p:cNvSpPr>
            <a:spLocks noChangeShapeType="1"/>
          </p:cNvSpPr>
          <p:nvPr/>
        </p:nvSpPr>
        <p:spPr bwMode="auto">
          <a:xfrm flipV="1">
            <a:off x="2203814" y="5598552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9" name="Line 97"/>
          <p:cNvSpPr>
            <a:spLocks noChangeShapeType="1"/>
          </p:cNvSpPr>
          <p:nvPr/>
        </p:nvSpPr>
        <p:spPr bwMode="auto">
          <a:xfrm>
            <a:off x="2646021" y="5519062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0" name="Line 98"/>
          <p:cNvSpPr>
            <a:spLocks noChangeShapeType="1"/>
          </p:cNvSpPr>
          <p:nvPr/>
        </p:nvSpPr>
        <p:spPr bwMode="auto">
          <a:xfrm>
            <a:off x="2232695" y="5226310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9839" y="4225262"/>
            <a:ext cx="723200" cy="880827"/>
            <a:chOff x="4804140" y="4632965"/>
            <a:chExt cx="723200" cy="1348762"/>
          </a:xfrm>
        </p:grpSpPr>
        <p:grpSp>
          <p:nvGrpSpPr>
            <p:cNvPr id="232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30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2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3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4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5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6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35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723200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pic>
        <p:nvPicPr>
          <p:cNvPr id="236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40" y="5081665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7" name="Group 123"/>
          <p:cNvGrpSpPr>
            <a:grpSpLocks/>
          </p:cNvGrpSpPr>
          <p:nvPr/>
        </p:nvGrpSpPr>
        <p:grpSpPr bwMode="auto">
          <a:xfrm>
            <a:off x="414703" y="5403658"/>
            <a:ext cx="831850" cy="143387"/>
            <a:chOff x="3072" y="739"/>
            <a:chExt cx="652" cy="146"/>
          </a:xfrm>
        </p:grpSpPr>
        <p:pic>
          <p:nvPicPr>
            <p:cNvPr id="327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9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239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5" y="566779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Freeform 222"/>
          <p:cNvSpPr>
            <a:spLocks/>
          </p:cNvSpPr>
          <p:nvPr/>
        </p:nvSpPr>
        <p:spPr bwMode="auto">
          <a:xfrm>
            <a:off x="7332036" y="4855893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" name="Text Box 223"/>
          <p:cNvSpPr txBox="1">
            <a:spLocks noChangeArrowheads="1"/>
          </p:cNvSpPr>
          <p:nvPr/>
        </p:nvSpPr>
        <p:spPr bwMode="auto">
          <a:xfrm>
            <a:off x="7439986" y="5127574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268" name="Group 224"/>
          <p:cNvGrpSpPr>
            <a:grpSpLocks/>
          </p:cNvGrpSpPr>
          <p:nvPr/>
        </p:nvGrpSpPr>
        <p:grpSpPr bwMode="auto">
          <a:xfrm>
            <a:off x="6566861" y="5021921"/>
            <a:ext cx="550863" cy="793661"/>
            <a:chOff x="611" y="3693"/>
            <a:chExt cx="449" cy="287"/>
          </a:xfrm>
        </p:grpSpPr>
        <p:sp>
          <p:nvSpPr>
            <p:cNvPr id="290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91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297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8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92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3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4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5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6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9" name="Text Box 234"/>
          <p:cNvSpPr txBox="1">
            <a:spLocks noChangeArrowheads="1"/>
          </p:cNvSpPr>
          <p:nvPr/>
        </p:nvSpPr>
        <p:spPr bwMode="auto">
          <a:xfrm>
            <a:off x="6514474" y="5800488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270" name="Text Box 235"/>
          <p:cNvSpPr txBox="1">
            <a:spLocks noChangeArrowheads="1"/>
          </p:cNvSpPr>
          <p:nvPr/>
        </p:nvSpPr>
        <p:spPr bwMode="auto">
          <a:xfrm>
            <a:off x="6636711" y="4964768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5" name="Line 240"/>
          <p:cNvSpPr>
            <a:spLocks noChangeShapeType="1"/>
          </p:cNvSpPr>
          <p:nvPr/>
        </p:nvSpPr>
        <p:spPr bwMode="auto">
          <a:xfrm>
            <a:off x="7097086" y="55237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38" name="Group 224"/>
          <p:cNvGrpSpPr>
            <a:grpSpLocks/>
          </p:cNvGrpSpPr>
          <p:nvPr/>
        </p:nvGrpSpPr>
        <p:grpSpPr bwMode="auto">
          <a:xfrm>
            <a:off x="5800793" y="5012858"/>
            <a:ext cx="550863" cy="793661"/>
            <a:chOff x="611" y="3693"/>
            <a:chExt cx="449" cy="287"/>
          </a:xfrm>
        </p:grpSpPr>
        <p:sp>
          <p:nvSpPr>
            <p:cNvPr id="439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40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46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7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41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2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3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4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5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48" name="Text Box 234"/>
          <p:cNvSpPr txBox="1">
            <a:spLocks noChangeArrowheads="1"/>
          </p:cNvSpPr>
          <p:nvPr/>
        </p:nvSpPr>
        <p:spPr bwMode="auto">
          <a:xfrm>
            <a:off x="5748406" y="579142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S-GW</a:t>
            </a:r>
          </a:p>
        </p:txBody>
      </p:sp>
      <p:sp>
        <p:nvSpPr>
          <p:cNvPr id="449" name="Text Box 235"/>
          <p:cNvSpPr txBox="1">
            <a:spLocks noChangeArrowheads="1"/>
          </p:cNvSpPr>
          <p:nvPr/>
        </p:nvSpPr>
        <p:spPr bwMode="auto">
          <a:xfrm>
            <a:off x="5870643" y="495570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50" name="Line 240"/>
          <p:cNvSpPr>
            <a:spLocks noChangeShapeType="1"/>
          </p:cNvSpPr>
          <p:nvPr/>
        </p:nvSpPr>
        <p:spPr bwMode="auto">
          <a:xfrm>
            <a:off x="6331018" y="55147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65" name="Group 464"/>
          <p:cNvGrpSpPr/>
          <p:nvPr/>
        </p:nvGrpSpPr>
        <p:grpSpPr>
          <a:xfrm>
            <a:off x="4684128" y="3979094"/>
            <a:ext cx="659293" cy="880827"/>
            <a:chOff x="4804140" y="4632965"/>
            <a:chExt cx="659293" cy="1348762"/>
          </a:xfrm>
        </p:grpSpPr>
        <p:grpSp>
          <p:nvGrpSpPr>
            <p:cNvPr id="46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46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67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659293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HSS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4063" y="2275011"/>
            <a:ext cx="884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90"/>
                </a:solidFill>
              </a:rPr>
              <a:t>3G</a:t>
            </a:r>
          </a:p>
        </p:txBody>
      </p:sp>
      <p:sp>
        <p:nvSpPr>
          <p:cNvPr id="479" name="TextBox 478"/>
          <p:cNvSpPr txBox="1"/>
          <p:nvPr/>
        </p:nvSpPr>
        <p:spPr>
          <a:xfrm>
            <a:off x="782095" y="4070606"/>
            <a:ext cx="1909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90"/>
                </a:solidFill>
              </a:rPr>
              <a:t>4G-LTE</a:t>
            </a:r>
          </a:p>
        </p:txBody>
      </p:sp>
      <p:grpSp>
        <p:nvGrpSpPr>
          <p:cNvPr id="480" name="Group 347"/>
          <p:cNvGrpSpPr>
            <a:grpSpLocks/>
          </p:cNvGrpSpPr>
          <p:nvPr/>
        </p:nvGrpSpPr>
        <p:grpSpPr bwMode="auto">
          <a:xfrm>
            <a:off x="4624095" y="2877136"/>
            <a:ext cx="635069" cy="244448"/>
            <a:chOff x="1871277" y="1576300"/>
            <a:chExt cx="1128371" cy="437861"/>
          </a:xfrm>
        </p:grpSpPr>
        <p:sp>
          <p:nvSpPr>
            <p:cNvPr id="481" name="Oval 48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2" name="Rectangle 48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Oval 48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5" name="Freeform 48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6" name="Freeform 48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7" name="Freeform 48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8" name="Straight Connector 487"/>
            <p:cNvCxnSpPr>
              <a:endCxn id="48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0" name="Group 347"/>
          <p:cNvGrpSpPr>
            <a:grpSpLocks/>
          </p:cNvGrpSpPr>
          <p:nvPr/>
        </p:nvGrpSpPr>
        <p:grpSpPr bwMode="auto">
          <a:xfrm>
            <a:off x="6443551" y="3267644"/>
            <a:ext cx="661282" cy="323815"/>
            <a:chOff x="1871277" y="1576300"/>
            <a:chExt cx="1128371" cy="437861"/>
          </a:xfrm>
        </p:grpSpPr>
        <p:sp>
          <p:nvSpPr>
            <p:cNvPr id="491" name="Oval 49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2" name="Rectangle 49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4" name="Freeform 49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5" name="Freeform 49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6" name="Freeform 49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7" name="Freeform 4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8" name="Straight Connector 497"/>
            <p:cNvCxnSpPr>
              <a:endCxn id="49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Group 347"/>
          <p:cNvGrpSpPr>
            <a:grpSpLocks/>
          </p:cNvGrpSpPr>
          <p:nvPr/>
        </p:nvGrpSpPr>
        <p:grpSpPr bwMode="auto">
          <a:xfrm>
            <a:off x="5702886" y="5364591"/>
            <a:ext cx="661282" cy="323815"/>
            <a:chOff x="1871277" y="1576300"/>
            <a:chExt cx="1128371" cy="437861"/>
          </a:xfrm>
        </p:grpSpPr>
        <p:sp>
          <p:nvSpPr>
            <p:cNvPr id="501" name="Oval 50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2" name="Rectangle 50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3" name="Oval 50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4" name="Freeform 50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5" name="Freeform 50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6" name="Freeform 50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Freeform 50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8" name="Straight Connector 507"/>
            <p:cNvCxnSpPr>
              <a:endCxn id="50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0" name="Group 347"/>
          <p:cNvGrpSpPr>
            <a:grpSpLocks/>
          </p:cNvGrpSpPr>
          <p:nvPr/>
        </p:nvGrpSpPr>
        <p:grpSpPr bwMode="auto">
          <a:xfrm>
            <a:off x="6490355" y="5378095"/>
            <a:ext cx="661282" cy="323815"/>
            <a:chOff x="1871277" y="1576300"/>
            <a:chExt cx="1128371" cy="437861"/>
          </a:xfrm>
        </p:grpSpPr>
        <p:sp>
          <p:nvSpPr>
            <p:cNvPr id="511" name="Oval 51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2" name="Rectangle 51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3" name="Oval 51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4" name="Freeform 51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5" name="Freeform 51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6" name="Freeform 51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7" name="Freeform 51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8" name="Straight Connector 517"/>
            <p:cNvCxnSpPr>
              <a:endCxn id="51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5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05978" y="1250066"/>
            <a:ext cx="946235" cy="1184376"/>
            <a:chOff x="1733705" y="1468331"/>
            <a:chExt cx="978816" cy="1263746"/>
          </a:xfrm>
        </p:grpSpPr>
        <p:grpSp>
          <p:nvGrpSpPr>
            <p:cNvPr id="522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52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2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2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54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4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60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79" name="Group 578"/>
          <p:cNvGrpSpPr/>
          <p:nvPr/>
        </p:nvGrpSpPr>
        <p:grpSpPr>
          <a:xfrm>
            <a:off x="1911576" y="4775659"/>
            <a:ext cx="946235" cy="1184376"/>
            <a:chOff x="1733705" y="1468331"/>
            <a:chExt cx="978816" cy="1263746"/>
          </a:xfrm>
        </p:grpSpPr>
        <p:grpSp>
          <p:nvGrpSpPr>
            <p:cNvPr id="580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619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2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2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1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60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0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2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8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8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4151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5176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4G: differences from 3G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70365" cy="1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3521"/>
            <a:ext cx="7772400" cy="4648200"/>
          </a:xfrm>
        </p:spPr>
        <p:txBody>
          <a:bodyPr/>
          <a:lstStyle/>
          <a:p>
            <a:pPr marL="238125" indent="-238125"/>
            <a:r>
              <a:rPr lang="en-US" sz="2400" dirty="0"/>
              <a:t>all IP core: IP packets tunneled (through core IP network) from base station to gateway</a:t>
            </a:r>
          </a:p>
          <a:p>
            <a:pPr marL="238125" indent="-238125"/>
            <a:r>
              <a:rPr lang="en-US" sz="2400" dirty="0"/>
              <a:t>no separation between voice and data – all traffic carried over IP core to gateway</a:t>
            </a:r>
          </a:p>
        </p:txBody>
      </p:sp>
      <p:grpSp>
        <p:nvGrpSpPr>
          <p:cNvPr id="487" name="Group 486"/>
          <p:cNvGrpSpPr/>
          <p:nvPr/>
        </p:nvGrpSpPr>
        <p:grpSpPr>
          <a:xfrm>
            <a:off x="553851" y="5926862"/>
            <a:ext cx="5413375" cy="708025"/>
            <a:chOff x="1495425" y="5249771"/>
            <a:chExt cx="5413375" cy="708025"/>
          </a:xfrm>
        </p:grpSpPr>
        <p:cxnSp>
          <p:nvCxnSpPr>
            <p:cNvPr id="664" name="Straight Connector 663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6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667" name="Straight Connector 666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9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670" name="Straight Connector 669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Arrow Connector 670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" name="Line 96"/>
          <p:cNvSpPr>
            <a:spLocks noChangeShapeType="1"/>
          </p:cNvSpPr>
          <p:nvPr/>
        </p:nvSpPr>
        <p:spPr bwMode="auto">
          <a:xfrm flipV="1">
            <a:off x="2358700" y="5580309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2" name="Line 97"/>
          <p:cNvSpPr>
            <a:spLocks noChangeShapeType="1"/>
          </p:cNvSpPr>
          <p:nvPr/>
        </p:nvSpPr>
        <p:spPr bwMode="auto">
          <a:xfrm>
            <a:off x="2800907" y="5500819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3" name="Line 98"/>
          <p:cNvSpPr>
            <a:spLocks noChangeShapeType="1"/>
          </p:cNvSpPr>
          <p:nvPr/>
        </p:nvSpPr>
        <p:spPr bwMode="auto">
          <a:xfrm>
            <a:off x="2387581" y="5208067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5" name="Picture 122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26" y="506342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6" name="Group 123"/>
          <p:cNvGrpSpPr>
            <a:grpSpLocks/>
          </p:cNvGrpSpPr>
          <p:nvPr/>
        </p:nvGrpSpPr>
        <p:grpSpPr bwMode="auto">
          <a:xfrm>
            <a:off x="569589" y="5385415"/>
            <a:ext cx="831850" cy="143387"/>
            <a:chOff x="3072" y="739"/>
            <a:chExt cx="652" cy="146"/>
          </a:xfrm>
        </p:grpSpPr>
        <p:pic>
          <p:nvPicPr>
            <p:cNvPr id="563" name="Picture 124" descr="lgv_fqmg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5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497" name="Picture 128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1" y="5649549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" name="Freeform 222"/>
          <p:cNvSpPr>
            <a:spLocks/>
          </p:cNvSpPr>
          <p:nvPr/>
        </p:nvSpPr>
        <p:spPr bwMode="auto">
          <a:xfrm>
            <a:off x="7486922" y="4837650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9" name="Text Box 223"/>
          <p:cNvSpPr txBox="1">
            <a:spLocks noChangeArrowheads="1"/>
          </p:cNvSpPr>
          <p:nvPr/>
        </p:nvSpPr>
        <p:spPr bwMode="auto">
          <a:xfrm>
            <a:off x="7594872" y="5109331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500" name="Group 224"/>
          <p:cNvGrpSpPr>
            <a:grpSpLocks/>
          </p:cNvGrpSpPr>
          <p:nvPr/>
        </p:nvGrpSpPr>
        <p:grpSpPr bwMode="auto">
          <a:xfrm>
            <a:off x="6721747" y="5003678"/>
            <a:ext cx="550863" cy="793661"/>
            <a:chOff x="611" y="3693"/>
            <a:chExt cx="449" cy="287"/>
          </a:xfrm>
        </p:grpSpPr>
        <p:sp>
          <p:nvSpPr>
            <p:cNvPr id="554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5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6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5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1" name="Text Box 234"/>
          <p:cNvSpPr txBox="1">
            <a:spLocks noChangeArrowheads="1"/>
          </p:cNvSpPr>
          <p:nvPr/>
        </p:nvSpPr>
        <p:spPr bwMode="auto">
          <a:xfrm>
            <a:off x="6669360" y="578224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502" name="Text Box 235"/>
          <p:cNvSpPr txBox="1">
            <a:spLocks noChangeArrowheads="1"/>
          </p:cNvSpPr>
          <p:nvPr/>
        </p:nvSpPr>
        <p:spPr bwMode="auto">
          <a:xfrm>
            <a:off x="6791597" y="494652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3" name="Line 240"/>
          <p:cNvSpPr>
            <a:spLocks noChangeShapeType="1"/>
          </p:cNvSpPr>
          <p:nvPr/>
        </p:nvSpPr>
        <p:spPr bwMode="auto">
          <a:xfrm>
            <a:off x="7251972" y="550553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05" name="Group 224"/>
          <p:cNvGrpSpPr>
            <a:grpSpLocks/>
          </p:cNvGrpSpPr>
          <p:nvPr/>
        </p:nvGrpSpPr>
        <p:grpSpPr bwMode="auto">
          <a:xfrm>
            <a:off x="5955679" y="4994615"/>
            <a:ext cx="550863" cy="793661"/>
            <a:chOff x="611" y="3693"/>
            <a:chExt cx="449" cy="287"/>
          </a:xfrm>
        </p:grpSpPr>
        <p:sp>
          <p:nvSpPr>
            <p:cNvPr id="532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33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39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0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34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5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6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7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8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6" name="Text Box 234"/>
          <p:cNvSpPr txBox="1">
            <a:spLocks noChangeArrowheads="1"/>
          </p:cNvSpPr>
          <p:nvPr/>
        </p:nvSpPr>
        <p:spPr bwMode="auto">
          <a:xfrm>
            <a:off x="5903292" y="5773182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S-GW</a:t>
            </a:r>
          </a:p>
        </p:txBody>
      </p:sp>
      <p:sp>
        <p:nvSpPr>
          <p:cNvPr id="507" name="Text Box 235"/>
          <p:cNvSpPr txBox="1">
            <a:spLocks noChangeArrowheads="1"/>
          </p:cNvSpPr>
          <p:nvPr/>
        </p:nvSpPr>
        <p:spPr bwMode="auto">
          <a:xfrm>
            <a:off x="6025529" y="4937462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8" name="Line 240"/>
          <p:cNvSpPr>
            <a:spLocks noChangeShapeType="1"/>
          </p:cNvSpPr>
          <p:nvPr/>
        </p:nvSpPr>
        <p:spPr bwMode="auto">
          <a:xfrm>
            <a:off x="6485904" y="549647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258" y="3766274"/>
            <a:ext cx="155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UE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(user element)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093437" y="4343233"/>
            <a:ext cx="0" cy="614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2" name="TextBox 671"/>
          <p:cNvSpPr txBox="1"/>
          <p:nvPr/>
        </p:nvSpPr>
        <p:spPr>
          <a:xfrm>
            <a:off x="1770433" y="3766274"/>
            <a:ext cx="1445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eNodeB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(base station)</a:t>
            </a:r>
          </a:p>
        </p:txBody>
      </p:sp>
      <p:cxnSp>
        <p:nvCxnSpPr>
          <p:cNvPr id="673" name="Straight Connector 672"/>
          <p:cNvCxnSpPr/>
          <p:nvPr/>
        </p:nvCxnSpPr>
        <p:spPr bwMode="auto">
          <a:xfrm>
            <a:off x="2369921" y="4320464"/>
            <a:ext cx="4408" cy="485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" name="TextBox 674"/>
          <p:cNvSpPr txBox="1"/>
          <p:nvPr/>
        </p:nvSpPr>
        <p:spPr>
          <a:xfrm>
            <a:off x="7107911" y="3376022"/>
            <a:ext cx="1249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Packet data 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network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 Gateway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 (P-GW)</a:t>
            </a:r>
          </a:p>
        </p:txBody>
      </p:sp>
      <p:cxnSp>
        <p:nvCxnSpPr>
          <p:cNvPr id="676" name="Straight Connector 675"/>
          <p:cNvCxnSpPr/>
          <p:nvPr/>
        </p:nvCxnSpPr>
        <p:spPr bwMode="auto">
          <a:xfrm flipH="1">
            <a:off x="7005586" y="4323367"/>
            <a:ext cx="289249" cy="542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7" name="TextBox 676"/>
          <p:cNvSpPr txBox="1"/>
          <p:nvPr/>
        </p:nvSpPr>
        <p:spPr>
          <a:xfrm>
            <a:off x="6188666" y="3396468"/>
            <a:ext cx="994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Serving 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Gateway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 (S-GW)</a:t>
            </a:r>
          </a:p>
        </p:txBody>
      </p:sp>
      <p:cxnSp>
        <p:nvCxnSpPr>
          <p:cNvPr id="678" name="Straight Connector 677"/>
          <p:cNvCxnSpPr>
            <a:stCxn id="677" idx="2"/>
          </p:cNvCxnSpPr>
          <p:nvPr/>
        </p:nvCxnSpPr>
        <p:spPr bwMode="auto">
          <a:xfrm flipH="1">
            <a:off x="6337069" y="4319798"/>
            <a:ext cx="348789" cy="6195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9" name="TextBox 678"/>
          <p:cNvSpPr txBox="1"/>
          <p:nvPr/>
        </p:nvSpPr>
        <p:spPr>
          <a:xfrm>
            <a:off x="2820094" y="539577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7580" y="3037521"/>
            <a:ext cx="3769997" cy="2661882"/>
            <a:chOff x="2387580" y="3037521"/>
            <a:chExt cx="3769997" cy="2661882"/>
          </a:xfrm>
        </p:grpSpPr>
        <p:sp>
          <p:nvSpPr>
            <p:cNvPr id="482" name="Line 238"/>
            <p:cNvSpPr>
              <a:spLocks noChangeShapeType="1"/>
            </p:cNvSpPr>
            <p:nvPr/>
          </p:nvSpPr>
          <p:spPr bwMode="auto">
            <a:xfrm flipH="1">
              <a:off x="2759629" y="4812246"/>
              <a:ext cx="1461475" cy="541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3" name="Line 238"/>
            <p:cNvSpPr>
              <a:spLocks noChangeShapeType="1"/>
            </p:cNvSpPr>
            <p:nvPr/>
          </p:nvSpPr>
          <p:spPr bwMode="auto">
            <a:xfrm flipH="1">
              <a:off x="2436482" y="4807495"/>
              <a:ext cx="1751742" cy="2968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4" name="Line 238"/>
            <p:cNvSpPr>
              <a:spLocks noChangeShapeType="1"/>
            </p:cNvSpPr>
            <p:nvPr/>
          </p:nvSpPr>
          <p:spPr bwMode="auto">
            <a:xfrm flipH="1">
              <a:off x="2387580" y="4864861"/>
              <a:ext cx="1800643" cy="834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5" name="Line 238"/>
            <p:cNvSpPr>
              <a:spLocks noChangeShapeType="1"/>
            </p:cNvSpPr>
            <p:nvPr/>
          </p:nvSpPr>
          <p:spPr bwMode="auto">
            <a:xfrm flipH="1" flipV="1">
              <a:off x="4739087" y="4944462"/>
              <a:ext cx="1216590" cy="348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6" name="Line 238"/>
            <p:cNvSpPr>
              <a:spLocks noChangeShapeType="1"/>
            </p:cNvSpPr>
            <p:nvPr/>
          </p:nvSpPr>
          <p:spPr bwMode="auto">
            <a:xfrm flipV="1">
              <a:off x="4710870" y="4650826"/>
              <a:ext cx="205932" cy="161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94" name="Group 493"/>
            <p:cNvGrpSpPr/>
            <p:nvPr/>
          </p:nvGrpSpPr>
          <p:grpSpPr>
            <a:xfrm>
              <a:off x="4124725" y="4207019"/>
              <a:ext cx="723200" cy="880827"/>
              <a:chOff x="4804140" y="4632965"/>
              <a:chExt cx="723200" cy="1348762"/>
            </a:xfrm>
          </p:grpSpPr>
          <p:grpSp>
            <p:nvGrpSpPr>
              <p:cNvPr id="566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68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9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0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1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2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3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67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723200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MME</a:t>
                </a:r>
              </a:p>
            </p:txBody>
          </p:sp>
        </p:grpSp>
        <p:grpSp>
          <p:nvGrpSpPr>
            <p:cNvPr id="510" name="Group 509"/>
            <p:cNvGrpSpPr/>
            <p:nvPr/>
          </p:nvGrpSpPr>
          <p:grpSpPr>
            <a:xfrm>
              <a:off x="4839014" y="3960851"/>
              <a:ext cx="659293" cy="880827"/>
              <a:chOff x="4804140" y="4632965"/>
              <a:chExt cx="659293" cy="1348762"/>
            </a:xfrm>
          </p:grpSpPr>
          <p:grpSp>
            <p:nvGrpSpPr>
              <p:cNvPr id="511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13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4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5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6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7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8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12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659293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HSS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77364" y="3037521"/>
              <a:ext cx="14101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Mobility 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Management 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Entity (MME)</a:t>
              </a:r>
            </a:p>
          </p:txBody>
        </p:sp>
        <p:cxnSp>
          <p:nvCxnSpPr>
            <p:cNvPr id="674" name="Straight Connector 673"/>
            <p:cNvCxnSpPr>
              <a:stCxn id="14" idx="2"/>
            </p:cNvCxnSpPr>
            <p:nvPr/>
          </p:nvCxnSpPr>
          <p:spPr bwMode="auto">
            <a:xfrm>
              <a:off x="3582451" y="3960851"/>
              <a:ext cx="885947" cy="252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 rot="21101250">
              <a:off x="2859369" y="4630375"/>
              <a:ext cx="869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control</a:t>
              </a:r>
            </a:p>
          </p:txBody>
        </p:sp>
        <p:sp>
          <p:nvSpPr>
            <p:cNvPr id="680" name="TextBox 679"/>
            <p:cNvSpPr txBox="1"/>
            <p:nvPr/>
          </p:nvSpPr>
          <p:spPr>
            <a:xfrm>
              <a:off x="4338712" y="3058008"/>
              <a:ext cx="18188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Home Subscriber 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Server(HSS)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 (like HLR+VLR)</a:t>
              </a:r>
            </a:p>
          </p:txBody>
        </p:sp>
        <p:cxnSp>
          <p:nvCxnSpPr>
            <p:cNvPr id="681" name="Straight Connector 680"/>
            <p:cNvCxnSpPr/>
            <p:nvPr/>
          </p:nvCxnSpPr>
          <p:spPr bwMode="auto">
            <a:xfrm>
              <a:off x="5508556" y="3906197"/>
              <a:ext cx="0" cy="3008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2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13" name="Group 347"/>
          <p:cNvGrpSpPr>
            <a:grpSpLocks/>
          </p:cNvGrpSpPr>
          <p:nvPr/>
        </p:nvGrpSpPr>
        <p:grpSpPr bwMode="auto">
          <a:xfrm>
            <a:off x="6649123" y="5358252"/>
            <a:ext cx="661282" cy="323815"/>
            <a:chOff x="1871277" y="1576300"/>
            <a:chExt cx="1128371" cy="437861"/>
          </a:xfrm>
        </p:grpSpPr>
        <p:sp>
          <p:nvSpPr>
            <p:cNvPr id="214" name="Oval 21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6" name="Oval 21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" name="Freeform 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0" name="Freeform 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1" name="Straight Connector 220"/>
            <p:cNvCxnSpPr>
              <a:endCxn id="21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347"/>
          <p:cNvGrpSpPr>
            <a:grpSpLocks/>
          </p:cNvGrpSpPr>
          <p:nvPr/>
        </p:nvGrpSpPr>
        <p:grpSpPr bwMode="auto">
          <a:xfrm>
            <a:off x="5829074" y="5351913"/>
            <a:ext cx="661282" cy="323815"/>
            <a:chOff x="1871277" y="1576300"/>
            <a:chExt cx="1128371" cy="437861"/>
          </a:xfrm>
        </p:grpSpPr>
        <p:sp>
          <p:nvSpPr>
            <p:cNvPr id="224" name="Oval 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Freeform 22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1" name="Straight Connector 230"/>
            <p:cNvCxnSpPr>
              <a:endCxn id="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9" name="Group 782"/>
          <p:cNvGrpSpPr>
            <a:grpSpLocks/>
          </p:cNvGrpSpPr>
          <p:nvPr/>
        </p:nvGrpSpPr>
        <p:grpSpPr bwMode="auto">
          <a:xfrm>
            <a:off x="2167507" y="4862723"/>
            <a:ext cx="333077" cy="421847"/>
            <a:chOff x="742" y="2409"/>
            <a:chExt cx="576" cy="881"/>
          </a:xfrm>
        </p:grpSpPr>
        <p:grpSp>
          <p:nvGrpSpPr>
            <p:cNvPr id="7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7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7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08" name="Group 782"/>
          <p:cNvGrpSpPr>
            <a:grpSpLocks/>
          </p:cNvGrpSpPr>
          <p:nvPr/>
        </p:nvGrpSpPr>
        <p:grpSpPr bwMode="auto">
          <a:xfrm>
            <a:off x="2577815" y="5214416"/>
            <a:ext cx="333077" cy="421847"/>
            <a:chOff x="742" y="2409"/>
            <a:chExt cx="576" cy="881"/>
          </a:xfrm>
        </p:grpSpPr>
        <p:grpSp>
          <p:nvGrpSpPr>
            <p:cNvPr id="8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27" name="Group 782"/>
          <p:cNvGrpSpPr>
            <a:grpSpLocks/>
          </p:cNvGrpSpPr>
          <p:nvPr/>
        </p:nvGrpSpPr>
        <p:grpSpPr bwMode="auto">
          <a:xfrm>
            <a:off x="2202677" y="5480140"/>
            <a:ext cx="333077" cy="421847"/>
            <a:chOff x="742" y="2409"/>
            <a:chExt cx="576" cy="881"/>
          </a:xfrm>
        </p:grpSpPr>
        <p:grpSp>
          <p:nvGrpSpPr>
            <p:cNvPr id="8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23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9786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Functional split of major LTE components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18" y="1191126"/>
            <a:ext cx="9144000" cy="566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010" y="2923586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holds idle UE info</a:t>
            </a:r>
          </a:p>
          <a:p>
            <a:r>
              <a:rPr lang="en-US" dirty="0">
                <a:solidFill>
                  <a:srgbClr val="000090"/>
                </a:solidFill>
              </a:rPr>
              <a:t>QoS enforcement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001168" y="3569917"/>
            <a:ext cx="1963738" cy="2204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" name="TextBox 211"/>
          <p:cNvSpPr txBox="1"/>
          <p:nvPr/>
        </p:nvSpPr>
        <p:spPr>
          <a:xfrm>
            <a:off x="4424764" y="1539468"/>
            <a:ext cx="412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handles idle/active UE transitions</a:t>
            </a:r>
          </a:p>
          <a:p>
            <a:r>
              <a:rPr lang="en-US" dirty="0">
                <a:solidFill>
                  <a:srgbClr val="000090"/>
                </a:solidFill>
              </a:rPr>
              <a:t>pages UE</a:t>
            </a:r>
          </a:p>
          <a:p>
            <a:r>
              <a:rPr lang="en-US" dirty="0">
                <a:solidFill>
                  <a:srgbClr val="000090"/>
                </a:solidFill>
              </a:rPr>
              <a:t>sets up eNodeB-PGW tunnel (aka bearer) </a:t>
            </a:r>
          </a:p>
        </p:txBody>
      </p:sp>
      <p:cxnSp>
        <p:nvCxnSpPr>
          <p:cNvPr id="213" name="Straight Connector 212"/>
          <p:cNvCxnSpPr/>
          <p:nvPr/>
        </p:nvCxnSpPr>
        <p:spPr bwMode="auto">
          <a:xfrm flipH="1">
            <a:off x="4848330" y="2462798"/>
            <a:ext cx="539230" cy="583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12" name="Group 782"/>
          <p:cNvGrpSpPr>
            <a:grpSpLocks/>
          </p:cNvGrpSpPr>
          <p:nvPr/>
        </p:nvGrpSpPr>
        <p:grpSpPr bwMode="auto">
          <a:xfrm>
            <a:off x="2365965" y="953786"/>
            <a:ext cx="650612" cy="891549"/>
            <a:chOff x="742" y="2409"/>
            <a:chExt cx="576" cy="881"/>
          </a:xfrm>
        </p:grpSpPr>
        <p:grpSp>
          <p:nvGrpSpPr>
            <p:cNvPr id="1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5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76587" y="2161661"/>
            <a:ext cx="614363" cy="880827"/>
            <a:chOff x="4804140" y="4632965"/>
            <a:chExt cx="614363" cy="1348762"/>
          </a:xfrm>
        </p:grpSpPr>
        <p:grpSp>
          <p:nvGrpSpPr>
            <p:cNvPr id="33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5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4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184666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16178" y="4168703"/>
            <a:ext cx="661282" cy="793661"/>
            <a:chOff x="8316178" y="4168703"/>
            <a:chExt cx="661282" cy="793661"/>
          </a:xfrm>
        </p:grpSpPr>
        <p:grpSp>
          <p:nvGrpSpPr>
            <p:cNvPr id="41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42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43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49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44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2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53" name="Oval 5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Straight Connector 59"/>
              <p:cNvCxnSpPr>
                <a:endCxn id="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/>
          <p:cNvGrpSpPr/>
          <p:nvPr/>
        </p:nvGrpSpPr>
        <p:grpSpPr>
          <a:xfrm>
            <a:off x="5670305" y="4221892"/>
            <a:ext cx="661282" cy="793661"/>
            <a:chOff x="8316178" y="4168703"/>
            <a:chExt cx="661282" cy="793661"/>
          </a:xfrm>
        </p:grpSpPr>
        <p:grpSp>
          <p:nvGrpSpPr>
            <p:cNvPr id="73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84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85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91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2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86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7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4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75" name="Oval 74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00212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8625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Radio+Tunneling:  UE – eNodeB – PGW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9901"/>
            <a:ext cx="9144000" cy="361422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38646" y="4091635"/>
            <a:ext cx="2908873" cy="2212588"/>
          </a:xfrm>
          <a:custGeom>
            <a:avLst/>
            <a:gdLst>
              <a:gd name="connsiteX0" fmla="*/ 0 w 3011298"/>
              <a:gd name="connsiteY0" fmla="*/ 0 h 2233075"/>
              <a:gd name="connsiteX1" fmla="*/ 1700257 w 3011298"/>
              <a:gd name="connsiteY1" fmla="*/ 0 h 2233075"/>
              <a:gd name="connsiteX2" fmla="*/ 2990813 w 3011298"/>
              <a:gd name="connsiteY2" fmla="*/ 307304 h 2233075"/>
              <a:gd name="connsiteX3" fmla="*/ 3011298 w 3011298"/>
              <a:gd name="connsiteY3" fmla="*/ 2233075 h 2233075"/>
              <a:gd name="connsiteX4" fmla="*/ 102425 w 3011298"/>
              <a:gd name="connsiteY4" fmla="*/ 2212588 h 2233075"/>
              <a:gd name="connsiteX5" fmla="*/ 0 w 3011298"/>
              <a:gd name="connsiteY5" fmla="*/ 0 h 2233075"/>
              <a:gd name="connsiteX0" fmla="*/ 0 w 2908873"/>
              <a:gd name="connsiteY0" fmla="*/ 0 h 2233075"/>
              <a:gd name="connsiteX1" fmla="*/ 1597832 w 2908873"/>
              <a:gd name="connsiteY1" fmla="*/ 0 h 2233075"/>
              <a:gd name="connsiteX2" fmla="*/ 2888388 w 2908873"/>
              <a:gd name="connsiteY2" fmla="*/ 307304 h 2233075"/>
              <a:gd name="connsiteX3" fmla="*/ 2908873 w 2908873"/>
              <a:gd name="connsiteY3" fmla="*/ 2233075 h 2233075"/>
              <a:gd name="connsiteX4" fmla="*/ 0 w 2908873"/>
              <a:gd name="connsiteY4" fmla="*/ 2212588 h 2233075"/>
              <a:gd name="connsiteX5" fmla="*/ 0 w 2908873"/>
              <a:gd name="connsiteY5" fmla="*/ 0 h 2233075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212588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10154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92101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873" h="2212588">
                <a:moveTo>
                  <a:pt x="0" y="0"/>
                </a:moveTo>
                <a:lnTo>
                  <a:pt x="1597832" y="0"/>
                </a:lnTo>
                <a:lnTo>
                  <a:pt x="2888388" y="307304"/>
                </a:lnTo>
                <a:lnTo>
                  <a:pt x="2908873" y="2192101"/>
                </a:lnTo>
                <a:lnTo>
                  <a:pt x="0" y="221258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009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586343" y="4412292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0695" y="5374896"/>
            <a:ext cx="107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C0000"/>
                </a:solidFill>
              </a:rPr>
              <a:t>tunnel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353" y="5895217"/>
            <a:ext cx="2861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90"/>
                </a:solidFill>
              </a:rPr>
              <a:t> link-layer radio net</a:t>
            </a:r>
          </a:p>
        </p:txBody>
      </p:sp>
      <p:grpSp>
        <p:nvGrpSpPr>
          <p:cNvPr id="14" name="Group 782"/>
          <p:cNvGrpSpPr>
            <a:grpSpLocks/>
          </p:cNvGrpSpPr>
          <p:nvPr/>
        </p:nvGrpSpPr>
        <p:grpSpPr bwMode="auto">
          <a:xfrm>
            <a:off x="2183059" y="2777035"/>
            <a:ext cx="666155" cy="874492"/>
            <a:chOff x="742" y="2409"/>
            <a:chExt cx="576" cy="881"/>
          </a:xfrm>
        </p:grpSpPr>
        <p:grpSp>
          <p:nvGrpSpPr>
            <p:cNvPr id="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2587" y="2960350"/>
            <a:ext cx="49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UE</a:t>
            </a:r>
          </a:p>
        </p:txBody>
      </p:sp>
      <p:grpSp>
        <p:nvGrpSpPr>
          <p:cNvPr id="39" name="Group 808"/>
          <p:cNvGrpSpPr>
            <a:grpSpLocks/>
          </p:cNvGrpSpPr>
          <p:nvPr/>
        </p:nvGrpSpPr>
        <p:grpSpPr bwMode="auto">
          <a:xfrm>
            <a:off x="38882" y="2777032"/>
            <a:ext cx="802915" cy="612835"/>
            <a:chOff x="2751" y="1851"/>
            <a:chExt cx="462" cy="478"/>
          </a:xfrm>
        </p:grpSpPr>
        <p:pic>
          <p:nvPicPr>
            <p:cNvPr id="97" name="Picture 809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81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" name="TextBox 100"/>
          <p:cNvSpPr txBox="1"/>
          <p:nvPr/>
        </p:nvSpPr>
        <p:spPr>
          <a:xfrm>
            <a:off x="2751814" y="3196034"/>
            <a:ext cx="115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eNodeB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13658" y="2786344"/>
            <a:ext cx="1524133" cy="850814"/>
            <a:chOff x="6490355" y="4964768"/>
            <a:chExt cx="1524133" cy="850814"/>
          </a:xfrm>
        </p:grpSpPr>
        <p:grpSp>
          <p:nvGrpSpPr>
            <p:cNvPr id="102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03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04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10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1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05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2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S-GW</a:t>
              </a:r>
            </a:p>
          </p:txBody>
        </p:sp>
        <p:sp>
          <p:nvSpPr>
            <p:cNvPr id="113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15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16" name="Oval 115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3" name="Straight Connector 122"/>
              <p:cNvCxnSpPr>
                <a:endCxn id="118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oup 124"/>
          <p:cNvGrpSpPr/>
          <p:nvPr/>
        </p:nvGrpSpPr>
        <p:grpSpPr>
          <a:xfrm>
            <a:off x="7326970" y="2834637"/>
            <a:ext cx="1524133" cy="850814"/>
            <a:chOff x="6490355" y="4964768"/>
            <a:chExt cx="1524133" cy="850814"/>
          </a:xfrm>
        </p:grpSpPr>
        <p:grpSp>
          <p:nvGrpSpPr>
            <p:cNvPr id="126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39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40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46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47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41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2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4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5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7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P-GW</a:t>
              </a:r>
            </a:p>
          </p:txBody>
        </p:sp>
        <p:sp>
          <p:nvSpPr>
            <p:cNvPr id="128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29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30" name="Oval 12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" name="Freeform 13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7" name="Straight Connector 136"/>
              <p:cNvCxnSpPr>
                <a:endCxn id="13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4"/>
          <p:cNvSpPr/>
          <p:nvPr/>
        </p:nvSpPr>
        <p:spPr bwMode="auto">
          <a:xfrm>
            <a:off x="496860" y="6483218"/>
            <a:ext cx="915961" cy="374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 bwMode="auto">
          <a:xfrm>
            <a:off x="2689355" y="6504039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 bwMode="auto">
          <a:xfrm>
            <a:off x="5402283" y="6462397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 bwMode="auto">
          <a:xfrm>
            <a:off x="7615603" y="6358292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005" name="Group 41004"/>
          <p:cNvGrpSpPr/>
          <p:nvPr/>
        </p:nvGrpSpPr>
        <p:grpSpPr>
          <a:xfrm>
            <a:off x="3489001" y="4206086"/>
            <a:ext cx="1751694" cy="180815"/>
            <a:chOff x="3489001" y="4206086"/>
            <a:chExt cx="1751694" cy="180815"/>
          </a:xfrm>
        </p:grpSpPr>
        <p:sp>
          <p:nvSpPr>
            <p:cNvPr id="154" name="Oval 153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92" name="Oval 40991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1439331" y="1262888"/>
            <a:ext cx="286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/>
              <a:t>IP packet from UE encapsulated in GPRS Tunneling Protocol (GTP) message at ENodeB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318792" y="1290359"/>
            <a:ext cx="34044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/>
              <a:t>GTP message encapsulated in UDP, then encapsulated in IP.  large IP packet addressed to SGW</a:t>
            </a:r>
          </a:p>
          <a:p>
            <a:endParaRPr lang="en-US" sz="2000" dirty="0"/>
          </a:p>
        </p:txBody>
      </p:sp>
      <p:cxnSp>
        <p:nvCxnSpPr>
          <p:cNvPr id="40999" name="Straight Connector 40998"/>
          <p:cNvCxnSpPr/>
          <p:nvPr/>
        </p:nvCxnSpPr>
        <p:spPr bwMode="auto">
          <a:xfrm flipH="1">
            <a:off x="3788749" y="2436086"/>
            <a:ext cx="728608" cy="2477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>
            <a:off x="1936009" y="2394443"/>
            <a:ext cx="1269856" cy="20404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2" name="Freeform 171"/>
          <p:cNvSpPr/>
          <p:nvPr/>
        </p:nvSpPr>
        <p:spPr>
          <a:xfrm>
            <a:off x="6257637" y="4460586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6118660" y="4233558"/>
            <a:ext cx="1751694" cy="180815"/>
            <a:chOff x="3489001" y="4206086"/>
            <a:chExt cx="1751694" cy="180815"/>
          </a:xfrm>
        </p:grpSpPr>
        <p:sp>
          <p:nvSpPr>
            <p:cNvPr id="175" name="Oval 174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4241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8119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Quality of Service in LTE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91209"/>
            <a:ext cx="4820423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128276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36" y="2766970"/>
            <a:ext cx="8508964" cy="367587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sz="2400" dirty="0"/>
              <a:t>QoS from eNodeB to SGW: min and max guaranteed bit rate</a:t>
            </a:r>
          </a:p>
          <a:p>
            <a:r>
              <a:rPr lang="en-US" sz="2400" dirty="0"/>
              <a:t>QoS in radio access network: one of 12 QCI values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7453981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>
                <a:latin typeface="Gill Sans MT" charset="0"/>
                <a:cs typeface="+mn-cs"/>
              </a:rPr>
              <a:t> 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>
                <a:latin typeface="Gill Sans MT" charset="0"/>
                <a:cs typeface="+mn-cs"/>
              </a:rPr>
              <a:t> 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7.5 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7.6</a:t>
            </a:r>
            <a:r>
              <a:rPr lang="en-US" sz="2400" dirty="0">
                <a:latin typeface="Gill Sans MT" charset="0"/>
                <a:cs typeface="+mn-cs"/>
              </a:rPr>
              <a:t> 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7.7</a:t>
            </a:r>
            <a:r>
              <a:rPr lang="en-US" sz="2400" dirty="0">
                <a:latin typeface="Gill Sans MT" charset="0"/>
                <a:cs typeface="+mn-cs"/>
              </a:rPr>
              <a:t> Handling mobility in 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>
                <a:latin typeface="Gill Sans MT" charset="0"/>
                <a:cs typeface="+mn-cs"/>
              </a:rPr>
              <a:t> Mobility and higher-layer protocols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4214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670511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What is mobility?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1788"/>
            <a:ext cx="8197850" cy="5746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spectrum of mobility, from the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network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perspective:</a:t>
            </a:r>
          </a:p>
        </p:txBody>
      </p:sp>
      <p:grpSp>
        <p:nvGrpSpPr>
          <p:cNvPr id="96261" name="Group 4"/>
          <p:cNvGrpSpPr>
            <a:grpSpLocks/>
          </p:cNvGrpSpPr>
          <p:nvPr/>
        </p:nvGrpSpPr>
        <p:grpSpPr bwMode="auto">
          <a:xfrm>
            <a:off x="644525" y="2657475"/>
            <a:ext cx="7623175" cy="771525"/>
            <a:chOff x="390" y="890"/>
            <a:chExt cx="4802" cy="486"/>
          </a:xfrm>
        </p:grpSpPr>
        <p:sp>
          <p:nvSpPr>
            <p:cNvPr id="43022" name="Rectangle 5"/>
            <p:cNvSpPr>
              <a:spLocks noChangeArrowheads="1"/>
            </p:cNvSpPr>
            <p:nvPr/>
          </p:nvSpPr>
          <p:spPr bwMode="auto">
            <a:xfrm>
              <a:off x="392" y="1120"/>
              <a:ext cx="4800" cy="2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43023" name="Text Box 6"/>
            <p:cNvSpPr txBox="1">
              <a:spLocks noChangeArrowheads="1"/>
            </p:cNvSpPr>
            <p:nvPr/>
          </p:nvSpPr>
          <p:spPr bwMode="auto">
            <a:xfrm>
              <a:off x="390" y="890"/>
              <a:ext cx="8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no mobility</a:t>
              </a:r>
            </a:p>
          </p:txBody>
        </p:sp>
        <p:sp>
          <p:nvSpPr>
            <p:cNvPr id="43024" name="Text Box 7"/>
            <p:cNvSpPr txBox="1">
              <a:spLocks noChangeArrowheads="1"/>
            </p:cNvSpPr>
            <p:nvPr/>
          </p:nvSpPr>
          <p:spPr bwMode="auto">
            <a:xfrm>
              <a:off x="4246" y="898"/>
              <a:ext cx="9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high mobility</a:t>
              </a:r>
            </a:p>
          </p:txBody>
        </p:sp>
      </p:grp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68325" y="4081463"/>
            <a:ext cx="2725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mobile wireless user, 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using same access 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point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016625" y="4092575"/>
            <a:ext cx="26908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mobile user, passing through multiple access point while maintaining ongoing connections (</a:t>
            </a:r>
            <a:r>
              <a:rPr lang="en-US" dirty="0">
                <a:latin typeface="Arial" charset="0"/>
                <a:cs typeface="Arial" charset="0"/>
              </a:rPr>
              <a:t>like cell phone)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248025" y="4094163"/>
            <a:ext cx="24320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mobile user, connecting/ disconnecting from network using DHCP.  </a:t>
            </a: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H="1" flipV="1">
            <a:off x="1003300" y="3225800"/>
            <a:ext cx="215900" cy="863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3962400" y="3222625"/>
            <a:ext cx="0" cy="8778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 flipV="1">
            <a:off x="6921500" y="3211513"/>
            <a:ext cx="165100" cy="8858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6268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455260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5" name="Group 130"/>
          <p:cNvGrpSpPr>
            <a:grpSpLocks/>
          </p:cNvGrpSpPr>
          <p:nvPr/>
        </p:nvGrpSpPr>
        <p:grpSpPr bwMode="auto">
          <a:xfrm>
            <a:off x="1597025" y="2486025"/>
            <a:ext cx="6654800" cy="3421063"/>
            <a:chOff x="1597027" y="2486025"/>
            <a:chExt cx="6654798" cy="3421063"/>
          </a:xfrm>
        </p:grpSpPr>
        <p:sp>
          <p:nvSpPr>
            <p:cNvPr id="98316" name="Freeform 2"/>
            <p:cNvSpPr>
              <a:spLocks/>
            </p:cNvSpPr>
            <p:nvPr/>
          </p:nvSpPr>
          <p:spPr bwMode="auto">
            <a:xfrm>
              <a:off x="1612900" y="2616200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7" name="Freeform 96"/>
            <p:cNvSpPr>
              <a:spLocks/>
            </p:cNvSpPr>
            <p:nvPr/>
          </p:nvSpPr>
          <p:spPr bwMode="auto">
            <a:xfrm>
              <a:off x="6413500" y="2486025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8" name="Freeform 119"/>
            <p:cNvSpPr>
              <a:spLocks/>
            </p:cNvSpPr>
            <p:nvPr/>
          </p:nvSpPr>
          <p:spPr bwMode="auto">
            <a:xfrm>
              <a:off x="3954463" y="3432175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9" name="Text Box 120"/>
            <p:cNvSpPr txBox="1">
              <a:spLocks noChangeArrowheads="1"/>
            </p:cNvSpPr>
            <p:nvPr/>
          </p:nvSpPr>
          <p:spPr bwMode="auto">
            <a:xfrm>
              <a:off x="4129088" y="3729038"/>
              <a:ext cx="14478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wide area network</a:t>
              </a:r>
            </a:p>
          </p:txBody>
        </p:sp>
        <p:sp>
          <p:nvSpPr>
            <p:cNvPr id="98320" name="Freeform 121"/>
            <p:cNvSpPr>
              <a:spLocks/>
            </p:cNvSpPr>
            <p:nvPr/>
          </p:nvSpPr>
          <p:spPr bwMode="auto">
            <a:xfrm>
              <a:off x="3259138" y="4995863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98321" name="Group 136"/>
            <p:cNvGrpSpPr>
              <a:grpSpLocks/>
            </p:cNvGrpSpPr>
            <p:nvPr/>
          </p:nvGrpSpPr>
          <p:grpSpPr bwMode="auto">
            <a:xfrm>
              <a:off x="1597027" y="2735489"/>
              <a:ext cx="1091746" cy="791482"/>
              <a:chOff x="4089854" y="1363889"/>
              <a:chExt cx="1091746" cy="791482"/>
            </a:xfrm>
          </p:grpSpPr>
          <p:sp>
            <p:nvSpPr>
              <p:cNvPr id="9832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832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9832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33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4051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2" y="3570288"/>
              <a:ext cx="684213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8323" name="Line 111"/>
            <p:cNvSpPr>
              <a:spLocks noChangeShapeType="1"/>
            </p:cNvSpPr>
            <p:nvPr/>
          </p:nvSpPr>
          <p:spPr bwMode="auto">
            <a:xfrm>
              <a:off x="2218192" y="3269796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4" name="Line 111"/>
            <p:cNvSpPr>
              <a:spLocks noChangeShapeType="1"/>
            </p:cNvSpPr>
            <p:nvPr/>
          </p:nvSpPr>
          <p:spPr bwMode="auto">
            <a:xfrm flipV="1">
              <a:off x="3242104" y="3690257"/>
              <a:ext cx="948895" cy="15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5" name="Line 111"/>
            <p:cNvSpPr>
              <a:spLocks noChangeShapeType="1"/>
            </p:cNvSpPr>
            <p:nvPr/>
          </p:nvSpPr>
          <p:spPr bwMode="auto">
            <a:xfrm>
              <a:off x="5594073" y="3861937"/>
              <a:ext cx="1383670" cy="24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44055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9" y="4897438"/>
              <a:ext cx="906462" cy="788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4403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vocabulary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home network: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permanent </a:t>
            </a:r>
            <a:r>
              <a:rPr lang="ja-JP" altLang="en-US" sz="2000">
                <a:latin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cs typeface="Arial" charset="0"/>
              </a:rPr>
              <a:t>home</a:t>
            </a:r>
            <a:r>
              <a:rPr lang="ja-JP" altLang="en-US" sz="2000">
                <a:latin typeface="Arial" charset="0"/>
                <a:cs typeface="Arial" charset="0"/>
              </a:rPr>
              <a:t>”</a:t>
            </a:r>
            <a:r>
              <a:rPr lang="en-US" sz="2000" dirty="0">
                <a:latin typeface="Arial" charset="0"/>
                <a:cs typeface="Arial" charset="0"/>
              </a:rPr>
              <a:t> of mobile</a:t>
            </a:r>
          </a:p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(e.g., 128.119.40/24)</a:t>
            </a:r>
          </a:p>
        </p:txBody>
      </p:sp>
      <p:sp>
        <p:nvSpPr>
          <p:cNvPr id="44039" name="Text Box 23"/>
          <p:cNvSpPr txBox="1">
            <a:spLocks noChangeArrowheads="1"/>
          </p:cNvSpPr>
          <p:nvPr/>
        </p:nvSpPr>
        <p:spPr bwMode="auto">
          <a:xfrm>
            <a:off x="320675" y="4257675"/>
            <a:ext cx="29051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address in home network, </a:t>
            </a:r>
            <a:r>
              <a:rPr lang="en-US" sz="2000" i="1" dirty="0">
                <a:latin typeface="Arial" charset="0"/>
                <a:cs typeface="Arial" charset="0"/>
              </a:rPr>
              <a:t>can always</a:t>
            </a:r>
            <a:r>
              <a:rPr lang="en-US" sz="2000" dirty="0">
                <a:latin typeface="Arial" charset="0"/>
                <a:cs typeface="Arial" charset="0"/>
              </a:rPr>
              <a:t> be used to reach mobile</a:t>
            </a:r>
          </a:p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e.g., 128.119.40.186</a:t>
            </a:r>
          </a:p>
        </p:txBody>
      </p:sp>
      <p:sp>
        <p:nvSpPr>
          <p:cNvPr id="44040" name="Text Box 24"/>
          <p:cNvSpPr txBox="1">
            <a:spLocks noChangeArrowheads="1"/>
          </p:cNvSpPr>
          <p:nvPr/>
        </p:nvSpPr>
        <p:spPr bwMode="auto">
          <a:xfrm>
            <a:off x="4232275" y="1423988"/>
            <a:ext cx="391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home agent: </a:t>
            </a:r>
            <a:r>
              <a:rPr lang="en-US" sz="2000" i="1" dirty="0">
                <a:latin typeface="Arial" charset="0"/>
                <a:cs typeface="Arial" charset="0"/>
              </a:rPr>
              <a:t>entity that will perform mobility functions on behalf of mobile, when mobile is remote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4041" name="Line 124"/>
          <p:cNvSpPr>
            <a:spLocks noChangeShapeType="1"/>
          </p:cNvSpPr>
          <p:nvPr/>
        </p:nvSpPr>
        <p:spPr bwMode="auto">
          <a:xfrm>
            <a:off x="1169988" y="2298700"/>
            <a:ext cx="511175" cy="7127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2" name="Line 124"/>
          <p:cNvSpPr>
            <a:spLocks noChangeShapeType="1"/>
          </p:cNvSpPr>
          <p:nvPr/>
        </p:nvSpPr>
        <p:spPr bwMode="auto">
          <a:xfrm flipV="1">
            <a:off x="1055688" y="3359150"/>
            <a:ext cx="766762" cy="9731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3" name="Line 124"/>
          <p:cNvSpPr>
            <a:spLocks noChangeShapeType="1"/>
          </p:cNvSpPr>
          <p:nvPr/>
        </p:nvSpPr>
        <p:spPr bwMode="auto">
          <a:xfrm flipV="1">
            <a:off x="2994025" y="2003425"/>
            <a:ext cx="1262063" cy="15668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8315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005071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1"/>
          <p:cNvSpPr>
            <a:spLocks noGrp="1" noChangeArrowheads="1"/>
          </p:cNvSpPr>
          <p:nvPr>
            <p:ph type="title"/>
          </p:nvPr>
        </p:nvSpPr>
        <p:spPr>
          <a:xfrm>
            <a:off x="315913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more vocabulary</a:t>
            </a:r>
          </a:p>
        </p:txBody>
      </p:sp>
      <p:sp>
        <p:nvSpPr>
          <p:cNvPr id="100356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7" name="Freeform 96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8" name="Freeform 119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9" name="Text Box 120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00360" name="Freeform 121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506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570288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2" name="Line 111"/>
          <p:cNvSpPr>
            <a:spLocks noChangeShapeType="1"/>
          </p:cNvSpPr>
          <p:nvPr/>
        </p:nvSpPr>
        <p:spPr bwMode="auto">
          <a:xfrm flipV="1">
            <a:off x="3241675" y="3690938"/>
            <a:ext cx="9493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63" name="Line 111"/>
          <p:cNvSpPr>
            <a:spLocks noChangeShapeType="1"/>
          </p:cNvSpPr>
          <p:nvPr/>
        </p:nvSpPr>
        <p:spPr bwMode="auto">
          <a:xfrm>
            <a:off x="5594350" y="3862388"/>
            <a:ext cx="13827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50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711575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5" name="Line 111"/>
          <p:cNvSpPr>
            <a:spLocks noChangeShapeType="1"/>
          </p:cNvSpPr>
          <p:nvPr/>
        </p:nvSpPr>
        <p:spPr bwMode="auto">
          <a:xfrm flipH="1">
            <a:off x="7281863" y="3378200"/>
            <a:ext cx="346075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66" name="Group 167"/>
          <p:cNvGrpSpPr>
            <a:grpSpLocks/>
          </p:cNvGrpSpPr>
          <p:nvPr/>
        </p:nvGrpSpPr>
        <p:grpSpPr bwMode="auto">
          <a:xfrm>
            <a:off x="7050088" y="2811463"/>
            <a:ext cx="1092200" cy="792162"/>
            <a:chOff x="4089854" y="1363889"/>
            <a:chExt cx="1091746" cy="791482"/>
          </a:xfrm>
        </p:grpSpPr>
        <p:sp>
          <p:nvSpPr>
            <p:cNvPr id="1003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03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03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7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7438"/>
            <a:ext cx="90646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73" name="Text Box 22"/>
          <p:cNvSpPr txBox="1">
            <a:spLocks noChangeArrowheads="1"/>
          </p:cNvSpPr>
          <p:nvPr/>
        </p:nvSpPr>
        <p:spPr bwMode="auto">
          <a:xfrm>
            <a:off x="2914650" y="2295525"/>
            <a:ext cx="3335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care-of-address: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address  in visited network.</a:t>
            </a:r>
          </a:p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(e.g., 79,129.13.2) </a:t>
            </a:r>
          </a:p>
        </p:txBody>
      </p:sp>
      <p:sp>
        <p:nvSpPr>
          <p:cNvPr id="45074" name="Text Box 124"/>
          <p:cNvSpPr txBox="1">
            <a:spLocks noChangeArrowheads="1"/>
          </p:cNvSpPr>
          <p:nvPr/>
        </p:nvSpPr>
        <p:spPr bwMode="auto">
          <a:xfrm>
            <a:off x="5794375" y="1220788"/>
            <a:ext cx="3349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visited network: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network in which mobile currently resides </a:t>
            </a:r>
            <a:r>
              <a:rPr lang="en-US" sz="1600" dirty="0">
                <a:latin typeface="Arial" charset="0"/>
                <a:cs typeface="Arial" charset="0"/>
              </a:rPr>
              <a:t>(e.g., 79.129.13/24)</a:t>
            </a:r>
          </a:p>
        </p:txBody>
      </p:sp>
      <p:sp>
        <p:nvSpPr>
          <p:cNvPr id="45075" name="Text Box 125"/>
          <p:cNvSpPr txBox="1">
            <a:spLocks noChangeArrowheads="1"/>
          </p:cNvSpPr>
          <p:nvPr/>
        </p:nvSpPr>
        <p:spPr bwMode="auto">
          <a:xfrm>
            <a:off x="1870075" y="1330325"/>
            <a:ext cx="367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remains constant (</a:t>
            </a:r>
            <a:r>
              <a:rPr lang="en-US" sz="1600" dirty="0">
                <a:latin typeface="Arial" charset="0"/>
                <a:cs typeface="Arial" charset="0"/>
              </a:rPr>
              <a:t>e.g., 128.119.40.186)</a:t>
            </a:r>
          </a:p>
        </p:txBody>
      </p:sp>
      <p:sp>
        <p:nvSpPr>
          <p:cNvPr id="45076" name="Text Box 126"/>
          <p:cNvSpPr txBox="1">
            <a:spLocks noChangeArrowheads="1"/>
          </p:cNvSpPr>
          <p:nvPr/>
        </p:nvSpPr>
        <p:spPr bwMode="auto">
          <a:xfrm>
            <a:off x="6581775" y="4370388"/>
            <a:ext cx="27479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foreign agent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2000" i="1" dirty="0">
                <a:latin typeface="Arial" charset="0"/>
                <a:cs typeface="Arial" charset="0"/>
              </a:rPr>
              <a:t>entity in visited network that performs mobility functions on behalf of mobile. 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5077" name="Text Box 128"/>
          <p:cNvSpPr txBox="1">
            <a:spLocks noChangeArrowheads="1"/>
          </p:cNvSpPr>
          <p:nvPr/>
        </p:nvSpPr>
        <p:spPr bwMode="auto">
          <a:xfrm>
            <a:off x="682625" y="5235575"/>
            <a:ext cx="2747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correspondent: </a:t>
            </a:r>
            <a:r>
              <a:rPr lang="en-US" sz="2000" i="1" dirty="0">
                <a:latin typeface="Arial" charset="0"/>
                <a:cs typeface="Arial" charset="0"/>
              </a:rPr>
              <a:t>wants to communicate with mobile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5078" name="Line 129"/>
          <p:cNvSpPr>
            <a:spLocks noChangeShapeType="1"/>
          </p:cNvSpPr>
          <p:nvPr/>
        </p:nvSpPr>
        <p:spPr bwMode="auto">
          <a:xfrm flipV="1">
            <a:off x="3144838" y="5403850"/>
            <a:ext cx="1169987" cy="3111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79" name="Line 129"/>
          <p:cNvSpPr>
            <a:spLocks noChangeShapeType="1"/>
          </p:cNvSpPr>
          <p:nvPr/>
        </p:nvSpPr>
        <p:spPr bwMode="auto">
          <a:xfrm>
            <a:off x="5072063" y="2776538"/>
            <a:ext cx="2047875" cy="457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0" name="Line 129"/>
          <p:cNvSpPr>
            <a:spLocks noChangeShapeType="1"/>
          </p:cNvSpPr>
          <p:nvPr/>
        </p:nvSpPr>
        <p:spPr bwMode="auto">
          <a:xfrm>
            <a:off x="5126038" y="1781175"/>
            <a:ext cx="2036762" cy="13430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1" name="Line 129"/>
          <p:cNvSpPr>
            <a:spLocks noChangeShapeType="1"/>
          </p:cNvSpPr>
          <p:nvPr/>
        </p:nvSpPr>
        <p:spPr bwMode="auto">
          <a:xfrm flipH="1">
            <a:off x="7947025" y="2252663"/>
            <a:ext cx="0" cy="5445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2" name="Line 129"/>
          <p:cNvSpPr>
            <a:spLocks noChangeShapeType="1"/>
          </p:cNvSpPr>
          <p:nvPr/>
        </p:nvSpPr>
        <p:spPr bwMode="auto">
          <a:xfrm>
            <a:off x="7326313" y="4027488"/>
            <a:ext cx="217487" cy="37623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00378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87947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33382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4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5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6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7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8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9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0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1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2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3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4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65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368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6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36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7" name="Group 89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366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6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6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8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3665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9" name="Group 91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3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3646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7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1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364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2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3642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3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3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3640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4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3638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5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363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6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3634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5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7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3632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8" name="Group 100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361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1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9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3613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4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0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361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1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3609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0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2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607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3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605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6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4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60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57" name="Rectangle 84"/>
          <p:cNvSpPr>
            <a:spLocks noChangeArrowheads="1"/>
          </p:cNvSpPr>
          <p:nvPr/>
        </p:nvSpPr>
        <p:spPr bwMode="auto">
          <a:xfrm>
            <a:off x="5500688" y="1785938"/>
            <a:ext cx="3376612" cy="20685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8" name="Rectangle 85"/>
          <p:cNvSpPr>
            <a:spLocks noChangeArrowheads="1"/>
          </p:cNvSpPr>
          <p:nvPr/>
        </p:nvSpPr>
        <p:spPr bwMode="auto">
          <a:xfrm>
            <a:off x="5584825" y="1631950"/>
            <a:ext cx="1912938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9" name="Rectangle 83"/>
          <p:cNvSpPr>
            <a:spLocks noChangeArrowheads="1"/>
          </p:cNvSpPr>
          <p:nvPr/>
        </p:nvSpPr>
        <p:spPr bwMode="auto">
          <a:xfrm>
            <a:off x="5573713" y="1560513"/>
            <a:ext cx="3308350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laptop, smartphone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run applications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may be stationary (non-mobile) or mobile</a:t>
            </a: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+mn-cs"/>
              </a:rPr>
              <a:t>wireless does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always mean mobility</a:t>
            </a:r>
          </a:p>
        </p:txBody>
      </p:sp>
      <p:sp>
        <p:nvSpPr>
          <p:cNvPr id="5160" name="Line 86"/>
          <p:cNvSpPr>
            <a:spLocks noChangeShapeType="1"/>
          </p:cNvSpPr>
          <p:nvPr/>
        </p:nvSpPr>
        <p:spPr bwMode="auto">
          <a:xfrm flipH="1">
            <a:off x="6189663" y="3911600"/>
            <a:ext cx="957262" cy="1884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61" name="Line 87"/>
          <p:cNvSpPr>
            <a:spLocks noChangeShapeType="1"/>
          </p:cNvSpPr>
          <p:nvPr/>
        </p:nvSpPr>
        <p:spPr bwMode="auto">
          <a:xfrm flipH="1">
            <a:off x="5257800" y="3895725"/>
            <a:ext cx="1885950" cy="1363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92" name="Group 356"/>
          <p:cNvGrpSpPr>
            <a:grpSpLocks/>
          </p:cNvGrpSpPr>
          <p:nvPr/>
        </p:nvGrpSpPr>
        <p:grpSpPr bwMode="auto">
          <a:xfrm>
            <a:off x="7985125" y="1209675"/>
            <a:ext cx="762000" cy="771525"/>
            <a:chOff x="313" y="1497"/>
            <a:chExt cx="1152" cy="1014"/>
          </a:xfrm>
        </p:grpSpPr>
        <p:pic>
          <p:nvPicPr>
            <p:cNvPr id="23601" name="Picture 354" descr="laptop_stylized_small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2" name="Picture 355" descr="antenna_stylized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93" name="Group 403"/>
          <p:cNvGrpSpPr>
            <a:grpSpLocks/>
          </p:cNvGrpSpPr>
          <p:nvPr/>
        </p:nvGrpSpPr>
        <p:grpSpPr bwMode="auto">
          <a:xfrm>
            <a:off x="7416800" y="1371600"/>
            <a:ext cx="598488" cy="514350"/>
            <a:chOff x="2751" y="1851"/>
            <a:chExt cx="462" cy="478"/>
          </a:xfrm>
        </p:grpSpPr>
        <p:pic>
          <p:nvPicPr>
            <p:cNvPr id="23599" name="Picture 364" descr="iphone_stylized_small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3595" name="Picture 16" descr="underline_base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6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359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56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0927565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How do </a:t>
            </a:r>
            <a:r>
              <a:rPr lang="en-US" sz="4000" i="1" dirty="0">
                <a:latin typeface="Gill Sans MT" charset="0"/>
                <a:cs typeface="+mj-cs"/>
              </a:rPr>
              <a:t>you</a:t>
            </a:r>
            <a:r>
              <a:rPr lang="en-US" sz="4000" dirty="0">
                <a:latin typeface="Gill Sans MT" charset="0"/>
                <a:cs typeface="+mj-cs"/>
              </a:rPr>
              <a:t> contact a mobile friend: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46350"/>
            <a:ext cx="3824288" cy="24733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search all phone books?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call her parents?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expect her to let you know where he/she is?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Facebook!</a:t>
            </a:r>
          </a:p>
        </p:txBody>
      </p:sp>
      <p:pic>
        <p:nvPicPr>
          <p:cNvPr id="102405" name="Picture 4" descr="worl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825" y="3729038"/>
            <a:ext cx="4813300" cy="2489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6" name="Picture 5" descr="A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535463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81750" y="1616075"/>
            <a:ext cx="2644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I wonder where Alice moved to?</a:t>
            </a:r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4" name="Rectangle 12"/>
          <p:cNvSpPr>
            <a:spLocks noChangeArrowheads="1"/>
          </p:cNvSpPr>
          <p:nvPr/>
        </p:nvSpPr>
        <p:spPr bwMode="auto">
          <a:xfrm>
            <a:off x="330200" y="1492250"/>
            <a:ext cx="532288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latin typeface="Gill Sans MT" charset="0"/>
                <a:cs typeface="+mn-cs"/>
              </a:rPr>
              <a:t>Consider friend frequently changing addresses, how do you find her?</a:t>
            </a:r>
          </a:p>
        </p:txBody>
      </p:sp>
      <p:pic>
        <p:nvPicPr>
          <p:cNvPr id="102414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9779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8204539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5126440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01975" y="1770063"/>
            <a:ext cx="2271713" cy="1743075"/>
            <a:chOff x="3101975" y="1770063"/>
            <a:chExt cx="2271713" cy="1743075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265488" y="1770063"/>
              <a:ext cx="1887537" cy="174307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700463" y="1944688"/>
              <a:ext cx="1133475" cy="136525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101975" y="1958975"/>
              <a:ext cx="2271713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not </a:t>
              </a:r>
            </a:p>
            <a:p>
              <a:pPr algn="ctr"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scalable</a:t>
              </a:r>
            </a:p>
            <a:p>
              <a:pPr algn="ctr"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 to millions of</a:t>
              </a:r>
            </a:p>
            <a:p>
              <a:pPr algn="ctr"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  mobiles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1656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reeform 2"/>
          <p:cNvSpPr>
            <a:spLocks/>
          </p:cNvSpPr>
          <p:nvPr/>
        </p:nvSpPr>
        <p:spPr bwMode="auto">
          <a:xfrm>
            <a:off x="1350963" y="1690688"/>
            <a:ext cx="1866900" cy="1589087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6" name="Freeform 96"/>
          <p:cNvSpPr>
            <a:spLocks/>
          </p:cNvSpPr>
          <p:nvPr/>
        </p:nvSpPr>
        <p:spPr bwMode="auto">
          <a:xfrm>
            <a:off x="6151563" y="1560513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7" name="Freeform 119"/>
          <p:cNvSpPr>
            <a:spLocks/>
          </p:cNvSpPr>
          <p:nvPr/>
        </p:nvSpPr>
        <p:spPr bwMode="auto">
          <a:xfrm>
            <a:off x="3692525" y="2506663"/>
            <a:ext cx="2109788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8" name="Text Box 120"/>
          <p:cNvSpPr txBox="1">
            <a:spLocks noChangeArrowheads="1"/>
          </p:cNvSpPr>
          <p:nvPr/>
        </p:nvSpPr>
        <p:spPr bwMode="auto">
          <a:xfrm>
            <a:off x="3867150" y="28035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08549" name="Group 140"/>
          <p:cNvGrpSpPr>
            <a:grpSpLocks/>
          </p:cNvGrpSpPr>
          <p:nvPr/>
        </p:nvGrpSpPr>
        <p:grpSpPr bwMode="auto">
          <a:xfrm>
            <a:off x="1335088" y="1809750"/>
            <a:ext cx="1092200" cy="792163"/>
            <a:chOff x="4089854" y="1363889"/>
            <a:chExt cx="1091746" cy="791482"/>
          </a:xfrm>
        </p:grpSpPr>
        <p:sp>
          <p:nvSpPr>
            <p:cNvPr id="108583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0858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644775"/>
            <a:ext cx="685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1" name="Line 111"/>
          <p:cNvSpPr>
            <a:spLocks noChangeShapeType="1"/>
          </p:cNvSpPr>
          <p:nvPr/>
        </p:nvSpPr>
        <p:spPr bwMode="auto">
          <a:xfrm>
            <a:off x="1957388" y="2344738"/>
            <a:ext cx="503237" cy="311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2" name="Line 111"/>
          <p:cNvSpPr>
            <a:spLocks noChangeShapeType="1"/>
          </p:cNvSpPr>
          <p:nvPr/>
        </p:nvSpPr>
        <p:spPr bwMode="auto">
          <a:xfrm flipV="1">
            <a:off x="2981325" y="2765425"/>
            <a:ext cx="9477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3" name="Line 111"/>
          <p:cNvSpPr>
            <a:spLocks noChangeShapeType="1"/>
          </p:cNvSpPr>
          <p:nvPr/>
        </p:nvSpPr>
        <p:spPr bwMode="auto">
          <a:xfrm>
            <a:off x="5332413" y="2936875"/>
            <a:ext cx="13843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916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78606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5" name="Line 111"/>
          <p:cNvSpPr>
            <a:spLocks noChangeShapeType="1"/>
          </p:cNvSpPr>
          <p:nvPr/>
        </p:nvSpPr>
        <p:spPr bwMode="auto">
          <a:xfrm flipH="1">
            <a:off x="7021513" y="2452688"/>
            <a:ext cx="346075" cy="323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8556" name="Group 151"/>
          <p:cNvGrpSpPr>
            <a:grpSpLocks/>
          </p:cNvGrpSpPr>
          <p:nvPr/>
        </p:nvGrpSpPr>
        <p:grpSpPr bwMode="auto">
          <a:xfrm>
            <a:off x="6789738" y="1885950"/>
            <a:ext cx="1092200" cy="792163"/>
            <a:chOff x="4089854" y="1363889"/>
            <a:chExt cx="1091746" cy="791482"/>
          </a:xfrm>
        </p:grpSpPr>
        <p:sp>
          <p:nvSpPr>
            <p:cNvPr id="1085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85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85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9168" name="Rectangle 21"/>
          <p:cNvSpPr>
            <a:spLocks noGrp="1" noChangeArrowheads="1"/>
          </p:cNvSpPr>
          <p:nvPr>
            <p:ph type="title"/>
          </p:nvPr>
        </p:nvSpPr>
        <p:spPr>
          <a:xfrm>
            <a:off x="358775" y="1190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Mobility: registration</a:t>
            </a:r>
          </a:p>
        </p:txBody>
      </p:sp>
      <p:sp>
        <p:nvSpPr>
          <p:cNvPr id="43419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end result: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foreign agent knows about mobile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home agent knows location of mobile</a:t>
            </a:r>
          </a:p>
        </p:txBody>
      </p:sp>
      <p:sp>
        <p:nvSpPr>
          <p:cNvPr id="49170" name="Text Box 119"/>
          <p:cNvSpPr txBox="1">
            <a:spLocks noChangeArrowheads="1"/>
          </p:cNvSpPr>
          <p:nvPr/>
        </p:nvSpPr>
        <p:spPr bwMode="auto">
          <a:xfrm>
            <a:off x="1635125" y="1535113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home network</a:t>
            </a:r>
          </a:p>
        </p:txBody>
      </p:sp>
      <p:sp>
        <p:nvSpPr>
          <p:cNvPr id="49171" name="Text Box 120"/>
          <p:cNvSpPr txBox="1">
            <a:spLocks noChangeArrowheads="1"/>
          </p:cNvSpPr>
          <p:nvPr/>
        </p:nvSpPr>
        <p:spPr bwMode="auto">
          <a:xfrm>
            <a:off x="5861050" y="1300163"/>
            <a:ext cx="226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visited network</a:t>
            </a:r>
          </a:p>
        </p:txBody>
      </p:sp>
      <p:grpSp>
        <p:nvGrpSpPr>
          <p:cNvPr id="434297" name="Group 121"/>
          <p:cNvGrpSpPr>
            <a:grpSpLocks/>
          </p:cNvGrpSpPr>
          <p:nvPr/>
        </p:nvGrpSpPr>
        <p:grpSpPr bwMode="auto">
          <a:xfrm>
            <a:off x="6600825" y="2409825"/>
            <a:ext cx="2141538" cy="2341563"/>
            <a:chOff x="4158" y="1518"/>
            <a:chExt cx="1349" cy="1475"/>
          </a:xfrm>
        </p:grpSpPr>
        <p:sp>
          <p:nvSpPr>
            <p:cNvPr id="49182" name="Line 122"/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74" name="Group 123"/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49186" name="Oval 124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7" name="Text Box 125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49184" name="Text Box 126"/>
            <p:cNvSpPr txBox="1">
              <a:spLocks noChangeArrowheads="1"/>
            </p:cNvSpPr>
            <p:nvPr/>
          </p:nvSpPr>
          <p:spPr bwMode="auto">
            <a:xfrm>
              <a:off x="4158" y="2167"/>
              <a:ext cx="134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mobile contacts foreign agent on entering visited network</a:t>
              </a:r>
            </a:p>
          </p:txBody>
        </p:sp>
        <p:sp>
          <p:nvSpPr>
            <p:cNvPr id="49185" name="Line 127"/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34304" name="Group 128"/>
          <p:cNvGrpSpPr>
            <a:grpSpLocks/>
          </p:cNvGrpSpPr>
          <p:nvPr/>
        </p:nvGrpSpPr>
        <p:grpSpPr bwMode="auto">
          <a:xfrm>
            <a:off x="2435225" y="2676525"/>
            <a:ext cx="4046538" cy="2087563"/>
            <a:chOff x="1534" y="1686"/>
            <a:chExt cx="2549" cy="1315"/>
          </a:xfrm>
        </p:grpSpPr>
        <p:sp>
          <p:nvSpPr>
            <p:cNvPr id="49176" name="Line 129"/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68" name="Group 130"/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49180" name="Oval 131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1" name="Text Box 132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49178" name="Text Box 133"/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foreign agent contacts home agent home: </a:t>
              </a:r>
              <a:r>
                <a:rPr lang="ja-JP" altLang="en-US" sz="2000">
                  <a:latin typeface="Arial" charset="0"/>
                  <a:cs typeface="Arial" charset="0"/>
                </a:rPr>
                <a:t>“</a:t>
              </a:r>
              <a:r>
                <a:rPr lang="en-US" sz="2000" dirty="0">
                  <a:latin typeface="Arial" charset="0"/>
                  <a:cs typeface="Arial" charset="0"/>
                </a:rPr>
                <a:t>this mobile is resident in my network</a:t>
              </a:r>
              <a:r>
                <a:rPr lang="ja-JP" altLang="en-US" sz="2000">
                  <a:latin typeface="Arial" charset="0"/>
                  <a:cs typeface="Arial" charset="0"/>
                </a:rPr>
                <a:t>”</a:t>
              </a:r>
              <a:endParaRPr lang="en-US" sz="2000" dirty="0">
                <a:latin typeface="Arial" charset="0"/>
                <a:cs typeface="Arial" charset="0"/>
              </a:endParaRPr>
            </a:p>
          </p:txBody>
        </p:sp>
        <p:sp>
          <p:nvSpPr>
            <p:cNvPr id="49179" name="Line 134"/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08565" name="Freeform 96"/>
          <p:cNvSpPr>
            <a:spLocks/>
          </p:cNvSpPr>
          <p:nvPr/>
        </p:nvSpPr>
        <p:spPr bwMode="auto">
          <a:xfrm>
            <a:off x="1462088" y="1857375"/>
            <a:ext cx="998537" cy="823913"/>
          </a:xfrm>
          <a:custGeom>
            <a:avLst/>
            <a:gdLst>
              <a:gd name="T0" fmla="*/ 9955803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4436681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9955803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8566" name="Picture 23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65188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5915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1"/>
          <p:cNvSpPr>
            <a:spLocks noGrp="1" noChangeArrowheads="1"/>
          </p:cNvSpPr>
          <p:nvPr>
            <p:ph type="title"/>
          </p:nvPr>
        </p:nvSpPr>
        <p:spPr>
          <a:xfrm>
            <a:off x="307975" y="1571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indirect routing</a:t>
            </a:r>
          </a:p>
        </p:txBody>
      </p:sp>
      <p:sp>
        <p:nvSpPr>
          <p:cNvPr id="110596" name="Freeform 2"/>
          <p:cNvSpPr>
            <a:spLocks/>
          </p:cNvSpPr>
          <p:nvPr/>
        </p:nvSpPr>
        <p:spPr bwMode="auto">
          <a:xfrm>
            <a:off x="1565275" y="2689225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7" name="Freeform 96"/>
          <p:cNvSpPr>
            <a:spLocks/>
          </p:cNvSpPr>
          <p:nvPr/>
        </p:nvSpPr>
        <p:spPr bwMode="auto">
          <a:xfrm>
            <a:off x="6365875" y="2559050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8" name="Freeform 119"/>
          <p:cNvSpPr>
            <a:spLocks/>
          </p:cNvSpPr>
          <p:nvPr/>
        </p:nvSpPr>
        <p:spPr bwMode="auto">
          <a:xfrm>
            <a:off x="3906838" y="3505200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9" name="Text Box 120"/>
          <p:cNvSpPr txBox="1">
            <a:spLocks noChangeArrowheads="1"/>
          </p:cNvSpPr>
          <p:nvPr/>
        </p:nvSpPr>
        <p:spPr bwMode="auto">
          <a:xfrm>
            <a:off x="4081463" y="3802063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10600" name="Group 140"/>
          <p:cNvGrpSpPr>
            <a:grpSpLocks/>
          </p:cNvGrpSpPr>
          <p:nvPr/>
        </p:nvGrpSpPr>
        <p:grpSpPr bwMode="auto">
          <a:xfrm>
            <a:off x="1549400" y="2808288"/>
            <a:ext cx="1092200" cy="790575"/>
            <a:chOff x="4089854" y="1363889"/>
            <a:chExt cx="1091746" cy="791482"/>
          </a:xfrm>
        </p:grpSpPr>
        <p:sp>
          <p:nvSpPr>
            <p:cNvPr id="11065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1065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64331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2" name="Line 111"/>
          <p:cNvSpPr>
            <a:spLocks noChangeShapeType="1"/>
          </p:cNvSpPr>
          <p:nvPr/>
        </p:nvSpPr>
        <p:spPr bwMode="auto">
          <a:xfrm>
            <a:off x="2170113" y="3341688"/>
            <a:ext cx="503237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3" name="Line 111"/>
          <p:cNvSpPr>
            <a:spLocks noChangeShapeType="1"/>
          </p:cNvSpPr>
          <p:nvPr/>
        </p:nvSpPr>
        <p:spPr bwMode="auto">
          <a:xfrm flipV="1">
            <a:off x="3194050" y="3762375"/>
            <a:ext cx="9493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4" name="Line 111"/>
          <p:cNvSpPr>
            <a:spLocks noChangeShapeType="1"/>
          </p:cNvSpPr>
          <p:nvPr/>
        </p:nvSpPr>
        <p:spPr bwMode="auto">
          <a:xfrm>
            <a:off x="5546725" y="3933825"/>
            <a:ext cx="13843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019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784600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6" name="Line 111"/>
          <p:cNvSpPr>
            <a:spLocks noChangeShapeType="1"/>
          </p:cNvSpPr>
          <p:nvPr/>
        </p:nvSpPr>
        <p:spPr bwMode="auto">
          <a:xfrm flipH="1">
            <a:off x="7235825" y="3451225"/>
            <a:ext cx="344488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10607" name="Group 151"/>
          <p:cNvGrpSpPr>
            <a:grpSpLocks/>
          </p:cNvGrpSpPr>
          <p:nvPr/>
        </p:nvGrpSpPr>
        <p:grpSpPr bwMode="auto">
          <a:xfrm>
            <a:off x="7004050" y="2884488"/>
            <a:ext cx="1090613" cy="790575"/>
            <a:chOff x="4089854" y="1363889"/>
            <a:chExt cx="1091746" cy="791482"/>
          </a:xfrm>
        </p:grpSpPr>
        <p:sp>
          <p:nvSpPr>
            <p:cNvPr id="110646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10647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1064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64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0608" name="Freeform 96"/>
          <p:cNvSpPr>
            <a:spLocks/>
          </p:cNvSpPr>
          <p:nvPr/>
        </p:nvSpPr>
        <p:spPr bwMode="auto">
          <a:xfrm>
            <a:off x="1674813" y="2854325"/>
            <a:ext cx="1000125" cy="825500"/>
          </a:xfrm>
          <a:custGeom>
            <a:avLst/>
            <a:gdLst>
              <a:gd name="T0" fmla="*/ 10003500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5622798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10003500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9" name="Freeform 121"/>
          <p:cNvSpPr>
            <a:spLocks/>
          </p:cNvSpPr>
          <p:nvPr/>
        </p:nvSpPr>
        <p:spPr bwMode="auto">
          <a:xfrm>
            <a:off x="3567113" y="5114925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95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126038"/>
            <a:ext cx="7810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96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0197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49" name="Group 122"/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50227" name="Line 123"/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43" name="Group 124"/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50229" name="Oval 12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30" name="Text Box 12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54" name="Group 127"/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110638" name="Freeform 128"/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9" name="Group 129"/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50225" name="Oval 13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6" name="Text Box 13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59" name="Group 132"/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110634" name="Freeform 13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5" name="Group 134"/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50221" name="Oval 13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2" name="Text Box 13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</p:grpSp>
      <p:grpSp>
        <p:nvGrpSpPr>
          <p:cNvPr id="64" name="Group 137"/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50215" name="Line 138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31" name="Group 139"/>
            <p:cNvGrpSpPr>
              <a:grpSpLocks/>
            </p:cNvGrpSpPr>
            <p:nvPr/>
          </p:nvGrpSpPr>
          <p:grpSpPr bwMode="auto">
            <a:xfrm>
              <a:off x="2172" y="2702"/>
              <a:ext cx="207" cy="233"/>
              <a:chOff x="618" y="3500"/>
              <a:chExt cx="207" cy="233"/>
            </a:xfrm>
          </p:grpSpPr>
          <p:sp>
            <p:nvSpPr>
              <p:cNvPr id="50217" name="Oval 14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18" name="Text Box 14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</p:grpSp>
      <p:grpSp>
        <p:nvGrpSpPr>
          <p:cNvPr id="69" name="Group 142"/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50213" name="Text Box 143"/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correspondent addresses packets using home address of mobile</a:t>
              </a:r>
            </a:p>
          </p:txBody>
        </p:sp>
        <p:sp>
          <p:nvSpPr>
            <p:cNvPr id="50214" name="Line 144"/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" name="Group 145"/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50211" name="Text Box 146"/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home agent intercepts packets, forwards to foreign agent</a:t>
              </a:r>
            </a:p>
          </p:txBody>
        </p:sp>
        <p:sp>
          <p:nvSpPr>
            <p:cNvPr id="50212" name="Line 147"/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5" name="Group 148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50209" name="Text Box 149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0210" name="Line 150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8" name="Group 151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50207" name="Text Box 152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0208" name="Line 153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10621" name="Picture 2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128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6849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09538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comments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mobile uses two addresses: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permanent address:</a:t>
            </a:r>
            <a:r>
              <a:rPr lang="en-US" dirty="0">
                <a:latin typeface="Gill Sans MT" charset="0"/>
              </a:rPr>
              <a:t> used by correspondent (hence mobile location is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transparent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correspondent)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care-of-address:</a:t>
            </a:r>
            <a:r>
              <a:rPr lang="en-US" dirty="0">
                <a:latin typeface="Gill Sans MT" charset="0"/>
              </a:rPr>
              <a:t> used by home agent to forward datagrams to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foreign agent functions may be done by mobile itself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triangle routing:</a:t>
            </a:r>
            <a:r>
              <a:rPr lang="en-US" dirty="0">
                <a:latin typeface="Gill Sans MT" charset="0"/>
                <a:cs typeface="+mn-cs"/>
              </a:rPr>
              <a:t> correspondent-home-network-mobile</a:t>
            </a:r>
          </a:p>
          <a:p>
            <a:pPr lvl="1">
              <a:lnSpc>
                <a:spcPts val="2200"/>
              </a:lnSpc>
              <a:defRPr/>
            </a:pPr>
            <a:r>
              <a:rPr lang="en-US" dirty="0">
                <a:latin typeface="Gill Sans MT" charset="0"/>
              </a:rPr>
              <a:t>inefficient when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correspondent, mobile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are in same network</a:t>
            </a:r>
            <a:endParaRPr lang="en-US" sz="2000" dirty="0">
              <a:latin typeface="Gill Sans MT" charset="0"/>
            </a:endParaRPr>
          </a:p>
        </p:txBody>
      </p:sp>
      <p:grpSp>
        <p:nvGrpSpPr>
          <p:cNvPr id="112645" name="Group 142"/>
          <p:cNvGrpSpPr>
            <a:grpSpLocks/>
          </p:cNvGrpSpPr>
          <p:nvPr/>
        </p:nvGrpSpPr>
        <p:grpSpPr bwMode="auto">
          <a:xfrm>
            <a:off x="4845050" y="4513263"/>
            <a:ext cx="2957513" cy="1512887"/>
            <a:chOff x="1549525" y="2558267"/>
            <a:chExt cx="6654798" cy="3467575"/>
          </a:xfrm>
        </p:grpSpPr>
        <p:sp>
          <p:nvSpPr>
            <p:cNvPr id="112647" name="Freeform 2"/>
            <p:cNvSpPr>
              <a:spLocks/>
            </p:cNvSpPr>
            <p:nvPr/>
          </p:nvSpPr>
          <p:spPr bwMode="auto">
            <a:xfrm>
              <a:off x="1565398" y="2688442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8" name="Freeform 96"/>
            <p:cNvSpPr>
              <a:spLocks/>
            </p:cNvSpPr>
            <p:nvPr/>
          </p:nvSpPr>
          <p:spPr bwMode="auto">
            <a:xfrm>
              <a:off x="6365998" y="2558267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9" name="Freeform 119"/>
            <p:cNvSpPr>
              <a:spLocks/>
            </p:cNvSpPr>
            <p:nvPr/>
          </p:nvSpPr>
          <p:spPr bwMode="auto">
            <a:xfrm>
              <a:off x="3906961" y="3504417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2650" name="Group 146"/>
            <p:cNvGrpSpPr>
              <a:grpSpLocks/>
            </p:cNvGrpSpPr>
            <p:nvPr/>
          </p:nvGrpSpPr>
          <p:grpSpPr bwMode="auto">
            <a:xfrm>
              <a:off x="1549525" y="2807731"/>
              <a:ext cx="1091746" cy="791482"/>
              <a:chOff x="4089854" y="1363889"/>
              <a:chExt cx="1091746" cy="791482"/>
            </a:xfrm>
          </p:grpSpPr>
          <p:sp>
            <p:nvSpPr>
              <p:cNvPr id="112683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2684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1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562" y="3642567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2" name="Line 111"/>
            <p:cNvSpPr>
              <a:spLocks noChangeShapeType="1"/>
            </p:cNvSpPr>
            <p:nvPr/>
          </p:nvSpPr>
          <p:spPr bwMode="auto">
            <a:xfrm>
              <a:off x="2170690" y="3342038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121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34" y="3784471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4" name="Line 111"/>
            <p:cNvSpPr>
              <a:spLocks noChangeShapeType="1"/>
            </p:cNvSpPr>
            <p:nvPr/>
          </p:nvSpPr>
          <p:spPr bwMode="auto">
            <a:xfrm flipH="1">
              <a:off x="7235041" y="3450896"/>
              <a:ext cx="345849" cy="3224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2655" name="Group 151"/>
            <p:cNvGrpSpPr>
              <a:grpSpLocks/>
            </p:cNvGrpSpPr>
            <p:nvPr/>
          </p:nvGrpSpPr>
          <p:grpSpPr bwMode="auto">
            <a:xfrm>
              <a:off x="7003268" y="2883931"/>
              <a:ext cx="1091746" cy="791482"/>
              <a:chOff x="4089854" y="1363889"/>
              <a:chExt cx="1091746" cy="791482"/>
            </a:xfrm>
          </p:grpSpPr>
          <p:sp>
            <p:nvSpPr>
              <p:cNvPr id="112679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2680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2681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682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2656" name="Freeform 96"/>
            <p:cNvSpPr>
              <a:spLocks/>
            </p:cNvSpPr>
            <p:nvPr/>
          </p:nvSpPr>
          <p:spPr bwMode="auto">
            <a:xfrm>
              <a:off x="1675060" y="2854753"/>
              <a:ext cx="999199" cy="824438"/>
            </a:xfrm>
            <a:custGeom>
              <a:avLst/>
              <a:gdLst>
                <a:gd name="T0" fmla="*/ 9976002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204825281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9976002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57" name="Freeform 121"/>
            <p:cNvSpPr>
              <a:spLocks/>
            </p:cNvSpPr>
            <p:nvPr/>
          </p:nvSpPr>
          <p:spPr bwMode="auto">
            <a:xfrm>
              <a:off x="3567896" y="5114617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1219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627" y="5127111"/>
              <a:ext cx="782288" cy="676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2659" name="Group 122"/>
            <p:cNvGrpSpPr>
              <a:grpSpLocks/>
            </p:cNvGrpSpPr>
            <p:nvPr/>
          </p:nvGrpSpPr>
          <p:grpSpPr bwMode="auto">
            <a:xfrm>
              <a:off x="7119938" y="3325813"/>
              <a:ext cx="492125" cy="369887"/>
              <a:chOff x="4485" y="2095"/>
              <a:chExt cx="310" cy="233"/>
            </a:xfrm>
          </p:grpSpPr>
          <p:sp>
            <p:nvSpPr>
              <p:cNvPr id="51236" name="Line 123"/>
              <p:cNvSpPr>
                <a:spLocks noChangeShapeType="1"/>
              </p:cNvSpPr>
              <p:nvPr/>
            </p:nvSpPr>
            <p:spPr bwMode="auto">
              <a:xfrm flipV="1">
                <a:off x="4484" y="2107"/>
                <a:ext cx="311" cy="2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76" name="Group 124"/>
              <p:cNvGrpSpPr>
                <a:grpSpLocks/>
              </p:cNvGrpSpPr>
              <p:nvPr/>
            </p:nvGrpSpPr>
            <p:grpSpPr bwMode="auto">
              <a:xfrm>
                <a:off x="4530" y="2095"/>
                <a:ext cx="202" cy="233"/>
                <a:chOff x="618" y="3500"/>
                <a:chExt cx="202" cy="233"/>
              </a:xfrm>
            </p:grpSpPr>
            <p:sp>
              <p:nvSpPr>
                <p:cNvPr id="51238" name="Oval 125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9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626" y="3500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0" name="Group 127"/>
            <p:cNvGrpSpPr>
              <a:grpSpLocks/>
            </p:cNvGrpSpPr>
            <p:nvPr/>
          </p:nvGrpSpPr>
          <p:grpSpPr bwMode="auto">
            <a:xfrm>
              <a:off x="3181350" y="3838575"/>
              <a:ext cx="3486150" cy="641350"/>
              <a:chOff x="2004" y="2418"/>
              <a:chExt cx="2196" cy="404"/>
            </a:xfrm>
          </p:grpSpPr>
          <p:sp>
            <p:nvSpPr>
              <p:cNvPr id="112671" name="Freeform 128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72" name="Group 129"/>
              <p:cNvGrpSpPr>
                <a:grpSpLocks/>
              </p:cNvGrpSpPr>
              <p:nvPr/>
            </p:nvGrpSpPr>
            <p:grpSpPr bwMode="auto">
              <a:xfrm>
                <a:off x="3083" y="2589"/>
                <a:ext cx="202" cy="233"/>
                <a:chOff x="618" y="3500"/>
                <a:chExt cx="202" cy="233"/>
              </a:xfrm>
            </p:grpSpPr>
            <p:sp>
              <p:nvSpPr>
                <p:cNvPr id="51234" name="Oval 130"/>
                <p:cNvSpPr>
                  <a:spLocks noChangeArrowheads="1"/>
                </p:cNvSpPr>
                <p:nvPr/>
              </p:nvSpPr>
              <p:spPr bwMode="auto">
                <a:xfrm>
                  <a:off x="619" y="3520"/>
                  <a:ext cx="200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5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628" y="3499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1" name="Group 132"/>
            <p:cNvGrpSpPr>
              <a:grpSpLocks/>
            </p:cNvGrpSpPr>
            <p:nvPr/>
          </p:nvGrpSpPr>
          <p:grpSpPr bwMode="auto">
            <a:xfrm>
              <a:off x="4826000" y="3424238"/>
              <a:ext cx="3103563" cy="2016125"/>
              <a:chOff x="3040" y="2157"/>
              <a:chExt cx="1955" cy="1270"/>
            </a:xfrm>
          </p:grpSpPr>
          <p:sp>
            <p:nvSpPr>
              <p:cNvPr id="112667" name="Freeform 133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68" name="Group 134"/>
              <p:cNvGrpSpPr>
                <a:grpSpLocks/>
              </p:cNvGrpSpPr>
              <p:nvPr/>
            </p:nvGrpSpPr>
            <p:grpSpPr bwMode="auto">
              <a:xfrm>
                <a:off x="3982" y="2835"/>
                <a:ext cx="202" cy="233"/>
                <a:chOff x="618" y="3500"/>
                <a:chExt cx="202" cy="233"/>
              </a:xfrm>
            </p:grpSpPr>
            <p:sp>
              <p:nvSpPr>
                <p:cNvPr id="51230" name="Oval 135"/>
                <p:cNvSpPr>
                  <a:spLocks noChangeArrowheads="1"/>
                </p:cNvSpPr>
                <p:nvPr/>
              </p:nvSpPr>
              <p:spPr bwMode="auto">
                <a:xfrm>
                  <a:off x="618" y="3521"/>
                  <a:ext cx="203" cy="19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1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627" y="3500"/>
                  <a:ext cx="1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2" name="Group 137"/>
            <p:cNvGrpSpPr>
              <a:grpSpLocks/>
            </p:cNvGrpSpPr>
            <p:nvPr/>
          </p:nvGrpSpPr>
          <p:grpSpPr bwMode="auto">
            <a:xfrm>
              <a:off x="2986088" y="3889375"/>
              <a:ext cx="1357312" cy="1298575"/>
              <a:chOff x="1881" y="2450"/>
              <a:chExt cx="855" cy="818"/>
            </a:xfrm>
          </p:grpSpPr>
          <p:sp>
            <p:nvSpPr>
              <p:cNvPr id="51224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6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3"/>
                <a:chOff x="618" y="3500"/>
                <a:chExt cx="202" cy="233"/>
              </a:xfrm>
            </p:grpSpPr>
            <p:sp>
              <p:nvSpPr>
                <p:cNvPr id="51226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27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6" y="3501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</p:grpSp>
      <p:pic>
        <p:nvPicPr>
          <p:cNvPr id="112646" name="Picture 2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20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8286860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23825"/>
            <a:ext cx="856138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moving between networks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suppose mobile user moves to another network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registers with new foreign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new foreign agent registers with home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home agent update care-of-address for mobile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packets continue to be forwarded to mobile (but with new care-of-address)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mobility, changing foreign networks transparent: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on going connections can be maintained!</a:t>
            </a:r>
          </a:p>
        </p:txBody>
      </p:sp>
      <p:pic>
        <p:nvPicPr>
          <p:cNvPr id="11469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810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610654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oup 154"/>
          <p:cNvGrpSpPr>
            <a:grpSpLocks/>
          </p:cNvGrpSpPr>
          <p:nvPr/>
        </p:nvGrpSpPr>
        <p:grpSpPr bwMode="auto">
          <a:xfrm>
            <a:off x="1128713" y="2232025"/>
            <a:ext cx="7159625" cy="3402013"/>
            <a:chOff x="641269" y="2624447"/>
            <a:chExt cx="7160820" cy="3401396"/>
          </a:xfrm>
        </p:grpSpPr>
        <p:sp>
          <p:nvSpPr>
            <p:cNvPr id="116755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6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7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6758" name="Group 158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6785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678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27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843" y="3687879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0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327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337" y="3827554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2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6763" name="Group 163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678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782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6783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6784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6764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65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3279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586" y="5143353"/>
              <a:ext cx="839927" cy="665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67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3290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6778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7"/>
                <a:chOff x="618" y="3500"/>
                <a:chExt cx="202" cy="237"/>
              </a:xfrm>
            </p:grpSpPr>
            <p:sp>
              <p:nvSpPr>
                <p:cNvPr id="53292" name="Oval 140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3293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182" cy="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3281" name="Line 138"/>
            <p:cNvSpPr>
              <a:spLocks noChangeShapeType="1"/>
            </p:cNvSpPr>
            <p:nvPr/>
          </p:nvSpPr>
          <p:spPr bwMode="auto">
            <a:xfrm rot="10800000" flipH="1" flipV="1">
              <a:off x="2363993" y="3951356"/>
              <a:ext cx="1459157" cy="12745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2" name="Oval 140"/>
            <p:cNvSpPr>
              <a:spLocks noChangeArrowheads="1"/>
            </p:cNvSpPr>
            <p:nvPr/>
          </p:nvSpPr>
          <p:spPr bwMode="auto">
            <a:xfrm rot="261078">
              <a:off x="2884780" y="4360857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3" name="Text Box 141"/>
            <p:cNvSpPr txBox="1">
              <a:spLocks noChangeArrowheads="1"/>
            </p:cNvSpPr>
            <p:nvPr/>
          </p:nvSpPr>
          <p:spPr bwMode="auto">
            <a:xfrm>
              <a:off x="2892720" y="4310066"/>
              <a:ext cx="312789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284" name="Line 138"/>
            <p:cNvSpPr>
              <a:spLocks noChangeShapeType="1"/>
            </p:cNvSpPr>
            <p:nvPr/>
          </p:nvSpPr>
          <p:spPr bwMode="auto">
            <a:xfrm rot="10800000" flipH="1">
              <a:off x="4596391" y="3491065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5" name="Oval 140"/>
            <p:cNvSpPr>
              <a:spLocks noChangeArrowheads="1"/>
            </p:cNvSpPr>
            <p:nvPr/>
          </p:nvSpPr>
          <p:spPr bwMode="auto">
            <a:xfrm rot="261078">
              <a:off x="5566516" y="4097380"/>
              <a:ext cx="344544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6" name="Text Box 141"/>
            <p:cNvSpPr txBox="1">
              <a:spLocks noChangeArrowheads="1"/>
            </p:cNvSpPr>
            <p:nvPr/>
          </p:nvSpPr>
          <p:spPr bwMode="auto">
            <a:xfrm>
              <a:off x="5574454" y="4046589"/>
              <a:ext cx="314377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3287" name="Line 138"/>
            <p:cNvSpPr>
              <a:spLocks noChangeShapeType="1"/>
            </p:cNvSpPr>
            <p:nvPr/>
          </p:nvSpPr>
          <p:spPr bwMode="auto">
            <a:xfrm rot="10800000" flipH="1">
              <a:off x="4748816" y="3643437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8" name="Oval 140"/>
            <p:cNvSpPr>
              <a:spLocks noChangeArrowheads="1"/>
            </p:cNvSpPr>
            <p:nvPr/>
          </p:nvSpPr>
          <p:spPr bwMode="auto">
            <a:xfrm rot="261078">
              <a:off x="5326763" y="4630683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9" name="Text Box 141"/>
            <p:cNvSpPr txBox="1">
              <a:spLocks noChangeArrowheads="1"/>
            </p:cNvSpPr>
            <p:nvPr/>
          </p:nvSpPr>
          <p:spPr bwMode="auto">
            <a:xfrm>
              <a:off x="5336290" y="4579892"/>
              <a:ext cx="312790" cy="368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3253" name="Rectangle 21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direct routing</a:t>
            </a:r>
          </a:p>
        </p:txBody>
      </p:sp>
      <p:sp>
        <p:nvSpPr>
          <p:cNvPr id="53254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5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6" name="Text Box 138"/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correspondent requests, receives foreign address of mobile</a:t>
            </a:r>
          </a:p>
        </p:txBody>
      </p:sp>
      <p:sp>
        <p:nvSpPr>
          <p:cNvPr id="53257" name="Line 139"/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140"/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correspondent forwards to foreign agent</a:t>
            </a:r>
          </a:p>
        </p:txBody>
      </p:sp>
      <p:sp>
        <p:nvSpPr>
          <p:cNvPr id="53259" name="Line 141"/>
          <p:cNvSpPr>
            <a:spLocks noChangeShapeType="1"/>
          </p:cNvSpPr>
          <p:nvPr/>
        </p:nvSpPr>
        <p:spPr bwMode="auto">
          <a:xfrm>
            <a:off x="4541838" y="2232025"/>
            <a:ext cx="1408112" cy="146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16747" name="Group 142"/>
          <p:cNvGrpSpPr>
            <a:grpSpLocks/>
          </p:cNvGrpSpPr>
          <p:nvPr/>
        </p:nvGrpSpPr>
        <p:grpSpPr bwMode="auto">
          <a:xfrm>
            <a:off x="5432425" y="1387475"/>
            <a:ext cx="2338388" cy="2020888"/>
            <a:chOff x="3422" y="874"/>
            <a:chExt cx="1473" cy="1273"/>
          </a:xfrm>
        </p:grpSpPr>
        <p:sp>
          <p:nvSpPr>
            <p:cNvPr id="53266" name="Text Box 143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3267" name="Line 144"/>
            <p:cNvSpPr>
              <a:spLocks noChangeShapeType="1"/>
            </p:cNvSpPr>
            <p:nvPr/>
          </p:nvSpPr>
          <p:spPr bwMode="auto">
            <a:xfrm>
              <a:off x="4211" y="1420"/>
              <a:ext cx="240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16748" name="Group 145"/>
          <p:cNvGrpSpPr>
            <a:grpSpLocks/>
          </p:cNvGrpSpPr>
          <p:nvPr/>
        </p:nvGrpSpPr>
        <p:grpSpPr bwMode="auto">
          <a:xfrm>
            <a:off x="6308725" y="4230688"/>
            <a:ext cx="2247900" cy="1165225"/>
            <a:chOff x="4191" y="3009"/>
            <a:chExt cx="1416" cy="734"/>
          </a:xfrm>
        </p:grpSpPr>
        <p:sp>
          <p:nvSpPr>
            <p:cNvPr id="53264" name="Text Box 146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3265" name="Line 147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3262" name="Line 148"/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16750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651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1622006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09538"/>
            <a:ext cx="8383588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Mobility via direct routing: comments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overcome triangle routing problem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non-transparent to correspondent: </a:t>
            </a:r>
            <a:r>
              <a:rPr lang="en-US" dirty="0">
                <a:latin typeface="Gill Sans MT" charset="0"/>
                <a:cs typeface="+mn-cs"/>
              </a:rPr>
              <a:t>correspondent must get care-of-address from home agent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what if mobile changes visited network?</a:t>
            </a:r>
          </a:p>
        </p:txBody>
      </p:sp>
      <p:grpSp>
        <p:nvGrpSpPr>
          <p:cNvPr id="118789" name="Group 128"/>
          <p:cNvGrpSpPr>
            <a:grpSpLocks/>
          </p:cNvGrpSpPr>
          <p:nvPr/>
        </p:nvGrpSpPr>
        <p:grpSpPr bwMode="auto">
          <a:xfrm>
            <a:off x="2046288" y="3649663"/>
            <a:ext cx="4618037" cy="1987550"/>
            <a:chOff x="641269" y="2624447"/>
            <a:chExt cx="7160820" cy="3401396"/>
          </a:xfrm>
        </p:grpSpPr>
        <p:sp>
          <p:nvSpPr>
            <p:cNvPr id="118791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2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3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8794" name="Group 132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882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882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42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529" y="3689421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6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4286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33" y="3827975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8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8799" name="Group 137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881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881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881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82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8800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801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434" y="5142892"/>
              <a:ext cx="839409" cy="665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8803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4302" name="Line 138"/>
              <p:cNvSpPr>
                <a:spLocks noChangeShapeType="1"/>
              </p:cNvSpPr>
              <p:nvPr/>
            </p:nvSpPr>
            <p:spPr bwMode="auto">
              <a:xfrm flipH="1" flipV="1">
                <a:off x="1880" y="2449"/>
                <a:ext cx="856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881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49" cy="288"/>
                <a:chOff x="618" y="3500"/>
                <a:chExt cx="249" cy="288"/>
              </a:xfrm>
            </p:grpSpPr>
            <p:sp>
              <p:nvSpPr>
                <p:cNvPr id="54304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19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cs typeface="+mn-cs"/>
                  </a:endParaRPr>
                </a:p>
              </p:txBody>
            </p:sp>
            <p:sp>
              <p:nvSpPr>
                <p:cNvPr id="54305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7" y="3498"/>
                  <a:ext cx="239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1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4293" name="Line 138"/>
            <p:cNvSpPr>
              <a:spLocks noChangeShapeType="1"/>
            </p:cNvSpPr>
            <p:nvPr/>
          </p:nvSpPr>
          <p:spPr bwMode="auto">
            <a:xfrm rot="10800000" flipH="1" flipV="1">
              <a:off x="2364395" y="3952947"/>
              <a:ext cx="1459733" cy="12714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4" name="Oval 140"/>
            <p:cNvSpPr>
              <a:spLocks noChangeArrowheads="1"/>
            </p:cNvSpPr>
            <p:nvPr/>
          </p:nvSpPr>
          <p:spPr bwMode="auto">
            <a:xfrm rot="261078">
              <a:off x="2883794" y="4360462"/>
              <a:ext cx="347088" cy="3124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5" name="Text Box 141"/>
            <p:cNvSpPr txBox="1">
              <a:spLocks noChangeArrowheads="1"/>
            </p:cNvSpPr>
            <p:nvPr/>
          </p:nvSpPr>
          <p:spPr bwMode="auto">
            <a:xfrm>
              <a:off x="2893641" y="4311560"/>
              <a:ext cx="408627" cy="44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296" name="Line 138"/>
            <p:cNvSpPr>
              <a:spLocks noChangeShapeType="1"/>
            </p:cNvSpPr>
            <p:nvPr/>
          </p:nvSpPr>
          <p:spPr bwMode="auto">
            <a:xfrm rot="10800000" flipH="1">
              <a:off x="4594613" y="3491096"/>
              <a:ext cx="2185909" cy="1673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7" name="Oval 140"/>
            <p:cNvSpPr>
              <a:spLocks noChangeArrowheads="1"/>
            </p:cNvSpPr>
            <p:nvPr/>
          </p:nvSpPr>
          <p:spPr bwMode="auto">
            <a:xfrm rot="261078">
              <a:off x="5566948" y="4096936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8" name="Text Box 141"/>
            <p:cNvSpPr txBox="1">
              <a:spLocks noChangeArrowheads="1"/>
            </p:cNvSpPr>
            <p:nvPr/>
          </p:nvSpPr>
          <p:spPr bwMode="auto">
            <a:xfrm>
              <a:off x="5574334" y="4048034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4299" name="Line 138"/>
            <p:cNvSpPr>
              <a:spLocks noChangeShapeType="1"/>
            </p:cNvSpPr>
            <p:nvPr/>
          </p:nvSpPr>
          <p:spPr bwMode="auto">
            <a:xfrm rot="10800000" flipH="1">
              <a:off x="4747233" y="3643235"/>
              <a:ext cx="2185909" cy="1676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00" name="Oval 140"/>
            <p:cNvSpPr>
              <a:spLocks noChangeArrowheads="1"/>
            </p:cNvSpPr>
            <p:nvPr/>
          </p:nvSpPr>
          <p:spPr bwMode="auto">
            <a:xfrm rot="261078">
              <a:off x="5328173" y="4629423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301" name="Text Box 141"/>
            <p:cNvSpPr txBox="1">
              <a:spLocks noChangeArrowheads="1"/>
            </p:cNvSpPr>
            <p:nvPr/>
          </p:nvSpPr>
          <p:spPr bwMode="auto">
            <a:xfrm>
              <a:off x="5335557" y="4580521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>
                  <a:latin typeface="Arial" charset="0"/>
                  <a:cs typeface="Arial" charset="0"/>
                </a:rPr>
                <a:t>4</a:t>
              </a:r>
            </a:p>
          </p:txBody>
        </p:sp>
      </p:grpSp>
      <p:pic>
        <p:nvPicPr>
          <p:cNvPr id="118790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8969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7658973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Freeform 92"/>
          <p:cNvSpPr>
            <a:spLocks/>
          </p:cNvSpPr>
          <p:nvPr/>
        </p:nvSpPr>
        <p:spPr bwMode="auto">
          <a:xfrm>
            <a:off x="4219575" y="30718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6" name="Freeform 110"/>
          <p:cNvSpPr>
            <a:spLocks/>
          </p:cNvSpPr>
          <p:nvPr/>
        </p:nvSpPr>
        <p:spPr bwMode="auto">
          <a:xfrm>
            <a:off x="1760538" y="3802063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7" name="Text Box 111"/>
          <p:cNvSpPr txBox="1">
            <a:spLocks noChangeArrowheads="1"/>
          </p:cNvSpPr>
          <p:nvPr/>
        </p:nvSpPr>
        <p:spPr bwMode="auto">
          <a:xfrm>
            <a:off x="1935163" y="40989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20838" name="Freeform 112"/>
          <p:cNvSpPr>
            <a:spLocks/>
          </p:cNvSpPr>
          <p:nvPr/>
        </p:nvSpPr>
        <p:spPr bwMode="auto">
          <a:xfrm>
            <a:off x="1065213" y="5365750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9" name="Freeform 115"/>
          <p:cNvSpPr>
            <a:spLocks/>
          </p:cNvSpPr>
          <p:nvPr/>
        </p:nvSpPr>
        <p:spPr bwMode="auto">
          <a:xfrm>
            <a:off x="5045075" y="3789363"/>
            <a:ext cx="512763" cy="301625"/>
          </a:xfrm>
          <a:custGeom>
            <a:avLst/>
            <a:gdLst>
              <a:gd name="T0" fmla="*/ 0 w 235"/>
              <a:gd name="T1" fmla="*/ 2147483647 h 238"/>
              <a:gd name="T2" fmla="*/ 2147483647 w 235"/>
              <a:gd name="T3" fmla="*/ 0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5" h="238">
                <a:moveTo>
                  <a:pt x="0" y="238"/>
                </a:moveTo>
                <a:lnTo>
                  <a:pt x="23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0840" name="Freeform 116"/>
          <p:cNvSpPr>
            <a:spLocks/>
          </p:cNvSpPr>
          <p:nvPr/>
        </p:nvSpPr>
        <p:spPr bwMode="auto">
          <a:xfrm>
            <a:off x="2501900" y="4319588"/>
            <a:ext cx="2047875" cy="1296987"/>
          </a:xfrm>
          <a:custGeom>
            <a:avLst/>
            <a:gdLst>
              <a:gd name="T0" fmla="*/ 0 w 1290"/>
              <a:gd name="T1" fmla="*/ 2147483647 h 817"/>
              <a:gd name="T2" fmla="*/ 2147483647 w 1290"/>
              <a:gd name="T3" fmla="*/ 2147483647 h 817"/>
              <a:gd name="T4" fmla="*/ 2147483647 w 1290"/>
              <a:gd name="T5" fmla="*/ 0 h 8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817">
                <a:moveTo>
                  <a:pt x="0" y="817"/>
                </a:moveTo>
                <a:cubicBezTo>
                  <a:pt x="91" y="728"/>
                  <a:pt x="333" y="419"/>
                  <a:pt x="548" y="283"/>
                </a:cubicBezTo>
                <a:cubicBezTo>
                  <a:pt x="816" y="127"/>
                  <a:pt x="1136" y="59"/>
                  <a:pt x="129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1" name="Group 117"/>
          <p:cNvGrpSpPr>
            <a:grpSpLocks/>
          </p:cNvGrpSpPr>
          <p:nvPr/>
        </p:nvGrpSpPr>
        <p:grpSpPr bwMode="auto">
          <a:xfrm>
            <a:off x="3162300" y="4557713"/>
            <a:ext cx="320675" cy="366712"/>
            <a:chOff x="618" y="3500"/>
            <a:chExt cx="202" cy="231"/>
          </a:xfrm>
        </p:grpSpPr>
        <p:sp>
          <p:nvSpPr>
            <p:cNvPr id="55431" name="Oval 11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432" name="Text Box 119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1</a:t>
              </a:r>
            </a:p>
          </p:txBody>
        </p:sp>
      </p:grpSp>
      <p:sp>
        <p:nvSpPr>
          <p:cNvPr id="55307" name="Text Box 121"/>
          <p:cNvSpPr txBox="1">
            <a:spLocks noChangeArrowheads="1"/>
          </p:cNvSpPr>
          <p:nvPr/>
        </p:nvSpPr>
        <p:spPr bwMode="auto">
          <a:xfrm>
            <a:off x="6056313" y="3221038"/>
            <a:ext cx="1647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foreign net  visited 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at session start</a:t>
            </a:r>
          </a:p>
        </p:txBody>
      </p:sp>
      <p:sp>
        <p:nvSpPr>
          <p:cNvPr id="55308" name="Text Box 122"/>
          <p:cNvSpPr txBox="1">
            <a:spLocks noChangeArrowheads="1"/>
          </p:cNvSpPr>
          <p:nvPr/>
        </p:nvSpPr>
        <p:spPr bwMode="auto">
          <a:xfrm>
            <a:off x="3867150" y="3641725"/>
            <a:ext cx="985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anchor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44" name="Freeform 123"/>
          <p:cNvSpPr>
            <a:spLocks/>
          </p:cNvSpPr>
          <p:nvPr/>
        </p:nvSpPr>
        <p:spPr bwMode="auto">
          <a:xfrm>
            <a:off x="5146675" y="44307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45" name="Line 138"/>
          <p:cNvSpPr>
            <a:spLocks noChangeShapeType="1"/>
          </p:cNvSpPr>
          <p:nvPr/>
        </p:nvSpPr>
        <p:spPr bwMode="auto">
          <a:xfrm flipV="1">
            <a:off x="5889625" y="5070475"/>
            <a:ext cx="603250" cy="354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46" name="Freeform 146"/>
          <p:cNvSpPr>
            <a:spLocks/>
          </p:cNvSpPr>
          <p:nvPr/>
        </p:nvSpPr>
        <p:spPr bwMode="auto">
          <a:xfrm>
            <a:off x="4892675" y="4332288"/>
            <a:ext cx="596900" cy="1054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7" name="Group 147"/>
          <p:cNvGrpSpPr>
            <a:grpSpLocks/>
          </p:cNvGrpSpPr>
          <p:nvPr/>
        </p:nvGrpSpPr>
        <p:grpSpPr bwMode="auto">
          <a:xfrm>
            <a:off x="5562600" y="3649663"/>
            <a:ext cx="914400" cy="590550"/>
            <a:chOff x="10665" y="3225"/>
            <a:chExt cx="1440" cy="930"/>
          </a:xfrm>
        </p:grpSpPr>
        <p:sp>
          <p:nvSpPr>
            <p:cNvPr id="120896" name="Oval 148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0897" name="Group 149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0898" name="Freeform 150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0 w 788"/>
                  <a:gd name="T1" fmla="*/ 0 h 1138"/>
                  <a:gd name="T2" fmla="*/ 0 w 788"/>
                  <a:gd name="T3" fmla="*/ 0 h 1138"/>
                  <a:gd name="T4" fmla="*/ 0 w 788"/>
                  <a:gd name="T5" fmla="*/ 0 h 1138"/>
                  <a:gd name="T6" fmla="*/ 0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0 h 1138"/>
                  <a:gd name="T18" fmla="*/ 0 w 788"/>
                  <a:gd name="T19" fmla="*/ 0 h 1138"/>
                  <a:gd name="T20" fmla="*/ 0 w 788"/>
                  <a:gd name="T21" fmla="*/ 0 h 1138"/>
                  <a:gd name="T22" fmla="*/ 0 w 788"/>
                  <a:gd name="T23" fmla="*/ 0 h 1138"/>
                  <a:gd name="T24" fmla="*/ 0 w 788"/>
                  <a:gd name="T25" fmla="*/ 1 h 1138"/>
                  <a:gd name="T26" fmla="*/ 0 w 788"/>
                  <a:gd name="T27" fmla="*/ 1 h 1138"/>
                  <a:gd name="T28" fmla="*/ 0 w 788"/>
                  <a:gd name="T29" fmla="*/ 1 h 1138"/>
                  <a:gd name="T30" fmla="*/ 0 w 788"/>
                  <a:gd name="T31" fmla="*/ 1 h 1138"/>
                  <a:gd name="T32" fmla="*/ 0 w 788"/>
                  <a:gd name="T33" fmla="*/ 1 h 1138"/>
                  <a:gd name="T34" fmla="*/ 0 w 788"/>
                  <a:gd name="T35" fmla="*/ 1 h 1138"/>
                  <a:gd name="T36" fmla="*/ 1 w 788"/>
                  <a:gd name="T37" fmla="*/ 2 h 1138"/>
                  <a:gd name="T38" fmla="*/ 1 w 788"/>
                  <a:gd name="T39" fmla="*/ 2 h 1138"/>
                  <a:gd name="T40" fmla="*/ 1 w 788"/>
                  <a:gd name="T41" fmla="*/ 2 h 1138"/>
                  <a:gd name="T42" fmla="*/ 1 w 788"/>
                  <a:gd name="T43" fmla="*/ 2 h 1138"/>
                  <a:gd name="T44" fmla="*/ 1 w 788"/>
                  <a:gd name="T45" fmla="*/ 1 h 1138"/>
                  <a:gd name="T46" fmla="*/ 1 w 788"/>
                  <a:gd name="T47" fmla="*/ 1 h 1138"/>
                  <a:gd name="T48" fmla="*/ 1 w 788"/>
                  <a:gd name="T49" fmla="*/ 1 h 1138"/>
                  <a:gd name="T50" fmla="*/ 1 w 788"/>
                  <a:gd name="T51" fmla="*/ 1 h 1138"/>
                  <a:gd name="T52" fmla="*/ 1 w 788"/>
                  <a:gd name="T53" fmla="*/ 1 h 1138"/>
                  <a:gd name="T54" fmla="*/ 1 w 788"/>
                  <a:gd name="T55" fmla="*/ 1 h 1138"/>
                  <a:gd name="T56" fmla="*/ 1 w 788"/>
                  <a:gd name="T57" fmla="*/ 1 h 1138"/>
                  <a:gd name="T58" fmla="*/ 1 w 788"/>
                  <a:gd name="T59" fmla="*/ 1 h 1138"/>
                  <a:gd name="T60" fmla="*/ 1 w 788"/>
                  <a:gd name="T61" fmla="*/ 1 h 1138"/>
                  <a:gd name="T62" fmla="*/ 1 w 788"/>
                  <a:gd name="T63" fmla="*/ 1 h 1138"/>
                  <a:gd name="T64" fmla="*/ 1 w 788"/>
                  <a:gd name="T65" fmla="*/ 1 h 1138"/>
                  <a:gd name="T66" fmla="*/ 1 w 788"/>
                  <a:gd name="T67" fmla="*/ 0 h 1138"/>
                  <a:gd name="T68" fmla="*/ 0 w 788"/>
                  <a:gd name="T69" fmla="*/ 0 h 1138"/>
                  <a:gd name="T70" fmla="*/ 0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899" name="Freeform 151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0 h 936"/>
                  <a:gd name="T20" fmla="*/ 0 w 425"/>
                  <a:gd name="T21" fmla="*/ 0 h 936"/>
                  <a:gd name="T22" fmla="*/ 0 w 425"/>
                  <a:gd name="T23" fmla="*/ 0 h 936"/>
                  <a:gd name="T24" fmla="*/ 0 w 425"/>
                  <a:gd name="T25" fmla="*/ 0 h 936"/>
                  <a:gd name="T26" fmla="*/ 0 w 425"/>
                  <a:gd name="T27" fmla="*/ 0 h 936"/>
                  <a:gd name="T28" fmla="*/ 0 w 425"/>
                  <a:gd name="T29" fmla="*/ 1 h 936"/>
                  <a:gd name="T30" fmla="*/ 0 w 425"/>
                  <a:gd name="T31" fmla="*/ 1 h 936"/>
                  <a:gd name="T32" fmla="*/ 0 w 425"/>
                  <a:gd name="T33" fmla="*/ 1 h 936"/>
                  <a:gd name="T34" fmla="*/ 0 w 425"/>
                  <a:gd name="T35" fmla="*/ 1 h 936"/>
                  <a:gd name="T36" fmla="*/ 0 w 425"/>
                  <a:gd name="T37" fmla="*/ 1 h 936"/>
                  <a:gd name="T38" fmla="*/ 0 w 425"/>
                  <a:gd name="T39" fmla="*/ 1 h 936"/>
                  <a:gd name="T40" fmla="*/ 0 w 425"/>
                  <a:gd name="T41" fmla="*/ 1 h 936"/>
                  <a:gd name="T42" fmla="*/ 0 w 425"/>
                  <a:gd name="T43" fmla="*/ 1 h 936"/>
                  <a:gd name="T44" fmla="*/ 0 w 425"/>
                  <a:gd name="T45" fmla="*/ 1 h 936"/>
                  <a:gd name="T46" fmla="*/ 0 w 425"/>
                  <a:gd name="T47" fmla="*/ 1 h 936"/>
                  <a:gd name="T48" fmla="*/ 0 w 425"/>
                  <a:gd name="T49" fmla="*/ 1 h 936"/>
                  <a:gd name="T50" fmla="*/ 0 w 425"/>
                  <a:gd name="T51" fmla="*/ 1 h 936"/>
                  <a:gd name="T52" fmla="*/ 0 w 425"/>
                  <a:gd name="T53" fmla="*/ 1 h 936"/>
                  <a:gd name="T54" fmla="*/ 0 w 425"/>
                  <a:gd name="T55" fmla="*/ 1 h 936"/>
                  <a:gd name="T56" fmla="*/ 0 w 425"/>
                  <a:gd name="T57" fmla="*/ 1 h 936"/>
                  <a:gd name="T58" fmla="*/ 0 w 425"/>
                  <a:gd name="T59" fmla="*/ 1 h 936"/>
                  <a:gd name="T60" fmla="*/ 0 w 425"/>
                  <a:gd name="T61" fmla="*/ 1 h 936"/>
                  <a:gd name="T62" fmla="*/ 1 w 425"/>
                  <a:gd name="T63" fmla="*/ 1 h 936"/>
                  <a:gd name="T64" fmla="*/ 1 w 425"/>
                  <a:gd name="T65" fmla="*/ 1 h 936"/>
                  <a:gd name="T66" fmla="*/ 1 w 425"/>
                  <a:gd name="T67" fmla="*/ 1 h 936"/>
                  <a:gd name="T68" fmla="*/ 1 w 425"/>
                  <a:gd name="T69" fmla="*/ 1 h 936"/>
                  <a:gd name="T70" fmla="*/ 0 w 425"/>
                  <a:gd name="T71" fmla="*/ 1 h 936"/>
                  <a:gd name="T72" fmla="*/ 0 w 425"/>
                  <a:gd name="T73" fmla="*/ 1 h 936"/>
                  <a:gd name="T74" fmla="*/ 0 w 425"/>
                  <a:gd name="T75" fmla="*/ 1 h 936"/>
                  <a:gd name="T76" fmla="*/ 0 w 425"/>
                  <a:gd name="T77" fmla="*/ 1 h 936"/>
                  <a:gd name="T78" fmla="*/ 0 w 425"/>
                  <a:gd name="T79" fmla="*/ 1 h 936"/>
                  <a:gd name="T80" fmla="*/ 0 w 425"/>
                  <a:gd name="T81" fmla="*/ 1 h 936"/>
                  <a:gd name="T82" fmla="*/ 0 w 425"/>
                  <a:gd name="T83" fmla="*/ 1 h 936"/>
                  <a:gd name="T84" fmla="*/ 0 w 425"/>
                  <a:gd name="T85" fmla="*/ 0 h 936"/>
                  <a:gd name="T86" fmla="*/ 0 w 425"/>
                  <a:gd name="T87" fmla="*/ 0 h 936"/>
                  <a:gd name="T88" fmla="*/ 0 w 425"/>
                  <a:gd name="T89" fmla="*/ 0 h 936"/>
                  <a:gd name="T90" fmla="*/ 0 w 425"/>
                  <a:gd name="T91" fmla="*/ 0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0" name="Freeform 152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0 h 208"/>
                  <a:gd name="T14" fmla="*/ 0 w 192"/>
                  <a:gd name="T15" fmla="*/ 0 h 208"/>
                  <a:gd name="T16" fmla="*/ 0 w 192"/>
                  <a:gd name="T17" fmla="*/ 0 h 208"/>
                  <a:gd name="T18" fmla="*/ 0 w 192"/>
                  <a:gd name="T19" fmla="*/ 0 h 208"/>
                  <a:gd name="T20" fmla="*/ 0 w 192"/>
                  <a:gd name="T21" fmla="*/ 0 h 208"/>
                  <a:gd name="T22" fmla="*/ 0 w 192"/>
                  <a:gd name="T23" fmla="*/ 0 h 208"/>
                  <a:gd name="T24" fmla="*/ 0 w 192"/>
                  <a:gd name="T25" fmla="*/ 0 h 208"/>
                  <a:gd name="T26" fmla="*/ 0 w 192"/>
                  <a:gd name="T27" fmla="*/ 0 h 208"/>
                  <a:gd name="T28" fmla="*/ 0 w 192"/>
                  <a:gd name="T29" fmla="*/ 0 h 208"/>
                  <a:gd name="T30" fmla="*/ 0 w 192"/>
                  <a:gd name="T31" fmla="*/ 0 h 208"/>
                  <a:gd name="T32" fmla="*/ 0 w 192"/>
                  <a:gd name="T33" fmla="*/ 0 h 208"/>
                  <a:gd name="T34" fmla="*/ 0 w 192"/>
                  <a:gd name="T35" fmla="*/ 0 h 208"/>
                  <a:gd name="T36" fmla="*/ 0 w 192"/>
                  <a:gd name="T37" fmla="*/ 0 h 208"/>
                  <a:gd name="T38" fmla="*/ 0 w 192"/>
                  <a:gd name="T39" fmla="*/ 0 h 208"/>
                  <a:gd name="T40" fmla="*/ 0 w 192"/>
                  <a:gd name="T41" fmla="*/ 0 h 208"/>
                  <a:gd name="T42" fmla="*/ 0 w 192"/>
                  <a:gd name="T43" fmla="*/ 0 h 208"/>
                  <a:gd name="T44" fmla="*/ 0 w 192"/>
                  <a:gd name="T45" fmla="*/ 0 h 208"/>
                  <a:gd name="T46" fmla="*/ 0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1" name="Freeform 153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0 h 251"/>
                  <a:gd name="T14" fmla="*/ 0 w 247"/>
                  <a:gd name="T15" fmla="*/ 0 h 251"/>
                  <a:gd name="T16" fmla="*/ 0 w 247"/>
                  <a:gd name="T17" fmla="*/ 0 h 251"/>
                  <a:gd name="T18" fmla="*/ 0 w 247"/>
                  <a:gd name="T19" fmla="*/ 0 h 251"/>
                  <a:gd name="T20" fmla="*/ 0 w 247"/>
                  <a:gd name="T21" fmla="*/ 0 h 251"/>
                  <a:gd name="T22" fmla="*/ 0 w 247"/>
                  <a:gd name="T23" fmla="*/ 0 h 251"/>
                  <a:gd name="T24" fmla="*/ 0 w 247"/>
                  <a:gd name="T25" fmla="*/ 0 h 251"/>
                  <a:gd name="T26" fmla="*/ 0 w 247"/>
                  <a:gd name="T27" fmla="*/ 0 h 251"/>
                  <a:gd name="T28" fmla="*/ 0 w 247"/>
                  <a:gd name="T29" fmla="*/ 0 h 251"/>
                  <a:gd name="T30" fmla="*/ 0 w 247"/>
                  <a:gd name="T31" fmla="*/ 0 h 251"/>
                  <a:gd name="T32" fmla="*/ 0 w 247"/>
                  <a:gd name="T33" fmla="*/ 0 h 251"/>
                  <a:gd name="T34" fmla="*/ 0 w 247"/>
                  <a:gd name="T35" fmla="*/ 0 h 251"/>
                  <a:gd name="T36" fmla="*/ 0 w 247"/>
                  <a:gd name="T37" fmla="*/ 0 h 251"/>
                  <a:gd name="T38" fmla="*/ 0 w 247"/>
                  <a:gd name="T39" fmla="*/ 0 h 251"/>
                  <a:gd name="T40" fmla="*/ 0 w 247"/>
                  <a:gd name="T41" fmla="*/ 0 h 251"/>
                  <a:gd name="T42" fmla="*/ 0 w 247"/>
                  <a:gd name="T43" fmla="*/ 0 h 251"/>
                  <a:gd name="T44" fmla="*/ 0 w 247"/>
                  <a:gd name="T45" fmla="*/ 0 h 251"/>
                  <a:gd name="T46" fmla="*/ 0 w 247"/>
                  <a:gd name="T47" fmla="*/ 0 h 251"/>
                  <a:gd name="T48" fmla="*/ 0 w 247"/>
                  <a:gd name="T49" fmla="*/ 0 h 251"/>
                  <a:gd name="T50" fmla="*/ 0 w 247"/>
                  <a:gd name="T51" fmla="*/ 0 h 251"/>
                  <a:gd name="T52" fmla="*/ 0 w 247"/>
                  <a:gd name="T53" fmla="*/ 0 h 251"/>
                  <a:gd name="T54" fmla="*/ 0 w 247"/>
                  <a:gd name="T55" fmla="*/ 0 h 251"/>
                  <a:gd name="T56" fmla="*/ 0 w 247"/>
                  <a:gd name="T57" fmla="*/ 0 h 251"/>
                  <a:gd name="T58" fmla="*/ 0 w 247"/>
                  <a:gd name="T59" fmla="*/ 0 h 251"/>
                  <a:gd name="T60" fmla="*/ 0 w 247"/>
                  <a:gd name="T61" fmla="*/ 0 h 251"/>
                  <a:gd name="T62" fmla="*/ 0 w 247"/>
                  <a:gd name="T63" fmla="*/ 0 h 251"/>
                  <a:gd name="T64" fmla="*/ 0 w 247"/>
                  <a:gd name="T65" fmla="*/ 0 h 251"/>
                  <a:gd name="T66" fmla="*/ 0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2" name="Freeform 154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0 h 240"/>
                  <a:gd name="T14" fmla="*/ 0 w 226"/>
                  <a:gd name="T15" fmla="*/ 0 h 240"/>
                  <a:gd name="T16" fmla="*/ 0 w 226"/>
                  <a:gd name="T17" fmla="*/ 0 h 240"/>
                  <a:gd name="T18" fmla="*/ 0 w 226"/>
                  <a:gd name="T19" fmla="*/ 0 h 240"/>
                  <a:gd name="T20" fmla="*/ 0 w 226"/>
                  <a:gd name="T21" fmla="*/ 0 h 240"/>
                  <a:gd name="T22" fmla="*/ 0 w 226"/>
                  <a:gd name="T23" fmla="*/ 0 h 240"/>
                  <a:gd name="T24" fmla="*/ 0 w 226"/>
                  <a:gd name="T25" fmla="*/ 0 h 240"/>
                  <a:gd name="T26" fmla="*/ 0 w 226"/>
                  <a:gd name="T27" fmla="*/ 0 h 240"/>
                  <a:gd name="T28" fmla="*/ 0 w 226"/>
                  <a:gd name="T29" fmla="*/ 0 h 240"/>
                  <a:gd name="T30" fmla="*/ 0 w 226"/>
                  <a:gd name="T31" fmla="*/ 0 h 240"/>
                  <a:gd name="T32" fmla="*/ 0 w 226"/>
                  <a:gd name="T33" fmla="*/ 0 h 240"/>
                  <a:gd name="T34" fmla="*/ 0 w 226"/>
                  <a:gd name="T35" fmla="*/ 0 h 240"/>
                  <a:gd name="T36" fmla="*/ 0 w 226"/>
                  <a:gd name="T37" fmla="*/ 0 h 240"/>
                  <a:gd name="T38" fmla="*/ 0 w 226"/>
                  <a:gd name="T39" fmla="*/ 0 h 240"/>
                  <a:gd name="T40" fmla="*/ 0 w 226"/>
                  <a:gd name="T41" fmla="*/ 0 h 240"/>
                  <a:gd name="T42" fmla="*/ 0 w 226"/>
                  <a:gd name="T43" fmla="*/ 0 h 240"/>
                  <a:gd name="T44" fmla="*/ 0 w 226"/>
                  <a:gd name="T45" fmla="*/ 0 h 240"/>
                  <a:gd name="T46" fmla="*/ 0 w 226"/>
                  <a:gd name="T47" fmla="*/ 0 h 240"/>
                  <a:gd name="T48" fmla="*/ 0 w 226"/>
                  <a:gd name="T49" fmla="*/ 0 h 240"/>
                  <a:gd name="T50" fmla="*/ 0 w 226"/>
                  <a:gd name="T51" fmla="*/ 0 h 240"/>
                  <a:gd name="T52" fmla="*/ 0 w 226"/>
                  <a:gd name="T53" fmla="*/ 0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0 w 226"/>
                  <a:gd name="T69" fmla="*/ 0 h 240"/>
                  <a:gd name="T70" fmla="*/ 0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3" name="Freeform 155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0 h 270"/>
                  <a:gd name="T12" fmla="*/ 0 w 279"/>
                  <a:gd name="T13" fmla="*/ 0 h 270"/>
                  <a:gd name="T14" fmla="*/ 0 w 279"/>
                  <a:gd name="T15" fmla="*/ 0 h 270"/>
                  <a:gd name="T16" fmla="*/ 0 w 279"/>
                  <a:gd name="T17" fmla="*/ 0 h 270"/>
                  <a:gd name="T18" fmla="*/ 0 w 279"/>
                  <a:gd name="T19" fmla="*/ 0 h 270"/>
                  <a:gd name="T20" fmla="*/ 0 w 279"/>
                  <a:gd name="T21" fmla="*/ 0 h 270"/>
                  <a:gd name="T22" fmla="*/ 0 w 279"/>
                  <a:gd name="T23" fmla="*/ 0 h 270"/>
                  <a:gd name="T24" fmla="*/ 0 w 279"/>
                  <a:gd name="T25" fmla="*/ 0 h 270"/>
                  <a:gd name="T26" fmla="*/ 0 w 279"/>
                  <a:gd name="T27" fmla="*/ 0 h 270"/>
                  <a:gd name="T28" fmla="*/ 0 w 279"/>
                  <a:gd name="T29" fmla="*/ 0 h 270"/>
                  <a:gd name="T30" fmla="*/ 0 w 279"/>
                  <a:gd name="T31" fmla="*/ 0 h 270"/>
                  <a:gd name="T32" fmla="*/ 0 w 279"/>
                  <a:gd name="T33" fmla="*/ 0 h 270"/>
                  <a:gd name="T34" fmla="*/ 0 w 279"/>
                  <a:gd name="T35" fmla="*/ 0 h 270"/>
                  <a:gd name="T36" fmla="*/ 0 w 279"/>
                  <a:gd name="T37" fmla="*/ 0 h 270"/>
                  <a:gd name="T38" fmla="*/ 0 w 279"/>
                  <a:gd name="T39" fmla="*/ 0 h 270"/>
                  <a:gd name="T40" fmla="*/ 0 w 279"/>
                  <a:gd name="T41" fmla="*/ 0 h 270"/>
                  <a:gd name="T42" fmla="*/ 0 w 279"/>
                  <a:gd name="T43" fmla="*/ 0 h 270"/>
                  <a:gd name="T44" fmla="*/ 0 w 279"/>
                  <a:gd name="T45" fmla="*/ 0 h 270"/>
                  <a:gd name="T46" fmla="*/ 0 w 279"/>
                  <a:gd name="T47" fmla="*/ 0 h 270"/>
                  <a:gd name="T48" fmla="*/ 0 w 279"/>
                  <a:gd name="T49" fmla="*/ 0 h 270"/>
                  <a:gd name="T50" fmla="*/ 0 w 279"/>
                  <a:gd name="T51" fmla="*/ 0 h 270"/>
                  <a:gd name="T52" fmla="*/ 0 w 279"/>
                  <a:gd name="T53" fmla="*/ 0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4" name="Freeform 156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5" name="Freeform 157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6" name="Freeform 158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7" name="Freeform 159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8" name="Freeform 160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9" name="Freeform 161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0" name="Freeform 162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1" name="Freeform 163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2" name="Freeform 164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3" name="Freeform 165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0 h 290"/>
                  <a:gd name="T14" fmla="*/ 0 w 250"/>
                  <a:gd name="T15" fmla="*/ 0 h 290"/>
                  <a:gd name="T16" fmla="*/ 0 w 250"/>
                  <a:gd name="T17" fmla="*/ 0 h 290"/>
                  <a:gd name="T18" fmla="*/ 0 w 250"/>
                  <a:gd name="T19" fmla="*/ 0 h 290"/>
                  <a:gd name="T20" fmla="*/ 0 w 250"/>
                  <a:gd name="T21" fmla="*/ 0 h 290"/>
                  <a:gd name="T22" fmla="*/ 0 w 250"/>
                  <a:gd name="T23" fmla="*/ 0 h 290"/>
                  <a:gd name="T24" fmla="*/ 0 w 250"/>
                  <a:gd name="T25" fmla="*/ 0 h 290"/>
                  <a:gd name="T26" fmla="*/ 0 w 250"/>
                  <a:gd name="T27" fmla="*/ 0 h 290"/>
                  <a:gd name="T28" fmla="*/ 0 w 250"/>
                  <a:gd name="T29" fmla="*/ 0 h 290"/>
                  <a:gd name="T30" fmla="*/ 0 w 250"/>
                  <a:gd name="T31" fmla="*/ 0 h 290"/>
                  <a:gd name="T32" fmla="*/ 0 w 250"/>
                  <a:gd name="T33" fmla="*/ 0 h 290"/>
                  <a:gd name="T34" fmla="*/ 0 w 250"/>
                  <a:gd name="T35" fmla="*/ 0 h 290"/>
                  <a:gd name="T36" fmla="*/ 0 w 250"/>
                  <a:gd name="T37" fmla="*/ 0 h 290"/>
                  <a:gd name="T38" fmla="*/ 0 w 250"/>
                  <a:gd name="T39" fmla="*/ 0 h 290"/>
                  <a:gd name="T40" fmla="*/ 0 w 250"/>
                  <a:gd name="T41" fmla="*/ 0 h 290"/>
                  <a:gd name="T42" fmla="*/ 0 w 250"/>
                  <a:gd name="T43" fmla="*/ 0 h 290"/>
                  <a:gd name="T44" fmla="*/ 0 w 250"/>
                  <a:gd name="T45" fmla="*/ 0 h 290"/>
                  <a:gd name="T46" fmla="*/ 0 w 250"/>
                  <a:gd name="T47" fmla="*/ 0 h 290"/>
                  <a:gd name="T48" fmla="*/ 0 w 250"/>
                  <a:gd name="T49" fmla="*/ 0 h 290"/>
                  <a:gd name="T50" fmla="*/ 0 w 250"/>
                  <a:gd name="T51" fmla="*/ 0 h 290"/>
                  <a:gd name="T52" fmla="*/ 0 w 250"/>
                  <a:gd name="T53" fmla="*/ 0 h 290"/>
                  <a:gd name="T54" fmla="*/ 0 w 250"/>
                  <a:gd name="T55" fmla="*/ 0 h 290"/>
                  <a:gd name="T56" fmla="*/ 0 w 250"/>
                  <a:gd name="T57" fmla="*/ 0 h 290"/>
                  <a:gd name="T58" fmla="*/ 0 w 250"/>
                  <a:gd name="T59" fmla="*/ 0 h 290"/>
                  <a:gd name="T60" fmla="*/ 0 w 250"/>
                  <a:gd name="T61" fmla="*/ 0 h 290"/>
                  <a:gd name="T62" fmla="*/ 0 w 250"/>
                  <a:gd name="T63" fmla="*/ 0 h 290"/>
                  <a:gd name="T64" fmla="*/ 0 w 250"/>
                  <a:gd name="T65" fmla="*/ 0 h 290"/>
                  <a:gd name="T66" fmla="*/ 0 w 250"/>
                  <a:gd name="T67" fmla="*/ 0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0 w 250"/>
                  <a:gd name="T75" fmla="*/ 0 h 290"/>
                  <a:gd name="T76" fmla="*/ 0 w 250"/>
                  <a:gd name="T77" fmla="*/ 0 h 290"/>
                  <a:gd name="T78" fmla="*/ 0 w 250"/>
                  <a:gd name="T79" fmla="*/ 0 h 290"/>
                  <a:gd name="T80" fmla="*/ 0 w 250"/>
                  <a:gd name="T81" fmla="*/ 0 h 290"/>
                  <a:gd name="T82" fmla="*/ 0 w 250"/>
                  <a:gd name="T83" fmla="*/ 0 h 290"/>
                  <a:gd name="T84" fmla="*/ 0 w 250"/>
                  <a:gd name="T85" fmla="*/ 0 h 290"/>
                  <a:gd name="T86" fmla="*/ 0 w 250"/>
                  <a:gd name="T87" fmla="*/ 0 h 290"/>
                  <a:gd name="T88" fmla="*/ 0 w 250"/>
                  <a:gd name="T89" fmla="*/ 0 h 290"/>
                  <a:gd name="T90" fmla="*/ 0 w 250"/>
                  <a:gd name="T91" fmla="*/ 0 h 290"/>
                  <a:gd name="T92" fmla="*/ 0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4" name="Freeform 166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0 w 160"/>
                  <a:gd name="T1" fmla="*/ 0 h 225"/>
                  <a:gd name="T2" fmla="*/ 0 w 160"/>
                  <a:gd name="T3" fmla="*/ 0 h 225"/>
                  <a:gd name="T4" fmla="*/ 0 w 160"/>
                  <a:gd name="T5" fmla="*/ 0 h 225"/>
                  <a:gd name="T6" fmla="*/ 0 w 160"/>
                  <a:gd name="T7" fmla="*/ 0 h 225"/>
                  <a:gd name="T8" fmla="*/ 0 w 160"/>
                  <a:gd name="T9" fmla="*/ 0 h 225"/>
                  <a:gd name="T10" fmla="*/ 0 w 160"/>
                  <a:gd name="T11" fmla="*/ 0 h 225"/>
                  <a:gd name="T12" fmla="*/ 0 w 160"/>
                  <a:gd name="T13" fmla="*/ 0 h 225"/>
                  <a:gd name="T14" fmla="*/ 0 w 160"/>
                  <a:gd name="T15" fmla="*/ 0 h 225"/>
                  <a:gd name="T16" fmla="*/ 0 w 160"/>
                  <a:gd name="T17" fmla="*/ 0 h 225"/>
                  <a:gd name="T18" fmla="*/ 0 w 160"/>
                  <a:gd name="T19" fmla="*/ 0 h 225"/>
                  <a:gd name="T20" fmla="*/ 0 w 160"/>
                  <a:gd name="T21" fmla="*/ 0 h 225"/>
                  <a:gd name="T22" fmla="*/ 0 w 160"/>
                  <a:gd name="T23" fmla="*/ 0 h 225"/>
                  <a:gd name="T24" fmla="*/ 0 w 160"/>
                  <a:gd name="T25" fmla="*/ 0 h 225"/>
                  <a:gd name="T26" fmla="*/ 0 w 160"/>
                  <a:gd name="T27" fmla="*/ 0 h 225"/>
                  <a:gd name="T28" fmla="*/ 0 w 160"/>
                  <a:gd name="T29" fmla="*/ 0 h 225"/>
                  <a:gd name="T30" fmla="*/ 0 w 160"/>
                  <a:gd name="T31" fmla="*/ 0 h 225"/>
                  <a:gd name="T32" fmla="*/ 0 w 160"/>
                  <a:gd name="T33" fmla="*/ 0 h 225"/>
                  <a:gd name="T34" fmla="*/ 0 w 160"/>
                  <a:gd name="T35" fmla="*/ 0 h 225"/>
                  <a:gd name="T36" fmla="*/ 0 w 160"/>
                  <a:gd name="T37" fmla="*/ 0 h 225"/>
                  <a:gd name="T38" fmla="*/ 0 w 160"/>
                  <a:gd name="T39" fmla="*/ 0 h 225"/>
                  <a:gd name="T40" fmla="*/ 0 w 160"/>
                  <a:gd name="T41" fmla="*/ 0 h 225"/>
                  <a:gd name="T42" fmla="*/ 0 w 160"/>
                  <a:gd name="T43" fmla="*/ 0 h 225"/>
                  <a:gd name="T44" fmla="*/ 0 w 160"/>
                  <a:gd name="T45" fmla="*/ 0 h 225"/>
                  <a:gd name="T46" fmla="*/ 0 w 160"/>
                  <a:gd name="T47" fmla="*/ 0 h 225"/>
                  <a:gd name="T48" fmla="*/ 0 w 160"/>
                  <a:gd name="T49" fmla="*/ 0 h 225"/>
                  <a:gd name="T50" fmla="*/ 0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0 w 160"/>
                  <a:gd name="T79" fmla="*/ 0 h 225"/>
                  <a:gd name="T80" fmla="*/ 0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5" name="Freeform 167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0 w 404"/>
                  <a:gd name="T1" fmla="*/ 0 h 472"/>
                  <a:gd name="T2" fmla="*/ 0 w 404"/>
                  <a:gd name="T3" fmla="*/ 0 h 472"/>
                  <a:gd name="T4" fmla="*/ 0 w 404"/>
                  <a:gd name="T5" fmla="*/ 0 h 472"/>
                  <a:gd name="T6" fmla="*/ 0 w 404"/>
                  <a:gd name="T7" fmla="*/ 0 h 472"/>
                  <a:gd name="T8" fmla="*/ 0 w 404"/>
                  <a:gd name="T9" fmla="*/ 0 h 472"/>
                  <a:gd name="T10" fmla="*/ 0 w 404"/>
                  <a:gd name="T11" fmla="*/ 0 h 472"/>
                  <a:gd name="T12" fmla="*/ 0 w 404"/>
                  <a:gd name="T13" fmla="*/ 1 h 472"/>
                  <a:gd name="T14" fmla="*/ 0 w 404"/>
                  <a:gd name="T15" fmla="*/ 1 h 472"/>
                  <a:gd name="T16" fmla="*/ 0 w 404"/>
                  <a:gd name="T17" fmla="*/ 1 h 472"/>
                  <a:gd name="T18" fmla="*/ 0 w 404"/>
                  <a:gd name="T19" fmla="*/ 1 h 472"/>
                  <a:gd name="T20" fmla="*/ 0 w 404"/>
                  <a:gd name="T21" fmla="*/ 1 h 472"/>
                  <a:gd name="T22" fmla="*/ 0 w 404"/>
                  <a:gd name="T23" fmla="*/ 1 h 472"/>
                  <a:gd name="T24" fmla="*/ 0 w 404"/>
                  <a:gd name="T25" fmla="*/ 1 h 472"/>
                  <a:gd name="T26" fmla="*/ 0 w 404"/>
                  <a:gd name="T27" fmla="*/ 1 h 472"/>
                  <a:gd name="T28" fmla="*/ 0 w 404"/>
                  <a:gd name="T29" fmla="*/ 1 h 472"/>
                  <a:gd name="T30" fmla="*/ 0 w 404"/>
                  <a:gd name="T31" fmla="*/ 1 h 472"/>
                  <a:gd name="T32" fmla="*/ 1 w 404"/>
                  <a:gd name="T33" fmla="*/ 1 h 472"/>
                  <a:gd name="T34" fmla="*/ 1 w 404"/>
                  <a:gd name="T35" fmla="*/ 1 h 472"/>
                  <a:gd name="T36" fmla="*/ 1 w 404"/>
                  <a:gd name="T37" fmla="*/ 1 h 472"/>
                  <a:gd name="T38" fmla="*/ 1 w 404"/>
                  <a:gd name="T39" fmla="*/ 1 h 472"/>
                  <a:gd name="T40" fmla="*/ 1 w 404"/>
                  <a:gd name="T41" fmla="*/ 1 h 472"/>
                  <a:gd name="T42" fmla="*/ 0 w 404"/>
                  <a:gd name="T43" fmla="*/ 1 h 472"/>
                  <a:gd name="T44" fmla="*/ 0 w 404"/>
                  <a:gd name="T45" fmla="*/ 1 h 472"/>
                  <a:gd name="T46" fmla="*/ 0 w 404"/>
                  <a:gd name="T47" fmla="*/ 1 h 472"/>
                  <a:gd name="T48" fmla="*/ 0 w 404"/>
                  <a:gd name="T49" fmla="*/ 1 h 472"/>
                  <a:gd name="T50" fmla="*/ 0 w 404"/>
                  <a:gd name="T51" fmla="*/ 1 h 472"/>
                  <a:gd name="T52" fmla="*/ 0 w 404"/>
                  <a:gd name="T53" fmla="*/ 1 h 472"/>
                  <a:gd name="T54" fmla="*/ 0 w 404"/>
                  <a:gd name="T55" fmla="*/ 1 h 472"/>
                  <a:gd name="T56" fmla="*/ 0 w 404"/>
                  <a:gd name="T57" fmla="*/ 0 h 472"/>
                  <a:gd name="T58" fmla="*/ 0 w 404"/>
                  <a:gd name="T59" fmla="*/ 0 h 472"/>
                  <a:gd name="T60" fmla="*/ 0 w 404"/>
                  <a:gd name="T61" fmla="*/ 0 h 472"/>
                  <a:gd name="T62" fmla="*/ 0 w 404"/>
                  <a:gd name="T63" fmla="*/ 0 h 472"/>
                  <a:gd name="T64" fmla="*/ 0 w 404"/>
                  <a:gd name="T65" fmla="*/ 0 h 472"/>
                  <a:gd name="T66" fmla="*/ 0 w 404"/>
                  <a:gd name="T67" fmla="*/ 0 h 472"/>
                  <a:gd name="T68" fmla="*/ 0 w 404"/>
                  <a:gd name="T69" fmla="*/ 0 h 472"/>
                  <a:gd name="T70" fmla="*/ 0 w 404"/>
                  <a:gd name="T71" fmla="*/ 0 h 472"/>
                  <a:gd name="T72" fmla="*/ 0 w 404"/>
                  <a:gd name="T73" fmla="*/ 0 h 472"/>
                  <a:gd name="T74" fmla="*/ 0 w 404"/>
                  <a:gd name="T75" fmla="*/ 0 h 472"/>
                  <a:gd name="T76" fmla="*/ 0 w 404"/>
                  <a:gd name="T77" fmla="*/ 0 h 472"/>
                  <a:gd name="T78" fmla="*/ 0 w 404"/>
                  <a:gd name="T79" fmla="*/ 0 h 472"/>
                  <a:gd name="T80" fmla="*/ 0 w 404"/>
                  <a:gd name="T81" fmla="*/ 0 h 472"/>
                  <a:gd name="T82" fmla="*/ 0 w 404"/>
                  <a:gd name="T83" fmla="*/ 0 h 472"/>
                  <a:gd name="T84" fmla="*/ 0 w 404"/>
                  <a:gd name="T85" fmla="*/ 0 h 472"/>
                  <a:gd name="T86" fmla="*/ 0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6" name="Freeform 168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0 w 354"/>
                  <a:gd name="T1" fmla="*/ 0 h 315"/>
                  <a:gd name="T2" fmla="*/ 0 w 354"/>
                  <a:gd name="T3" fmla="*/ 0 h 315"/>
                  <a:gd name="T4" fmla="*/ 0 w 354"/>
                  <a:gd name="T5" fmla="*/ 0 h 315"/>
                  <a:gd name="T6" fmla="*/ 0 w 354"/>
                  <a:gd name="T7" fmla="*/ 0 h 315"/>
                  <a:gd name="T8" fmla="*/ 0 w 354"/>
                  <a:gd name="T9" fmla="*/ 0 h 315"/>
                  <a:gd name="T10" fmla="*/ 0 w 354"/>
                  <a:gd name="T11" fmla="*/ 0 h 315"/>
                  <a:gd name="T12" fmla="*/ 0 w 354"/>
                  <a:gd name="T13" fmla="*/ 0 h 315"/>
                  <a:gd name="T14" fmla="*/ 0 w 354"/>
                  <a:gd name="T15" fmla="*/ 0 h 315"/>
                  <a:gd name="T16" fmla="*/ 0 w 354"/>
                  <a:gd name="T17" fmla="*/ 0 h 315"/>
                  <a:gd name="T18" fmla="*/ 0 w 354"/>
                  <a:gd name="T19" fmla="*/ 0 h 315"/>
                  <a:gd name="T20" fmla="*/ 0 w 354"/>
                  <a:gd name="T21" fmla="*/ 0 h 315"/>
                  <a:gd name="T22" fmla="*/ 0 w 354"/>
                  <a:gd name="T23" fmla="*/ 0 h 315"/>
                  <a:gd name="T24" fmla="*/ 0 w 354"/>
                  <a:gd name="T25" fmla="*/ 0 h 315"/>
                  <a:gd name="T26" fmla="*/ 0 w 354"/>
                  <a:gd name="T27" fmla="*/ 0 h 315"/>
                  <a:gd name="T28" fmla="*/ 0 w 354"/>
                  <a:gd name="T29" fmla="*/ 0 h 315"/>
                  <a:gd name="T30" fmla="*/ 0 w 354"/>
                  <a:gd name="T31" fmla="*/ 0 h 315"/>
                  <a:gd name="T32" fmla="*/ 0 w 354"/>
                  <a:gd name="T33" fmla="*/ 0 h 315"/>
                  <a:gd name="T34" fmla="*/ 0 w 354"/>
                  <a:gd name="T35" fmla="*/ 0 h 315"/>
                  <a:gd name="T36" fmla="*/ 0 w 354"/>
                  <a:gd name="T37" fmla="*/ 0 h 315"/>
                  <a:gd name="T38" fmla="*/ 0 w 354"/>
                  <a:gd name="T39" fmla="*/ 0 h 315"/>
                  <a:gd name="T40" fmla="*/ 0 w 354"/>
                  <a:gd name="T41" fmla="*/ 0 h 315"/>
                  <a:gd name="T42" fmla="*/ 0 w 354"/>
                  <a:gd name="T43" fmla="*/ 0 h 315"/>
                  <a:gd name="T44" fmla="*/ 0 w 354"/>
                  <a:gd name="T45" fmla="*/ 0 h 315"/>
                  <a:gd name="T46" fmla="*/ 0 w 354"/>
                  <a:gd name="T47" fmla="*/ 0 h 315"/>
                  <a:gd name="T48" fmla="*/ 0 w 354"/>
                  <a:gd name="T49" fmla="*/ 0 h 315"/>
                  <a:gd name="T50" fmla="*/ 0 w 354"/>
                  <a:gd name="T51" fmla="*/ 0 h 315"/>
                  <a:gd name="T52" fmla="*/ 0 w 354"/>
                  <a:gd name="T53" fmla="*/ 0 h 315"/>
                  <a:gd name="T54" fmla="*/ 0 w 354"/>
                  <a:gd name="T55" fmla="*/ 0 h 315"/>
                  <a:gd name="T56" fmla="*/ 0 w 354"/>
                  <a:gd name="T57" fmla="*/ 0 h 315"/>
                  <a:gd name="T58" fmla="*/ 0 w 354"/>
                  <a:gd name="T59" fmla="*/ 0 h 315"/>
                  <a:gd name="T60" fmla="*/ 0 w 354"/>
                  <a:gd name="T61" fmla="*/ 0 h 315"/>
                  <a:gd name="T62" fmla="*/ 0 w 354"/>
                  <a:gd name="T63" fmla="*/ 0 h 315"/>
                  <a:gd name="T64" fmla="*/ 0 w 354"/>
                  <a:gd name="T65" fmla="*/ 0 h 315"/>
                  <a:gd name="T66" fmla="*/ 0 w 354"/>
                  <a:gd name="T67" fmla="*/ 0 h 315"/>
                  <a:gd name="T68" fmla="*/ 0 w 354"/>
                  <a:gd name="T69" fmla="*/ 0 h 315"/>
                  <a:gd name="T70" fmla="*/ 0 w 354"/>
                  <a:gd name="T71" fmla="*/ 0 h 315"/>
                  <a:gd name="T72" fmla="*/ 0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0 w 354"/>
                  <a:gd name="T103" fmla="*/ 0 h 315"/>
                  <a:gd name="T104" fmla="*/ 0 w 354"/>
                  <a:gd name="T105" fmla="*/ 0 h 315"/>
                  <a:gd name="T106" fmla="*/ 0 w 354"/>
                  <a:gd name="T107" fmla="*/ 0 h 315"/>
                  <a:gd name="T108" fmla="*/ 0 w 354"/>
                  <a:gd name="T109" fmla="*/ 0 h 315"/>
                  <a:gd name="T110" fmla="*/ 0 w 354"/>
                  <a:gd name="T111" fmla="*/ 0 h 315"/>
                  <a:gd name="T112" fmla="*/ 0 w 354"/>
                  <a:gd name="T113" fmla="*/ 0 h 315"/>
                  <a:gd name="T114" fmla="*/ 0 w 354"/>
                  <a:gd name="T115" fmla="*/ 0 h 315"/>
                  <a:gd name="T116" fmla="*/ 0 w 354"/>
                  <a:gd name="T117" fmla="*/ 0 h 315"/>
                  <a:gd name="T118" fmla="*/ 0 w 354"/>
                  <a:gd name="T119" fmla="*/ 0 h 315"/>
                  <a:gd name="T120" fmla="*/ 0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7" name="Freeform 169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0 h 297"/>
                  <a:gd name="T2" fmla="*/ 0 w 143"/>
                  <a:gd name="T3" fmla="*/ 0 h 297"/>
                  <a:gd name="T4" fmla="*/ 0 w 143"/>
                  <a:gd name="T5" fmla="*/ 0 h 297"/>
                  <a:gd name="T6" fmla="*/ 0 w 143"/>
                  <a:gd name="T7" fmla="*/ 0 h 297"/>
                  <a:gd name="T8" fmla="*/ 0 w 143"/>
                  <a:gd name="T9" fmla="*/ 0 h 297"/>
                  <a:gd name="T10" fmla="*/ 0 w 143"/>
                  <a:gd name="T11" fmla="*/ 0 h 297"/>
                  <a:gd name="T12" fmla="*/ 0 w 143"/>
                  <a:gd name="T13" fmla="*/ 0 h 297"/>
                  <a:gd name="T14" fmla="*/ 0 w 143"/>
                  <a:gd name="T15" fmla="*/ 0 h 297"/>
                  <a:gd name="T16" fmla="*/ 0 w 143"/>
                  <a:gd name="T17" fmla="*/ 0 h 297"/>
                  <a:gd name="T18" fmla="*/ 0 w 143"/>
                  <a:gd name="T19" fmla="*/ 0 h 297"/>
                  <a:gd name="T20" fmla="*/ 0 w 143"/>
                  <a:gd name="T21" fmla="*/ 0 h 297"/>
                  <a:gd name="T22" fmla="*/ 0 w 143"/>
                  <a:gd name="T23" fmla="*/ 0 h 297"/>
                  <a:gd name="T24" fmla="*/ 0 w 143"/>
                  <a:gd name="T25" fmla="*/ 0 h 297"/>
                  <a:gd name="T26" fmla="*/ 0 w 143"/>
                  <a:gd name="T27" fmla="*/ 0 h 297"/>
                  <a:gd name="T28" fmla="*/ 0 w 143"/>
                  <a:gd name="T29" fmla="*/ 0 h 297"/>
                  <a:gd name="T30" fmla="*/ 0 w 143"/>
                  <a:gd name="T31" fmla="*/ 0 h 297"/>
                  <a:gd name="T32" fmla="*/ 0 w 143"/>
                  <a:gd name="T33" fmla="*/ 0 h 297"/>
                  <a:gd name="T34" fmla="*/ 0 w 143"/>
                  <a:gd name="T35" fmla="*/ 0 h 297"/>
                  <a:gd name="T36" fmla="*/ 0 w 143"/>
                  <a:gd name="T37" fmla="*/ 0 h 297"/>
                  <a:gd name="T38" fmla="*/ 0 w 143"/>
                  <a:gd name="T39" fmla="*/ 0 h 297"/>
                  <a:gd name="T40" fmla="*/ 0 w 143"/>
                  <a:gd name="T41" fmla="*/ 0 h 297"/>
                  <a:gd name="T42" fmla="*/ 0 w 143"/>
                  <a:gd name="T43" fmla="*/ 0 h 297"/>
                  <a:gd name="T44" fmla="*/ 0 w 143"/>
                  <a:gd name="T45" fmla="*/ 0 h 297"/>
                  <a:gd name="T46" fmla="*/ 0 w 143"/>
                  <a:gd name="T47" fmla="*/ 0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0 w 143"/>
                  <a:gd name="T63" fmla="*/ 0 h 297"/>
                  <a:gd name="T64" fmla="*/ 0 w 143"/>
                  <a:gd name="T65" fmla="*/ 0 h 297"/>
                  <a:gd name="T66" fmla="*/ 0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0 h 297"/>
                  <a:gd name="T80" fmla="*/ 0 w 143"/>
                  <a:gd name="T81" fmla="*/ 0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8" name="Freeform 170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0 w 309"/>
                  <a:gd name="T1" fmla="*/ 0 h 388"/>
                  <a:gd name="T2" fmla="*/ 0 w 309"/>
                  <a:gd name="T3" fmla="*/ 0 h 388"/>
                  <a:gd name="T4" fmla="*/ 0 w 309"/>
                  <a:gd name="T5" fmla="*/ 0 h 388"/>
                  <a:gd name="T6" fmla="*/ 0 w 309"/>
                  <a:gd name="T7" fmla="*/ 0 h 388"/>
                  <a:gd name="T8" fmla="*/ 0 w 309"/>
                  <a:gd name="T9" fmla="*/ 0 h 388"/>
                  <a:gd name="T10" fmla="*/ 0 w 309"/>
                  <a:gd name="T11" fmla="*/ 0 h 388"/>
                  <a:gd name="T12" fmla="*/ 0 w 309"/>
                  <a:gd name="T13" fmla="*/ 0 h 388"/>
                  <a:gd name="T14" fmla="*/ 0 w 309"/>
                  <a:gd name="T15" fmla="*/ 0 h 388"/>
                  <a:gd name="T16" fmla="*/ 0 w 309"/>
                  <a:gd name="T17" fmla="*/ 0 h 388"/>
                  <a:gd name="T18" fmla="*/ 0 w 309"/>
                  <a:gd name="T19" fmla="*/ 0 h 388"/>
                  <a:gd name="T20" fmla="*/ 0 w 309"/>
                  <a:gd name="T21" fmla="*/ 1 h 388"/>
                  <a:gd name="T22" fmla="*/ 0 w 309"/>
                  <a:gd name="T23" fmla="*/ 1 h 388"/>
                  <a:gd name="T24" fmla="*/ 0 w 309"/>
                  <a:gd name="T25" fmla="*/ 1 h 388"/>
                  <a:gd name="T26" fmla="*/ 0 w 309"/>
                  <a:gd name="T27" fmla="*/ 1 h 388"/>
                  <a:gd name="T28" fmla="*/ 0 w 309"/>
                  <a:gd name="T29" fmla="*/ 1 h 388"/>
                  <a:gd name="T30" fmla="*/ 0 w 309"/>
                  <a:gd name="T31" fmla="*/ 0 h 388"/>
                  <a:gd name="T32" fmla="*/ 0 w 309"/>
                  <a:gd name="T33" fmla="*/ 0 h 388"/>
                  <a:gd name="T34" fmla="*/ 0 w 309"/>
                  <a:gd name="T35" fmla="*/ 0 h 388"/>
                  <a:gd name="T36" fmla="*/ 0 w 309"/>
                  <a:gd name="T37" fmla="*/ 0 h 388"/>
                  <a:gd name="T38" fmla="*/ 0 w 309"/>
                  <a:gd name="T39" fmla="*/ 0 h 388"/>
                  <a:gd name="T40" fmla="*/ 0 w 309"/>
                  <a:gd name="T41" fmla="*/ 0 h 388"/>
                  <a:gd name="T42" fmla="*/ 0 w 309"/>
                  <a:gd name="T43" fmla="*/ 0 h 388"/>
                  <a:gd name="T44" fmla="*/ 0 w 309"/>
                  <a:gd name="T45" fmla="*/ 0 h 388"/>
                  <a:gd name="T46" fmla="*/ 0 w 309"/>
                  <a:gd name="T47" fmla="*/ 0 h 388"/>
                  <a:gd name="T48" fmla="*/ 0 w 309"/>
                  <a:gd name="T49" fmla="*/ 0 h 388"/>
                  <a:gd name="T50" fmla="*/ 0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0 w 309"/>
                  <a:gd name="T69" fmla="*/ 0 h 388"/>
                  <a:gd name="T70" fmla="*/ 0 w 309"/>
                  <a:gd name="T71" fmla="*/ 0 h 388"/>
                  <a:gd name="T72" fmla="*/ 0 w 309"/>
                  <a:gd name="T73" fmla="*/ 0 h 388"/>
                  <a:gd name="T74" fmla="*/ 0 w 309"/>
                  <a:gd name="T75" fmla="*/ 0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9" name="Freeform 171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0 w 406"/>
                  <a:gd name="T1" fmla="*/ 0 h 292"/>
                  <a:gd name="T2" fmla="*/ 0 w 406"/>
                  <a:gd name="T3" fmla="*/ 0 h 292"/>
                  <a:gd name="T4" fmla="*/ 1 w 406"/>
                  <a:gd name="T5" fmla="*/ 0 h 292"/>
                  <a:gd name="T6" fmla="*/ 1 w 406"/>
                  <a:gd name="T7" fmla="*/ 0 h 292"/>
                  <a:gd name="T8" fmla="*/ 1 w 406"/>
                  <a:gd name="T9" fmla="*/ 0 h 292"/>
                  <a:gd name="T10" fmla="*/ 1 w 406"/>
                  <a:gd name="T11" fmla="*/ 0 h 292"/>
                  <a:gd name="T12" fmla="*/ 1 w 406"/>
                  <a:gd name="T13" fmla="*/ 0 h 292"/>
                  <a:gd name="T14" fmla="*/ 1 w 406"/>
                  <a:gd name="T15" fmla="*/ 0 h 292"/>
                  <a:gd name="T16" fmla="*/ 0 w 406"/>
                  <a:gd name="T17" fmla="*/ 0 h 292"/>
                  <a:gd name="T18" fmla="*/ 0 w 406"/>
                  <a:gd name="T19" fmla="*/ 0 h 292"/>
                  <a:gd name="T20" fmla="*/ 0 w 406"/>
                  <a:gd name="T21" fmla="*/ 0 h 292"/>
                  <a:gd name="T22" fmla="*/ 0 w 406"/>
                  <a:gd name="T23" fmla="*/ 0 h 292"/>
                  <a:gd name="T24" fmla="*/ 0 w 406"/>
                  <a:gd name="T25" fmla="*/ 0 h 292"/>
                  <a:gd name="T26" fmla="*/ 0 w 406"/>
                  <a:gd name="T27" fmla="*/ 0 h 292"/>
                  <a:gd name="T28" fmla="*/ 0 w 406"/>
                  <a:gd name="T29" fmla="*/ 0 h 292"/>
                  <a:gd name="T30" fmla="*/ 0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0 h 292"/>
                  <a:gd name="T38" fmla="*/ 0 w 406"/>
                  <a:gd name="T39" fmla="*/ 0 h 292"/>
                  <a:gd name="T40" fmla="*/ 0 w 406"/>
                  <a:gd name="T41" fmla="*/ 0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0 w 406"/>
                  <a:gd name="T49" fmla="*/ 0 h 292"/>
                  <a:gd name="T50" fmla="*/ 0 w 406"/>
                  <a:gd name="T51" fmla="*/ 0 h 292"/>
                  <a:gd name="T52" fmla="*/ 0 w 406"/>
                  <a:gd name="T53" fmla="*/ 0 h 292"/>
                  <a:gd name="T54" fmla="*/ 0 w 406"/>
                  <a:gd name="T55" fmla="*/ 0 h 292"/>
                  <a:gd name="T56" fmla="*/ 0 w 406"/>
                  <a:gd name="T57" fmla="*/ 0 h 292"/>
                  <a:gd name="T58" fmla="*/ 0 w 406"/>
                  <a:gd name="T59" fmla="*/ 0 h 292"/>
                  <a:gd name="T60" fmla="*/ 0 w 406"/>
                  <a:gd name="T61" fmla="*/ 0 h 292"/>
                  <a:gd name="T62" fmla="*/ 0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0" name="Freeform 172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0 h 960"/>
                  <a:gd name="T2" fmla="*/ 0 w 439"/>
                  <a:gd name="T3" fmla="*/ 0 h 960"/>
                  <a:gd name="T4" fmla="*/ 0 w 439"/>
                  <a:gd name="T5" fmla="*/ 1 h 960"/>
                  <a:gd name="T6" fmla="*/ 0 w 439"/>
                  <a:gd name="T7" fmla="*/ 1 h 960"/>
                  <a:gd name="T8" fmla="*/ 0 w 439"/>
                  <a:gd name="T9" fmla="*/ 1 h 960"/>
                  <a:gd name="T10" fmla="*/ 0 w 439"/>
                  <a:gd name="T11" fmla="*/ 1 h 960"/>
                  <a:gd name="T12" fmla="*/ 0 w 439"/>
                  <a:gd name="T13" fmla="*/ 1 h 960"/>
                  <a:gd name="T14" fmla="*/ 0 w 439"/>
                  <a:gd name="T15" fmla="*/ 1 h 960"/>
                  <a:gd name="T16" fmla="*/ 0 w 439"/>
                  <a:gd name="T17" fmla="*/ 1 h 960"/>
                  <a:gd name="T18" fmla="*/ 1 w 439"/>
                  <a:gd name="T19" fmla="*/ 1 h 960"/>
                  <a:gd name="T20" fmla="*/ 1 w 439"/>
                  <a:gd name="T21" fmla="*/ 1 h 960"/>
                  <a:gd name="T22" fmla="*/ 1 w 439"/>
                  <a:gd name="T23" fmla="*/ 1 h 960"/>
                  <a:gd name="T24" fmla="*/ 1 w 439"/>
                  <a:gd name="T25" fmla="*/ 1 h 960"/>
                  <a:gd name="T26" fmla="*/ 1 w 439"/>
                  <a:gd name="T27" fmla="*/ 1 h 960"/>
                  <a:gd name="T28" fmla="*/ 1 w 439"/>
                  <a:gd name="T29" fmla="*/ 1 h 960"/>
                  <a:gd name="T30" fmla="*/ 1 w 439"/>
                  <a:gd name="T31" fmla="*/ 1 h 960"/>
                  <a:gd name="T32" fmla="*/ 1 w 439"/>
                  <a:gd name="T33" fmla="*/ 1 h 960"/>
                  <a:gd name="T34" fmla="*/ 1 w 439"/>
                  <a:gd name="T35" fmla="*/ 1 h 960"/>
                  <a:gd name="T36" fmla="*/ 0 w 439"/>
                  <a:gd name="T37" fmla="*/ 1 h 960"/>
                  <a:gd name="T38" fmla="*/ 0 w 439"/>
                  <a:gd name="T39" fmla="*/ 1 h 960"/>
                  <a:gd name="T40" fmla="*/ 0 w 439"/>
                  <a:gd name="T41" fmla="*/ 1 h 960"/>
                  <a:gd name="T42" fmla="*/ 0 w 439"/>
                  <a:gd name="T43" fmla="*/ 1 h 960"/>
                  <a:gd name="T44" fmla="*/ 0 w 439"/>
                  <a:gd name="T45" fmla="*/ 1 h 960"/>
                  <a:gd name="T46" fmla="*/ 0 w 439"/>
                  <a:gd name="T47" fmla="*/ 0 h 960"/>
                  <a:gd name="T48" fmla="*/ 0 w 439"/>
                  <a:gd name="T49" fmla="*/ 0 h 960"/>
                  <a:gd name="T50" fmla="*/ 0 w 439"/>
                  <a:gd name="T51" fmla="*/ 0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0 h 960"/>
                  <a:gd name="T66" fmla="*/ 0 w 439"/>
                  <a:gd name="T67" fmla="*/ 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1" name="Freeform 173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0 h 198"/>
                  <a:gd name="T2" fmla="*/ 0 w 382"/>
                  <a:gd name="T3" fmla="*/ 0 h 198"/>
                  <a:gd name="T4" fmla="*/ 0 w 382"/>
                  <a:gd name="T5" fmla="*/ 0 h 198"/>
                  <a:gd name="T6" fmla="*/ 0 w 382"/>
                  <a:gd name="T7" fmla="*/ 0 h 198"/>
                  <a:gd name="T8" fmla="*/ 0 w 382"/>
                  <a:gd name="T9" fmla="*/ 0 h 198"/>
                  <a:gd name="T10" fmla="*/ 0 w 382"/>
                  <a:gd name="T11" fmla="*/ 0 h 198"/>
                  <a:gd name="T12" fmla="*/ 0 w 382"/>
                  <a:gd name="T13" fmla="*/ 0 h 198"/>
                  <a:gd name="T14" fmla="*/ 0 w 382"/>
                  <a:gd name="T15" fmla="*/ 0 h 198"/>
                  <a:gd name="T16" fmla="*/ 0 w 382"/>
                  <a:gd name="T17" fmla="*/ 0 h 198"/>
                  <a:gd name="T18" fmla="*/ 0 w 382"/>
                  <a:gd name="T19" fmla="*/ 0 h 198"/>
                  <a:gd name="T20" fmla="*/ 0 w 382"/>
                  <a:gd name="T21" fmla="*/ 0 h 198"/>
                  <a:gd name="T22" fmla="*/ 0 w 382"/>
                  <a:gd name="T23" fmla="*/ 0 h 198"/>
                  <a:gd name="T24" fmla="*/ 0 w 382"/>
                  <a:gd name="T25" fmla="*/ 0 h 198"/>
                  <a:gd name="T26" fmla="*/ 0 w 382"/>
                  <a:gd name="T27" fmla="*/ 0 h 198"/>
                  <a:gd name="T28" fmla="*/ 0 w 382"/>
                  <a:gd name="T29" fmla="*/ 0 h 198"/>
                  <a:gd name="T30" fmla="*/ 0 w 382"/>
                  <a:gd name="T31" fmla="*/ 0 h 198"/>
                  <a:gd name="T32" fmla="*/ 0 w 382"/>
                  <a:gd name="T33" fmla="*/ 0 h 198"/>
                  <a:gd name="T34" fmla="*/ 0 w 382"/>
                  <a:gd name="T35" fmla="*/ 0 h 198"/>
                  <a:gd name="T36" fmla="*/ 0 w 382"/>
                  <a:gd name="T37" fmla="*/ 0 h 198"/>
                  <a:gd name="T38" fmla="*/ 0 w 382"/>
                  <a:gd name="T39" fmla="*/ 0 h 198"/>
                  <a:gd name="T40" fmla="*/ 1 w 382"/>
                  <a:gd name="T41" fmla="*/ 0 h 198"/>
                  <a:gd name="T42" fmla="*/ 1 w 382"/>
                  <a:gd name="T43" fmla="*/ 0 h 198"/>
                  <a:gd name="T44" fmla="*/ 1 w 382"/>
                  <a:gd name="T45" fmla="*/ 0 h 198"/>
                  <a:gd name="T46" fmla="*/ 1 w 382"/>
                  <a:gd name="T47" fmla="*/ 0 h 198"/>
                  <a:gd name="T48" fmla="*/ 1 w 382"/>
                  <a:gd name="T49" fmla="*/ 0 h 198"/>
                  <a:gd name="T50" fmla="*/ 1 w 382"/>
                  <a:gd name="T51" fmla="*/ 0 h 198"/>
                  <a:gd name="T52" fmla="*/ 1 w 382"/>
                  <a:gd name="T53" fmla="*/ 0 h 198"/>
                  <a:gd name="T54" fmla="*/ 1 w 382"/>
                  <a:gd name="T55" fmla="*/ 0 h 198"/>
                  <a:gd name="T56" fmla="*/ 0 w 382"/>
                  <a:gd name="T57" fmla="*/ 0 h 198"/>
                  <a:gd name="T58" fmla="*/ 0 w 382"/>
                  <a:gd name="T59" fmla="*/ 0 h 198"/>
                  <a:gd name="T60" fmla="*/ 0 w 382"/>
                  <a:gd name="T61" fmla="*/ 0 h 198"/>
                  <a:gd name="T62" fmla="*/ 0 w 382"/>
                  <a:gd name="T63" fmla="*/ 0 h 198"/>
                  <a:gd name="T64" fmla="*/ 0 w 382"/>
                  <a:gd name="T65" fmla="*/ 0 h 198"/>
                  <a:gd name="T66" fmla="*/ 0 w 382"/>
                  <a:gd name="T67" fmla="*/ 0 h 198"/>
                  <a:gd name="T68" fmla="*/ 0 w 382"/>
                  <a:gd name="T69" fmla="*/ 0 h 198"/>
                  <a:gd name="T70" fmla="*/ 0 w 382"/>
                  <a:gd name="T71" fmla="*/ 0 h 198"/>
                  <a:gd name="T72" fmla="*/ 0 w 382"/>
                  <a:gd name="T73" fmla="*/ 0 h 198"/>
                  <a:gd name="T74" fmla="*/ 0 w 382"/>
                  <a:gd name="T75" fmla="*/ 0 h 198"/>
                  <a:gd name="T76" fmla="*/ 0 w 382"/>
                  <a:gd name="T77" fmla="*/ 0 h 198"/>
                  <a:gd name="T78" fmla="*/ 0 w 382"/>
                  <a:gd name="T79" fmla="*/ 0 h 198"/>
                  <a:gd name="T80" fmla="*/ 0 w 382"/>
                  <a:gd name="T81" fmla="*/ 0 h 198"/>
                  <a:gd name="T82" fmla="*/ 0 w 382"/>
                  <a:gd name="T83" fmla="*/ 0 h 198"/>
                  <a:gd name="T84" fmla="*/ 0 w 382"/>
                  <a:gd name="T85" fmla="*/ 0 h 198"/>
                  <a:gd name="T86" fmla="*/ 0 w 382"/>
                  <a:gd name="T87" fmla="*/ 0 h 198"/>
                  <a:gd name="T88" fmla="*/ 0 w 382"/>
                  <a:gd name="T89" fmla="*/ 0 h 198"/>
                  <a:gd name="T90" fmla="*/ 0 w 382"/>
                  <a:gd name="T91" fmla="*/ 0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2" name="Freeform 174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0 h 240"/>
                  <a:gd name="T20" fmla="*/ 0 w 229"/>
                  <a:gd name="T21" fmla="*/ 0 h 240"/>
                  <a:gd name="T22" fmla="*/ 0 w 229"/>
                  <a:gd name="T23" fmla="*/ 0 h 240"/>
                  <a:gd name="T24" fmla="*/ 0 w 229"/>
                  <a:gd name="T25" fmla="*/ 0 h 240"/>
                  <a:gd name="T26" fmla="*/ 0 w 229"/>
                  <a:gd name="T27" fmla="*/ 0 h 240"/>
                  <a:gd name="T28" fmla="*/ 0 w 229"/>
                  <a:gd name="T29" fmla="*/ 0 h 240"/>
                  <a:gd name="T30" fmla="*/ 0 w 229"/>
                  <a:gd name="T31" fmla="*/ 0 h 240"/>
                  <a:gd name="T32" fmla="*/ 0 w 229"/>
                  <a:gd name="T33" fmla="*/ 0 h 240"/>
                  <a:gd name="T34" fmla="*/ 0 w 229"/>
                  <a:gd name="T35" fmla="*/ 0 h 240"/>
                  <a:gd name="T36" fmla="*/ 0 w 229"/>
                  <a:gd name="T37" fmla="*/ 0 h 240"/>
                  <a:gd name="T38" fmla="*/ 0 w 229"/>
                  <a:gd name="T39" fmla="*/ 0 h 240"/>
                  <a:gd name="T40" fmla="*/ 0 w 229"/>
                  <a:gd name="T41" fmla="*/ 0 h 240"/>
                  <a:gd name="T42" fmla="*/ 0 w 229"/>
                  <a:gd name="T43" fmla="*/ 0 h 240"/>
                  <a:gd name="T44" fmla="*/ 0 w 229"/>
                  <a:gd name="T45" fmla="*/ 0 h 240"/>
                  <a:gd name="T46" fmla="*/ 0 w 229"/>
                  <a:gd name="T47" fmla="*/ 0 h 240"/>
                  <a:gd name="T48" fmla="*/ 0 w 229"/>
                  <a:gd name="T49" fmla="*/ 0 h 240"/>
                  <a:gd name="T50" fmla="*/ 0 w 229"/>
                  <a:gd name="T51" fmla="*/ 0 h 240"/>
                  <a:gd name="T52" fmla="*/ 0 w 229"/>
                  <a:gd name="T53" fmla="*/ 0 h 240"/>
                  <a:gd name="T54" fmla="*/ 0 w 229"/>
                  <a:gd name="T55" fmla="*/ 0 h 240"/>
                  <a:gd name="T56" fmla="*/ 0 w 229"/>
                  <a:gd name="T57" fmla="*/ 0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0 w 229"/>
                  <a:gd name="T73" fmla="*/ 0 h 240"/>
                  <a:gd name="T74" fmla="*/ 0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3" name="Freeform 175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0 h 270"/>
                  <a:gd name="T12" fmla="*/ 0 w 281"/>
                  <a:gd name="T13" fmla="*/ 0 h 270"/>
                  <a:gd name="T14" fmla="*/ 0 w 281"/>
                  <a:gd name="T15" fmla="*/ 0 h 270"/>
                  <a:gd name="T16" fmla="*/ 0 w 281"/>
                  <a:gd name="T17" fmla="*/ 0 h 270"/>
                  <a:gd name="T18" fmla="*/ 0 w 281"/>
                  <a:gd name="T19" fmla="*/ 0 h 270"/>
                  <a:gd name="T20" fmla="*/ 0 w 281"/>
                  <a:gd name="T21" fmla="*/ 0 h 270"/>
                  <a:gd name="T22" fmla="*/ 0 w 281"/>
                  <a:gd name="T23" fmla="*/ 0 h 270"/>
                  <a:gd name="T24" fmla="*/ 0 w 281"/>
                  <a:gd name="T25" fmla="*/ 0 h 270"/>
                  <a:gd name="T26" fmla="*/ 0 w 281"/>
                  <a:gd name="T27" fmla="*/ 0 h 270"/>
                  <a:gd name="T28" fmla="*/ 0 w 281"/>
                  <a:gd name="T29" fmla="*/ 0 h 270"/>
                  <a:gd name="T30" fmla="*/ 0 w 281"/>
                  <a:gd name="T31" fmla="*/ 0 h 270"/>
                  <a:gd name="T32" fmla="*/ 0 w 281"/>
                  <a:gd name="T33" fmla="*/ 0 h 270"/>
                  <a:gd name="T34" fmla="*/ 0 w 281"/>
                  <a:gd name="T35" fmla="*/ 0 h 270"/>
                  <a:gd name="T36" fmla="*/ 0 w 281"/>
                  <a:gd name="T37" fmla="*/ 0 h 270"/>
                  <a:gd name="T38" fmla="*/ 0 w 281"/>
                  <a:gd name="T39" fmla="*/ 0 h 270"/>
                  <a:gd name="T40" fmla="*/ 0 w 281"/>
                  <a:gd name="T41" fmla="*/ 0 h 270"/>
                  <a:gd name="T42" fmla="*/ 0 w 281"/>
                  <a:gd name="T43" fmla="*/ 0 h 270"/>
                  <a:gd name="T44" fmla="*/ 0 w 281"/>
                  <a:gd name="T45" fmla="*/ 0 h 270"/>
                  <a:gd name="T46" fmla="*/ 0 w 281"/>
                  <a:gd name="T47" fmla="*/ 0 h 270"/>
                  <a:gd name="T48" fmla="*/ 0 w 281"/>
                  <a:gd name="T49" fmla="*/ 0 h 270"/>
                  <a:gd name="T50" fmla="*/ 0 w 281"/>
                  <a:gd name="T51" fmla="*/ 0 h 270"/>
                  <a:gd name="T52" fmla="*/ 0 w 281"/>
                  <a:gd name="T53" fmla="*/ 0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4" name="Freeform 176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5" name="Freeform 177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6" name="Freeform 178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7" name="Freeform 179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8" name="Freeform 180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9" name="Freeform 181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0" name="Freeform 182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1" name="Freeform 183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2" name="Freeform 184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3" name="Freeform 185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4" name="Freeform 186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5" name="Freeform 187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6" name="Freeform 188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7" name="Freeform 189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8" name="Freeform 190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9" name="Freeform 191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0" name="Freeform 192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1" name="Freeform 193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2" name="Freeform 194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3" name="Freeform 195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4" name="Freeform 196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5" name="Freeform 197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0 h 845"/>
                  <a:gd name="T2" fmla="*/ 0 w 366"/>
                  <a:gd name="T3" fmla="*/ 0 h 845"/>
                  <a:gd name="T4" fmla="*/ 0 w 366"/>
                  <a:gd name="T5" fmla="*/ 0 h 845"/>
                  <a:gd name="T6" fmla="*/ 0 w 366"/>
                  <a:gd name="T7" fmla="*/ 1 h 845"/>
                  <a:gd name="T8" fmla="*/ 0 w 366"/>
                  <a:gd name="T9" fmla="*/ 1 h 845"/>
                  <a:gd name="T10" fmla="*/ 0 w 366"/>
                  <a:gd name="T11" fmla="*/ 1 h 845"/>
                  <a:gd name="T12" fmla="*/ 0 w 366"/>
                  <a:gd name="T13" fmla="*/ 1 h 845"/>
                  <a:gd name="T14" fmla="*/ 0 w 366"/>
                  <a:gd name="T15" fmla="*/ 1 h 845"/>
                  <a:gd name="T16" fmla="*/ 0 w 366"/>
                  <a:gd name="T17" fmla="*/ 1 h 845"/>
                  <a:gd name="T18" fmla="*/ 0 w 366"/>
                  <a:gd name="T19" fmla="*/ 1 h 845"/>
                  <a:gd name="T20" fmla="*/ 0 w 366"/>
                  <a:gd name="T21" fmla="*/ 1 h 845"/>
                  <a:gd name="T22" fmla="*/ 0 w 366"/>
                  <a:gd name="T23" fmla="*/ 1 h 845"/>
                  <a:gd name="T24" fmla="*/ 1 w 366"/>
                  <a:gd name="T25" fmla="*/ 1 h 845"/>
                  <a:gd name="T26" fmla="*/ 0 w 366"/>
                  <a:gd name="T27" fmla="*/ 1 h 845"/>
                  <a:gd name="T28" fmla="*/ 0 w 366"/>
                  <a:gd name="T29" fmla="*/ 1 h 845"/>
                  <a:gd name="T30" fmla="*/ 0 w 366"/>
                  <a:gd name="T31" fmla="*/ 1 h 845"/>
                  <a:gd name="T32" fmla="*/ 0 w 366"/>
                  <a:gd name="T33" fmla="*/ 1 h 845"/>
                  <a:gd name="T34" fmla="*/ 0 w 366"/>
                  <a:gd name="T35" fmla="*/ 1 h 845"/>
                  <a:gd name="T36" fmla="*/ 0 w 366"/>
                  <a:gd name="T37" fmla="*/ 1 h 845"/>
                  <a:gd name="T38" fmla="*/ 0 w 366"/>
                  <a:gd name="T39" fmla="*/ 1 h 845"/>
                  <a:gd name="T40" fmla="*/ 0 w 366"/>
                  <a:gd name="T41" fmla="*/ 1 h 845"/>
                  <a:gd name="T42" fmla="*/ 0 w 366"/>
                  <a:gd name="T43" fmla="*/ 1 h 845"/>
                  <a:gd name="T44" fmla="*/ 0 w 366"/>
                  <a:gd name="T45" fmla="*/ 1 h 845"/>
                  <a:gd name="T46" fmla="*/ 0 w 366"/>
                  <a:gd name="T47" fmla="*/ 0 h 845"/>
                  <a:gd name="T48" fmla="*/ 0 w 366"/>
                  <a:gd name="T49" fmla="*/ 0 h 845"/>
                  <a:gd name="T50" fmla="*/ 0 w 366"/>
                  <a:gd name="T51" fmla="*/ 0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6" name="Freeform 198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7" name="Freeform 199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8" name="Freeform 200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0 w 142"/>
                  <a:gd name="T1" fmla="*/ 0 h 36"/>
                  <a:gd name="T2" fmla="*/ 0 w 142"/>
                  <a:gd name="T3" fmla="*/ 0 h 36"/>
                  <a:gd name="T4" fmla="*/ 0 w 142"/>
                  <a:gd name="T5" fmla="*/ 0 h 36"/>
                  <a:gd name="T6" fmla="*/ 0 w 142"/>
                  <a:gd name="T7" fmla="*/ 0 h 36"/>
                  <a:gd name="T8" fmla="*/ 0 w 142"/>
                  <a:gd name="T9" fmla="*/ 0 h 36"/>
                  <a:gd name="T10" fmla="*/ 0 w 142"/>
                  <a:gd name="T11" fmla="*/ 0 h 36"/>
                  <a:gd name="T12" fmla="*/ 0 w 142"/>
                  <a:gd name="T13" fmla="*/ 0 h 36"/>
                  <a:gd name="T14" fmla="*/ 0 w 142"/>
                  <a:gd name="T15" fmla="*/ 0 h 36"/>
                  <a:gd name="T16" fmla="*/ 0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0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9" name="Freeform 201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0 h 601"/>
                  <a:gd name="T2" fmla="*/ 0 w 351"/>
                  <a:gd name="T3" fmla="*/ 0 h 601"/>
                  <a:gd name="T4" fmla="*/ 0 w 351"/>
                  <a:gd name="T5" fmla="*/ 1 h 601"/>
                  <a:gd name="T6" fmla="*/ 0 w 351"/>
                  <a:gd name="T7" fmla="*/ 1 h 601"/>
                  <a:gd name="T8" fmla="*/ 0 w 351"/>
                  <a:gd name="T9" fmla="*/ 1 h 601"/>
                  <a:gd name="T10" fmla="*/ 0 w 351"/>
                  <a:gd name="T11" fmla="*/ 1 h 601"/>
                  <a:gd name="T12" fmla="*/ 0 w 351"/>
                  <a:gd name="T13" fmla="*/ 1 h 601"/>
                  <a:gd name="T14" fmla="*/ 0 w 351"/>
                  <a:gd name="T15" fmla="*/ 1 h 601"/>
                  <a:gd name="T16" fmla="*/ 0 w 351"/>
                  <a:gd name="T17" fmla="*/ 1 h 601"/>
                  <a:gd name="T18" fmla="*/ 0 w 351"/>
                  <a:gd name="T19" fmla="*/ 1 h 601"/>
                  <a:gd name="T20" fmla="*/ 0 w 351"/>
                  <a:gd name="T21" fmla="*/ 1 h 601"/>
                  <a:gd name="T22" fmla="*/ 0 w 351"/>
                  <a:gd name="T23" fmla="*/ 1 h 601"/>
                  <a:gd name="T24" fmla="*/ 0 w 351"/>
                  <a:gd name="T25" fmla="*/ 1 h 601"/>
                  <a:gd name="T26" fmla="*/ 0 w 351"/>
                  <a:gd name="T27" fmla="*/ 1 h 601"/>
                  <a:gd name="T28" fmla="*/ 0 w 351"/>
                  <a:gd name="T29" fmla="*/ 1 h 601"/>
                  <a:gd name="T30" fmla="*/ 0 w 351"/>
                  <a:gd name="T31" fmla="*/ 1 h 601"/>
                  <a:gd name="T32" fmla="*/ 0 w 351"/>
                  <a:gd name="T33" fmla="*/ 1 h 601"/>
                  <a:gd name="T34" fmla="*/ 0 w 351"/>
                  <a:gd name="T35" fmla="*/ 1 h 601"/>
                  <a:gd name="T36" fmla="*/ 0 w 351"/>
                  <a:gd name="T37" fmla="*/ 1 h 601"/>
                  <a:gd name="T38" fmla="*/ 0 w 351"/>
                  <a:gd name="T39" fmla="*/ 1 h 601"/>
                  <a:gd name="T40" fmla="*/ 0 w 351"/>
                  <a:gd name="T41" fmla="*/ 1 h 601"/>
                  <a:gd name="T42" fmla="*/ 0 w 351"/>
                  <a:gd name="T43" fmla="*/ 1 h 601"/>
                  <a:gd name="T44" fmla="*/ 0 w 351"/>
                  <a:gd name="T45" fmla="*/ 0 h 601"/>
                  <a:gd name="T46" fmla="*/ 0 w 351"/>
                  <a:gd name="T47" fmla="*/ 0 h 601"/>
                  <a:gd name="T48" fmla="*/ 0 w 351"/>
                  <a:gd name="T49" fmla="*/ 0 h 601"/>
                  <a:gd name="T50" fmla="*/ 0 w 351"/>
                  <a:gd name="T51" fmla="*/ 0 h 601"/>
                  <a:gd name="T52" fmla="*/ 0 w 351"/>
                  <a:gd name="T53" fmla="*/ 0 h 601"/>
                  <a:gd name="T54" fmla="*/ 0 w 351"/>
                  <a:gd name="T55" fmla="*/ 0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0 h 601"/>
                  <a:gd name="T74" fmla="*/ 0 w 351"/>
                  <a:gd name="T75" fmla="*/ 0 h 601"/>
                  <a:gd name="T76" fmla="*/ 0 w 351"/>
                  <a:gd name="T77" fmla="*/ 0 h 601"/>
                  <a:gd name="T78" fmla="*/ 0 w 351"/>
                  <a:gd name="T79" fmla="*/ 0 h 601"/>
                  <a:gd name="T80" fmla="*/ 0 w 351"/>
                  <a:gd name="T81" fmla="*/ 0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0" name="Freeform 202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0 w 2164"/>
                  <a:gd name="T1" fmla="*/ 0 h 1979"/>
                  <a:gd name="T2" fmla="*/ 0 w 2164"/>
                  <a:gd name="T3" fmla="*/ 0 h 1979"/>
                  <a:gd name="T4" fmla="*/ 0 w 2164"/>
                  <a:gd name="T5" fmla="*/ 0 h 1979"/>
                  <a:gd name="T6" fmla="*/ 0 w 2164"/>
                  <a:gd name="T7" fmla="*/ 0 h 1979"/>
                  <a:gd name="T8" fmla="*/ 0 w 2164"/>
                  <a:gd name="T9" fmla="*/ 0 h 1979"/>
                  <a:gd name="T10" fmla="*/ 0 w 2164"/>
                  <a:gd name="T11" fmla="*/ 0 h 1979"/>
                  <a:gd name="T12" fmla="*/ 0 w 2164"/>
                  <a:gd name="T13" fmla="*/ 0 h 1979"/>
                  <a:gd name="T14" fmla="*/ 0 w 2164"/>
                  <a:gd name="T15" fmla="*/ 0 h 1979"/>
                  <a:gd name="T16" fmla="*/ 0 w 2164"/>
                  <a:gd name="T17" fmla="*/ 0 h 1979"/>
                  <a:gd name="T18" fmla="*/ 1 w 2164"/>
                  <a:gd name="T19" fmla="*/ 0 h 1979"/>
                  <a:gd name="T20" fmla="*/ 1 w 2164"/>
                  <a:gd name="T21" fmla="*/ 0 h 1979"/>
                  <a:gd name="T22" fmla="*/ 1 w 2164"/>
                  <a:gd name="T23" fmla="*/ 0 h 1979"/>
                  <a:gd name="T24" fmla="*/ 1 w 2164"/>
                  <a:gd name="T25" fmla="*/ 0 h 1979"/>
                  <a:gd name="T26" fmla="*/ 1 w 2164"/>
                  <a:gd name="T27" fmla="*/ 0 h 1979"/>
                  <a:gd name="T28" fmla="*/ 1 w 2164"/>
                  <a:gd name="T29" fmla="*/ 0 h 1979"/>
                  <a:gd name="T30" fmla="*/ 1 w 2164"/>
                  <a:gd name="T31" fmla="*/ 0 h 1979"/>
                  <a:gd name="T32" fmla="*/ 1 w 2164"/>
                  <a:gd name="T33" fmla="*/ 0 h 1979"/>
                  <a:gd name="T34" fmla="*/ 1 w 2164"/>
                  <a:gd name="T35" fmla="*/ 0 h 1979"/>
                  <a:gd name="T36" fmla="*/ 1 w 2164"/>
                  <a:gd name="T37" fmla="*/ 0 h 1979"/>
                  <a:gd name="T38" fmla="*/ 1 w 2164"/>
                  <a:gd name="T39" fmla="*/ 0 h 1979"/>
                  <a:gd name="T40" fmla="*/ 1 w 2164"/>
                  <a:gd name="T41" fmla="*/ 1 h 1979"/>
                  <a:gd name="T42" fmla="*/ 1 w 2164"/>
                  <a:gd name="T43" fmla="*/ 1 h 1979"/>
                  <a:gd name="T44" fmla="*/ 1 w 2164"/>
                  <a:gd name="T45" fmla="*/ 1 h 1979"/>
                  <a:gd name="T46" fmla="*/ 1 w 2164"/>
                  <a:gd name="T47" fmla="*/ 1 h 1979"/>
                  <a:gd name="T48" fmla="*/ 1 w 2164"/>
                  <a:gd name="T49" fmla="*/ 1 h 1979"/>
                  <a:gd name="T50" fmla="*/ 1 w 2164"/>
                  <a:gd name="T51" fmla="*/ 1 h 1979"/>
                  <a:gd name="T52" fmla="*/ 0 w 2164"/>
                  <a:gd name="T53" fmla="*/ 1 h 1979"/>
                  <a:gd name="T54" fmla="*/ 0 w 2164"/>
                  <a:gd name="T55" fmla="*/ 1 h 1979"/>
                  <a:gd name="T56" fmla="*/ 0 w 2164"/>
                  <a:gd name="T57" fmla="*/ 1 h 1979"/>
                  <a:gd name="T58" fmla="*/ 0 w 2164"/>
                  <a:gd name="T59" fmla="*/ 1 h 1979"/>
                  <a:gd name="T60" fmla="*/ 0 w 2164"/>
                  <a:gd name="T61" fmla="*/ 1 h 1979"/>
                  <a:gd name="T62" fmla="*/ 0 w 2164"/>
                  <a:gd name="T63" fmla="*/ 1 h 1979"/>
                  <a:gd name="T64" fmla="*/ 0 w 2164"/>
                  <a:gd name="T65" fmla="*/ 1 h 1979"/>
                  <a:gd name="T66" fmla="*/ 0 w 2164"/>
                  <a:gd name="T67" fmla="*/ 1 h 1979"/>
                  <a:gd name="T68" fmla="*/ 0 w 2164"/>
                  <a:gd name="T69" fmla="*/ 1 h 1979"/>
                  <a:gd name="T70" fmla="*/ 0 w 2164"/>
                  <a:gd name="T71" fmla="*/ 1 h 1979"/>
                  <a:gd name="T72" fmla="*/ 0 w 2164"/>
                  <a:gd name="T73" fmla="*/ 1 h 1979"/>
                  <a:gd name="T74" fmla="*/ 0 w 2164"/>
                  <a:gd name="T75" fmla="*/ 1 h 1979"/>
                  <a:gd name="T76" fmla="*/ 0 w 2164"/>
                  <a:gd name="T77" fmla="*/ 1 h 1979"/>
                  <a:gd name="T78" fmla="*/ 0 w 2164"/>
                  <a:gd name="T79" fmla="*/ 1 h 1979"/>
                  <a:gd name="T80" fmla="*/ 0 w 2164"/>
                  <a:gd name="T81" fmla="*/ 1 h 1979"/>
                  <a:gd name="T82" fmla="*/ 0 w 2164"/>
                  <a:gd name="T83" fmla="*/ 1 h 1979"/>
                  <a:gd name="T84" fmla="*/ 0 w 2164"/>
                  <a:gd name="T85" fmla="*/ 0 h 1979"/>
                  <a:gd name="T86" fmla="*/ 0 w 2164"/>
                  <a:gd name="T87" fmla="*/ 0 h 1979"/>
                  <a:gd name="T88" fmla="*/ 0 w 2164"/>
                  <a:gd name="T89" fmla="*/ 0 h 1979"/>
                  <a:gd name="T90" fmla="*/ 0 w 2164"/>
                  <a:gd name="T91" fmla="*/ 0 h 1979"/>
                  <a:gd name="T92" fmla="*/ 0 w 2164"/>
                  <a:gd name="T93" fmla="*/ 0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1" name="Freeform 203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0 w 1244"/>
                  <a:gd name="T3" fmla="*/ 0 h 930"/>
                  <a:gd name="T4" fmla="*/ 0 w 1244"/>
                  <a:gd name="T5" fmla="*/ 0 h 930"/>
                  <a:gd name="T6" fmla="*/ 0 w 1244"/>
                  <a:gd name="T7" fmla="*/ 0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2" name="Freeform 204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0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3" name="Freeform 205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0 w 1259"/>
                  <a:gd name="T3" fmla="*/ 0 h 337"/>
                  <a:gd name="T4" fmla="*/ 0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4" name="Freeform 206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0 w 1265"/>
                  <a:gd name="T3" fmla="*/ 0 h 342"/>
                  <a:gd name="T4" fmla="*/ 0 w 1265"/>
                  <a:gd name="T5" fmla="*/ 0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5" name="Freeform 207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0 w 1264"/>
                  <a:gd name="T3" fmla="*/ 0 h 344"/>
                  <a:gd name="T4" fmla="*/ 0 w 1264"/>
                  <a:gd name="T5" fmla="*/ 0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6" name="Freeform 208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7" name="Freeform 209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8" name="Freeform 210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0 w 1469"/>
                  <a:gd name="T1" fmla="*/ 0 h 525"/>
                  <a:gd name="T2" fmla="*/ 0 w 1469"/>
                  <a:gd name="T3" fmla="*/ 0 h 525"/>
                  <a:gd name="T4" fmla="*/ 0 w 1469"/>
                  <a:gd name="T5" fmla="*/ 0 h 525"/>
                  <a:gd name="T6" fmla="*/ 0 w 1469"/>
                  <a:gd name="T7" fmla="*/ 0 h 525"/>
                  <a:gd name="T8" fmla="*/ 0 w 1469"/>
                  <a:gd name="T9" fmla="*/ 0 h 525"/>
                  <a:gd name="T10" fmla="*/ 0 w 1469"/>
                  <a:gd name="T11" fmla="*/ 0 h 525"/>
                  <a:gd name="T12" fmla="*/ 0 w 1469"/>
                  <a:gd name="T13" fmla="*/ 0 h 525"/>
                  <a:gd name="T14" fmla="*/ 0 w 1469"/>
                  <a:gd name="T15" fmla="*/ 0 h 525"/>
                  <a:gd name="T16" fmla="*/ 0 w 1469"/>
                  <a:gd name="T17" fmla="*/ 0 h 525"/>
                  <a:gd name="T18" fmla="*/ 0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0 w 1469"/>
                  <a:gd name="T63" fmla="*/ 0 h 525"/>
                  <a:gd name="T64" fmla="*/ 0 w 1469"/>
                  <a:gd name="T65" fmla="*/ 0 h 525"/>
                  <a:gd name="T66" fmla="*/ 0 w 1469"/>
                  <a:gd name="T67" fmla="*/ 0 h 525"/>
                  <a:gd name="T68" fmla="*/ 0 w 1469"/>
                  <a:gd name="T69" fmla="*/ 0 h 525"/>
                  <a:gd name="T70" fmla="*/ 0 w 1469"/>
                  <a:gd name="T71" fmla="*/ 0 h 525"/>
                  <a:gd name="T72" fmla="*/ 0 w 1469"/>
                  <a:gd name="T73" fmla="*/ 0 h 525"/>
                  <a:gd name="T74" fmla="*/ 0 w 1469"/>
                  <a:gd name="T75" fmla="*/ 0 h 525"/>
                  <a:gd name="T76" fmla="*/ 0 w 1469"/>
                  <a:gd name="T77" fmla="*/ 0 h 525"/>
                  <a:gd name="T78" fmla="*/ 0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9" name="Freeform 211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0" name="Freeform 212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1" name="Freeform 213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0 w 730"/>
                  <a:gd name="T3" fmla="*/ 0 h 200"/>
                  <a:gd name="T4" fmla="*/ 0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2" name="Freeform 214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0 w 703"/>
                  <a:gd name="T3" fmla="*/ 0 h 187"/>
                  <a:gd name="T4" fmla="*/ 0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3" name="Freeform 215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0 h 508"/>
                  <a:gd name="T2" fmla="*/ 0 w 424"/>
                  <a:gd name="T3" fmla="*/ 0 h 508"/>
                  <a:gd name="T4" fmla="*/ 0 w 424"/>
                  <a:gd name="T5" fmla="*/ 0 h 508"/>
                  <a:gd name="T6" fmla="*/ 0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0 h 508"/>
                  <a:gd name="T14" fmla="*/ 0 w 424"/>
                  <a:gd name="T15" fmla="*/ 0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4" name="Freeform 216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0 w 1186"/>
                  <a:gd name="T3" fmla="*/ 0 h 245"/>
                  <a:gd name="T4" fmla="*/ 0 w 1186"/>
                  <a:gd name="T5" fmla="*/ 0 h 245"/>
                  <a:gd name="T6" fmla="*/ 0 w 1186"/>
                  <a:gd name="T7" fmla="*/ 0 h 245"/>
                  <a:gd name="T8" fmla="*/ 0 w 1186"/>
                  <a:gd name="T9" fmla="*/ 0 h 245"/>
                  <a:gd name="T10" fmla="*/ 0 w 1186"/>
                  <a:gd name="T11" fmla="*/ 0 h 245"/>
                  <a:gd name="T12" fmla="*/ 0 w 1186"/>
                  <a:gd name="T13" fmla="*/ 0 h 245"/>
                  <a:gd name="T14" fmla="*/ 0 w 1186"/>
                  <a:gd name="T15" fmla="*/ 0 h 245"/>
                  <a:gd name="T16" fmla="*/ 0 w 1186"/>
                  <a:gd name="T17" fmla="*/ 0 h 245"/>
                  <a:gd name="T18" fmla="*/ 0 w 1186"/>
                  <a:gd name="T19" fmla="*/ 0 h 245"/>
                  <a:gd name="T20" fmla="*/ 0 w 1186"/>
                  <a:gd name="T21" fmla="*/ 0 h 245"/>
                  <a:gd name="T22" fmla="*/ 0 w 1186"/>
                  <a:gd name="T23" fmla="*/ 0 h 245"/>
                  <a:gd name="T24" fmla="*/ 0 w 1186"/>
                  <a:gd name="T25" fmla="*/ 0 h 245"/>
                  <a:gd name="T26" fmla="*/ 0 w 1186"/>
                  <a:gd name="T27" fmla="*/ 0 h 245"/>
                  <a:gd name="T28" fmla="*/ 0 w 1186"/>
                  <a:gd name="T29" fmla="*/ 0 h 245"/>
                  <a:gd name="T30" fmla="*/ 0 w 1186"/>
                  <a:gd name="T31" fmla="*/ 0 h 245"/>
                  <a:gd name="T32" fmla="*/ 0 w 1186"/>
                  <a:gd name="T33" fmla="*/ 0 h 245"/>
                  <a:gd name="T34" fmla="*/ 0 w 1186"/>
                  <a:gd name="T35" fmla="*/ 0 h 245"/>
                  <a:gd name="T36" fmla="*/ 0 w 1186"/>
                  <a:gd name="T37" fmla="*/ 0 h 245"/>
                  <a:gd name="T38" fmla="*/ 0 w 1186"/>
                  <a:gd name="T39" fmla="*/ 0 h 245"/>
                  <a:gd name="T40" fmla="*/ 0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5" name="Freeform 217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0 h 738"/>
                  <a:gd name="T4" fmla="*/ 0 w 241"/>
                  <a:gd name="T5" fmla="*/ 0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20848" name="Group 218"/>
          <p:cNvGrpSpPr>
            <a:grpSpLocks/>
          </p:cNvGrpSpPr>
          <p:nvPr/>
        </p:nvGrpSpPr>
        <p:grpSpPr bwMode="auto">
          <a:xfrm>
            <a:off x="5743575" y="3506788"/>
            <a:ext cx="203200" cy="330200"/>
            <a:chOff x="4544" y="808"/>
            <a:chExt cx="128" cy="208"/>
          </a:xfrm>
        </p:grpSpPr>
        <p:sp>
          <p:nvSpPr>
            <p:cNvPr id="55358" name="Line 219"/>
            <p:cNvSpPr>
              <a:spLocks noChangeShapeType="1"/>
            </p:cNvSpPr>
            <p:nvPr/>
          </p:nvSpPr>
          <p:spPr bwMode="auto">
            <a:xfrm flipH="1" flipV="1">
              <a:off x="4624" y="80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9" name="Line 220"/>
            <p:cNvSpPr>
              <a:spLocks noChangeShapeType="1"/>
            </p:cNvSpPr>
            <p:nvPr/>
          </p:nvSpPr>
          <p:spPr bwMode="auto">
            <a:xfrm flipH="1" flipV="1">
              <a:off x="4584" y="84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60" name="Line 221"/>
            <p:cNvSpPr>
              <a:spLocks noChangeShapeType="1"/>
            </p:cNvSpPr>
            <p:nvPr/>
          </p:nvSpPr>
          <p:spPr bwMode="auto">
            <a:xfrm flipH="1" flipV="1">
              <a:off x="4544" y="88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5314" name="Line 222"/>
          <p:cNvSpPr>
            <a:spLocks noChangeShapeType="1"/>
          </p:cNvSpPr>
          <p:nvPr/>
        </p:nvSpPr>
        <p:spPr bwMode="auto">
          <a:xfrm>
            <a:off x="6022975" y="4027488"/>
            <a:ext cx="317500" cy="6731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20850" name="Group 223"/>
          <p:cNvGrpSpPr>
            <a:grpSpLocks/>
          </p:cNvGrpSpPr>
          <p:nvPr/>
        </p:nvGrpSpPr>
        <p:grpSpPr bwMode="auto">
          <a:xfrm>
            <a:off x="6194425" y="4152900"/>
            <a:ext cx="357188" cy="366713"/>
            <a:chOff x="618" y="3500"/>
            <a:chExt cx="202" cy="231"/>
          </a:xfrm>
        </p:grpSpPr>
        <p:sp>
          <p:nvSpPr>
            <p:cNvPr id="55356" name="Oval 2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7" name="Text Box 225"/>
            <p:cNvSpPr txBox="1">
              <a:spLocks noChangeArrowheads="1"/>
            </p:cNvSpPr>
            <p:nvPr/>
          </p:nvSpPr>
          <p:spPr bwMode="auto">
            <a:xfrm>
              <a:off x="628" y="3500"/>
              <a:ext cx="1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2</a:t>
              </a:r>
            </a:p>
          </p:txBody>
        </p:sp>
      </p:grpSp>
      <p:grpSp>
        <p:nvGrpSpPr>
          <p:cNvPr id="120851" name="Group 227"/>
          <p:cNvGrpSpPr>
            <a:grpSpLocks/>
          </p:cNvGrpSpPr>
          <p:nvPr/>
        </p:nvGrpSpPr>
        <p:grpSpPr bwMode="auto">
          <a:xfrm>
            <a:off x="4978400" y="4565650"/>
            <a:ext cx="339725" cy="366713"/>
            <a:chOff x="618" y="3500"/>
            <a:chExt cx="214" cy="231"/>
          </a:xfrm>
        </p:grpSpPr>
        <p:sp>
          <p:nvSpPr>
            <p:cNvPr id="55354" name="Oval 2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5" name="Text Box 2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4</a:t>
              </a:r>
            </a:p>
          </p:txBody>
        </p:sp>
      </p:grpSp>
      <p:sp>
        <p:nvSpPr>
          <p:cNvPr id="55317" name="Text Box 230"/>
          <p:cNvSpPr txBox="1">
            <a:spLocks noChangeArrowheads="1"/>
          </p:cNvSpPr>
          <p:nvPr/>
        </p:nvSpPr>
        <p:spPr bwMode="auto">
          <a:xfrm>
            <a:off x="5035550" y="5686425"/>
            <a:ext cx="1570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new foreign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53" name="Freeform 231"/>
          <p:cNvSpPr>
            <a:spLocks/>
          </p:cNvSpPr>
          <p:nvPr/>
        </p:nvSpPr>
        <p:spPr bwMode="auto">
          <a:xfrm flipH="1">
            <a:off x="5768975" y="4929188"/>
            <a:ext cx="546100" cy="419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54" name="Group 232"/>
          <p:cNvGrpSpPr>
            <a:grpSpLocks/>
          </p:cNvGrpSpPr>
          <p:nvPr/>
        </p:nvGrpSpPr>
        <p:grpSpPr bwMode="auto">
          <a:xfrm>
            <a:off x="5867400" y="4938713"/>
            <a:ext cx="339725" cy="366712"/>
            <a:chOff x="618" y="3500"/>
            <a:chExt cx="214" cy="231"/>
          </a:xfrm>
        </p:grpSpPr>
        <p:sp>
          <p:nvSpPr>
            <p:cNvPr id="55352" name="Oval 233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3" name="Text Box 234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3</a:t>
              </a:r>
            </a:p>
          </p:txBody>
        </p:sp>
      </p:grpSp>
      <p:grpSp>
        <p:nvGrpSpPr>
          <p:cNvPr id="120855" name="Group 238"/>
          <p:cNvGrpSpPr>
            <a:grpSpLocks/>
          </p:cNvGrpSpPr>
          <p:nvPr/>
        </p:nvGrpSpPr>
        <p:grpSpPr bwMode="auto">
          <a:xfrm>
            <a:off x="2227263" y="5605463"/>
            <a:ext cx="501650" cy="233362"/>
            <a:chOff x="3600" y="219"/>
            <a:chExt cx="360" cy="175"/>
          </a:xfrm>
        </p:grpSpPr>
        <p:sp>
          <p:nvSpPr>
            <p:cNvPr id="120874" name="Oval 2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5" name="Line 2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6" name="Line 2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7" name="Rectangle 242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20878" name="Oval 2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20879" name="Group 2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0884" name="Line 2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5" name="Line 2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6" name="Line 2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0880" name="Group 2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0881" name="Line 2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2" name="Line 2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3" name="Line 2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55321" name="Text Box 252"/>
          <p:cNvSpPr txBox="1">
            <a:spLocks noChangeArrowheads="1"/>
          </p:cNvSpPr>
          <p:nvPr/>
        </p:nvSpPr>
        <p:spPr bwMode="auto">
          <a:xfrm>
            <a:off x="2686050" y="5572125"/>
            <a:ext cx="1430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55322" name="Text Box 253"/>
          <p:cNvSpPr txBox="1">
            <a:spLocks noChangeArrowheads="1"/>
          </p:cNvSpPr>
          <p:nvPr/>
        </p:nvSpPr>
        <p:spPr bwMode="auto">
          <a:xfrm>
            <a:off x="1162050" y="5978525"/>
            <a:ext cx="1430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55323" name="Text Box 254"/>
          <p:cNvSpPr txBox="1">
            <a:spLocks noChangeArrowheads="1"/>
          </p:cNvSpPr>
          <p:nvPr/>
        </p:nvSpPr>
        <p:spPr bwMode="auto">
          <a:xfrm>
            <a:off x="6381750" y="5356225"/>
            <a:ext cx="9096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new 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55324" name="Rectangle 256"/>
          <p:cNvSpPr>
            <a:spLocks noGrp="1" noChangeArrowheads="1"/>
          </p:cNvSpPr>
          <p:nvPr>
            <p:ph type="title"/>
          </p:nvPr>
        </p:nvSpPr>
        <p:spPr>
          <a:xfrm>
            <a:off x="238125" y="98425"/>
            <a:ext cx="8596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Accommodating mobility with direct routing</a:t>
            </a:r>
          </a:p>
        </p:txBody>
      </p:sp>
      <p:sp>
        <p:nvSpPr>
          <p:cNvPr id="55325" name="Rectangle 257"/>
          <p:cNvSpPr>
            <a:spLocks noGrp="1" noChangeArrowheads="1"/>
          </p:cNvSpPr>
          <p:nvPr>
            <p:ph type="body" idx="1"/>
          </p:nvPr>
        </p:nvSpPr>
        <p:spPr>
          <a:xfrm>
            <a:off x="476250" y="1144588"/>
            <a:ext cx="7772400" cy="16462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anchor foreign agent: FA in first visited network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data always routed first to anchor FA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mobile moves: new FA arranges to have data forwarded from old FA (chaining)</a:t>
            </a:r>
          </a:p>
        </p:txBody>
      </p:sp>
      <p:pic>
        <p:nvPicPr>
          <p:cNvPr id="55326" name="Picture 1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454650"/>
            <a:ext cx="7810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7" name="Picture 17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4081463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8" name="Picture 17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413375"/>
            <a:ext cx="5715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864" name="Freeform 226"/>
          <p:cNvSpPr>
            <a:spLocks/>
          </p:cNvSpPr>
          <p:nvPr/>
        </p:nvSpPr>
        <p:spPr bwMode="auto">
          <a:xfrm>
            <a:off x="4587875" y="4408488"/>
            <a:ext cx="1828800" cy="1392237"/>
          </a:xfrm>
          <a:custGeom>
            <a:avLst/>
            <a:gdLst>
              <a:gd name="T0" fmla="*/ 0 w 1152"/>
              <a:gd name="T1" fmla="*/ 0 h 877"/>
              <a:gd name="T2" fmla="*/ 2147483647 w 1152"/>
              <a:gd name="T3" fmla="*/ 2147483647 h 877"/>
              <a:gd name="T4" fmla="*/ 2147483647 w 1152"/>
              <a:gd name="T5" fmla="*/ 2147483647 h 877"/>
              <a:gd name="T6" fmla="*/ 2147483647 w 1152"/>
              <a:gd name="T7" fmla="*/ 2147483647 h 8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877">
                <a:moveTo>
                  <a:pt x="0" y="0"/>
                </a:moveTo>
                <a:cubicBezTo>
                  <a:pt x="75" y="129"/>
                  <a:pt x="291" y="675"/>
                  <a:pt x="448" y="776"/>
                </a:cubicBezTo>
                <a:cubicBezTo>
                  <a:pt x="605" y="877"/>
                  <a:pt x="840" y="665"/>
                  <a:pt x="944" y="608"/>
                </a:cubicBezTo>
                <a:lnTo>
                  <a:pt x="1152" y="45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0865" name="Group 169"/>
          <p:cNvGrpSpPr>
            <a:grpSpLocks/>
          </p:cNvGrpSpPr>
          <p:nvPr/>
        </p:nvGrpSpPr>
        <p:grpSpPr bwMode="auto">
          <a:xfrm>
            <a:off x="5984875" y="4473575"/>
            <a:ext cx="1174750" cy="776288"/>
            <a:chOff x="4089854" y="1363889"/>
            <a:chExt cx="1091746" cy="791482"/>
          </a:xfrm>
        </p:grpSpPr>
        <p:sp>
          <p:nvSpPr>
            <p:cNvPr id="12087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0871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2087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87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0866" name="Group 235"/>
          <p:cNvGrpSpPr>
            <a:grpSpLocks/>
          </p:cNvGrpSpPr>
          <p:nvPr/>
        </p:nvGrpSpPr>
        <p:grpSpPr bwMode="auto">
          <a:xfrm>
            <a:off x="4851400" y="5073650"/>
            <a:ext cx="339725" cy="366713"/>
            <a:chOff x="618" y="3500"/>
            <a:chExt cx="214" cy="231"/>
          </a:xfrm>
        </p:grpSpPr>
        <p:sp>
          <p:nvSpPr>
            <p:cNvPr id="55333" name="Oval 2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34" name="Text Box 237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5</a:t>
              </a:r>
            </a:p>
          </p:txBody>
        </p:sp>
      </p:grpSp>
      <p:pic>
        <p:nvPicPr>
          <p:cNvPr id="120867" name="Picture 6" descr="underline_ba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604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55608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8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9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0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1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2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3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4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5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6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7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8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13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5748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9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4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57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5" name="Group 9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572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3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6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5727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2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7" name="Group 112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5710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11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8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5708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9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9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570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0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5704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5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1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5702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2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5700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3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5698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9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4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5696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7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5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5694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6" name="Group 154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567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7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7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7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5675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6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8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56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9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5671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2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0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566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1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5667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8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2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566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1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9543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2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3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base station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connected to wired network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relay - responsible for sending packets between wired network and wireless host(s) in its </a:t>
            </a:r>
            <a:r>
              <a:rPr lang="ja-JP" altLang="en-US" sz="2000" dirty="0">
                <a:latin typeface="Gill Sans MT" charset="0"/>
                <a:cs typeface="+mn-cs"/>
              </a:rPr>
              <a:t>“</a:t>
            </a:r>
            <a:r>
              <a:rPr lang="en-US" sz="2000" dirty="0">
                <a:latin typeface="Gill Sans MT" charset="0"/>
                <a:cs typeface="+mn-cs"/>
              </a:rPr>
              <a:t>area</a:t>
            </a:r>
            <a:r>
              <a:rPr lang="ja-JP" altLang="en-US" sz="2000" dirty="0">
                <a:latin typeface="Gill Sans MT" charset="0"/>
                <a:cs typeface="+mn-cs"/>
              </a:rPr>
              <a:t>”</a:t>
            </a:r>
            <a:endParaRPr lang="en-US" sz="2000" dirty="0">
              <a:latin typeface="Gill Sans MT" charset="0"/>
              <a:cs typeface="+mn-cs"/>
            </a:endParaRP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+mn-cs"/>
              </a:rPr>
              <a:t>e.g., cell towers,  802.11 access points </a:t>
            </a:r>
          </a:p>
        </p:txBody>
      </p:sp>
      <p:sp>
        <p:nvSpPr>
          <p:cNvPr id="6184" name="Line 75"/>
          <p:cNvSpPr>
            <a:spLocks noChangeShapeType="1"/>
          </p:cNvSpPr>
          <p:nvPr/>
        </p:nvSpPr>
        <p:spPr bwMode="auto">
          <a:xfrm flipH="1">
            <a:off x="6019800" y="4530725"/>
            <a:ext cx="309563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39" name="Group 190"/>
          <p:cNvGrpSpPr>
            <a:grpSpLocks/>
          </p:cNvGrpSpPr>
          <p:nvPr/>
        </p:nvGrpSpPr>
        <p:grpSpPr bwMode="auto">
          <a:xfrm>
            <a:off x="8188325" y="1087438"/>
            <a:ext cx="458788" cy="620712"/>
            <a:chOff x="5955030" y="3031808"/>
            <a:chExt cx="914400" cy="1398587"/>
          </a:xfrm>
        </p:grpSpPr>
        <p:grpSp>
          <p:nvGrpSpPr>
            <p:cNvPr id="25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40" name="Group 361"/>
          <p:cNvGrpSpPr>
            <a:grpSpLocks/>
          </p:cNvGrpSpPr>
          <p:nvPr/>
        </p:nvGrpSpPr>
        <p:grpSpPr bwMode="auto">
          <a:xfrm>
            <a:off x="7578725" y="1228725"/>
            <a:ext cx="590550" cy="501650"/>
            <a:chOff x="2967" y="478"/>
            <a:chExt cx="788" cy="625"/>
          </a:xfrm>
        </p:grpSpPr>
        <p:pic>
          <p:nvPicPr>
            <p:cNvPr id="256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7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5642" name="Picture 16" descr="underline_base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43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5644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9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3419231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>
                <a:latin typeface="Gill Sans MT" charset="0"/>
                <a:cs typeface="+mn-cs"/>
              </a:rPr>
              <a:t> 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563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>
                <a:latin typeface="Gill Sans MT" charset="0"/>
                <a:cs typeface="+mn-cs"/>
              </a:rPr>
              <a:t> 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7.6 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7.7 Handling mobility in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7.8 Mobility and higher-layer protocols</a:t>
            </a:r>
          </a:p>
        </p:txBody>
      </p:sp>
      <p:pic>
        <p:nvPicPr>
          <p:cNvPr id="12288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8454887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RFC 3344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has many features we’ve seen: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home agents, foreign agents, foreign-agent registration, care-of-addresses, encapsulation (packet-within-a-packet)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three components to standard: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indirect routing of datagrams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agent discovery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registration with home agent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493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16000"/>
            <a:ext cx="20907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7885471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Freeform 2"/>
          <p:cNvSpPr>
            <a:spLocks/>
          </p:cNvSpPr>
          <p:nvPr/>
        </p:nvSpPr>
        <p:spPr bwMode="auto">
          <a:xfrm>
            <a:off x="4302125" y="4129088"/>
            <a:ext cx="1838325" cy="1089025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indirect routing</a:t>
            </a:r>
          </a:p>
        </p:txBody>
      </p:sp>
      <p:sp>
        <p:nvSpPr>
          <p:cNvPr id="126981" name="Freeform 4"/>
          <p:cNvSpPr>
            <a:spLocks/>
          </p:cNvSpPr>
          <p:nvPr/>
        </p:nvSpPr>
        <p:spPr bwMode="auto">
          <a:xfrm>
            <a:off x="2317750" y="3646488"/>
            <a:ext cx="1625600" cy="138430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2" name="Group 5"/>
          <p:cNvGrpSpPr>
            <a:grpSpLocks/>
          </p:cNvGrpSpPr>
          <p:nvPr/>
        </p:nvGrpSpPr>
        <p:grpSpPr bwMode="auto">
          <a:xfrm>
            <a:off x="3236913" y="4511675"/>
            <a:ext cx="436562" cy="203200"/>
            <a:chOff x="3600" y="219"/>
            <a:chExt cx="360" cy="175"/>
          </a:xfrm>
        </p:grpSpPr>
        <p:sp>
          <p:nvSpPr>
            <p:cNvPr id="12714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4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1" name="Rectangle 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5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15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5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6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15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5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26983" name="Group 19"/>
          <p:cNvGrpSpPr>
            <a:grpSpLocks/>
          </p:cNvGrpSpPr>
          <p:nvPr/>
        </p:nvGrpSpPr>
        <p:grpSpPr bwMode="auto">
          <a:xfrm>
            <a:off x="2455863" y="4211638"/>
            <a:ext cx="1160462" cy="298450"/>
            <a:chOff x="8025" y="5070"/>
            <a:chExt cx="2100" cy="540"/>
          </a:xfrm>
        </p:grpSpPr>
        <p:sp>
          <p:nvSpPr>
            <p:cNvPr id="127145" name="Line 20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6" name="Line 21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7" name="Line 22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6984" name="Group 23"/>
          <p:cNvGrpSpPr>
            <a:grpSpLocks/>
          </p:cNvGrpSpPr>
          <p:nvPr/>
        </p:nvGrpSpPr>
        <p:grpSpPr bwMode="auto">
          <a:xfrm>
            <a:off x="2236788" y="3827463"/>
            <a:ext cx="796925" cy="512762"/>
            <a:chOff x="10665" y="3225"/>
            <a:chExt cx="1440" cy="930"/>
          </a:xfrm>
        </p:grpSpPr>
        <p:sp>
          <p:nvSpPr>
            <p:cNvPr id="127075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76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7077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1 w 788"/>
                  <a:gd name="T1" fmla="*/ 0 h 1138"/>
                  <a:gd name="T2" fmla="*/ 1 w 788"/>
                  <a:gd name="T3" fmla="*/ 0 h 1138"/>
                  <a:gd name="T4" fmla="*/ 1 w 788"/>
                  <a:gd name="T5" fmla="*/ 0 h 1138"/>
                  <a:gd name="T6" fmla="*/ 1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1 h 1138"/>
                  <a:gd name="T18" fmla="*/ 0 w 788"/>
                  <a:gd name="T19" fmla="*/ 1 h 1138"/>
                  <a:gd name="T20" fmla="*/ 0 w 788"/>
                  <a:gd name="T21" fmla="*/ 1 h 1138"/>
                  <a:gd name="T22" fmla="*/ 0 w 788"/>
                  <a:gd name="T23" fmla="*/ 1 h 1138"/>
                  <a:gd name="T24" fmla="*/ 0 w 788"/>
                  <a:gd name="T25" fmla="*/ 2 h 1138"/>
                  <a:gd name="T26" fmla="*/ 1 w 788"/>
                  <a:gd name="T27" fmla="*/ 2 h 1138"/>
                  <a:gd name="T28" fmla="*/ 1 w 788"/>
                  <a:gd name="T29" fmla="*/ 3 h 1138"/>
                  <a:gd name="T30" fmla="*/ 1 w 788"/>
                  <a:gd name="T31" fmla="*/ 3 h 1138"/>
                  <a:gd name="T32" fmla="*/ 1 w 788"/>
                  <a:gd name="T33" fmla="*/ 4 h 1138"/>
                  <a:gd name="T34" fmla="*/ 1 w 788"/>
                  <a:gd name="T35" fmla="*/ 4 h 1138"/>
                  <a:gd name="T36" fmla="*/ 2 w 788"/>
                  <a:gd name="T37" fmla="*/ 5 h 1138"/>
                  <a:gd name="T38" fmla="*/ 2 w 788"/>
                  <a:gd name="T39" fmla="*/ 5 h 1138"/>
                  <a:gd name="T40" fmla="*/ 2 w 788"/>
                  <a:gd name="T41" fmla="*/ 5 h 1138"/>
                  <a:gd name="T42" fmla="*/ 2 w 788"/>
                  <a:gd name="T43" fmla="*/ 5 h 1138"/>
                  <a:gd name="T44" fmla="*/ 2 w 788"/>
                  <a:gd name="T45" fmla="*/ 4 h 1138"/>
                  <a:gd name="T46" fmla="*/ 3 w 788"/>
                  <a:gd name="T47" fmla="*/ 4 h 1138"/>
                  <a:gd name="T48" fmla="*/ 3 w 788"/>
                  <a:gd name="T49" fmla="*/ 4 h 1138"/>
                  <a:gd name="T50" fmla="*/ 3 w 788"/>
                  <a:gd name="T51" fmla="*/ 4 h 1138"/>
                  <a:gd name="T52" fmla="*/ 3 w 788"/>
                  <a:gd name="T53" fmla="*/ 4 h 1138"/>
                  <a:gd name="T54" fmla="*/ 3 w 788"/>
                  <a:gd name="T55" fmla="*/ 4 h 1138"/>
                  <a:gd name="T56" fmla="*/ 3 w 788"/>
                  <a:gd name="T57" fmla="*/ 4 h 1138"/>
                  <a:gd name="T58" fmla="*/ 3 w 788"/>
                  <a:gd name="T59" fmla="*/ 3 h 1138"/>
                  <a:gd name="T60" fmla="*/ 3 w 788"/>
                  <a:gd name="T61" fmla="*/ 3 h 1138"/>
                  <a:gd name="T62" fmla="*/ 2 w 788"/>
                  <a:gd name="T63" fmla="*/ 2 h 1138"/>
                  <a:gd name="T64" fmla="*/ 2 w 788"/>
                  <a:gd name="T65" fmla="*/ 2 h 1138"/>
                  <a:gd name="T66" fmla="*/ 2 w 788"/>
                  <a:gd name="T67" fmla="*/ 1 h 1138"/>
                  <a:gd name="T68" fmla="*/ 1 w 788"/>
                  <a:gd name="T69" fmla="*/ 1 h 1138"/>
                  <a:gd name="T70" fmla="*/ 1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8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1 h 936"/>
                  <a:gd name="T20" fmla="*/ 0 w 425"/>
                  <a:gd name="T21" fmla="*/ 1 h 936"/>
                  <a:gd name="T22" fmla="*/ 0 w 425"/>
                  <a:gd name="T23" fmla="*/ 1 h 936"/>
                  <a:gd name="T24" fmla="*/ 0 w 425"/>
                  <a:gd name="T25" fmla="*/ 1 h 936"/>
                  <a:gd name="T26" fmla="*/ 0 w 425"/>
                  <a:gd name="T27" fmla="*/ 1 h 936"/>
                  <a:gd name="T28" fmla="*/ 0 w 425"/>
                  <a:gd name="T29" fmla="*/ 2 h 936"/>
                  <a:gd name="T30" fmla="*/ 0 w 425"/>
                  <a:gd name="T31" fmla="*/ 2 h 936"/>
                  <a:gd name="T32" fmla="*/ 0 w 425"/>
                  <a:gd name="T33" fmla="*/ 2 h 936"/>
                  <a:gd name="T34" fmla="*/ 0 w 425"/>
                  <a:gd name="T35" fmla="*/ 2 h 936"/>
                  <a:gd name="T36" fmla="*/ 0 w 425"/>
                  <a:gd name="T37" fmla="*/ 3 h 936"/>
                  <a:gd name="T38" fmla="*/ 1 w 425"/>
                  <a:gd name="T39" fmla="*/ 3 h 936"/>
                  <a:gd name="T40" fmla="*/ 1 w 425"/>
                  <a:gd name="T41" fmla="*/ 3 h 936"/>
                  <a:gd name="T42" fmla="*/ 1 w 425"/>
                  <a:gd name="T43" fmla="*/ 3 h 936"/>
                  <a:gd name="T44" fmla="*/ 1 w 425"/>
                  <a:gd name="T45" fmla="*/ 3 h 936"/>
                  <a:gd name="T46" fmla="*/ 1 w 425"/>
                  <a:gd name="T47" fmla="*/ 3 h 936"/>
                  <a:gd name="T48" fmla="*/ 1 w 425"/>
                  <a:gd name="T49" fmla="*/ 3 h 936"/>
                  <a:gd name="T50" fmla="*/ 1 w 425"/>
                  <a:gd name="T51" fmla="*/ 4 h 936"/>
                  <a:gd name="T52" fmla="*/ 1 w 425"/>
                  <a:gd name="T53" fmla="*/ 4 h 936"/>
                  <a:gd name="T54" fmla="*/ 1 w 425"/>
                  <a:gd name="T55" fmla="*/ 4 h 936"/>
                  <a:gd name="T56" fmla="*/ 1 w 425"/>
                  <a:gd name="T57" fmla="*/ 4 h 936"/>
                  <a:gd name="T58" fmla="*/ 1 w 425"/>
                  <a:gd name="T59" fmla="*/ 4 h 936"/>
                  <a:gd name="T60" fmla="*/ 1 w 425"/>
                  <a:gd name="T61" fmla="*/ 4 h 936"/>
                  <a:gd name="T62" fmla="*/ 2 w 425"/>
                  <a:gd name="T63" fmla="*/ 4 h 936"/>
                  <a:gd name="T64" fmla="*/ 2 w 425"/>
                  <a:gd name="T65" fmla="*/ 4 h 936"/>
                  <a:gd name="T66" fmla="*/ 2 w 425"/>
                  <a:gd name="T67" fmla="*/ 4 h 936"/>
                  <a:gd name="T68" fmla="*/ 2 w 425"/>
                  <a:gd name="T69" fmla="*/ 3 h 936"/>
                  <a:gd name="T70" fmla="*/ 1 w 425"/>
                  <a:gd name="T71" fmla="*/ 3 h 936"/>
                  <a:gd name="T72" fmla="*/ 1 w 425"/>
                  <a:gd name="T73" fmla="*/ 3 h 936"/>
                  <a:gd name="T74" fmla="*/ 1 w 425"/>
                  <a:gd name="T75" fmla="*/ 3 h 936"/>
                  <a:gd name="T76" fmla="*/ 1 w 425"/>
                  <a:gd name="T77" fmla="*/ 2 h 936"/>
                  <a:gd name="T78" fmla="*/ 1 w 425"/>
                  <a:gd name="T79" fmla="*/ 2 h 936"/>
                  <a:gd name="T80" fmla="*/ 1 w 425"/>
                  <a:gd name="T81" fmla="*/ 2 h 936"/>
                  <a:gd name="T82" fmla="*/ 1 w 425"/>
                  <a:gd name="T83" fmla="*/ 2 h 936"/>
                  <a:gd name="T84" fmla="*/ 1 w 425"/>
                  <a:gd name="T85" fmla="*/ 1 h 936"/>
                  <a:gd name="T86" fmla="*/ 0 w 425"/>
                  <a:gd name="T87" fmla="*/ 1 h 936"/>
                  <a:gd name="T88" fmla="*/ 0 w 425"/>
                  <a:gd name="T89" fmla="*/ 1 h 936"/>
                  <a:gd name="T90" fmla="*/ 0 w 425"/>
                  <a:gd name="T91" fmla="*/ 1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9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1 h 208"/>
                  <a:gd name="T14" fmla="*/ 0 w 192"/>
                  <a:gd name="T15" fmla="*/ 1 h 208"/>
                  <a:gd name="T16" fmla="*/ 0 w 192"/>
                  <a:gd name="T17" fmla="*/ 1 h 208"/>
                  <a:gd name="T18" fmla="*/ 0 w 192"/>
                  <a:gd name="T19" fmla="*/ 1 h 208"/>
                  <a:gd name="T20" fmla="*/ 0 w 192"/>
                  <a:gd name="T21" fmla="*/ 1 h 208"/>
                  <a:gd name="T22" fmla="*/ 0 w 192"/>
                  <a:gd name="T23" fmla="*/ 1 h 208"/>
                  <a:gd name="T24" fmla="*/ 0 w 192"/>
                  <a:gd name="T25" fmla="*/ 1 h 208"/>
                  <a:gd name="T26" fmla="*/ 1 w 192"/>
                  <a:gd name="T27" fmla="*/ 1 h 208"/>
                  <a:gd name="T28" fmla="*/ 1 w 192"/>
                  <a:gd name="T29" fmla="*/ 1 h 208"/>
                  <a:gd name="T30" fmla="*/ 1 w 192"/>
                  <a:gd name="T31" fmla="*/ 1 h 208"/>
                  <a:gd name="T32" fmla="*/ 1 w 192"/>
                  <a:gd name="T33" fmla="*/ 1 h 208"/>
                  <a:gd name="T34" fmla="*/ 1 w 192"/>
                  <a:gd name="T35" fmla="*/ 1 h 208"/>
                  <a:gd name="T36" fmla="*/ 1 w 192"/>
                  <a:gd name="T37" fmla="*/ 0 h 208"/>
                  <a:gd name="T38" fmla="*/ 1 w 192"/>
                  <a:gd name="T39" fmla="*/ 0 h 208"/>
                  <a:gd name="T40" fmla="*/ 1 w 192"/>
                  <a:gd name="T41" fmla="*/ 0 h 208"/>
                  <a:gd name="T42" fmla="*/ 1 w 192"/>
                  <a:gd name="T43" fmla="*/ 0 h 208"/>
                  <a:gd name="T44" fmla="*/ 1 w 192"/>
                  <a:gd name="T45" fmla="*/ 0 h 208"/>
                  <a:gd name="T46" fmla="*/ 1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0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1 h 251"/>
                  <a:gd name="T14" fmla="*/ 0 w 247"/>
                  <a:gd name="T15" fmla="*/ 1 h 251"/>
                  <a:gd name="T16" fmla="*/ 0 w 247"/>
                  <a:gd name="T17" fmla="*/ 1 h 251"/>
                  <a:gd name="T18" fmla="*/ 0 w 247"/>
                  <a:gd name="T19" fmla="*/ 1 h 251"/>
                  <a:gd name="T20" fmla="*/ 0 w 247"/>
                  <a:gd name="T21" fmla="*/ 1 h 251"/>
                  <a:gd name="T22" fmla="*/ 0 w 247"/>
                  <a:gd name="T23" fmla="*/ 1 h 251"/>
                  <a:gd name="T24" fmla="*/ 0 w 247"/>
                  <a:gd name="T25" fmla="*/ 1 h 251"/>
                  <a:gd name="T26" fmla="*/ 0 w 247"/>
                  <a:gd name="T27" fmla="*/ 1 h 251"/>
                  <a:gd name="T28" fmla="*/ 1 w 247"/>
                  <a:gd name="T29" fmla="*/ 1 h 251"/>
                  <a:gd name="T30" fmla="*/ 1 w 247"/>
                  <a:gd name="T31" fmla="*/ 1 h 251"/>
                  <a:gd name="T32" fmla="*/ 1 w 247"/>
                  <a:gd name="T33" fmla="*/ 1 h 251"/>
                  <a:gd name="T34" fmla="*/ 1 w 247"/>
                  <a:gd name="T35" fmla="*/ 1 h 251"/>
                  <a:gd name="T36" fmla="*/ 1 w 247"/>
                  <a:gd name="T37" fmla="*/ 1 h 251"/>
                  <a:gd name="T38" fmla="*/ 1 w 247"/>
                  <a:gd name="T39" fmla="*/ 1 h 251"/>
                  <a:gd name="T40" fmla="*/ 1 w 247"/>
                  <a:gd name="T41" fmla="*/ 1 h 251"/>
                  <a:gd name="T42" fmla="*/ 1 w 247"/>
                  <a:gd name="T43" fmla="*/ 1 h 251"/>
                  <a:gd name="T44" fmla="*/ 1 w 247"/>
                  <a:gd name="T45" fmla="*/ 1 h 251"/>
                  <a:gd name="T46" fmla="*/ 1 w 247"/>
                  <a:gd name="T47" fmla="*/ 1 h 251"/>
                  <a:gd name="T48" fmla="*/ 1 w 247"/>
                  <a:gd name="T49" fmla="*/ 1 h 251"/>
                  <a:gd name="T50" fmla="*/ 1 w 247"/>
                  <a:gd name="T51" fmla="*/ 1 h 251"/>
                  <a:gd name="T52" fmla="*/ 1 w 247"/>
                  <a:gd name="T53" fmla="*/ 0 h 251"/>
                  <a:gd name="T54" fmla="*/ 1 w 247"/>
                  <a:gd name="T55" fmla="*/ 0 h 251"/>
                  <a:gd name="T56" fmla="*/ 1 w 247"/>
                  <a:gd name="T57" fmla="*/ 0 h 251"/>
                  <a:gd name="T58" fmla="*/ 1 w 247"/>
                  <a:gd name="T59" fmla="*/ 0 h 251"/>
                  <a:gd name="T60" fmla="*/ 1 w 247"/>
                  <a:gd name="T61" fmla="*/ 0 h 251"/>
                  <a:gd name="T62" fmla="*/ 1 w 247"/>
                  <a:gd name="T63" fmla="*/ 0 h 251"/>
                  <a:gd name="T64" fmla="*/ 1 w 247"/>
                  <a:gd name="T65" fmla="*/ 0 h 251"/>
                  <a:gd name="T66" fmla="*/ 1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1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1 h 240"/>
                  <a:gd name="T14" fmla="*/ 0 w 226"/>
                  <a:gd name="T15" fmla="*/ 1 h 240"/>
                  <a:gd name="T16" fmla="*/ 0 w 226"/>
                  <a:gd name="T17" fmla="*/ 1 h 240"/>
                  <a:gd name="T18" fmla="*/ 0 w 226"/>
                  <a:gd name="T19" fmla="*/ 1 h 240"/>
                  <a:gd name="T20" fmla="*/ 0 w 226"/>
                  <a:gd name="T21" fmla="*/ 1 h 240"/>
                  <a:gd name="T22" fmla="*/ 0 w 226"/>
                  <a:gd name="T23" fmla="*/ 1 h 240"/>
                  <a:gd name="T24" fmla="*/ 1 w 226"/>
                  <a:gd name="T25" fmla="*/ 1 h 240"/>
                  <a:gd name="T26" fmla="*/ 1 w 226"/>
                  <a:gd name="T27" fmla="*/ 1 h 240"/>
                  <a:gd name="T28" fmla="*/ 1 w 226"/>
                  <a:gd name="T29" fmla="*/ 1 h 240"/>
                  <a:gd name="T30" fmla="*/ 1 w 226"/>
                  <a:gd name="T31" fmla="*/ 1 h 240"/>
                  <a:gd name="T32" fmla="*/ 1 w 226"/>
                  <a:gd name="T33" fmla="*/ 0 h 240"/>
                  <a:gd name="T34" fmla="*/ 1 w 226"/>
                  <a:gd name="T35" fmla="*/ 0 h 240"/>
                  <a:gd name="T36" fmla="*/ 1 w 226"/>
                  <a:gd name="T37" fmla="*/ 0 h 240"/>
                  <a:gd name="T38" fmla="*/ 1 w 226"/>
                  <a:gd name="T39" fmla="*/ 0 h 240"/>
                  <a:gd name="T40" fmla="*/ 1 w 226"/>
                  <a:gd name="T41" fmla="*/ 1 h 240"/>
                  <a:gd name="T42" fmla="*/ 1 w 226"/>
                  <a:gd name="T43" fmla="*/ 1 h 240"/>
                  <a:gd name="T44" fmla="*/ 1 w 226"/>
                  <a:gd name="T45" fmla="*/ 1 h 240"/>
                  <a:gd name="T46" fmla="*/ 1 w 226"/>
                  <a:gd name="T47" fmla="*/ 1 h 240"/>
                  <a:gd name="T48" fmla="*/ 0 w 226"/>
                  <a:gd name="T49" fmla="*/ 1 h 240"/>
                  <a:gd name="T50" fmla="*/ 0 w 226"/>
                  <a:gd name="T51" fmla="*/ 1 h 240"/>
                  <a:gd name="T52" fmla="*/ 0 w 226"/>
                  <a:gd name="T53" fmla="*/ 1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1 w 226"/>
                  <a:gd name="T69" fmla="*/ 0 h 240"/>
                  <a:gd name="T70" fmla="*/ 1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2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1 h 270"/>
                  <a:gd name="T12" fmla="*/ 0 w 279"/>
                  <a:gd name="T13" fmla="*/ 1 h 270"/>
                  <a:gd name="T14" fmla="*/ 0 w 279"/>
                  <a:gd name="T15" fmla="*/ 1 h 270"/>
                  <a:gd name="T16" fmla="*/ 0 w 279"/>
                  <a:gd name="T17" fmla="*/ 1 h 270"/>
                  <a:gd name="T18" fmla="*/ 0 w 279"/>
                  <a:gd name="T19" fmla="*/ 1 h 270"/>
                  <a:gd name="T20" fmla="*/ 1 w 279"/>
                  <a:gd name="T21" fmla="*/ 1 h 270"/>
                  <a:gd name="T22" fmla="*/ 1 w 279"/>
                  <a:gd name="T23" fmla="*/ 1 h 270"/>
                  <a:gd name="T24" fmla="*/ 1 w 279"/>
                  <a:gd name="T25" fmla="*/ 1 h 270"/>
                  <a:gd name="T26" fmla="*/ 1 w 279"/>
                  <a:gd name="T27" fmla="*/ 1 h 270"/>
                  <a:gd name="T28" fmla="*/ 1 w 279"/>
                  <a:gd name="T29" fmla="*/ 1 h 270"/>
                  <a:gd name="T30" fmla="*/ 1 w 279"/>
                  <a:gd name="T31" fmla="*/ 1 h 270"/>
                  <a:gd name="T32" fmla="*/ 1 w 279"/>
                  <a:gd name="T33" fmla="*/ 1 h 270"/>
                  <a:gd name="T34" fmla="*/ 1 w 279"/>
                  <a:gd name="T35" fmla="*/ 0 h 270"/>
                  <a:gd name="T36" fmla="*/ 1 w 279"/>
                  <a:gd name="T37" fmla="*/ 0 h 270"/>
                  <a:gd name="T38" fmla="*/ 1 w 279"/>
                  <a:gd name="T39" fmla="*/ 1 h 270"/>
                  <a:gd name="T40" fmla="*/ 1 w 279"/>
                  <a:gd name="T41" fmla="*/ 1 h 270"/>
                  <a:gd name="T42" fmla="*/ 1 w 279"/>
                  <a:gd name="T43" fmla="*/ 1 h 270"/>
                  <a:gd name="T44" fmla="*/ 1 w 279"/>
                  <a:gd name="T45" fmla="*/ 1 h 270"/>
                  <a:gd name="T46" fmla="*/ 1 w 279"/>
                  <a:gd name="T47" fmla="*/ 1 h 270"/>
                  <a:gd name="T48" fmla="*/ 1 w 279"/>
                  <a:gd name="T49" fmla="*/ 1 h 270"/>
                  <a:gd name="T50" fmla="*/ 0 w 279"/>
                  <a:gd name="T51" fmla="*/ 1 h 270"/>
                  <a:gd name="T52" fmla="*/ 0 w 279"/>
                  <a:gd name="T53" fmla="*/ 1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3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4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5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6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7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8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9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0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1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2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1 h 290"/>
                  <a:gd name="T14" fmla="*/ 0 w 250"/>
                  <a:gd name="T15" fmla="*/ 1 h 290"/>
                  <a:gd name="T16" fmla="*/ 0 w 250"/>
                  <a:gd name="T17" fmla="*/ 1 h 290"/>
                  <a:gd name="T18" fmla="*/ 0 w 250"/>
                  <a:gd name="T19" fmla="*/ 1 h 290"/>
                  <a:gd name="T20" fmla="*/ 0 w 250"/>
                  <a:gd name="T21" fmla="*/ 1 h 290"/>
                  <a:gd name="T22" fmla="*/ 0 w 250"/>
                  <a:gd name="T23" fmla="*/ 1 h 290"/>
                  <a:gd name="T24" fmla="*/ 0 w 250"/>
                  <a:gd name="T25" fmla="*/ 1 h 290"/>
                  <a:gd name="T26" fmla="*/ 0 w 250"/>
                  <a:gd name="T27" fmla="*/ 1 h 290"/>
                  <a:gd name="T28" fmla="*/ 0 w 250"/>
                  <a:gd name="T29" fmla="*/ 1 h 290"/>
                  <a:gd name="T30" fmla="*/ 1 w 250"/>
                  <a:gd name="T31" fmla="*/ 1 h 290"/>
                  <a:gd name="T32" fmla="*/ 1 w 250"/>
                  <a:gd name="T33" fmla="*/ 1 h 290"/>
                  <a:gd name="T34" fmla="*/ 1 w 250"/>
                  <a:gd name="T35" fmla="*/ 1 h 290"/>
                  <a:gd name="T36" fmla="*/ 1 w 250"/>
                  <a:gd name="T37" fmla="*/ 1 h 290"/>
                  <a:gd name="T38" fmla="*/ 1 w 250"/>
                  <a:gd name="T39" fmla="*/ 1 h 290"/>
                  <a:gd name="T40" fmla="*/ 1 w 250"/>
                  <a:gd name="T41" fmla="*/ 1 h 290"/>
                  <a:gd name="T42" fmla="*/ 1 w 250"/>
                  <a:gd name="T43" fmla="*/ 1 h 290"/>
                  <a:gd name="T44" fmla="*/ 1 w 250"/>
                  <a:gd name="T45" fmla="*/ 1 h 290"/>
                  <a:gd name="T46" fmla="*/ 1 w 250"/>
                  <a:gd name="T47" fmla="*/ 1 h 290"/>
                  <a:gd name="T48" fmla="*/ 1 w 250"/>
                  <a:gd name="T49" fmla="*/ 1 h 290"/>
                  <a:gd name="T50" fmla="*/ 1 w 250"/>
                  <a:gd name="T51" fmla="*/ 1 h 290"/>
                  <a:gd name="T52" fmla="*/ 1 w 250"/>
                  <a:gd name="T53" fmla="*/ 1 h 290"/>
                  <a:gd name="T54" fmla="*/ 0 w 250"/>
                  <a:gd name="T55" fmla="*/ 1 h 290"/>
                  <a:gd name="T56" fmla="*/ 0 w 250"/>
                  <a:gd name="T57" fmla="*/ 1 h 290"/>
                  <a:gd name="T58" fmla="*/ 0 w 250"/>
                  <a:gd name="T59" fmla="*/ 1 h 290"/>
                  <a:gd name="T60" fmla="*/ 0 w 250"/>
                  <a:gd name="T61" fmla="*/ 1 h 290"/>
                  <a:gd name="T62" fmla="*/ 0 w 250"/>
                  <a:gd name="T63" fmla="*/ 1 h 290"/>
                  <a:gd name="T64" fmla="*/ 0 w 250"/>
                  <a:gd name="T65" fmla="*/ 1 h 290"/>
                  <a:gd name="T66" fmla="*/ 0 w 250"/>
                  <a:gd name="T67" fmla="*/ 1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1 w 250"/>
                  <a:gd name="T75" fmla="*/ 0 h 290"/>
                  <a:gd name="T76" fmla="*/ 1 w 250"/>
                  <a:gd name="T77" fmla="*/ 0 h 290"/>
                  <a:gd name="T78" fmla="*/ 1 w 250"/>
                  <a:gd name="T79" fmla="*/ 0 h 290"/>
                  <a:gd name="T80" fmla="*/ 1 w 250"/>
                  <a:gd name="T81" fmla="*/ 0 h 290"/>
                  <a:gd name="T82" fmla="*/ 1 w 250"/>
                  <a:gd name="T83" fmla="*/ 0 h 290"/>
                  <a:gd name="T84" fmla="*/ 1 w 250"/>
                  <a:gd name="T85" fmla="*/ 0 h 290"/>
                  <a:gd name="T86" fmla="*/ 1 w 250"/>
                  <a:gd name="T87" fmla="*/ 0 h 290"/>
                  <a:gd name="T88" fmla="*/ 1 w 250"/>
                  <a:gd name="T89" fmla="*/ 0 h 290"/>
                  <a:gd name="T90" fmla="*/ 1 w 250"/>
                  <a:gd name="T91" fmla="*/ 0 h 290"/>
                  <a:gd name="T92" fmla="*/ 1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3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 w 160"/>
                  <a:gd name="T1" fmla="*/ 0 h 225"/>
                  <a:gd name="T2" fmla="*/ 1 w 160"/>
                  <a:gd name="T3" fmla="*/ 0 h 225"/>
                  <a:gd name="T4" fmla="*/ 1 w 160"/>
                  <a:gd name="T5" fmla="*/ 0 h 225"/>
                  <a:gd name="T6" fmla="*/ 1 w 160"/>
                  <a:gd name="T7" fmla="*/ 1 h 225"/>
                  <a:gd name="T8" fmla="*/ 0 w 160"/>
                  <a:gd name="T9" fmla="*/ 1 h 225"/>
                  <a:gd name="T10" fmla="*/ 0 w 160"/>
                  <a:gd name="T11" fmla="*/ 1 h 225"/>
                  <a:gd name="T12" fmla="*/ 0 w 160"/>
                  <a:gd name="T13" fmla="*/ 1 h 225"/>
                  <a:gd name="T14" fmla="*/ 0 w 160"/>
                  <a:gd name="T15" fmla="*/ 1 h 225"/>
                  <a:gd name="T16" fmla="*/ 0 w 160"/>
                  <a:gd name="T17" fmla="*/ 1 h 225"/>
                  <a:gd name="T18" fmla="*/ 0 w 160"/>
                  <a:gd name="T19" fmla="*/ 1 h 225"/>
                  <a:gd name="T20" fmla="*/ 0 w 160"/>
                  <a:gd name="T21" fmla="*/ 1 h 225"/>
                  <a:gd name="T22" fmla="*/ 0 w 160"/>
                  <a:gd name="T23" fmla="*/ 1 h 225"/>
                  <a:gd name="T24" fmla="*/ 0 w 160"/>
                  <a:gd name="T25" fmla="*/ 1 h 225"/>
                  <a:gd name="T26" fmla="*/ 0 w 160"/>
                  <a:gd name="T27" fmla="*/ 1 h 225"/>
                  <a:gd name="T28" fmla="*/ 0 w 160"/>
                  <a:gd name="T29" fmla="*/ 1 h 225"/>
                  <a:gd name="T30" fmla="*/ 0 w 160"/>
                  <a:gd name="T31" fmla="*/ 1 h 225"/>
                  <a:gd name="T32" fmla="*/ 0 w 160"/>
                  <a:gd name="T33" fmla="*/ 1 h 225"/>
                  <a:gd name="T34" fmla="*/ 0 w 160"/>
                  <a:gd name="T35" fmla="*/ 1 h 225"/>
                  <a:gd name="T36" fmla="*/ 0 w 160"/>
                  <a:gd name="T37" fmla="*/ 1 h 225"/>
                  <a:gd name="T38" fmla="*/ 0 w 160"/>
                  <a:gd name="T39" fmla="*/ 1 h 225"/>
                  <a:gd name="T40" fmla="*/ 1 w 160"/>
                  <a:gd name="T41" fmla="*/ 1 h 225"/>
                  <a:gd name="T42" fmla="*/ 1 w 160"/>
                  <a:gd name="T43" fmla="*/ 1 h 225"/>
                  <a:gd name="T44" fmla="*/ 1 w 160"/>
                  <a:gd name="T45" fmla="*/ 0 h 225"/>
                  <a:gd name="T46" fmla="*/ 1 w 160"/>
                  <a:gd name="T47" fmla="*/ 0 h 225"/>
                  <a:gd name="T48" fmla="*/ 1 w 160"/>
                  <a:gd name="T49" fmla="*/ 0 h 225"/>
                  <a:gd name="T50" fmla="*/ 1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1 w 160"/>
                  <a:gd name="T79" fmla="*/ 0 h 225"/>
                  <a:gd name="T80" fmla="*/ 1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4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 w 404"/>
                  <a:gd name="T1" fmla="*/ 0 h 472"/>
                  <a:gd name="T2" fmla="*/ 0 w 404"/>
                  <a:gd name="T3" fmla="*/ 1 h 472"/>
                  <a:gd name="T4" fmla="*/ 0 w 404"/>
                  <a:gd name="T5" fmla="*/ 1 h 472"/>
                  <a:gd name="T6" fmla="*/ 0 w 404"/>
                  <a:gd name="T7" fmla="*/ 1 h 472"/>
                  <a:gd name="T8" fmla="*/ 0 w 404"/>
                  <a:gd name="T9" fmla="*/ 1 h 472"/>
                  <a:gd name="T10" fmla="*/ 0 w 404"/>
                  <a:gd name="T11" fmla="*/ 1 h 472"/>
                  <a:gd name="T12" fmla="*/ 0 w 404"/>
                  <a:gd name="T13" fmla="*/ 2 h 472"/>
                  <a:gd name="T14" fmla="*/ 0 w 404"/>
                  <a:gd name="T15" fmla="*/ 2 h 472"/>
                  <a:gd name="T16" fmla="*/ 0 w 404"/>
                  <a:gd name="T17" fmla="*/ 2 h 472"/>
                  <a:gd name="T18" fmla="*/ 0 w 404"/>
                  <a:gd name="T19" fmla="*/ 2 h 472"/>
                  <a:gd name="T20" fmla="*/ 1 w 404"/>
                  <a:gd name="T21" fmla="*/ 2 h 472"/>
                  <a:gd name="T22" fmla="*/ 1 w 404"/>
                  <a:gd name="T23" fmla="*/ 2 h 472"/>
                  <a:gd name="T24" fmla="*/ 1 w 404"/>
                  <a:gd name="T25" fmla="*/ 2 h 472"/>
                  <a:gd name="T26" fmla="*/ 1 w 404"/>
                  <a:gd name="T27" fmla="*/ 2 h 472"/>
                  <a:gd name="T28" fmla="*/ 1 w 404"/>
                  <a:gd name="T29" fmla="*/ 2 h 472"/>
                  <a:gd name="T30" fmla="*/ 1 w 404"/>
                  <a:gd name="T31" fmla="*/ 2 h 472"/>
                  <a:gd name="T32" fmla="*/ 2 w 404"/>
                  <a:gd name="T33" fmla="*/ 2 h 472"/>
                  <a:gd name="T34" fmla="*/ 2 w 404"/>
                  <a:gd name="T35" fmla="*/ 2 h 472"/>
                  <a:gd name="T36" fmla="*/ 2 w 404"/>
                  <a:gd name="T37" fmla="*/ 2 h 472"/>
                  <a:gd name="T38" fmla="*/ 2 w 404"/>
                  <a:gd name="T39" fmla="*/ 2 h 472"/>
                  <a:gd name="T40" fmla="*/ 2 w 404"/>
                  <a:gd name="T41" fmla="*/ 2 h 472"/>
                  <a:gd name="T42" fmla="*/ 1 w 404"/>
                  <a:gd name="T43" fmla="*/ 2 h 472"/>
                  <a:gd name="T44" fmla="*/ 1 w 404"/>
                  <a:gd name="T45" fmla="*/ 2 h 472"/>
                  <a:gd name="T46" fmla="*/ 1 w 404"/>
                  <a:gd name="T47" fmla="*/ 2 h 472"/>
                  <a:gd name="T48" fmla="*/ 1 w 404"/>
                  <a:gd name="T49" fmla="*/ 2 h 472"/>
                  <a:gd name="T50" fmla="*/ 1 w 404"/>
                  <a:gd name="T51" fmla="*/ 2 h 472"/>
                  <a:gd name="T52" fmla="*/ 1 w 404"/>
                  <a:gd name="T53" fmla="*/ 2 h 472"/>
                  <a:gd name="T54" fmla="*/ 0 w 404"/>
                  <a:gd name="T55" fmla="*/ 2 h 472"/>
                  <a:gd name="T56" fmla="*/ 0 w 404"/>
                  <a:gd name="T57" fmla="*/ 1 h 472"/>
                  <a:gd name="T58" fmla="*/ 0 w 404"/>
                  <a:gd name="T59" fmla="*/ 1 h 472"/>
                  <a:gd name="T60" fmla="*/ 0 w 404"/>
                  <a:gd name="T61" fmla="*/ 1 h 472"/>
                  <a:gd name="T62" fmla="*/ 0 w 404"/>
                  <a:gd name="T63" fmla="*/ 1 h 472"/>
                  <a:gd name="T64" fmla="*/ 0 w 404"/>
                  <a:gd name="T65" fmla="*/ 1 h 472"/>
                  <a:gd name="T66" fmla="*/ 0 w 404"/>
                  <a:gd name="T67" fmla="*/ 1 h 472"/>
                  <a:gd name="T68" fmla="*/ 0 w 404"/>
                  <a:gd name="T69" fmla="*/ 1 h 472"/>
                  <a:gd name="T70" fmla="*/ 1 w 404"/>
                  <a:gd name="T71" fmla="*/ 0 h 472"/>
                  <a:gd name="T72" fmla="*/ 1 w 404"/>
                  <a:gd name="T73" fmla="*/ 0 h 472"/>
                  <a:gd name="T74" fmla="*/ 1 w 404"/>
                  <a:gd name="T75" fmla="*/ 0 h 472"/>
                  <a:gd name="T76" fmla="*/ 1 w 404"/>
                  <a:gd name="T77" fmla="*/ 0 h 472"/>
                  <a:gd name="T78" fmla="*/ 1 w 404"/>
                  <a:gd name="T79" fmla="*/ 0 h 472"/>
                  <a:gd name="T80" fmla="*/ 1 w 404"/>
                  <a:gd name="T81" fmla="*/ 0 h 472"/>
                  <a:gd name="T82" fmla="*/ 1 w 404"/>
                  <a:gd name="T83" fmla="*/ 0 h 472"/>
                  <a:gd name="T84" fmla="*/ 1 w 404"/>
                  <a:gd name="T85" fmla="*/ 0 h 472"/>
                  <a:gd name="T86" fmla="*/ 1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5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1 w 354"/>
                  <a:gd name="T1" fmla="*/ 0 h 315"/>
                  <a:gd name="T2" fmla="*/ 1 w 354"/>
                  <a:gd name="T3" fmla="*/ 0 h 315"/>
                  <a:gd name="T4" fmla="*/ 1 w 354"/>
                  <a:gd name="T5" fmla="*/ 1 h 315"/>
                  <a:gd name="T6" fmla="*/ 1 w 354"/>
                  <a:gd name="T7" fmla="*/ 1 h 315"/>
                  <a:gd name="T8" fmla="*/ 1 w 354"/>
                  <a:gd name="T9" fmla="*/ 1 h 315"/>
                  <a:gd name="T10" fmla="*/ 1 w 354"/>
                  <a:gd name="T11" fmla="*/ 1 h 315"/>
                  <a:gd name="T12" fmla="*/ 1 w 354"/>
                  <a:gd name="T13" fmla="*/ 1 h 315"/>
                  <a:gd name="T14" fmla="*/ 1 w 354"/>
                  <a:gd name="T15" fmla="*/ 1 h 315"/>
                  <a:gd name="T16" fmla="*/ 1 w 354"/>
                  <a:gd name="T17" fmla="*/ 1 h 315"/>
                  <a:gd name="T18" fmla="*/ 1 w 354"/>
                  <a:gd name="T19" fmla="*/ 1 h 315"/>
                  <a:gd name="T20" fmla="*/ 1 w 354"/>
                  <a:gd name="T21" fmla="*/ 1 h 315"/>
                  <a:gd name="T22" fmla="*/ 1 w 354"/>
                  <a:gd name="T23" fmla="*/ 1 h 315"/>
                  <a:gd name="T24" fmla="*/ 1 w 354"/>
                  <a:gd name="T25" fmla="*/ 1 h 315"/>
                  <a:gd name="T26" fmla="*/ 1 w 354"/>
                  <a:gd name="T27" fmla="*/ 1 h 315"/>
                  <a:gd name="T28" fmla="*/ 1 w 354"/>
                  <a:gd name="T29" fmla="*/ 1 h 315"/>
                  <a:gd name="T30" fmla="*/ 1 w 354"/>
                  <a:gd name="T31" fmla="*/ 1 h 315"/>
                  <a:gd name="T32" fmla="*/ 1 w 354"/>
                  <a:gd name="T33" fmla="*/ 1 h 315"/>
                  <a:gd name="T34" fmla="*/ 1 w 354"/>
                  <a:gd name="T35" fmla="*/ 1 h 315"/>
                  <a:gd name="T36" fmla="*/ 1 w 354"/>
                  <a:gd name="T37" fmla="*/ 1 h 315"/>
                  <a:gd name="T38" fmla="*/ 1 w 354"/>
                  <a:gd name="T39" fmla="*/ 1 h 315"/>
                  <a:gd name="T40" fmla="*/ 1 w 354"/>
                  <a:gd name="T41" fmla="*/ 1 h 315"/>
                  <a:gd name="T42" fmla="*/ 1 w 354"/>
                  <a:gd name="T43" fmla="*/ 1 h 315"/>
                  <a:gd name="T44" fmla="*/ 1 w 354"/>
                  <a:gd name="T45" fmla="*/ 1 h 315"/>
                  <a:gd name="T46" fmla="*/ 1 w 354"/>
                  <a:gd name="T47" fmla="*/ 1 h 315"/>
                  <a:gd name="T48" fmla="*/ 1 w 354"/>
                  <a:gd name="T49" fmla="*/ 1 h 315"/>
                  <a:gd name="T50" fmla="*/ 1 w 354"/>
                  <a:gd name="T51" fmla="*/ 1 h 315"/>
                  <a:gd name="T52" fmla="*/ 1 w 354"/>
                  <a:gd name="T53" fmla="*/ 1 h 315"/>
                  <a:gd name="T54" fmla="*/ 1 w 354"/>
                  <a:gd name="T55" fmla="*/ 0 h 315"/>
                  <a:gd name="T56" fmla="*/ 1 w 354"/>
                  <a:gd name="T57" fmla="*/ 0 h 315"/>
                  <a:gd name="T58" fmla="*/ 1 w 354"/>
                  <a:gd name="T59" fmla="*/ 0 h 315"/>
                  <a:gd name="T60" fmla="*/ 1 w 354"/>
                  <a:gd name="T61" fmla="*/ 0 h 315"/>
                  <a:gd name="T62" fmla="*/ 1 w 354"/>
                  <a:gd name="T63" fmla="*/ 0 h 315"/>
                  <a:gd name="T64" fmla="*/ 1 w 354"/>
                  <a:gd name="T65" fmla="*/ 0 h 315"/>
                  <a:gd name="T66" fmla="*/ 1 w 354"/>
                  <a:gd name="T67" fmla="*/ 0 h 315"/>
                  <a:gd name="T68" fmla="*/ 1 w 354"/>
                  <a:gd name="T69" fmla="*/ 0 h 315"/>
                  <a:gd name="T70" fmla="*/ 1 w 354"/>
                  <a:gd name="T71" fmla="*/ 0 h 315"/>
                  <a:gd name="T72" fmla="*/ 1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1 w 354"/>
                  <a:gd name="T103" fmla="*/ 0 h 315"/>
                  <a:gd name="T104" fmla="*/ 1 w 354"/>
                  <a:gd name="T105" fmla="*/ 0 h 315"/>
                  <a:gd name="T106" fmla="*/ 1 w 354"/>
                  <a:gd name="T107" fmla="*/ 0 h 315"/>
                  <a:gd name="T108" fmla="*/ 1 w 354"/>
                  <a:gd name="T109" fmla="*/ 0 h 315"/>
                  <a:gd name="T110" fmla="*/ 1 w 354"/>
                  <a:gd name="T111" fmla="*/ 0 h 315"/>
                  <a:gd name="T112" fmla="*/ 1 w 354"/>
                  <a:gd name="T113" fmla="*/ 0 h 315"/>
                  <a:gd name="T114" fmla="*/ 1 w 354"/>
                  <a:gd name="T115" fmla="*/ 0 h 315"/>
                  <a:gd name="T116" fmla="*/ 1 w 354"/>
                  <a:gd name="T117" fmla="*/ 0 h 315"/>
                  <a:gd name="T118" fmla="*/ 1 w 354"/>
                  <a:gd name="T119" fmla="*/ 0 h 315"/>
                  <a:gd name="T120" fmla="*/ 1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6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 h 297"/>
                  <a:gd name="T2" fmla="*/ 0 w 143"/>
                  <a:gd name="T3" fmla="*/ 1 h 297"/>
                  <a:gd name="T4" fmla="*/ 0 w 143"/>
                  <a:gd name="T5" fmla="*/ 1 h 297"/>
                  <a:gd name="T6" fmla="*/ 0 w 143"/>
                  <a:gd name="T7" fmla="*/ 1 h 297"/>
                  <a:gd name="T8" fmla="*/ 0 w 143"/>
                  <a:gd name="T9" fmla="*/ 1 h 297"/>
                  <a:gd name="T10" fmla="*/ 0 w 143"/>
                  <a:gd name="T11" fmla="*/ 1 h 297"/>
                  <a:gd name="T12" fmla="*/ 0 w 143"/>
                  <a:gd name="T13" fmla="*/ 1 h 297"/>
                  <a:gd name="T14" fmla="*/ 0 w 143"/>
                  <a:gd name="T15" fmla="*/ 1 h 297"/>
                  <a:gd name="T16" fmla="*/ 0 w 143"/>
                  <a:gd name="T17" fmla="*/ 1 h 297"/>
                  <a:gd name="T18" fmla="*/ 0 w 143"/>
                  <a:gd name="T19" fmla="*/ 1 h 297"/>
                  <a:gd name="T20" fmla="*/ 1 w 143"/>
                  <a:gd name="T21" fmla="*/ 1 h 297"/>
                  <a:gd name="T22" fmla="*/ 1 w 143"/>
                  <a:gd name="T23" fmla="*/ 1 h 297"/>
                  <a:gd name="T24" fmla="*/ 1 w 143"/>
                  <a:gd name="T25" fmla="*/ 1 h 297"/>
                  <a:gd name="T26" fmla="*/ 1 w 143"/>
                  <a:gd name="T27" fmla="*/ 1 h 297"/>
                  <a:gd name="T28" fmla="*/ 1 w 143"/>
                  <a:gd name="T29" fmla="*/ 1 h 297"/>
                  <a:gd name="T30" fmla="*/ 1 w 143"/>
                  <a:gd name="T31" fmla="*/ 1 h 297"/>
                  <a:gd name="T32" fmla="*/ 0 w 143"/>
                  <a:gd name="T33" fmla="*/ 1 h 297"/>
                  <a:gd name="T34" fmla="*/ 0 w 143"/>
                  <a:gd name="T35" fmla="*/ 1 h 297"/>
                  <a:gd name="T36" fmla="*/ 0 w 143"/>
                  <a:gd name="T37" fmla="*/ 1 h 297"/>
                  <a:gd name="T38" fmla="*/ 0 w 143"/>
                  <a:gd name="T39" fmla="*/ 1 h 297"/>
                  <a:gd name="T40" fmla="*/ 0 w 143"/>
                  <a:gd name="T41" fmla="*/ 1 h 297"/>
                  <a:gd name="T42" fmla="*/ 0 w 143"/>
                  <a:gd name="T43" fmla="*/ 1 h 297"/>
                  <a:gd name="T44" fmla="*/ 0 w 143"/>
                  <a:gd name="T45" fmla="*/ 1 h 297"/>
                  <a:gd name="T46" fmla="*/ 0 w 143"/>
                  <a:gd name="T47" fmla="*/ 1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1 w 143"/>
                  <a:gd name="T63" fmla="*/ 0 h 297"/>
                  <a:gd name="T64" fmla="*/ 1 w 143"/>
                  <a:gd name="T65" fmla="*/ 0 h 297"/>
                  <a:gd name="T66" fmla="*/ 1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1 h 297"/>
                  <a:gd name="T80" fmla="*/ 0 w 143"/>
                  <a:gd name="T81" fmla="*/ 1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7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1 w 309"/>
                  <a:gd name="T1" fmla="*/ 1 h 388"/>
                  <a:gd name="T2" fmla="*/ 1 w 309"/>
                  <a:gd name="T3" fmla="*/ 1 h 388"/>
                  <a:gd name="T4" fmla="*/ 1 w 309"/>
                  <a:gd name="T5" fmla="*/ 1 h 388"/>
                  <a:gd name="T6" fmla="*/ 1 w 309"/>
                  <a:gd name="T7" fmla="*/ 1 h 388"/>
                  <a:gd name="T8" fmla="*/ 1 w 309"/>
                  <a:gd name="T9" fmla="*/ 1 h 388"/>
                  <a:gd name="T10" fmla="*/ 1 w 309"/>
                  <a:gd name="T11" fmla="*/ 1 h 388"/>
                  <a:gd name="T12" fmla="*/ 1 w 309"/>
                  <a:gd name="T13" fmla="*/ 1 h 388"/>
                  <a:gd name="T14" fmla="*/ 1 w 309"/>
                  <a:gd name="T15" fmla="*/ 1 h 388"/>
                  <a:gd name="T16" fmla="*/ 1 w 309"/>
                  <a:gd name="T17" fmla="*/ 1 h 388"/>
                  <a:gd name="T18" fmla="*/ 1 w 309"/>
                  <a:gd name="T19" fmla="*/ 1 h 388"/>
                  <a:gd name="T20" fmla="*/ 1 w 309"/>
                  <a:gd name="T21" fmla="*/ 2 h 388"/>
                  <a:gd name="T22" fmla="*/ 1 w 309"/>
                  <a:gd name="T23" fmla="*/ 2 h 388"/>
                  <a:gd name="T24" fmla="*/ 1 w 309"/>
                  <a:gd name="T25" fmla="*/ 2 h 388"/>
                  <a:gd name="T26" fmla="*/ 1 w 309"/>
                  <a:gd name="T27" fmla="*/ 2 h 388"/>
                  <a:gd name="T28" fmla="*/ 1 w 309"/>
                  <a:gd name="T29" fmla="*/ 2 h 388"/>
                  <a:gd name="T30" fmla="*/ 1 w 309"/>
                  <a:gd name="T31" fmla="*/ 1 h 388"/>
                  <a:gd name="T32" fmla="*/ 1 w 309"/>
                  <a:gd name="T33" fmla="*/ 1 h 388"/>
                  <a:gd name="T34" fmla="*/ 1 w 309"/>
                  <a:gd name="T35" fmla="*/ 1 h 388"/>
                  <a:gd name="T36" fmla="*/ 1 w 309"/>
                  <a:gd name="T37" fmla="*/ 1 h 388"/>
                  <a:gd name="T38" fmla="*/ 1 w 309"/>
                  <a:gd name="T39" fmla="*/ 1 h 388"/>
                  <a:gd name="T40" fmla="*/ 1 w 309"/>
                  <a:gd name="T41" fmla="*/ 1 h 388"/>
                  <a:gd name="T42" fmla="*/ 1 w 309"/>
                  <a:gd name="T43" fmla="*/ 0 h 388"/>
                  <a:gd name="T44" fmla="*/ 1 w 309"/>
                  <a:gd name="T45" fmla="*/ 0 h 388"/>
                  <a:gd name="T46" fmla="*/ 1 w 309"/>
                  <a:gd name="T47" fmla="*/ 0 h 388"/>
                  <a:gd name="T48" fmla="*/ 1 w 309"/>
                  <a:gd name="T49" fmla="*/ 0 h 388"/>
                  <a:gd name="T50" fmla="*/ 1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1 w 309"/>
                  <a:gd name="T69" fmla="*/ 0 h 388"/>
                  <a:gd name="T70" fmla="*/ 1 w 309"/>
                  <a:gd name="T71" fmla="*/ 0 h 388"/>
                  <a:gd name="T72" fmla="*/ 1 w 309"/>
                  <a:gd name="T73" fmla="*/ 0 h 388"/>
                  <a:gd name="T74" fmla="*/ 1 w 309"/>
                  <a:gd name="T75" fmla="*/ 1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8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 w 406"/>
                  <a:gd name="T1" fmla="*/ 0 h 292"/>
                  <a:gd name="T2" fmla="*/ 1 w 406"/>
                  <a:gd name="T3" fmla="*/ 1 h 292"/>
                  <a:gd name="T4" fmla="*/ 2 w 406"/>
                  <a:gd name="T5" fmla="*/ 1 h 292"/>
                  <a:gd name="T6" fmla="*/ 2 w 406"/>
                  <a:gd name="T7" fmla="*/ 1 h 292"/>
                  <a:gd name="T8" fmla="*/ 2 w 406"/>
                  <a:gd name="T9" fmla="*/ 1 h 292"/>
                  <a:gd name="T10" fmla="*/ 2 w 406"/>
                  <a:gd name="T11" fmla="*/ 1 h 292"/>
                  <a:gd name="T12" fmla="*/ 2 w 406"/>
                  <a:gd name="T13" fmla="*/ 1 h 292"/>
                  <a:gd name="T14" fmla="*/ 2 w 406"/>
                  <a:gd name="T15" fmla="*/ 1 h 292"/>
                  <a:gd name="T16" fmla="*/ 1 w 406"/>
                  <a:gd name="T17" fmla="*/ 1 h 292"/>
                  <a:gd name="T18" fmla="*/ 1 w 406"/>
                  <a:gd name="T19" fmla="*/ 1 h 292"/>
                  <a:gd name="T20" fmla="*/ 1 w 406"/>
                  <a:gd name="T21" fmla="*/ 0 h 292"/>
                  <a:gd name="T22" fmla="*/ 1 w 406"/>
                  <a:gd name="T23" fmla="*/ 0 h 292"/>
                  <a:gd name="T24" fmla="*/ 1 w 406"/>
                  <a:gd name="T25" fmla="*/ 0 h 292"/>
                  <a:gd name="T26" fmla="*/ 1 w 406"/>
                  <a:gd name="T27" fmla="*/ 0 h 292"/>
                  <a:gd name="T28" fmla="*/ 1 w 406"/>
                  <a:gd name="T29" fmla="*/ 0 h 292"/>
                  <a:gd name="T30" fmla="*/ 1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1 h 292"/>
                  <a:gd name="T38" fmla="*/ 0 w 406"/>
                  <a:gd name="T39" fmla="*/ 1 h 292"/>
                  <a:gd name="T40" fmla="*/ 0 w 406"/>
                  <a:gd name="T41" fmla="*/ 1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1 w 406"/>
                  <a:gd name="T49" fmla="*/ 0 h 292"/>
                  <a:gd name="T50" fmla="*/ 1 w 406"/>
                  <a:gd name="T51" fmla="*/ 0 h 292"/>
                  <a:gd name="T52" fmla="*/ 1 w 406"/>
                  <a:gd name="T53" fmla="*/ 0 h 292"/>
                  <a:gd name="T54" fmla="*/ 1 w 406"/>
                  <a:gd name="T55" fmla="*/ 0 h 292"/>
                  <a:gd name="T56" fmla="*/ 1 w 406"/>
                  <a:gd name="T57" fmla="*/ 0 h 292"/>
                  <a:gd name="T58" fmla="*/ 1 w 406"/>
                  <a:gd name="T59" fmla="*/ 0 h 292"/>
                  <a:gd name="T60" fmla="*/ 1 w 406"/>
                  <a:gd name="T61" fmla="*/ 0 h 292"/>
                  <a:gd name="T62" fmla="*/ 1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9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1 h 960"/>
                  <a:gd name="T2" fmla="*/ 0 w 439"/>
                  <a:gd name="T3" fmla="*/ 1 h 960"/>
                  <a:gd name="T4" fmla="*/ 0 w 439"/>
                  <a:gd name="T5" fmla="*/ 2 h 960"/>
                  <a:gd name="T6" fmla="*/ 1 w 439"/>
                  <a:gd name="T7" fmla="*/ 2 h 960"/>
                  <a:gd name="T8" fmla="*/ 1 w 439"/>
                  <a:gd name="T9" fmla="*/ 2 h 960"/>
                  <a:gd name="T10" fmla="*/ 1 w 439"/>
                  <a:gd name="T11" fmla="*/ 3 h 960"/>
                  <a:gd name="T12" fmla="*/ 1 w 439"/>
                  <a:gd name="T13" fmla="*/ 3 h 960"/>
                  <a:gd name="T14" fmla="*/ 1 w 439"/>
                  <a:gd name="T15" fmla="*/ 3 h 960"/>
                  <a:gd name="T16" fmla="*/ 1 w 439"/>
                  <a:gd name="T17" fmla="*/ 3 h 960"/>
                  <a:gd name="T18" fmla="*/ 2 w 439"/>
                  <a:gd name="T19" fmla="*/ 4 h 960"/>
                  <a:gd name="T20" fmla="*/ 2 w 439"/>
                  <a:gd name="T21" fmla="*/ 4 h 960"/>
                  <a:gd name="T22" fmla="*/ 2 w 439"/>
                  <a:gd name="T23" fmla="*/ 4 h 960"/>
                  <a:gd name="T24" fmla="*/ 2 w 439"/>
                  <a:gd name="T25" fmla="*/ 4 h 960"/>
                  <a:gd name="T26" fmla="*/ 2 w 439"/>
                  <a:gd name="T27" fmla="*/ 4 h 960"/>
                  <a:gd name="T28" fmla="*/ 2 w 439"/>
                  <a:gd name="T29" fmla="*/ 4 h 960"/>
                  <a:gd name="T30" fmla="*/ 2 w 439"/>
                  <a:gd name="T31" fmla="*/ 4 h 960"/>
                  <a:gd name="T32" fmla="*/ 2 w 439"/>
                  <a:gd name="T33" fmla="*/ 4 h 960"/>
                  <a:gd name="T34" fmla="*/ 2 w 439"/>
                  <a:gd name="T35" fmla="*/ 3 h 960"/>
                  <a:gd name="T36" fmla="*/ 1 w 439"/>
                  <a:gd name="T37" fmla="*/ 3 h 960"/>
                  <a:gd name="T38" fmla="*/ 1 w 439"/>
                  <a:gd name="T39" fmla="*/ 3 h 960"/>
                  <a:gd name="T40" fmla="*/ 1 w 439"/>
                  <a:gd name="T41" fmla="*/ 3 h 960"/>
                  <a:gd name="T42" fmla="*/ 1 w 439"/>
                  <a:gd name="T43" fmla="*/ 2 h 960"/>
                  <a:gd name="T44" fmla="*/ 1 w 439"/>
                  <a:gd name="T45" fmla="*/ 2 h 960"/>
                  <a:gd name="T46" fmla="*/ 1 w 439"/>
                  <a:gd name="T47" fmla="*/ 1 h 960"/>
                  <a:gd name="T48" fmla="*/ 0 w 439"/>
                  <a:gd name="T49" fmla="*/ 1 h 960"/>
                  <a:gd name="T50" fmla="*/ 0 w 439"/>
                  <a:gd name="T51" fmla="*/ 1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1 h 960"/>
                  <a:gd name="T66" fmla="*/ 0 w 439"/>
                  <a:gd name="T67" fmla="*/ 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0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1 h 198"/>
                  <a:gd name="T2" fmla="*/ 0 w 382"/>
                  <a:gd name="T3" fmla="*/ 1 h 198"/>
                  <a:gd name="T4" fmla="*/ 0 w 382"/>
                  <a:gd name="T5" fmla="*/ 1 h 198"/>
                  <a:gd name="T6" fmla="*/ 0 w 382"/>
                  <a:gd name="T7" fmla="*/ 1 h 198"/>
                  <a:gd name="T8" fmla="*/ 0 w 382"/>
                  <a:gd name="T9" fmla="*/ 1 h 198"/>
                  <a:gd name="T10" fmla="*/ 0 w 382"/>
                  <a:gd name="T11" fmla="*/ 1 h 198"/>
                  <a:gd name="T12" fmla="*/ 0 w 382"/>
                  <a:gd name="T13" fmla="*/ 1 h 198"/>
                  <a:gd name="T14" fmla="*/ 0 w 382"/>
                  <a:gd name="T15" fmla="*/ 1 h 198"/>
                  <a:gd name="T16" fmla="*/ 0 w 382"/>
                  <a:gd name="T17" fmla="*/ 1 h 198"/>
                  <a:gd name="T18" fmla="*/ 1 w 382"/>
                  <a:gd name="T19" fmla="*/ 1 h 198"/>
                  <a:gd name="T20" fmla="*/ 1 w 382"/>
                  <a:gd name="T21" fmla="*/ 1 h 198"/>
                  <a:gd name="T22" fmla="*/ 1 w 382"/>
                  <a:gd name="T23" fmla="*/ 1 h 198"/>
                  <a:gd name="T24" fmla="*/ 1 w 382"/>
                  <a:gd name="T25" fmla="*/ 0 h 198"/>
                  <a:gd name="T26" fmla="*/ 1 w 382"/>
                  <a:gd name="T27" fmla="*/ 0 h 198"/>
                  <a:gd name="T28" fmla="*/ 1 w 382"/>
                  <a:gd name="T29" fmla="*/ 0 h 198"/>
                  <a:gd name="T30" fmla="*/ 1 w 382"/>
                  <a:gd name="T31" fmla="*/ 0 h 198"/>
                  <a:gd name="T32" fmla="*/ 1 w 382"/>
                  <a:gd name="T33" fmla="*/ 0 h 198"/>
                  <a:gd name="T34" fmla="*/ 1 w 382"/>
                  <a:gd name="T35" fmla="*/ 0 h 198"/>
                  <a:gd name="T36" fmla="*/ 1 w 382"/>
                  <a:gd name="T37" fmla="*/ 0 h 198"/>
                  <a:gd name="T38" fmla="*/ 1 w 382"/>
                  <a:gd name="T39" fmla="*/ 0 h 198"/>
                  <a:gd name="T40" fmla="*/ 2 w 382"/>
                  <a:gd name="T41" fmla="*/ 0 h 198"/>
                  <a:gd name="T42" fmla="*/ 2 w 382"/>
                  <a:gd name="T43" fmla="*/ 0 h 198"/>
                  <a:gd name="T44" fmla="*/ 2 w 382"/>
                  <a:gd name="T45" fmla="*/ 0 h 198"/>
                  <a:gd name="T46" fmla="*/ 2 w 382"/>
                  <a:gd name="T47" fmla="*/ 0 h 198"/>
                  <a:gd name="T48" fmla="*/ 2 w 382"/>
                  <a:gd name="T49" fmla="*/ 0 h 198"/>
                  <a:gd name="T50" fmla="*/ 2 w 382"/>
                  <a:gd name="T51" fmla="*/ 0 h 198"/>
                  <a:gd name="T52" fmla="*/ 2 w 382"/>
                  <a:gd name="T53" fmla="*/ 0 h 198"/>
                  <a:gd name="T54" fmla="*/ 2 w 382"/>
                  <a:gd name="T55" fmla="*/ 0 h 198"/>
                  <a:gd name="T56" fmla="*/ 1 w 382"/>
                  <a:gd name="T57" fmla="*/ 0 h 198"/>
                  <a:gd name="T58" fmla="*/ 1 w 382"/>
                  <a:gd name="T59" fmla="*/ 0 h 198"/>
                  <a:gd name="T60" fmla="*/ 1 w 382"/>
                  <a:gd name="T61" fmla="*/ 0 h 198"/>
                  <a:gd name="T62" fmla="*/ 1 w 382"/>
                  <a:gd name="T63" fmla="*/ 0 h 198"/>
                  <a:gd name="T64" fmla="*/ 1 w 382"/>
                  <a:gd name="T65" fmla="*/ 0 h 198"/>
                  <a:gd name="T66" fmla="*/ 1 w 382"/>
                  <a:gd name="T67" fmla="*/ 0 h 198"/>
                  <a:gd name="T68" fmla="*/ 1 w 382"/>
                  <a:gd name="T69" fmla="*/ 0 h 198"/>
                  <a:gd name="T70" fmla="*/ 1 w 382"/>
                  <a:gd name="T71" fmla="*/ 0 h 198"/>
                  <a:gd name="T72" fmla="*/ 1 w 382"/>
                  <a:gd name="T73" fmla="*/ 0 h 198"/>
                  <a:gd name="T74" fmla="*/ 0 w 382"/>
                  <a:gd name="T75" fmla="*/ 1 h 198"/>
                  <a:gd name="T76" fmla="*/ 0 w 382"/>
                  <a:gd name="T77" fmla="*/ 1 h 198"/>
                  <a:gd name="T78" fmla="*/ 0 w 382"/>
                  <a:gd name="T79" fmla="*/ 1 h 198"/>
                  <a:gd name="T80" fmla="*/ 0 w 382"/>
                  <a:gd name="T81" fmla="*/ 1 h 198"/>
                  <a:gd name="T82" fmla="*/ 0 w 382"/>
                  <a:gd name="T83" fmla="*/ 1 h 198"/>
                  <a:gd name="T84" fmla="*/ 0 w 382"/>
                  <a:gd name="T85" fmla="*/ 1 h 198"/>
                  <a:gd name="T86" fmla="*/ 0 w 382"/>
                  <a:gd name="T87" fmla="*/ 1 h 198"/>
                  <a:gd name="T88" fmla="*/ 0 w 382"/>
                  <a:gd name="T89" fmla="*/ 1 h 198"/>
                  <a:gd name="T90" fmla="*/ 0 w 382"/>
                  <a:gd name="T91" fmla="*/ 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1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1 h 240"/>
                  <a:gd name="T20" fmla="*/ 0 w 229"/>
                  <a:gd name="T21" fmla="*/ 1 h 240"/>
                  <a:gd name="T22" fmla="*/ 0 w 229"/>
                  <a:gd name="T23" fmla="*/ 1 h 240"/>
                  <a:gd name="T24" fmla="*/ 0 w 229"/>
                  <a:gd name="T25" fmla="*/ 1 h 240"/>
                  <a:gd name="T26" fmla="*/ 0 w 229"/>
                  <a:gd name="T27" fmla="*/ 1 h 240"/>
                  <a:gd name="T28" fmla="*/ 1 w 229"/>
                  <a:gd name="T29" fmla="*/ 1 h 240"/>
                  <a:gd name="T30" fmla="*/ 1 w 229"/>
                  <a:gd name="T31" fmla="*/ 1 h 240"/>
                  <a:gd name="T32" fmla="*/ 1 w 229"/>
                  <a:gd name="T33" fmla="*/ 1 h 240"/>
                  <a:gd name="T34" fmla="*/ 1 w 229"/>
                  <a:gd name="T35" fmla="*/ 1 h 240"/>
                  <a:gd name="T36" fmla="*/ 1 w 229"/>
                  <a:gd name="T37" fmla="*/ 0 h 240"/>
                  <a:gd name="T38" fmla="*/ 1 w 229"/>
                  <a:gd name="T39" fmla="*/ 0 h 240"/>
                  <a:gd name="T40" fmla="*/ 1 w 229"/>
                  <a:gd name="T41" fmla="*/ 0 h 240"/>
                  <a:gd name="T42" fmla="*/ 1 w 229"/>
                  <a:gd name="T43" fmla="*/ 0 h 240"/>
                  <a:gd name="T44" fmla="*/ 1 w 229"/>
                  <a:gd name="T45" fmla="*/ 1 h 240"/>
                  <a:gd name="T46" fmla="*/ 1 w 229"/>
                  <a:gd name="T47" fmla="*/ 1 h 240"/>
                  <a:gd name="T48" fmla="*/ 1 w 229"/>
                  <a:gd name="T49" fmla="*/ 1 h 240"/>
                  <a:gd name="T50" fmla="*/ 1 w 229"/>
                  <a:gd name="T51" fmla="*/ 1 h 240"/>
                  <a:gd name="T52" fmla="*/ 0 w 229"/>
                  <a:gd name="T53" fmla="*/ 1 h 240"/>
                  <a:gd name="T54" fmla="*/ 0 w 229"/>
                  <a:gd name="T55" fmla="*/ 1 h 240"/>
                  <a:gd name="T56" fmla="*/ 0 w 229"/>
                  <a:gd name="T57" fmla="*/ 1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1 w 229"/>
                  <a:gd name="T73" fmla="*/ 0 h 240"/>
                  <a:gd name="T74" fmla="*/ 1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2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1 h 270"/>
                  <a:gd name="T12" fmla="*/ 0 w 281"/>
                  <a:gd name="T13" fmla="*/ 1 h 270"/>
                  <a:gd name="T14" fmla="*/ 0 w 281"/>
                  <a:gd name="T15" fmla="*/ 1 h 270"/>
                  <a:gd name="T16" fmla="*/ 0 w 281"/>
                  <a:gd name="T17" fmla="*/ 1 h 270"/>
                  <a:gd name="T18" fmla="*/ 0 w 281"/>
                  <a:gd name="T19" fmla="*/ 1 h 270"/>
                  <a:gd name="T20" fmla="*/ 1 w 281"/>
                  <a:gd name="T21" fmla="*/ 1 h 270"/>
                  <a:gd name="T22" fmla="*/ 1 w 281"/>
                  <a:gd name="T23" fmla="*/ 1 h 270"/>
                  <a:gd name="T24" fmla="*/ 1 w 281"/>
                  <a:gd name="T25" fmla="*/ 1 h 270"/>
                  <a:gd name="T26" fmla="*/ 1 w 281"/>
                  <a:gd name="T27" fmla="*/ 1 h 270"/>
                  <a:gd name="T28" fmla="*/ 1 w 281"/>
                  <a:gd name="T29" fmla="*/ 1 h 270"/>
                  <a:gd name="T30" fmla="*/ 1 w 281"/>
                  <a:gd name="T31" fmla="*/ 1 h 270"/>
                  <a:gd name="T32" fmla="*/ 1 w 281"/>
                  <a:gd name="T33" fmla="*/ 1 h 270"/>
                  <a:gd name="T34" fmla="*/ 1 w 281"/>
                  <a:gd name="T35" fmla="*/ 0 h 270"/>
                  <a:gd name="T36" fmla="*/ 1 w 281"/>
                  <a:gd name="T37" fmla="*/ 0 h 270"/>
                  <a:gd name="T38" fmla="*/ 1 w 281"/>
                  <a:gd name="T39" fmla="*/ 1 h 270"/>
                  <a:gd name="T40" fmla="*/ 1 w 281"/>
                  <a:gd name="T41" fmla="*/ 1 h 270"/>
                  <a:gd name="T42" fmla="*/ 1 w 281"/>
                  <a:gd name="T43" fmla="*/ 1 h 270"/>
                  <a:gd name="T44" fmla="*/ 1 w 281"/>
                  <a:gd name="T45" fmla="*/ 1 h 270"/>
                  <a:gd name="T46" fmla="*/ 1 w 281"/>
                  <a:gd name="T47" fmla="*/ 1 h 270"/>
                  <a:gd name="T48" fmla="*/ 1 w 281"/>
                  <a:gd name="T49" fmla="*/ 1 h 270"/>
                  <a:gd name="T50" fmla="*/ 0 w 281"/>
                  <a:gd name="T51" fmla="*/ 1 h 270"/>
                  <a:gd name="T52" fmla="*/ 0 w 281"/>
                  <a:gd name="T53" fmla="*/ 1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3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4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5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6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7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8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9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0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1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2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3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4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5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6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7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8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9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0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1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2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3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4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1 h 845"/>
                  <a:gd name="T2" fmla="*/ 0 w 366"/>
                  <a:gd name="T3" fmla="*/ 1 h 845"/>
                  <a:gd name="T4" fmla="*/ 0 w 366"/>
                  <a:gd name="T5" fmla="*/ 1 h 845"/>
                  <a:gd name="T6" fmla="*/ 0 w 366"/>
                  <a:gd name="T7" fmla="*/ 2 h 845"/>
                  <a:gd name="T8" fmla="*/ 1 w 366"/>
                  <a:gd name="T9" fmla="*/ 2 h 845"/>
                  <a:gd name="T10" fmla="*/ 1 w 366"/>
                  <a:gd name="T11" fmla="*/ 3 h 845"/>
                  <a:gd name="T12" fmla="*/ 1 w 366"/>
                  <a:gd name="T13" fmla="*/ 3 h 845"/>
                  <a:gd name="T14" fmla="*/ 1 w 366"/>
                  <a:gd name="T15" fmla="*/ 3 h 845"/>
                  <a:gd name="T16" fmla="*/ 1 w 366"/>
                  <a:gd name="T17" fmla="*/ 3 h 845"/>
                  <a:gd name="T18" fmla="*/ 1 w 366"/>
                  <a:gd name="T19" fmla="*/ 3 h 845"/>
                  <a:gd name="T20" fmla="*/ 1 w 366"/>
                  <a:gd name="T21" fmla="*/ 3 h 845"/>
                  <a:gd name="T22" fmla="*/ 1 w 366"/>
                  <a:gd name="T23" fmla="*/ 3 h 845"/>
                  <a:gd name="T24" fmla="*/ 2 w 366"/>
                  <a:gd name="T25" fmla="*/ 3 h 845"/>
                  <a:gd name="T26" fmla="*/ 1 w 366"/>
                  <a:gd name="T27" fmla="*/ 3 h 845"/>
                  <a:gd name="T28" fmla="*/ 1 w 366"/>
                  <a:gd name="T29" fmla="*/ 3 h 845"/>
                  <a:gd name="T30" fmla="*/ 1 w 366"/>
                  <a:gd name="T31" fmla="*/ 3 h 845"/>
                  <a:gd name="T32" fmla="*/ 1 w 366"/>
                  <a:gd name="T33" fmla="*/ 3 h 845"/>
                  <a:gd name="T34" fmla="*/ 1 w 366"/>
                  <a:gd name="T35" fmla="*/ 3 h 845"/>
                  <a:gd name="T36" fmla="*/ 1 w 366"/>
                  <a:gd name="T37" fmla="*/ 3 h 845"/>
                  <a:gd name="T38" fmla="*/ 1 w 366"/>
                  <a:gd name="T39" fmla="*/ 3 h 845"/>
                  <a:gd name="T40" fmla="*/ 1 w 366"/>
                  <a:gd name="T41" fmla="*/ 2 h 845"/>
                  <a:gd name="T42" fmla="*/ 1 w 366"/>
                  <a:gd name="T43" fmla="*/ 2 h 845"/>
                  <a:gd name="T44" fmla="*/ 1 w 366"/>
                  <a:gd name="T45" fmla="*/ 2 h 845"/>
                  <a:gd name="T46" fmla="*/ 0 w 366"/>
                  <a:gd name="T47" fmla="*/ 1 h 845"/>
                  <a:gd name="T48" fmla="*/ 0 w 366"/>
                  <a:gd name="T49" fmla="*/ 1 h 845"/>
                  <a:gd name="T50" fmla="*/ 0 w 366"/>
                  <a:gd name="T51" fmla="*/ 1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5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6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7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 w 142"/>
                  <a:gd name="T1" fmla="*/ 0 h 36"/>
                  <a:gd name="T2" fmla="*/ 1 w 142"/>
                  <a:gd name="T3" fmla="*/ 0 h 36"/>
                  <a:gd name="T4" fmla="*/ 1 w 142"/>
                  <a:gd name="T5" fmla="*/ 0 h 36"/>
                  <a:gd name="T6" fmla="*/ 1 w 142"/>
                  <a:gd name="T7" fmla="*/ 0 h 36"/>
                  <a:gd name="T8" fmla="*/ 1 w 142"/>
                  <a:gd name="T9" fmla="*/ 0 h 36"/>
                  <a:gd name="T10" fmla="*/ 1 w 142"/>
                  <a:gd name="T11" fmla="*/ 0 h 36"/>
                  <a:gd name="T12" fmla="*/ 1 w 142"/>
                  <a:gd name="T13" fmla="*/ 0 h 36"/>
                  <a:gd name="T14" fmla="*/ 1 w 142"/>
                  <a:gd name="T15" fmla="*/ 0 h 36"/>
                  <a:gd name="T16" fmla="*/ 1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1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8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1 h 601"/>
                  <a:gd name="T2" fmla="*/ 1 w 351"/>
                  <a:gd name="T3" fmla="*/ 1 h 601"/>
                  <a:gd name="T4" fmla="*/ 1 w 351"/>
                  <a:gd name="T5" fmla="*/ 2 h 601"/>
                  <a:gd name="T6" fmla="*/ 1 w 351"/>
                  <a:gd name="T7" fmla="*/ 2 h 601"/>
                  <a:gd name="T8" fmla="*/ 1 w 351"/>
                  <a:gd name="T9" fmla="*/ 2 h 601"/>
                  <a:gd name="T10" fmla="*/ 1 w 351"/>
                  <a:gd name="T11" fmla="*/ 2 h 601"/>
                  <a:gd name="T12" fmla="*/ 1 w 351"/>
                  <a:gd name="T13" fmla="*/ 2 h 601"/>
                  <a:gd name="T14" fmla="*/ 1 w 351"/>
                  <a:gd name="T15" fmla="*/ 2 h 601"/>
                  <a:gd name="T16" fmla="*/ 1 w 351"/>
                  <a:gd name="T17" fmla="*/ 2 h 601"/>
                  <a:gd name="T18" fmla="*/ 1 w 351"/>
                  <a:gd name="T19" fmla="*/ 2 h 601"/>
                  <a:gd name="T20" fmla="*/ 1 w 351"/>
                  <a:gd name="T21" fmla="*/ 2 h 601"/>
                  <a:gd name="T22" fmla="*/ 1 w 351"/>
                  <a:gd name="T23" fmla="*/ 2 h 601"/>
                  <a:gd name="T24" fmla="*/ 1 w 351"/>
                  <a:gd name="T25" fmla="*/ 2 h 601"/>
                  <a:gd name="T26" fmla="*/ 1 w 351"/>
                  <a:gd name="T27" fmla="*/ 2 h 601"/>
                  <a:gd name="T28" fmla="*/ 1 w 351"/>
                  <a:gd name="T29" fmla="*/ 2 h 601"/>
                  <a:gd name="T30" fmla="*/ 1 w 351"/>
                  <a:gd name="T31" fmla="*/ 2 h 601"/>
                  <a:gd name="T32" fmla="*/ 1 w 351"/>
                  <a:gd name="T33" fmla="*/ 2 h 601"/>
                  <a:gd name="T34" fmla="*/ 1 w 351"/>
                  <a:gd name="T35" fmla="*/ 2 h 601"/>
                  <a:gd name="T36" fmla="*/ 1 w 351"/>
                  <a:gd name="T37" fmla="*/ 2 h 601"/>
                  <a:gd name="T38" fmla="*/ 1 w 351"/>
                  <a:gd name="T39" fmla="*/ 2 h 601"/>
                  <a:gd name="T40" fmla="*/ 1 w 351"/>
                  <a:gd name="T41" fmla="*/ 2 h 601"/>
                  <a:gd name="T42" fmla="*/ 1 w 351"/>
                  <a:gd name="T43" fmla="*/ 2 h 601"/>
                  <a:gd name="T44" fmla="*/ 1 w 351"/>
                  <a:gd name="T45" fmla="*/ 1 h 601"/>
                  <a:gd name="T46" fmla="*/ 1 w 351"/>
                  <a:gd name="T47" fmla="*/ 1 h 601"/>
                  <a:gd name="T48" fmla="*/ 1 w 351"/>
                  <a:gd name="T49" fmla="*/ 1 h 601"/>
                  <a:gd name="T50" fmla="*/ 1 w 351"/>
                  <a:gd name="T51" fmla="*/ 1 h 601"/>
                  <a:gd name="T52" fmla="*/ 0 w 351"/>
                  <a:gd name="T53" fmla="*/ 1 h 601"/>
                  <a:gd name="T54" fmla="*/ 0 w 351"/>
                  <a:gd name="T55" fmla="*/ 1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1 h 601"/>
                  <a:gd name="T74" fmla="*/ 0 w 351"/>
                  <a:gd name="T75" fmla="*/ 1 h 601"/>
                  <a:gd name="T76" fmla="*/ 0 w 351"/>
                  <a:gd name="T77" fmla="*/ 1 h 601"/>
                  <a:gd name="T78" fmla="*/ 0 w 351"/>
                  <a:gd name="T79" fmla="*/ 1 h 601"/>
                  <a:gd name="T80" fmla="*/ 0 w 351"/>
                  <a:gd name="T81" fmla="*/ 1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9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 w 2164"/>
                  <a:gd name="T1" fmla="*/ 0 h 1979"/>
                  <a:gd name="T2" fmla="*/ 1 w 2164"/>
                  <a:gd name="T3" fmla="*/ 0 h 1979"/>
                  <a:gd name="T4" fmla="*/ 1 w 2164"/>
                  <a:gd name="T5" fmla="*/ 0 h 1979"/>
                  <a:gd name="T6" fmla="*/ 1 w 2164"/>
                  <a:gd name="T7" fmla="*/ 0 h 1979"/>
                  <a:gd name="T8" fmla="*/ 1 w 2164"/>
                  <a:gd name="T9" fmla="*/ 0 h 1979"/>
                  <a:gd name="T10" fmla="*/ 1 w 2164"/>
                  <a:gd name="T11" fmla="*/ 0 h 1979"/>
                  <a:gd name="T12" fmla="*/ 1 w 2164"/>
                  <a:gd name="T13" fmla="*/ 0 h 1979"/>
                  <a:gd name="T14" fmla="*/ 1 w 2164"/>
                  <a:gd name="T15" fmla="*/ 0 h 1979"/>
                  <a:gd name="T16" fmla="*/ 1 w 2164"/>
                  <a:gd name="T17" fmla="*/ 0 h 1979"/>
                  <a:gd name="T18" fmla="*/ 2 w 2164"/>
                  <a:gd name="T19" fmla="*/ 0 h 1979"/>
                  <a:gd name="T20" fmla="*/ 2 w 2164"/>
                  <a:gd name="T21" fmla="*/ 0 h 1979"/>
                  <a:gd name="T22" fmla="*/ 2 w 2164"/>
                  <a:gd name="T23" fmla="*/ 0 h 1979"/>
                  <a:gd name="T24" fmla="*/ 2 w 2164"/>
                  <a:gd name="T25" fmla="*/ 0 h 1979"/>
                  <a:gd name="T26" fmla="*/ 2 w 2164"/>
                  <a:gd name="T27" fmla="*/ 0 h 1979"/>
                  <a:gd name="T28" fmla="*/ 2 w 2164"/>
                  <a:gd name="T29" fmla="*/ 0 h 1979"/>
                  <a:gd name="T30" fmla="*/ 2 w 2164"/>
                  <a:gd name="T31" fmla="*/ 0 h 1979"/>
                  <a:gd name="T32" fmla="*/ 2 w 2164"/>
                  <a:gd name="T33" fmla="*/ 1 h 1979"/>
                  <a:gd name="T34" fmla="*/ 2 w 2164"/>
                  <a:gd name="T35" fmla="*/ 1 h 1979"/>
                  <a:gd name="T36" fmla="*/ 2 w 2164"/>
                  <a:gd name="T37" fmla="*/ 1 h 1979"/>
                  <a:gd name="T38" fmla="*/ 2 w 2164"/>
                  <a:gd name="T39" fmla="*/ 1 h 1979"/>
                  <a:gd name="T40" fmla="*/ 2 w 2164"/>
                  <a:gd name="T41" fmla="*/ 2 h 1979"/>
                  <a:gd name="T42" fmla="*/ 2 w 2164"/>
                  <a:gd name="T43" fmla="*/ 2 h 1979"/>
                  <a:gd name="T44" fmla="*/ 2 w 2164"/>
                  <a:gd name="T45" fmla="*/ 2 h 1979"/>
                  <a:gd name="T46" fmla="*/ 2 w 2164"/>
                  <a:gd name="T47" fmla="*/ 2 h 1979"/>
                  <a:gd name="T48" fmla="*/ 2 w 2164"/>
                  <a:gd name="T49" fmla="*/ 2 h 1979"/>
                  <a:gd name="T50" fmla="*/ 2 w 2164"/>
                  <a:gd name="T51" fmla="*/ 2 h 1979"/>
                  <a:gd name="T52" fmla="*/ 1 w 2164"/>
                  <a:gd name="T53" fmla="*/ 2 h 1979"/>
                  <a:gd name="T54" fmla="*/ 1 w 2164"/>
                  <a:gd name="T55" fmla="*/ 2 h 1979"/>
                  <a:gd name="T56" fmla="*/ 1 w 2164"/>
                  <a:gd name="T57" fmla="*/ 2 h 1979"/>
                  <a:gd name="T58" fmla="*/ 1 w 2164"/>
                  <a:gd name="T59" fmla="*/ 2 h 1979"/>
                  <a:gd name="T60" fmla="*/ 1 w 2164"/>
                  <a:gd name="T61" fmla="*/ 2 h 1979"/>
                  <a:gd name="T62" fmla="*/ 1 w 2164"/>
                  <a:gd name="T63" fmla="*/ 2 h 1979"/>
                  <a:gd name="T64" fmla="*/ 1 w 2164"/>
                  <a:gd name="T65" fmla="*/ 2 h 1979"/>
                  <a:gd name="T66" fmla="*/ 1 w 2164"/>
                  <a:gd name="T67" fmla="*/ 2 h 1979"/>
                  <a:gd name="T68" fmla="*/ 1 w 2164"/>
                  <a:gd name="T69" fmla="*/ 2 h 1979"/>
                  <a:gd name="T70" fmla="*/ 0 w 2164"/>
                  <a:gd name="T71" fmla="*/ 2 h 1979"/>
                  <a:gd name="T72" fmla="*/ 0 w 2164"/>
                  <a:gd name="T73" fmla="*/ 2 h 1979"/>
                  <a:gd name="T74" fmla="*/ 0 w 2164"/>
                  <a:gd name="T75" fmla="*/ 2 h 1979"/>
                  <a:gd name="T76" fmla="*/ 0 w 2164"/>
                  <a:gd name="T77" fmla="*/ 2 h 1979"/>
                  <a:gd name="T78" fmla="*/ 0 w 2164"/>
                  <a:gd name="T79" fmla="*/ 2 h 1979"/>
                  <a:gd name="T80" fmla="*/ 0 w 2164"/>
                  <a:gd name="T81" fmla="*/ 2 h 1979"/>
                  <a:gd name="T82" fmla="*/ 0 w 2164"/>
                  <a:gd name="T83" fmla="*/ 2 h 1979"/>
                  <a:gd name="T84" fmla="*/ 1 w 2164"/>
                  <a:gd name="T85" fmla="*/ 1 h 1979"/>
                  <a:gd name="T86" fmla="*/ 1 w 2164"/>
                  <a:gd name="T87" fmla="*/ 1 h 1979"/>
                  <a:gd name="T88" fmla="*/ 1 w 2164"/>
                  <a:gd name="T89" fmla="*/ 1 h 1979"/>
                  <a:gd name="T90" fmla="*/ 1 w 2164"/>
                  <a:gd name="T91" fmla="*/ 1 h 1979"/>
                  <a:gd name="T92" fmla="*/ 1 w 2164"/>
                  <a:gd name="T93" fmla="*/ 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0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1 w 1244"/>
                  <a:gd name="T3" fmla="*/ 0 h 930"/>
                  <a:gd name="T4" fmla="*/ 1 w 1244"/>
                  <a:gd name="T5" fmla="*/ 1 h 930"/>
                  <a:gd name="T6" fmla="*/ 0 w 1244"/>
                  <a:gd name="T7" fmla="*/ 1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1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1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2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1 w 1259"/>
                  <a:gd name="T3" fmla="*/ 0 h 337"/>
                  <a:gd name="T4" fmla="*/ 1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3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1 w 1265"/>
                  <a:gd name="T3" fmla="*/ 0 h 342"/>
                  <a:gd name="T4" fmla="*/ 1 w 1265"/>
                  <a:gd name="T5" fmla="*/ 1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4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1 w 1264"/>
                  <a:gd name="T3" fmla="*/ 0 h 344"/>
                  <a:gd name="T4" fmla="*/ 1 w 1264"/>
                  <a:gd name="T5" fmla="*/ 1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5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6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7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 w 1469"/>
                  <a:gd name="T1" fmla="*/ 0 h 525"/>
                  <a:gd name="T2" fmla="*/ 1 w 1469"/>
                  <a:gd name="T3" fmla="*/ 0 h 525"/>
                  <a:gd name="T4" fmla="*/ 1 w 1469"/>
                  <a:gd name="T5" fmla="*/ 0 h 525"/>
                  <a:gd name="T6" fmla="*/ 1 w 1469"/>
                  <a:gd name="T7" fmla="*/ 0 h 525"/>
                  <a:gd name="T8" fmla="*/ 1 w 1469"/>
                  <a:gd name="T9" fmla="*/ 0 h 525"/>
                  <a:gd name="T10" fmla="*/ 1 w 1469"/>
                  <a:gd name="T11" fmla="*/ 0 h 525"/>
                  <a:gd name="T12" fmla="*/ 1 w 1469"/>
                  <a:gd name="T13" fmla="*/ 0 h 525"/>
                  <a:gd name="T14" fmla="*/ 1 w 1469"/>
                  <a:gd name="T15" fmla="*/ 0 h 525"/>
                  <a:gd name="T16" fmla="*/ 1 w 1469"/>
                  <a:gd name="T17" fmla="*/ 0 h 525"/>
                  <a:gd name="T18" fmla="*/ 1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1 w 1469"/>
                  <a:gd name="T63" fmla="*/ 0 h 525"/>
                  <a:gd name="T64" fmla="*/ 1 w 1469"/>
                  <a:gd name="T65" fmla="*/ 0 h 525"/>
                  <a:gd name="T66" fmla="*/ 1 w 1469"/>
                  <a:gd name="T67" fmla="*/ 0 h 525"/>
                  <a:gd name="T68" fmla="*/ 1 w 1469"/>
                  <a:gd name="T69" fmla="*/ 0 h 525"/>
                  <a:gd name="T70" fmla="*/ 1 w 1469"/>
                  <a:gd name="T71" fmla="*/ 0 h 525"/>
                  <a:gd name="T72" fmla="*/ 1 w 1469"/>
                  <a:gd name="T73" fmla="*/ 0 h 525"/>
                  <a:gd name="T74" fmla="*/ 1 w 1469"/>
                  <a:gd name="T75" fmla="*/ 0 h 525"/>
                  <a:gd name="T76" fmla="*/ 1 w 1469"/>
                  <a:gd name="T77" fmla="*/ 0 h 525"/>
                  <a:gd name="T78" fmla="*/ 1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8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9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0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1 w 730"/>
                  <a:gd name="T3" fmla="*/ 0 h 200"/>
                  <a:gd name="T4" fmla="*/ 1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1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1 w 703"/>
                  <a:gd name="T3" fmla="*/ 0 h 187"/>
                  <a:gd name="T4" fmla="*/ 1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2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 h 508"/>
                  <a:gd name="T2" fmla="*/ 0 w 424"/>
                  <a:gd name="T3" fmla="*/ 1 h 508"/>
                  <a:gd name="T4" fmla="*/ 0 w 424"/>
                  <a:gd name="T5" fmla="*/ 1 h 508"/>
                  <a:gd name="T6" fmla="*/ 1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1 h 508"/>
                  <a:gd name="T14" fmla="*/ 0 w 424"/>
                  <a:gd name="T15" fmla="*/ 1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3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 w 1186"/>
                  <a:gd name="T3" fmla="*/ 0 h 245"/>
                  <a:gd name="T4" fmla="*/ 1 w 1186"/>
                  <a:gd name="T5" fmla="*/ 0 h 245"/>
                  <a:gd name="T6" fmla="*/ 1 w 1186"/>
                  <a:gd name="T7" fmla="*/ 0 h 245"/>
                  <a:gd name="T8" fmla="*/ 1 w 1186"/>
                  <a:gd name="T9" fmla="*/ 0 h 245"/>
                  <a:gd name="T10" fmla="*/ 1 w 1186"/>
                  <a:gd name="T11" fmla="*/ 0 h 245"/>
                  <a:gd name="T12" fmla="*/ 1 w 1186"/>
                  <a:gd name="T13" fmla="*/ 0 h 245"/>
                  <a:gd name="T14" fmla="*/ 1 w 1186"/>
                  <a:gd name="T15" fmla="*/ 0 h 245"/>
                  <a:gd name="T16" fmla="*/ 1 w 1186"/>
                  <a:gd name="T17" fmla="*/ 0 h 245"/>
                  <a:gd name="T18" fmla="*/ 1 w 1186"/>
                  <a:gd name="T19" fmla="*/ 0 h 245"/>
                  <a:gd name="T20" fmla="*/ 1 w 1186"/>
                  <a:gd name="T21" fmla="*/ 0 h 245"/>
                  <a:gd name="T22" fmla="*/ 1 w 1186"/>
                  <a:gd name="T23" fmla="*/ 0 h 245"/>
                  <a:gd name="T24" fmla="*/ 1 w 1186"/>
                  <a:gd name="T25" fmla="*/ 0 h 245"/>
                  <a:gd name="T26" fmla="*/ 1 w 1186"/>
                  <a:gd name="T27" fmla="*/ 0 h 245"/>
                  <a:gd name="T28" fmla="*/ 1 w 1186"/>
                  <a:gd name="T29" fmla="*/ 0 h 245"/>
                  <a:gd name="T30" fmla="*/ 1 w 1186"/>
                  <a:gd name="T31" fmla="*/ 0 h 245"/>
                  <a:gd name="T32" fmla="*/ 1 w 1186"/>
                  <a:gd name="T33" fmla="*/ 0 h 245"/>
                  <a:gd name="T34" fmla="*/ 1 w 1186"/>
                  <a:gd name="T35" fmla="*/ 0 h 245"/>
                  <a:gd name="T36" fmla="*/ 1 w 1186"/>
                  <a:gd name="T37" fmla="*/ 0 h 245"/>
                  <a:gd name="T38" fmla="*/ 1 w 1186"/>
                  <a:gd name="T39" fmla="*/ 0 h 245"/>
                  <a:gd name="T40" fmla="*/ 1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4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1 h 738"/>
                  <a:gd name="T4" fmla="*/ 0 w 241"/>
                  <a:gd name="T5" fmla="*/ 1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26985" name="Freeform 94"/>
          <p:cNvSpPr>
            <a:spLocks/>
          </p:cNvSpPr>
          <p:nvPr/>
        </p:nvSpPr>
        <p:spPr bwMode="auto">
          <a:xfrm>
            <a:off x="6445250" y="3305175"/>
            <a:ext cx="1600200" cy="148907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6" name="Group 95"/>
          <p:cNvGrpSpPr>
            <a:grpSpLocks/>
          </p:cNvGrpSpPr>
          <p:nvPr/>
        </p:nvGrpSpPr>
        <p:grpSpPr bwMode="auto">
          <a:xfrm>
            <a:off x="6699250" y="4383088"/>
            <a:ext cx="436563" cy="203200"/>
            <a:chOff x="3600" y="219"/>
            <a:chExt cx="360" cy="175"/>
          </a:xfrm>
        </p:grpSpPr>
        <p:sp>
          <p:nvSpPr>
            <p:cNvPr id="127062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3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4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5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6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67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7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068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69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0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1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26987" name="Line 109"/>
          <p:cNvSpPr>
            <a:spLocks noChangeShapeType="1"/>
          </p:cNvSpPr>
          <p:nvPr/>
        </p:nvSpPr>
        <p:spPr bwMode="auto">
          <a:xfrm>
            <a:off x="6724650" y="4233863"/>
            <a:ext cx="116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8" name="Line 110"/>
          <p:cNvSpPr>
            <a:spLocks noChangeShapeType="1"/>
          </p:cNvSpPr>
          <p:nvPr/>
        </p:nvSpPr>
        <p:spPr bwMode="auto">
          <a:xfrm>
            <a:off x="6907213" y="4233863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9" name="Line 111"/>
          <p:cNvSpPr>
            <a:spLocks noChangeShapeType="1"/>
          </p:cNvSpPr>
          <p:nvPr/>
        </p:nvSpPr>
        <p:spPr bwMode="auto">
          <a:xfrm>
            <a:off x="7650163" y="4089400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6990" name="Group 112"/>
          <p:cNvGrpSpPr>
            <a:grpSpLocks/>
          </p:cNvGrpSpPr>
          <p:nvPr/>
        </p:nvGrpSpPr>
        <p:grpSpPr bwMode="auto">
          <a:xfrm>
            <a:off x="7251700" y="3678238"/>
            <a:ext cx="796925" cy="514350"/>
            <a:chOff x="10665" y="3225"/>
            <a:chExt cx="1440" cy="930"/>
          </a:xfrm>
        </p:grpSpPr>
        <p:sp>
          <p:nvSpPr>
            <p:cNvPr id="127058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59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27060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027" r:id="rId4" imgW="826829" imgH="840406" progId="">
                      <p:embed/>
                    </p:oleObj>
                  </mc:Choice>
                  <mc:Fallback>
                    <p:oleObj r:id="rId4" imgW="826829" imgH="84040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7061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028" r:id="rId6" imgW="1268295" imgH="1199426" progId="">
                      <p:embed/>
                    </p:oleObj>
                  </mc:Choice>
                  <mc:Fallback>
                    <p:oleObj r:id="rId6" imgW="1268295" imgH="119942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6991" name="Freeform 117"/>
          <p:cNvSpPr>
            <a:spLocks/>
          </p:cNvSpPr>
          <p:nvPr/>
        </p:nvSpPr>
        <p:spPr bwMode="auto">
          <a:xfrm>
            <a:off x="3697288" y="5489575"/>
            <a:ext cx="2565400" cy="793750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86" name="Line 119"/>
          <p:cNvSpPr>
            <a:spLocks noChangeShapeType="1"/>
          </p:cNvSpPr>
          <p:nvPr/>
        </p:nvSpPr>
        <p:spPr bwMode="auto">
          <a:xfrm flipV="1">
            <a:off x="7059613" y="4052888"/>
            <a:ext cx="428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6994" name="Freeform 120"/>
          <p:cNvSpPr>
            <a:spLocks/>
          </p:cNvSpPr>
          <p:nvPr/>
        </p:nvSpPr>
        <p:spPr bwMode="auto">
          <a:xfrm>
            <a:off x="3695700" y="4630738"/>
            <a:ext cx="2970213" cy="292100"/>
          </a:xfrm>
          <a:custGeom>
            <a:avLst/>
            <a:gdLst>
              <a:gd name="T0" fmla="*/ 0 w 2196"/>
              <a:gd name="T1" fmla="*/ 0 h 318"/>
              <a:gd name="T2" fmla="*/ 2147483647 w 2196"/>
              <a:gd name="T3" fmla="*/ 2147483647 h 318"/>
              <a:gd name="T4" fmla="*/ 2147483647 w 2196"/>
              <a:gd name="T5" fmla="*/ 2147483647 h 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6" h="318">
                <a:moveTo>
                  <a:pt x="0" y="0"/>
                </a:moveTo>
                <a:cubicBezTo>
                  <a:pt x="199" y="51"/>
                  <a:pt x="828" y="301"/>
                  <a:pt x="1194" y="306"/>
                </a:cubicBezTo>
                <a:cubicBezTo>
                  <a:pt x="1536" y="318"/>
                  <a:pt x="1987" y="88"/>
                  <a:pt x="2196" y="3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8388" name="Line 121"/>
          <p:cNvSpPr>
            <a:spLocks noChangeShapeType="1"/>
          </p:cNvSpPr>
          <p:nvPr/>
        </p:nvSpPr>
        <p:spPr bwMode="auto">
          <a:xfrm flipH="1" flipV="1">
            <a:off x="3660775" y="4743450"/>
            <a:ext cx="98107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8389" name="Text Box 122"/>
          <p:cNvSpPr txBox="1">
            <a:spLocks noChangeArrowheads="1"/>
          </p:cNvSpPr>
          <p:nvPr/>
        </p:nvSpPr>
        <p:spPr bwMode="auto">
          <a:xfrm>
            <a:off x="254000" y="3963988"/>
            <a:ext cx="21002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Permanent address: 128.119.40.186</a:t>
            </a:r>
          </a:p>
        </p:txBody>
      </p:sp>
      <p:sp>
        <p:nvSpPr>
          <p:cNvPr id="58390" name="Text Box 123"/>
          <p:cNvSpPr txBox="1">
            <a:spLocks noChangeArrowheads="1"/>
          </p:cNvSpPr>
          <p:nvPr/>
        </p:nvSpPr>
        <p:spPr bwMode="auto">
          <a:xfrm>
            <a:off x="6305550" y="4710113"/>
            <a:ext cx="21002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>
                <a:latin typeface="Arial" charset="0"/>
                <a:cs typeface="Arial" charset="0"/>
              </a:rPr>
              <a:t>Care-of address: 79.129.13.2</a:t>
            </a:r>
          </a:p>
        </p:txBody>
      </p:sp>
      <p:grpSp>
        <p:nvGrpSpPr>
          <p:cNvPr id="446588" name="Group 124"/>
          <p:cNvGrpSpPr>
            <a:grpSpLocks/>
          </p:cNvGrpSpPr>
          <p:nvPr/>
        </p:nvGrpSpPr>
        <p:grpSpPr bwMode="auto">
          <a:xfrm>
            <a:off x="1385888" y="5038725"/>
            <a:ext cx="3021012" cy="1068388"/>
            <a:chOff x="873" y="3174"/>
            <a:chExt cx="1903" cy="673"/>
          </a:xfrm>
        </p:grpSpPr>
        <p:grpSp>
          <p:nvGrpSpPr>
            <p:cNvPr id="127045" name="Group 125"/>
            <p:cNvGrpSpPr>
              <a:grpSpLocks/>
            </p:cNvGrpSpPr>
            <p:nvPr/>
          </p:nvGrpSpPr>
          <p:grpSpPr bwMode="auto">
            <a:xfrm>
              <a:off x="908" y="3174"/>
              <a:ext cx="1868" cy="286"/>
              <a:chOff x="527" y="2649"/>
              <a:chExt cx="1868" cy="286"/>
            </a:xfrm>
          </p:grpSpPr>
          <p:sp>
            <p:nvSpPr>
              <p:cNvPr id="58440" name="Rectangle 126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41" name="Text Box 127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42" name="Line 128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50" name="Group 129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55" name="Freeform 130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9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50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51" name="Group 133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52" name="Freeform 134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6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47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439" name="Text Box 137"/>
            <p:cNvSpPr txBox="1">
              <a:spLocks noChangeArrowheads="1"/>
            </p:cNvSpPr>
            <p:nvPr/>
          </p:nvSpPr>
          <p:spPr bwMode="auto">
            <a:xfrm>
              <a:off x="873" y="3443"/>
              <a:ext cx="11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packet sent by correspondent</a:t>
              </a:r>
            </a:p>
          </p:txBody>
        </p:sp>
      </p:grpSp>
      <p:grpSp>
        <p:nvGrpSpPr>
          <p:cNvPr id="446602" name="Group 138"/>
          <p:cNvGrpSpPr>
            <a:grpSpLocks/>
          </p:cNvGrpSpPr>
          <p:nvPr/>
        </p:nvGrpSpPr>
        <p:grpSpPr bwMode="auto">
          <a:xfrm>
            <a:off x="879475" y="2039938"/>
            <a:ext cx="5287963" cy="2814637"/>
            <a:chOff x="554" y="1285"/>
            <a:chExt cx="3331" cy="1773"/>
          </a:xfrm>
        </p:grpSpPr>
        <p:sp>
          <p:nvSpPr>
            <p:cNvPr id="58410" name="Rectangle 139"/>
            <p:cNvSpPr>
              <a:spLocks noChangeArrowheads="1"/>
            </p:cNvSpPr>
            <p:nvPr/>
          </p:nvSpPr>
          <p:spPr bwMode="auto">
            <a:xfrm>
              <a:off x="2931" y="2982"/>
              <a:ext cx="3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18" name="Freeform 140"/>
            <p:cNvSpPr>
              <a:spLocks/>
            </p:cNvSpPr>
            <p:nvPr/>
          </p:nvSpPr>
          <p:spPr bwMode="auto">
            <a:xfrm>
              <a:off x="576" y="2009"/>
              <a:ext cx="3303" cy="990"/>
            </a:xfrm>
            <a:custGeom>
              <a:avLst/>
              <a:gdLst>
                <a:gd name="T0" fmla="*/ 2439 w 3303"/>
                <a:gd name="T1" fmla="*/ 981 h 990"/>
                <a:gd name="T2" fmla="*/ 1490 w 3303"/>
                <a:gd name="T3" fmla="*/ 346 h 990"/>
                <a:gd name="T4" fmla="*/ 0 w 3303"/>
                <a:gd name="T5" fmla="*/ 41 h 990"/>
                <a:gd name="T6" fmla="*/ 3303 w 3303"/>
                <a:gd name="T7" fmla="*/ 49 h 990"/>
                <a:gd name="T8" fmla="*/ 2829 w 3303"/>
                <a:gd name="T9" fmla="*/ 337 h 990"/>
                <a:gd name="T10" fmla="*/ 2558 w 3303"/>
                <a:gd name="T11" fmla="*/ 973 h 990"/>
                <a:gd name="T12" fmla="*/ 2439 w 3303"/>
                <a:gd name="T13" fmla="*/ 981 h 9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03" h="990">
                  <a:moveTo>
                    <a:pt x="2439" y="981"/>
                  </a:moveTo>
                  <a:cubicBezTo>
                    <a:pt x="2439" y="981"/>
                    <a:pt x="1882" y="501"/>
                    <a:pt x="1490" y="346"/>
                  </a:cubicBezTo>
                  <a:cubicBezTo>
                    <a:pt x="1098" y="191"/>
                    <a:pt x="13" y="47"/>
                    <a:pt x="0" y="41"/>
                  </a:cubicBezTo>
                  <a:cubicBezTo>
                    <a:pt x="13" y="59"/>
                    <a:pt x="2832" y="0"/>
                    <a:pt x="3303" y="49"/>
                  </a:cubicBezTo>
                  <a:cubicBezTo>
                    <a:pt x="3301" y="41"/>
                    <a:pt x="2925" y="183"/>
                    <a:pt x="2829" y="337"/>
                  </a:cubicBezTo>
                  <a:cubicBezTo>
                    <a:pt x="2733" y="491"/>
                    <a:pt x="2550" y="990"/>
                    <a:pt x="2558" y="973"/>
                  </a:cubicBezTo>
                  <a:cubicBezTo>
                    <a:pt x="2558" y="990"/>
                    <a:pt x="2439" y="981"/>
                    <a:pt x="2439" y="98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19" name="Group 141"/>
            <p:cNvGrpSpPr>
              <a:grpSpLocks/>
            </p:cNvGrpSpPr>
            <p:nvPr/>
          </p:nvGrpSpPr>
          <p:grpSpPr bwMode="auto">
            <a:xfrm>
              <a:off x="561" y="1649"/>
              <a:ext cx="3324" cy="464"/>
              <a:chOff x="1240" y="1226"/>
              <a:chExt cx="3324" cy="464"/>
            </a:xfrm>
          </p:grpSpPr>
          <p:grpSp>
            <p:nvGrpSpPr>
              <p:cNvPr id="127021" name="Group 142"/>
              <p:cNvGrpSpPr>
                <a:grpSpLocks/>
              </p:cNvGrpSpPr>
              <p:nvPr/>
            </p:nvGrpSpPr>
            <p:grpSpPr bwMode="auto">
              <a:xfrm>
                <a:off x="1240" y="1226"/>
                <a:ext cx="3324" cy="464"/>
                <a:chOff x="1198" y="3598"/>
                <a:chExt cx="3324" cy="464"/>
              </a:xfrm>
            </p:grpSpPr>
            <p:sp>
              <p:nvSpPr>
                <p:cNvPr id="5842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21" y="3665"/>
                  <a:ext cx="3301" cy="3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28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198" y="3733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>
                      <a:latin typeface="Arial" charset="0"/>
                      <a:cs typeface="Arial" charset="0"/>
                    </a:rPr>
                    <a:t>dest: 79.129.13.2</a:t>
                  </a:r>
                </a:p>
              </p:txBody>
            </p:sp>
            <p:sp>
              <p:nvSpPr>
                <p:cNvPr id="58429" name="Line 145"/>
                <p:cNvSpPr>
                  <a:spLocks noChangeShapeType="1"/>
                </p:cNvSpPr>
                <p:nvPr/>
              </p:nvSpPr>
              <p:spPr bwMode="auto">
                <a:xfrm>
                  <a:off x="2311" y="3659"/>
                  <a:ext cx="8" cy="3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37" name="Group 146"/>
                <p:cNvGrpSpPr>
                  <a:grpSpLocks/>
                </p:cNvGrpSpPr>
                <p:nvPr/>
              </p:nvGrpSpPr>
              <p:grpSpPr bwMode="auto">
                <a:xfrm>
                  <a:off x="4374" y="3598"/>
                  <a:ext cx="111" cy="109"/>
                  <a:chOff x="1941" y="2928"/>
                  <a:chExt cx="111" cy="109"/>
                </a:xfrm>
              </p:grpSpPr>
              <p:sp>
                <p:nvSpPr>
                  <p:cNvPr id="127042" name="Freeform 147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6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7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38" name="Group 150"/>
                <p:cNvGrpSpPr>
                  <a:grpSpLocks/>
                </p:cNvGrpSpPr>
                <p:nvPr/>
              </p:nvGrpSpPr>
              <p:grpSpPr bwMode="auto">
                <a:xfrm>
                  <a:off x="4355" y="3953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9" name="Freeform 151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3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7022" name="Group 154"/>
              <p:cNvGrpSpPr>
                <a:grpSpLocks/>
              </p:cNvGrpSpPr>
              <p:nvPr/>
            </p:nvGrpSpPr>
            <p:grpSpPr bwMode="auto">
              <a:xfrm>
                <a:off x="2520" y="1313"/>
                <a:ext cx="1868" cy="286"/>
                <a:chOff x="527" y="2649"/>
                <a:chExt cx="1868" cy="286"/>
              </a:xfrm>
            </p:grpSpPr>
            <p:sp>
              <p:nvSpPr>
                <p:cNvPr id="5841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46" y="2680"/>
                  <a:ext cx="1849" cy="2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17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27" y="2698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>
                      <a:latin typeface="Arial" charset="0"/>
                      <a:cs typeface="Arial" charset="0"/>
                    </a:rPr>
                    <a:t>dest: 128.119.40.186</a:t>
                  </a:r>
                </a:p>
              </p:txBody>
            </p:sp>
            <p:sp>
              <p:nvSpPr>
                <p:cNvPr id="58418" name="Line 157"/>
                <p:cNvSpPr>
                  <a:spLocks noChangeShapeType="1"/>
                </p:cNvSpPr>
                <p:nvPr/>
              </p:nvSpPr>
              <p:spPr bwMode="auto">
                <a:xfrm>
                  <a:off x="1847" y="2680"/>
                  <a:ext cx="3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26" name="Group 158"/>
                <p:cNvGrpSpPr>
                  <a:grpSpLocks/>
                </p:cNvGrpSpPr>
                <p:nvPr/>
              </p:nvGrpSpPr>
              <p:grpSpPr bwMode="auto">
                <a:xfrm>
                  <a:off x="2148" y="2649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1" name="Freeform 159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5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6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27" name="Group 162"/>
                <p:cNvGrpSpPr>
                  <a:grpSpLocks/>
                </p:cNvGrpSpPr>
                <p:nvPr/>
              </p:nvGrpSpPr>
              <p:grpSpPr bwMode="auto">
                <a:xfrm>
                  <a:off x="2136" y="2826"/>
                  <a:ext cx="111" cy="109"/>
                  <a:chOff x="1941" y="2928"/>
                  <a:chExt cx="111" cy="109"/>
                </a:xfrm>
              </p:grpSpPr>
              <p:sp>
                <p:nvSpPr>
                  <p:cNvPr id="127028" name="Freeform 163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2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3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8413" name="Text Box 166"/>
            <p:cNvSpPr txBox="1">
              <a:spLocks noChangeArrowheads="1"/>
            </p:cNvSpPr>
            <p:nvPr/>
          </p:nvSpPr>
          <p:spPr bwMode="auto">
            <a:xfrm>
              <a:off x="554" y="1285"/>
              <a:ext cx="28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packet sent by home agent to foreign agent: a </a:t>
              </a:r>
              <a:r>
                <a:rPr lang="en-US" i="1" dirty="0">
                  <a:latin typeface="Arial" charset="0"/>
                  <a:cs typeface="Arial" charset="0"/>
                </a:rPr>
                <a:t>packet within a packet</a:t>
              </a:r>
            </a:p>
          </p:txBody>
        </p:sp>
      </p:grpSp>
      <p:grpSp>
        <p:nvGrpSpPr>
          <p:cNvPr id="446631" name="Group 167"/>
          <p:cNvGrpSpPr>
            <a:grpSpLocks/>
          </p:cNvGrpSpPr>
          <p:nvPr/>
        </p:nvGrpSpPr>
        <p:grpSpPr bwMode="auto">
          <a:xfrm>
            <a:off x="5426075" y="1611313"/>
            <a:ext cx="3567113" cy="2562225"/>
            <a:chOff x="3418" y="1015"/>
            <a:chExt cx="2247" cy="1614"/>
          </a:xfrm>
        </p:grpSpPr>
        <p:sp>
          <p:nvSpPr>
            <p:cNvPr id="58395" name="Rectangle 168"/>
            <p:cNvSpPr>
              <a:spLocks noChangeArrowheads="1"/>
            </p:cNvSpPr>
            <p:nvPr/>
          </p:nvSpPr>
          <p:spPr bwMode="auto">
            <a:xfrm>
              <a:off x="4382" y="2569"/>
              <a:ext cx="263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03" name="Freeform 169"/>
            <p:cNvSpPr>
              <a:spLocks/>
            </p:cNvSpPr>
            <p:nvPr/>
          </p:nvSpPr>
          <p:spPr bwMode="auto">
            <a:xfrm>
              <a:off x="3693" y="1469"/>
              <a:ext cx="1849" cy="1132"/>
            </a:xfrm>
            <a:custGeom>
              <a:avLst/>
              <a:gdLst>
                <a:gd name="T0" fmla="*/ 779 w 1849"/>
                <a:gd name="T1" fmla="*/ 1132 h 1132"/>
                <a:gd name="T2" fmla="*/ 686 w 1849"/>
                <a:gd name="T3" fmla="*/ 344 h 1132"/>
                <a:gd name="T4" fmla="*/ 0 w 1849"/>
                <a:gd name="T5" fmla="*/ 39 h 1132"/>
                <a:gd name="T6" fmla="*/ 1849 w 1849"/>
                <a:gd name="T7" fmla="*/ 49 h 1132"/>
                <a:gd name="T8" fmla="*/ 1375 w 1849"/>
                <a:gd name="T9" fmla="*/ 337 h 1132"/>
                <a:gd name="T10" fmla="*/ 906 w 1849"/>
                <a:gd name="T11" fmla="*/ 996 h 1132"/>
                <a:gd name="T12" fmla="*/ 779 w 1849"/>
                <a:gd name="T13" fmla="*/ 1132 h 1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9" h="1132">
                  <a:moveTo>
                    <a:pt x="779" y="1132"/>
                  </a:moveTo>
                  <a:cubicBezTo>
                    <a:pt x="779" y="1132"/>
                    <a:pt x="1078" y="499"/>
                    <a:pt x="686" y="344"/>
                  </a:cubicBezTo>
                  <a:cubicBezTo>
                    <a:pt x="294" y="189"/>
                    <a:pt x="13" y="45"/>
                    <a:pt x="0" y="39"/>
                  </a:cubicBezTo>
                  <a:cubicBezTo>
                    <a:pt x="13" y="57"/>
                    <a:pt x="1378" y="0"/>
                    <a:pt x="1849" y="49"/>
                  </a:cubicBezTo>
                  <a:cubicBezTo>
                    <a:pt x="1847" y="41"/>
                    <a:pt x="1471" y="183"/>
                    <a:pt x="1375" y="337"/>
                  </a:cubicBezTo>
                  <a:cubicBezTo>
                    <a:pt x="1279" y="491"/>
                    <a:pt x="898" y="1013"/>
                    <a:pt x="906" y="996"/>
                  </a:cubicBezTo>
                  <a:cubicBezTo>
                    <a:pt x="906" y="1013"/>
                    <a:pt x="779" y="1132"/>
                    <a:pt x="779" y="11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04" name="Group 170"/>
            <p:cNvGrpSpPr>
              <a:grpSpLocks/>
            </p:cNvGrpSpPr>
            <p:nvPr/>
          </p:nvGrpSpPr>
          <p:grpSpPr bwMode="auto">
            <a:xfrm>
              <a:off x="3672" y="1254"/>
              <a:ext cx="1868" cy="286"/>
              <a:chOff x="527" y="2649"/>
              <a:chExt cx="1868" cy="286"/>
            </a:xfrm>
          </p:grpSpPr>
          <p:sp>
            <p:nvSpPr>
              <p:cNvPr id="58399" name="Rectangle 171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00" name="Text Box 172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01" name="Line 173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09" name="Group 174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14" name="Freeform 175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9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10" name="Group 178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11" name="Freeform 179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5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6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398" name="Text Box 182"/>
            <p:cNvSpPr txBox="1">
              <a:spLocks noChangeArrowheads="1"/>
            </p:cNvSpPr>
            <p:nvPr/>
          </p:nvSpPr>
          <p:spPr bwMode="auto">
            <a:xfrm>
              <a:off x="3418" y="1015"/>
              <a:ext cx="2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foreign-agent-to-mobile packet</a:t>
              </a:r>
            </a:p>
          </p:txBody>
        </p:sp>
      </p:grpSp>
      <p:pic>
        <p:nvPicPr>
          <p:cNvPr id="127001" name="Picture 18" descr="underline_base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461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8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188" name="Group 44"/>
          <p:cNvGrpSpPr>
            <a:grpSpLocks/>
          </p:cNvGrpSpPr>
          <p:nvPr/>
        </p:nvGrpSpPr>
        <p:grpSpPr bwMode="auto">
          <a:xfrm>
            <a:off x="4413588" y="5557985"/>
            <a:ext cx="568325" cy="481012"/>
            <a:chOff x="-44" y="1473"/>
            <a:chExt cx="981" cy="1105"/>
          </a:xfrm>
        </p:grpSpPr>
        <p:pic>
          <p:nvPicPr>
            <p:cNvPr id="1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36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agent discovery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443038"/>
            <a:ext cx="803433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Arial" charset="0"/>
                <a:cs typeface="Arial" charset="0"/>
              </a:rPr>
              <a:t>agent advertisement: </a:t>
            </a:r>
            <a:r>
              <a:rPr lang="en-US" sz="2400" dirty="0">
                <a:latin typeface="Arial" charset="0"/>
                <a:cs typeface="Arial" charset="0"/>
              </a:rPr>
              <a:t>foreign/home agents advertise service by broadcasting ICMP messages</a:t>
            </a:r>
            <a:r>
              <a:rPr lang="en-US" sz="2000" dirty="0">
                <a:latin typeface="Arial" charset="0"/>
                <a:cs typeface="Arial" charset="0"/>
              </a:rPr>
              <a:t> (typefield = 9)</a:t>
            </a:r>
          </a:p>
        </p:txBody>
      </p:sp>
      <p:graphicFrame>
        <p:nvGraphicFramePr>
          <p:cNvPr id="12902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24163" y="2406650"/>
          <a:ext cx="547052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0" name="Picture" r:id="rId4" imgW="4051659" imgH="2919690" progId="Word.Picture.8">
                  <p:embed/>
                </p:oleObj>
              </mc:Choice>
              <mc:Fallback>
                <p:oleObj name="Picture" r:id="rId4" imgW="4051659" imgH="291969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2406650"/>
                        <a:ext cx="5470525" cy="395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333375" y="4164013"/>
            <a:ext cx="2300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R bit: registration required</a:t>
            </a: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344488" y="3230563"/>
            <a:ext cx="245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H,F bits: home and/or foreign agent</a:t>
            </a:r>
          </a:p>
        </p:txBody>
      </p:sp>
      <p:sp>
        <p:nvSpPr>
          <p:cNvPr id="59401" name="Line 7"/>
          <p:cNvSpPr>
            <a:spLocks noChangeShapeType="1"/>
          </p:cNvSpPr>
          <p:nvPr/>
        </p:nvSpPr>
        <p:spPr bwMode="auto">
          <a:xfrm>
            <a:off x="2790825" y="3768725"/>
            <a:ext cx="2538413" cy="1103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501900" y="4348163"/>
            <a:ext cx="2490788" cy="582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29034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949325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4200933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096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69850"/>
            <a:ext cx="7772400" cy="94297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/>
                <a:cs typeface="Gill Sans MT"/>
              </a:rPr>
              <a:t>Mobile</a:t>
            </a:r>
            <a:r>
              <a:rPr lang="en-US" dirty="0">
                <a:latin typeface="Gill Sans MT" charset="0"/>
                <a:cs typeface="+mj-cs"/>
              </a:rPr>
              <a:t> IP: registration example</a:t>
            </a:r>
          </a:p>
        </p:txBody>
      </p:sp>
      <p:sp>
        <p:nvSpPr>
          <p:cNvPr id="131077" name="Text Box 40"/>
          <p:cNvSpPr txBox="1">
            <a:spLocks noChangeArrowheads="1"/>
          </p:cNvSpPr>
          <p:nvPr/>
        </p:nvSpPr>
        <p:spPr bwMode="auto">
          <a:xfrm>
            <a:off x="4594225" y="1011238"/>
            <a:ext cx="2322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visited network: 79.129.13/24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8" name="Text Box 41"/>
          <p:cNvSpPr txBox="1">
            <a:spLocks noChangeArrowheads="1"/>
          </p:cNvSpPr>
          <p:nvPr/>
        </p:nvSpPr>
        <p:spPr bwMode="auto">
          <a:xfrm>
            <a:off x="1331913" y="1149350"/>
            <a:ext cx="1433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home agent</a:t>
            </a:r>
          </a:p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HA: 128.119.40.7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9" name="Text Box 42"/>
          <p:cNvSpPr txBox="1">
            <a:spLocks noChangeArrowheads="1"/>
          </p:cNvSpPr>
          <p:nvPr/>
        </p:nvSpPr>
        <p:spPr bwMode="auto">
          <a:xfrm>
            <a:off x="3725863" y="1195388"/>
            <a:ext cx="1479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foreign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COA: 79.129.13.2</a:t>
            </a:r>
          </a:p>
          <a:p>
            <a:endParaRPr lang="en-US" sz="1800" dirty="0"/>
          </a:p>
        </p:txBody>
      </p:sp>
      <p:sp>
        <p:nvSpPr>
          <p:cNvPr id="131080" name="Text Box 46"/>
          <p:cNvSpPr txBox="1">
            <a:spLocks noChangeArrowheads="1"/>
          </p:cNvSpPr>
          <p:nvPr/>
        </p:nvSpPr>
        <p:spPr bwMode="auto">
          <a:xfrm>
            <a:off x="6886575" y="1555750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mobile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MA: 128.119.40.186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456113" y="2732088"/>
            <a:ext cx="2390775" cy="1516062"/>
            <a:chOff x="4456543" y="2732527"/>
            <a:chExt cx="2389911" cy="1515110"/>
          </a:xfrm>
        </p:grpSpPr>
        <p:sp>
          <p:nvSpPr>
            <p:cNvPr id="131125" name="Line 47"/>
            <p:cNvSpPr>
              <a:spLocks noChangeShapeType="1"/>
            </p:cNvSpPr>
            <p:nvPr/>
          </p:nvSpPr>
          <p:spPr bwMode="auto">
            <a:xfrm flipH="1">
              <a:off x="4456543" y="2886364"/>
              <a:ext cx="2389911" cy="3579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6" name="Group 48"/>
            <p:cNvGrpSpPr>
              <a:grpSpLocks/>
            </p:cNvGrpSpPr>
            <p:nvPr/>
          </p:nvGrpSpPr>
          <p:grpSpPr bwMode="auto">
            <a:xfrm>
              <a:off x="4617712" y="2732527"/>
              <a:ext cx="1882140" cy="1515110"/>
              <a:chOff x="13860" y="6885"/>
              <a:chExt cx="2964" cy="2386"/>
            </a:xfrm>
          </p:grpSpPr>
          <p:sp>
            <p:nvSpPr>
              <p:cNvPr id="131127" name="Text Box 49"/>
              <p:cNvSpPr txBox="1">
                <a:spLocks noChangeArrowheads="1"/>
              </p:cNvSpPr>
              <p:nvPr/>
            </p:nvSpPr>
            <p:spPr bwMode="auto">
              <a:xfrm>
                <a:off x="13860" y="6885"/>
                <a:ext cx="2510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8" name="Text Box 50"/>
              <p:cNvSpPr txBox="1">
                <a:spLocks noChangeArrowheads="1"/>
              </p:cNvSpPr>
              <p:nvPr/>
            </p:nvSpPr>
            <p:spPr bwMode="auto">
              <a:xfrm>
                <a:off x="14132" y="7394"/>
                <a:ext cx="2692" cy="18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identification:714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….</a:t>
                </a:r>
              </a:p>
              <a:p>
                <a:endParaRPr lang="en-US" sz="1800" dirty="0"/>
              </a:p>
            </p:txBody>
          </p:sp>
        </p:grp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022475" y="4606925"/>
            <a:ext cx="2422525" cy="1489075"/>
            <a:chOff x="2023162" y="4606595"/>
            <a:chExt cx="2421839" cy="1489368"/>
          </a:xfrm>
        </p:grpSpPr>
        <p:sp>
          <p:nvSpPr>
            <p:cNvPr id="131121" name="Line 57"/>
            <p:cNvSpPr>
              <a:spLocks noChangeShapeType="1"/>
            </p:cNvSpPr>
            <p:nvPr/>
          </p:nvSpPr>
          <p:spPr bwMode="auto">
            <a:xfrm>
              <a:off x="2023162" y="4887778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2" name="Group 54"/>
            <p:cNvGrpSpPr>
              <a:grpSpLocks/>
            </p:cNvGrpSpPr>
            <p:nvPr/>
          </p:nvGrpSpPr>
          <p:grpSpPr bwMode="auto">
            <a:xfrm>
              <a:off x="2355497" y="4606595"/>
              <a:ext cx="1823720" cy="1489368"/>
              <a:chOff x="6012" y="8219"/>
              <a:chExt cx="2872" cy="1726"/>
            </a:xfrm>
          </p:grpSpPr>
          <p:sp>
            <p:nvSpPr>
              <p:cNvPr id="131123" name="Text Box 55"/>
              <p:cNvSpPr txBox="1">
                <a:spLocks noChangeArrowheads="1"/>
              </p:cNvSpPr>
              <p:nvPr/>
            </p:nvSpPr>
            <p:spPr bwMode="auto">
              <a:xfrm>
                <a:off x="6012" y="8219"/>
                <a:ext cx="2872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reply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4" name="Text Box 56"/>
              <p:cNvSpPr txBox="1">
                <a:spLocks noChangeArrowheads="1"/>
              </p:cNvSpPr>
              <p:nvPr/>
            </p:nvSpPr>
            <p:spPr bwMode="auto">
              <a:xfrm>
                <a:off x="6084" y="8580"/>
                <a:ext cx="2751" cy="1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4999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449763" y="4805363"/>
            <a:ext cx="2422525" cy="1520825"/>
            <a:chOff x="4450016" y="4805226"/>
            <a:chExt cx="2421839" cy="1521673"/>
          </a:xfrm>
        </p:grpSpPr>
        <p:sp>
          <p:nvSpPr>
            <p:cNvPr id="131118" name="Line 57"/>
            <p:cNvSpPr>
              <a:spLocks noChangeShapeType="1"/>
            </p:cNvSpPr>
            <p:nvPr/>
          </p:nvSpPr>
          <p:spPr bwMode="auto">
            <a:xfrm>
              <a:off x="4450016" y="5467360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119" name="Text Box 58"/>
            <p:cNvSpPr txBox="1">
              <a:spLocks noChangeArrowheads="1"/>
            </p:cNvSpPr>
            <p:nvPr/>
          </p:nvSpPr>
          <p:spPr bwMode="auto">
            <a:xfrm>
              <a:off x="4680345" y="4805226"/>
              <a:ext cx="1750471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registration reply 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120" name="Text Box 59"/>
            <p:cNvSpPr txBox="1">
              <a:spLocks noChangeArrowheads="1"/>
            </p:cNvSpPr>
            <p:nvPr/>
          </p:nvSpPr>
          <p:spPr bwMode="auto">
            <a:xfrm>
              <a:off x="4790602" y="5123591"/>
              <a:ext cx="1697939" cy="1203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HA: 128.119.40.7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MA: 128.119.40.186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Lifetime: 4999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Identification: 714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sp>
        <p:nvSpPr>
          <p:cNvPr id="131084" name="Text Box 61"/>
          <p:cNvSpPr txBox="1">
            <a:spLocks noChangeArrowheads="1"/>
          </p:cNvSpPr>
          <p:nvPr/>
        </p:nvSpPr>
        <p:spPr bwMode="auto">
          <a:xfrm>
            <a:off x="1408113" y="6048375"/>
            <a:ext cx="1004887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Gill Sans MT" charset="0"/>
                <a:ea typeface="ÇlÇr ñæí©" charset="0"/>
              </a:rPr>
              <a:t>time</a:t>
            </a:r>
            <a:endParaRPr lang="en-US" sz="16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131085" name="Group 332"/>
          <p:cNvGrpSpPr>
            <a:grpSpLocks/>
          </p:cNvGrpSpPr>
          <p:nvPr/>
        </p:nvGrpSpPr>
        <p:grpSpPr bwMode="auto">
          <a:xfrm>
            <a:off x="1687513" y="1671638"/>
            <a:ext cx="749300" cy="314325"/>
            <a:chOff x="2356" y="1300"/>
            <a:chExt cx="555" cy="194"/>
          </a:xfrm>
        </p:grpSpPr>
        <p:sp>
          <p:nvSpPr>
            <p:cNvPr id="13111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1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1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1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1086" name="Group 332"/>
          <p:cNvGrpSpPr>
            <a:grpSpLocks/>
          </p:cNvGrpSpPr>
          <p:nvPr/>
        </p:nvGrpSpPr>
        <p:grpSpPr bwMode="auto">
          <a:xfrm>
            <a:off x="4049713" y="1673225"/>
            <a:ext cx="749300" cy="312738"/>
            <a:chOff x="2356" y="1300"/>
            <a:chExt cx="555" cy="194"/>
          </a:xfrm>
        </p:grpSpPr>
        <p:sp>
          <p:nvSpPr>
            <p:cNvPr id="13110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0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0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0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cxnSp>
        <p:nvCxnSpPr>
          <p:cNvPr id="60447" name="Straight Connector 60446"/>
          <p:cNvCxnSpPr/>
          <p:nvPr/>
        </p:nvCxnSpPr>
        <p:spPr bwMode="auto">
          <a:xfrm>
            <a:off x="2020888" y="204311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4424363" y="213836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6884988" y="1931988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1090" name="Group 356"/>
          <p:cNvGrpSpPr>
            <a:grpSpLocks/>
          </p:cNvGrpSpPr>
          <p:nvPr/>
        </p:nvGrpSpPr>
        <p:grpSpPr bwMode="auto">
          <a:xfrm>
            <a:off x="6176963" y="1479550"/>
            <a:ext cx="750887" cy="587375"/>
            <a:chOff x="313" y="1497"/>
            <a:chExt cx="1152" cy="1014"/>
          </a:xfrm>
        </p:grpSpPr>
        <p:pic>
          <p:nvPicPr>
            <p:cNvPr id="131100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1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364038" y="1917700"/>
            <a:ext cx="2528887" cy="773113"/>
            <a:chOff x="4364182" y="1918294"/>
            <a:chExt cx="2528454" cy="771797"/>
          </a:xfrm>
        </p:grpSpPr>
        <p:sp>
          <p:nvSpPr>
            <p:cNvPr id="131097" name="Line 43"/>
            <p:cNvSpPr>
              <a:spLocks noChangeShapeType="1"/>
            </p:cNvSpPr>
            <p:nvPr/>
          </p:nvSpPr>
          <p:spPr bwMode="auto">
            <a:xfrm>
              <a:off x="4364182" y="2158999"/>
              <a:ext cx="2528454" cy="4040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98" name="Text Box 45"/>
            <p:cNvSpPr txBox="1">
              <a:spLocks noChangeArrowheads="1"/>
            </p:cNvSpPr>
            <p:nvPr/>
          </p:nvSpPr>
          <p:spPr bwMode="auto">
            <a:xfrm>
              <a:off x="4708630" y="1918294"/>
              <a:ext cx="1641369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ICMP agent adv.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099" name="Text Box 44"/>
            <p:cNvSpPr txBox="1">
              <a:spLocks noChangeArrowheads="1"/>
            </p:cNvSpPr>
            <p:nvPr/>
          </p:nvSpPr>
          <p:spPr bwMode="auto">
            <a:xfrm>
              <a:off x="4813694" y="2210105"/>
              <a:ext cx="1397757" cy="4799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COA: 79.129.13.2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32000" y="2860675"/>
            <a:ext cx="2414588" cy="1700213"/>
            <a:chOff x="2031999" y="2860165"/>
            <a:chExt cx="2415307" cy="1700283"/>
          </a:xfrm>
        </p:grpSpPr>
        <p:sp>
          <p:nvSpPr>
            <p:cNvPr id="131093" name="Line 47"/>
            <p:cNvSpPr>
              <a:spLocks noChangeShapeType="1"/>
            </p:cNvSpPr>
            <p:nvPr/>
          </p:nvSpPr>
          <p:spPr bwMode="auto">
            <a:xfrm flipH="1">
              <a:off x="2031999" y="3396671"/>
              <a:ext cx="2415307" cy="3440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094" name="Group 51"/>
            <p:cNvGrpSpPr>
              <a:grpSpLocks/>
            </p:cNvGrpSpPr>
            <p:nvPr/>
          </p:nvGrpSpPr>
          <p:grpSpPr bwMode="auto">
            <a:xfrm>
              <a:off x="2285896" y="2860165"/>
              <a:ext cx="1870307" cy="1700283"/>
              <a:chOff x="7385" y="5757"/>
              <a:chExt cx="2779" cy="2043"/>
            </a:xfrm>
          </p:grpSpPr>
          <p:sp>
            <p:nvSpPr>
              <p:cNvPr id="131095" name="Text Box 52"/>
              <p:cNvSpPr txBox="1">
                <a:spLocks noChangeArrowheads="1"/>
              </p:cNvSpPr>
              <p:nvPr/>
            </p:nvSpPr>
            <p:spPr bwMode="auto">
              <a:xfrm>
                <a:off x="7385" y="5757"/>
                <a:ext cx="2779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096" name="Text Box 53"/>
              <p:cNvSpPr txBox="1">
                <a:spLocks noChangeArrowheads="1"/>
              </p:cNvSpPr>
              <p:nvPr/>
            </p:nvSpPr>
            <p:spPr bwMode="auto">
              <a:xfrm>
                <a:off x="7511" y="6150"/>
                <a:ext cx="2618" cy="16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4413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Freeform 128"/>
          <p:cNvSpPr>
            <a:spLocks/>
          </p:cNvSpPr>
          <p:nvPr/>
        </p:nvSpPr>
        <p:spPr bwMode="auto">
          <a:xfrm>
            <a:off x="4554538" y="2600325"/>
            <a:ext cx="3065462" cy="2527300"/>
          </a:xfrm>
          <a:custGeom>
            <a:avLst/>
            <a:gdLst>
              <a:gd name="T0" fmla="*/ 2147483647 w 1931"/>
              <a:gd name="T1" fmla="*/ 2147483647 h 1592"/>
              <a:gd name="T2" fmla="*/ 2147483647 w 1931"/>
              <a:gd name="T3" fmla="*/ 2147483647 h 1592"/>
              <a:gd name="T4" fmla="*/ 2147483647 w 1931"/>
              <a:gd name="T5" fmla="*/ 2147483647 h 1592"/>
              <a:gd name="T6" fmla="*/ 2147483647 w 1931"/>
              <a:gd name="T7" fmla="*/ 2147483647 h 1592"/>
              <a:gd name="T8" fmla="*/ 2147483647 w 1931"/>
              <a:gd name="T9" fmla="*/ 2147483647 h 1592"/>
              <a:gd name="T10" fmla="*/ 2147483647 w 1931"/>
              <a:gd name="T11" fmla="*/ 2147483647 h 1592"/>
              <a:gd name="T12" fmla="*/ 2147483647 w 1931"/>
              <a:gd name="T13" fmla="*/ 2147483647 h 1592"/>
              <a:gd name="T14" fmla="*/ 2147483647 w 1931"/>
              <a:gd name="T15" fmla="*/ 2147483647 h 1592"/>
              <a:gd name="T16" fmla="*/ 2147483647 w 1931"/>
              <a:gd name="T17" fmla="*/ 2147483647 h 1592"/>
              <a:gd name="T18" fmla="*/ 2147483647 w 1931"/>
              <a:gd name="T19" fmla="*/ 2147483647 h 1592"/>
              <a:gd name="T20" fmla="*/ 2147483647 w 1931"/>
              <a:gd name="T21" fmla="*/ 2147483647 h 1592"/>
              <a:gd name="T22" fmla="*/ 2147483647 w 1931"/>
              <a:gd name="T23" fmla="*/ 2147483647 h 1592"/>
              <a:gd name="T24" fmla="*/ 2147483647 w 1931"/>
              <a:gd name="T25" fmla="*/ 2147483647 h 1592"/>
              <a:gd name="T26" fmla="*/ 2147483647 w 1931"/>
              <a:gd name="T27" fmla="*/ 2147483647 h 15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31" h="1592">
                <a:moveTo>
                  <a:pt x="1757" y="318"/>
                </a:moveTo>
                <a:cubicBezTo>
                  <a:pt x="1793" y="564"/>
                  <a:pt x="1673" y="629"/>
                  <a:pt x="1691" y="702"/>
                </a:cubicBezTo>
                <a:cubicBezTo>
                  <a:pt x="1709" y="775"/>
                  <a:pt x="1834" y="653"/>
                  <a:pt x="1865" y="756"/>
                </a:cubicBezTo>
                <a:cubicBezTo>
                  <a:pt x="1896" y="859"/>
                  <a:pt x="1931" y="1196"/>
                  <a:pt x="1877" y="1320"/>
                </a:cubicBezTo>
                <a:cubicBezTo>
                  <a:pt x="1823" y="1444"/>
                  <a:pt x="1668" y="1505"/>
                  <a:pt x="1541" y="1500"/>
                </a:cubicBezTo>
                <a:cubicBezTo>
                  <a:pt x="1414" y="1495"/>
                  <a:pt x="1251" y="1276"/>
                  <a:pt x="1115" y="1290"/>
                </a:cubicBezTo>
                <a:cubicBezTo>
                  <a:pt x="979" y="1304"/>
                  <a:pt x="896" y="1576"/>
                  <a:pt x="725" y="1584"/>
                </a:cubicBezTo>
                <a:cubicBezTo>
                  <a:pt x="554" y="1592"/>
                  <a:pt x="178" y="1436"/>
                  <a:pt x="89" y="1338"/>
                </a:cubicBezTo>
                <a:cubicBezTo>
                  <a:pt x="0" y="1240"/>
                  <a:pt x="160" y="1120"/>
                  <a:pt x="191" y="996"/>
                </a:cubicBezTo>
                <a:cubicBezTo>
                  <a:pt x="222" y="872"/>
                  <a:pt x="218" y="703"/>
                  <a:pt x="273" y="594"/>
                </a:cubicBezTo>
                <a:cubicBezTo>
                  <a:pt x="328" y="485"/>
                  <a:pt x="401" y="433"/>
                  <a:pt x="521" y="342"/>
                </a:cubicBezTo>
                <a:cubicBezTo>
                  <a:pt x="641" y="251"/>
                  <a:pt x="849" y="96"/>
                  <a:pt x="995" y="48"/>
                </a:cubicBezTo>
                <a:cubicBezTo>
                  <a:pt x="1141" y="0"/>
                  <a:pt x="1313" y="53"/>
                  <a:pt x="1397" y="54"/>
                </a:cubicBezTo>
                <a:cubicBezTo>
                  <a:pt x="1397" y="54"/>
                  <a:pt x="1709" y="174"/>
                  <a:pt x="1757" y="318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24" name="Freeform 805"/>
          <p:cNvSpPr>
            <a:spLocks/>
          </p:cNvSpPr>
          <p:nvPr/>
        </p:nvSpPr>
        <p:spPr bwMode="auto">
          <a:xfrm>
            <a:off x="2009775" y="2892425"/>
            <a:ext cx="2578100" cy="1973263"/>
          </a:xfrm>
          <a:custGeom>
            <a:avLst/>
            <a:gdLst>
              <a:gd name="T0" fmla="*/ 2147483647 w 1624"/>
              <a:gd name="T1" fmla="*/ 0 h 1243"/>
              <a:gd name="T2" fmla="*/ 2147483647 w 1624"/>
              <a:gd name="T3" fmla="*/ 2147483647 h 1243"/>
              <a:gd name="T4" fmla="*/ 2147483647 w 1624"/>
              <a:gd name="T5" fmla="*/ 2147483647 h 1243"/>
              <a:gd name="T6" fmla="*/ 2147483647 w 1624"/>
              <a:gd name="T7" fmla="*/ 2147483647 h 1243"/>
              <a:gd name="T8" fmla="*/ 2147483647 w 1624"/>
              <a:gd name="T9" fmla="*/ 2147483647 h 1243"/>
              <a:gd name="T10" fmla="*/ 2147483647 w 1624"/>
              <a:gd name="T11" fmla="*/ 2147483647 h 1243"/>
              <a:gd name="T12" fmla="*/ 2147483647 w 1624"/>
              <a:gd name="T13" fmla="*/ 2147483647 h 1243"/>
              <a:gd name="T14" fmla="*/ 2147483647 w 1624"/>
              <a:gd name="T15" fmla="*/ 2147483647 h 1243"/>
              <a:gd name="T16" fmla="*/ 2147483647 w 1624"/>
              <a:gd name="T17" fmla="*/ 2147483647 h 1243"/>
              <a:gd name="T18" fmla="*/ 2147483647 w 1624"/>
              <a:gd name="T19" fmla="*/ 2147483647 h 1243"/>
              <a:gd name="T20" fmla="*/ 2147483647 w 1624"/>
              <a:gd name="T21" fmla="*/ 2147483647 h 1243"/>
              <a:gd name="T22" fmla="*/ 2147483647 w 1624"/>
              <a:gd name="T23" fmla="*/ 2147483647 h 1243"/>
              <a:gd name="T24" fmla="*/ 2147483647 w 1624"/>
              <a:gd name="T25" fmla="*/ 2147483647 h 12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24" h="1243">
                <a:moveTo>
                  <a:pt x="177" y="0"/>
                </a:moveTo>
                <a:cubicBezTo>
                  <a:pt x="94" y="5"/>
                  <a:pt x="59" y="52"/>
                  <a:pt x="35" y="121"/>
                </a:cubicBezTo>
                <a:cubicBezTo>
                  <a:pt x="10" y="191"/>
                  <a:pt x="0" y="344"/>
                  <a:pt x="30" y="419"/>
                </a:cubicBezTo>
                <a:cubicBezTo>
                  <a:pt x="60" y="494"/>
                  <a:pt x="177" y="512"/>
                  <a:pt x="216" y="572"/>
                </a:cubicBezTo>
                <a:cubicBezTo>
                  <a:pt x="255" y="632"/>
                  <a:pt x="223" y="726"/>
                  <a:pt x="264" y="782"/>
                </a:cubicBezTo>
                <a:cubicBezTo>
                  <a:pt x="305" y="838"/>
                  <a:pt x="333" y="843"/>
                  <a:pt x="463" y="911"/>
                </a:cubicBezTo>
                <a:cubicBezTo>
                  <a:pt x="593" y="979"/>
                  <a:pt x="888" y="1143"/>
                  <a:pt x="1044" y="1190"/>
                </a:cubicBezTo>
                <a:cubicBezTo>
                  <a:pt x="1200" y="1237"/>
                  <a:pt x="1321" y="1243"/>
                  <a:pt x="1398" y="1196"/>
                </a:cubicBezTo>
                <a:cubicBezTo>
                  <a:pt x="1475" y="1149"/>
                  <a:pt x="1480" y="1015"/>
                  <a:pt x="1506" y="908"/>
                </a:cubicBezTo>
                <a:cubicBezTo>
                  <a:pt x="1532" y="801"/>
                  <a:pt x="1624" y="671"/>
                  <a:pt x="1554" y="554"/>
                </a:cubicBezTo>
                <a:cubicBezTo>
                  <a:pt x="1484" y="437"/>
                  <a:pt x="1183" y="288"/>
                  <a:pt x="1086" y="206"/>
                </a:cubicBezTo>
                <a:cubicBezTo>
                  <a:pt x="989" y="124"/>
                  <a:pt x="1061" y="93"/>
                  <a:pt x="972" y="62"/>
                </a:cubicBezTo>
                <a:cubicBezTo>
                  <a:pt x="883" y="31"/>
                  <a:pt x="639" y="29"/>
                  <a:pt x="552" y="20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Rectangle 258"/>
          <p:cNvSpPr>
            <a:spLocks noChangeArrowheads="1"/>
          </p:cNvSpPr>
          <p:nvPr/>
        </p:nvSpPr>
        <p:spPr bwMode="auto">
          <a:xfrm>
            <a:off x="171450" y="439738"/>
            <a:ext cx="86883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pic>
        <p:nvPicPr>
          <p:cNvPr id="133126" name="Picture 288" descr="e2gmc3yp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89175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289"/>
          <p:cNvSpPr txBox="1">
            <a:spLocks noChangeArrowheads="1"/>
          </p:cNvSpPr>
          <p:nvPr/>
        </p:nvSpPr>
        <p:spPr bwMode="auto">
          <a:xfrm>
            <a:off x="5291138" y="1995488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correspondent</a:t>
            </a:r>
          </a:p>
        </p:txBody>
      </p:sp>
      <p:grpSp>
        <p:nvGrpSpPr>
          <p:cNvPr id="133128" name="Group 292"/>
          <p:cNvGrpSpPr>
            <a:grpSpLocks/>
          </p:cNvGrpSpPr>
          <p:nvPr/>
        </p:nvGrpSpPr>
        <p:grpSpPr bwMode="auto">
          <a:xfrm>
            <a:off x="2206625" y="3184525"/>
            <a:ext cx="1020763" cy="841375"/>
            <a:chOff x="1807" y="2856"/>
            <a:chExt cx="803" cy="674"/>
          </a:xfrm>
        </p:grpSpPr>
        <p:sp>
          <p:nvSpPr>
            <p:cNvPr id="62181" name="AutoShape 293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2" name="AutoShape 294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3" name="AutoShape 295"/>
            <p:cNvSpPr>
              <a:spLocks noChangeArrowheads="1"/>
            </p:cNvSpPr>
            <p:nvPr/>
          </p:nvSpPr>
          <p:spPr bwMode="auto">
            <a:xfrm>
              <a:off x="2043" y="2984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4" name="AutoShape 296"/>
            <p:cNvSpPr>
              <a:spLocks noChangeArrowheads="1"/>
            </p:cNvSpPr>
            <p:nvPr/>
          </p:nvSpPr>
          <p:spPr bwMode="auto">
            <a:xfrm>
              <a:off x="2282" y="3123"/>
              <a:ext cx="315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864" name="Group 297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62283" name="Line 298"/>
              <p:cNvSpPr>
                <a:spLocks noChangeShapeType="1"/>
              </p:cNvSpPr>
              <p:nvPr/>
            </p:nvSpPr>
            <p:spPr bwMode="auto">
              <a:xfrm flipH="1">
                <a:off x="398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4" name="Line 299"/>
              <p:cNvSpPr>
                <a:spLocks noChangeShapeType="1"/>
              </p:cNvSpPr>
              <p:nvPr/>
            </p:nvSpPr>
            <p:spPr bwMode="auto">
              <a:xfrm>
                <a:off x="422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5" name="Line 300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6" name="Line 301"/>
              <p:cNvSpPr>
                <a:spLocks noChangeShapeType="1"/>
              </p:cNvSpPr>
              <p:nvPr/>
            </p:nvSpPr>
            <p:spPr bwMode="auto">
              <a:xfrm flipH="1">
                <a:off x="422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7" name="Line 302"/>
              <p:cNvSpPr>
                <a:spLocks noChangeShapeType="1"/>
              </p:cNvSpPr>
              <p:nvPr/>
            </p:nvSpPr>
            <p:spPr bwMode="auto">
              <a:xfrm>
                <a:off x="4224" y="1503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8" name="Line 303"/>
              <p:cNvSpPr>
                <a:spLocks noChangeShapeType="1"/>
              </p:cNvSpPr>
              <p:nvPr/>
            </p:nvSpPr>
            <p:spPr bwMode="auto">
              <a:xfrm flipV="1">
                <a:off x="398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9" name="Line 304"/>
              <p:cNvSpPr>
                <a:spLocks noChangeShapeType="1"/>
              </p:cNvSpPr>
              <p:nvPr/>
            </p:nvSpPr>
            <p:spPr bwMode="auto">
              <a:xfrm flipH="1" flipV="1">
                <a:off x="422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0" name="Line 305"/>
              <p:cNvSpPr>
                <a:spLocks noChangeShapeType="1"/>
              </p:cNvSpPr>
              <p:nvPr/>
            </p:nvSpPr>
            <p:spPr bwMode="auto">
              <a:xfrm>
                <a:off x="4089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1" name="Line 306"/>
              <p:cNvSpPr>
                <a:spLocks noChangeShapeType="1"/>
              </p:cNvSpPr>
              <p:nvPr/>
            </p:nvSpPr>
            <p:spPr bwMode="auto">
              <a:xfrm flipV="1">
                <a:off x="4224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2" name="Line 307"/>
              <p:cNvSpPr>
                <a:spLocks noChangeShapeType="1"/>
              </p:cNvSpPr>
              <p:nvPr/>
            </p:nvSpPr>
            <p:spPr bwMode="auto">
              <a:xfrm>
                <a:off x="4044" y="2002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3" name="Line 308"/>
              <p:cNvSpPr>
                <a:spLocks noChangeShapeType="1"/>
              </p:cNvSpPr>
              <p:nvPr/>
            </p:nvSpPr>
            <p:spPr bwMode="auto">
              <a:xfrm flipV="1">
                <a:off x="4224" y="2013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4" name="Line 309"/>
              <p:cNvSpPr>
                <a:spLocks noChangeShapeType="1"/>
              </p:cNvSpPr>
              <p:nvPr/>
            </p:nvSpPr>
            <p:spPr bwMode="auto">
              <a:xfrm flipV="1">
                <a:off x="4224" y="1785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5" name="Line 310"/>
              <p:cNvSpPr>
                <a:spLocks noChangeShapeType="1"/>
              </p:cNvSpPr>
              <p:nvPr/>
            </p:nvSpPr>
            <p:spPr bwMode="auto">
              <a:xfrm flipV="1">
                <a:off x="4224" y="1633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6" name="Line 311"/>
              <p:cNvSpPr>
                <a:spLocks noChangeShapeType="1"/>
              </p:cNvSpPr>
              <p:nvPr/>
            </p:nvSpPr>
            <p:spPr bwMode="auto">
              <a:xfrm>
                <a:off x="4119" y="1774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7" name="Line 312"/>
              <p:cNvSpPr>
                <a:spLocks noChangeShapeType="1"/>
              </p:cNvSpPr>
              <p:nvPr/>
            </p:nvSpPr>
            <p:spPr bwMode="auto">
              <a:xfrm>
                <a:off x="4164" y="1633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77" name="Group 3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309" name="Line 314"/>
                <p:cNvSpPr>
                  <a:spLocks noChangeShapeType="1"/>
                </p:cNvSpPr>
                <p:nvPr/>
              </p:nvSpPr>
              <p:spPr bwMode="auto">
                <a:xfrm>
                  <a:off x="4228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0" name="Line 3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4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1" name="Line 316"/>
                <p:cNvSpPr>
                  <a:spLocks noChangeShapeType="1"/>
                </p:cNvSpPr>
                <p:nvPr/>
              </p:nvSpPr>
              <p:spPr bwMode="auto">
                <a:xfrm rot="6361956">
                  <a:off x="4594" y="1402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2" name="Line 3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96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8" name="Group 3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305" name="Line 319"/>
                <p:cNvSpPr>
                  <a:spLocks noChangeShapeType="1"/>
                </p:cNvSpPr>
                <p:nvPr/>
              </p:nvSpPr>
              <p:spPr bwMode="auto">
                <a:xfrm>
                  <a:off x="4218" y="159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6" name="Line 3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18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7" name="Line 321"/>
                <p:cNvSpPr>
                  <a:spLocks noChangeShapeType="1"/>
                </p:cNvSpPr>
                <p:nvPr/>
              </p:nvSpPr>
              <p:spPr bwMode="auto">
                <a:xfrm rot="6361956">
                  <a:off x="4578" y="1419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8" name="Line 3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6" y="127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9" name="Group 3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301" name="Line 324"/>
                <p:cNvSpPr>
                  <a:spLocks noChangeShapeType="1"/>
                </p:cNvSpPr>
                <p:nvPr/>
              </p:nvSpPr>
              <p:spPr bwMode="auto">
                <a:xfrm>
                  <a:off x="4279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2" name="Line 3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13" y="1199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3" name="Line 326"/>
                <p:cNvSpPr>
                  <a:spLocks noChangeShapeType="1"/>
                </p:cNvSpPr>
                <p:nvPr/>
              </p:nvSpPr>
              <p:spPr bwMode="auto">
                <a:xfrm rot="6361956">
                  <a:off x="4645" y="1407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4" name="Line 3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7" y="1301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5" name="Group 328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62253" name="Line 329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4" name="Line 330"/>
              <p:cNvSpPr>
                <a:spLocks noChangeShapeType="1"/>
              </p:cNvSpPr>
              <p:nvPr/>
            </p:nvSpPr>
            <p:spPr bwMode="auto">
              <a:xfrm>
                <a:off x="423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5" name="Line 331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6" name="Line 332"/>
              <p:cNvSpPr>
                <a:spLocks noChangeShapeType="1"/>
              </p:cNvSpPr>
              <p:nvPr/>
            </p:nvSpPr>
            <p:spPr bwMode="auto">
              <a:xfrm flipH="1">
                <a:off x="423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7" name="Line 333"/>
              <p:cNvSpPr>
                <a:spLocks noChangeShapeType="1"/>
              </p:cNvSpPr>
              <p:nvPr/>
            </p:nvSpPr>
            <p:spPr bwMode="auto">
              <a:xfrm>
                <a:off x="4233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8" name="Line 334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9" name="Line 335"/>
              <p:cNvSpPr>
                <a:spLocks noChangeShapeType="1"/>
              </p:cNvSpPr>
              <p:nvPr/>
            </p:nvSpPr>
            <p:spPr bwMode="auto">
              <a:xfrm flipH="1" flipV="1">
                <a:off x="423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0" name="Line 336"/>
              <p:cNvSpPr>
                <a:spLocks noChangeShapeType="1"/>
              </p:cNvSpPr>
              <p:nvPr/>
            </p:nvSpPr>
            <p:spPr bwMode="auto">
              <a:xfrm>
                <a:off x="4098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1" name="Line 337"/>
              <p:cNvSpPr>
                <a:spLocks noChangeShapeType="1"/>
              </p:cNvSpPr>
              <p:nvPr/>
            </p:nvSpPr>
            <p:spPr bwMode="auto">
              <a:xfrm flipV="1">
                <a:off x="4233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2" name="Line 338"/>
              <p:cNvSpPr>
                <a:spLocks noChangeShapeType="1"/>
              </p:cNvSpPr>
              <p:nvPr/>
            </p:nvSpPr>
            <p:spPr bwMode="auto">
              <a:xfrm>
                <a:off x="4053" y="1998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3" name="Line 339"/>
              <p:cNvSpPr>
                <a:spLocks noChangeShapeType="1"/>
              </p:cNvSpPr>
              <p:nvPr/>
            </p:nvSpPr>
            <p:spPr bwMode="auto">
              <a:xfrm flipV="1">
                <a:off x="4233" y="2009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4" name="Line 340"/>
              <p:cNvSpPr>
                <a:spLocks noChangeShapeType="1"/>
              </p:cNvSpPr>
              <p:nvPr/>
            </p:nvSpPr>
            <p:spPr bwMode="auto">
              <a:xfrm flipV="1">
                <a:off x="4233" y="1781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5" name="Line 341"/>
              <p:cNvSpPr>
                <a:spLocks noChangeShapeType="1"/>
              </p:cNvSpPr>
              <p:nvPr/>
            </p:nvSpPr>
            <p:spPr bwMode="auto">
              <a:xfrm flipV="1">
                <a:off x="4233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6" name="Line 342"/>
              <p:cNvSpPr>
                <a:spLocks noChangeShapeType="1"/>
              </p:cNvSpPr>
              <p:nvPr/>
            </p:nvSpPr>
            <p:spPr bwMode="auto">
              <a:xfrm>
                <a:off x="4128" y="1770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7" name="Line 343"/>
              <p:cNvSpPr>
                <a:spLocks noChangeShapeType="1"/>
              </p:cNvSpPr>
              <p:nvPr/>
            </p:nvSpPr>
            <p:spPr bwMode="auto">
              <a:xfrm>
                <a:off x="4173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47" name="Group 3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79" name="Line 345"/>
                <p:cNvSpPr>
                  <a:spLocks noChangeShapeType="1"/>
                </p:cNvSpPr>
                <p:nvPr/>
              </p:nvSpPr>
              <p:spPr bwMode="auto">
                <a:xfrm>
                  <a:off x="4247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0" name="Line 3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1" y="1186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1" name="Line 347"/>
                <p:cNvSpPr>
                  <a:spLocks noChangeShapeType="1"/>
                </p:cNvSpPr>
                <p:nvPr/>
              </p:nvSpPr>
              <p:spPr bwMode="auto">
                <a:xfrm rot="6361956">
                  <a:off x="4613" y="1394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2" name="Line 3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2" y="1288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8" name="Group 3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75" name="Line 350"/>
                <p:cNvSpPr>
                  <a:spLocks noChangeShapeType="1"/>
                </p:cNvSpPr>
                <p:nvPr/>
              </p:nvSpPr>
              <p:spPr bwMode="auto">
                <a:xfrm>
                  <a:off x="4209" y="157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6" name="Line 3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6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7" name="Line 352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03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8" name="Line 3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5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9" name="Group 3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71" name="Line 355"/>
                <p:cNvSpPr>
                  <a:spLocks noChangeShapeType="1"/>
                </p:cNvSpPr>
                <p:nvPr/>
              </p:nvSpPr>
              <p:spPr bwMode="auto">
                <a:xfrm>
                  <a:off x="4260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2" name="Line 3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4" y="1207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3" name="Line 357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5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4" name="Line 3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8" y="1309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6" name="Group 359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62223" name="Line 360"/>
              <p:cNvSpPr>
                <a:spLocks noChangeShapeType="1"/>
              </p:cNvSpPr>
              <p:nvPr/>
            </p:nvSpPr>
            <p:spPr bwMode="auto">
              <a:xfrm flipH="1">
                <a:off x="3996" y="1483"/>
                <a:ext cx="22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4" name="Line 361"/>
              <p:cNvSpPr>
                <a:spLocks noChangeShapeType="1"/>
              </p:cNvSpPr>
              <p:nvPr/>
            </p:nvSpPr>
            <p:spPr bwMode="auto">
              <a:xfrm>
                <a:off x="4221" y="1483"/>
                <a:ext cx="240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5" name="Line 362"/>
              <p:cNvSpPr>
                <a:spLocks noChangeShapeType="1"/>
              </p:cNvSpPr>
              <p:nvPr/>
            </p:nvSpPr>
            <p:spPr bwMode="auto">
              <a:xfrm>
                <a:off x="3996" y="2204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6" name="Line 363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7" name="Line 364"/>
              <p:cNvSpPr>
                <a:spLocks noChangeShapeType="1"/>
              </p:cNvSpPr>
              <p:nvPr/>
            </p:nvSpPr>
            <p:spPr bwMode="auto">
              <a:xfrm>
                <a:off x="4221" y="1494"/>
                <a:ext cx="0" cy="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8" name="Line 365"/>
              <p:cNvSpPr>
                <a:spLocks noChangeShapeType="1"/>
              </p:cNvSpPr>
              <p:nvPr/>
            </p:nvSpPr>
            <p:spPr bwMode="auto">
              <a:xfrm flipV="1">
                <a:off x="3996" y="2128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9" name="Line 366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0" name="Line 367"/>
              <p:cNvSpPr>
                <a:spLocks noChangeShapeType="1"/>
              </p:cNvSpPr>
              <p:nvPr/>
            </p:nvSpPr>
            <p:spPr bwMode="auto">
              <a:xfrm>
                <a:off x="4101" y="1887"/>
                <a:ext cx="12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1" name="Line 368"/>
              <p:cNvSpPr>
                <a:spLocks noChangeShapeType="1"/>
              </p:cNvSpPr>
              <p:nvPr/>
            </p:nvSpPr>
            <p:spPr bwMode="auto">
              <a:xfrm flipV="1">
                <a:off x="4221" y="1887"/>
                <a:ext cx="15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2" name="Line 369"/>
              <p:cNvSpPr>
                <a:spLocks noChangeShapeType="1"/>
              </p:cNvSpPr>
              <p:nvPr/>
            </p:nvSpPr>
            <p:spPr bwMode="auto">
              <a:xfrm>
                <a:off x="4056" y="1997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3" name="Line 370"/>
              <p:cNvSpPr>
                <a:spLocks noChangeShapeType="1"/>
              </p:cNvSpPr>
              <p:nvPr/>
            </p:nvSpPr>
            <p:spPr bwMode="auto">
              <a:xfrm flipV="1">
                <a:off x="4221" y="2018"/>
                <a:ext cx="18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4" name="Line 371"/>
              <p:cNvSpPr>
                <a:spLocks noChangeShapeType="1"/>
              </p:cNvSpPr>
              <p:nvPr/>
            </p:nvSpPr>
            <p:spPr bwMode="auto">
              <a:xfrm flipV="1">
                <a:off x="4221" y="1789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5" name="Line 372"/>
              <p:cNvSpPr>
                <a:spLocks noChangeShapeType="1"/>
              </p:cNvSpPr>
              <p:nvPr/>
            </p:nvSpPr>
            <p:spPr bwMode="auto">
              <a:xfrm flipV="1">
                <a:off x="4221" y="1636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6" name="Line 373"/>
              <p:cNvSpPr>
                <a:spLocks noChangeShapeType="1"/>
              </p:cNvSpPr>
              <p:nvPr/>
            </p:nvSpPr>
            <p:spPr bwMode="auto">
              <a:xfrm>
                <a:off x="4131" y="1778"/>
                <a:ext cx="10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7" name="Line 374"/>
              <p:cNvSpPr>
                <a:spLocks noChangeShapeType="1"/>
              </p:cNvSpPr>
              <p:nvPr/>
            </p:nvSpPr>
            <p:spPr bwMode="auto">
              <a:xfrm>
                <a:off x="4176" y="1625"/>
                <a:ext cx="6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17" name="Group 3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49" name="Line 376"/>
                <p:cNvSpPr>
                  <a:spLocks noChangeShapeType="1"/>
                </p:cNvSpPr>
                <p:nvPr/>
              </p:nvSpPr>
              <p:spPr bwMode="auto">
                <a:xfrm>
                  <a:off x="4220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0" name="Line 3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7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1" name="Line 378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5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2" name="Line 3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90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8" name="Group 3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45" name="Line 381"/>
                <p:cNvSpPr>
                  <a:spLocks noChangeShapeType="1"/>
                </p:cNvSpPr>
                <p:nvPr/>
              </p:nvSpPr>
              <p:spPr bwMode="auto">
                <a:xfrm>
                  <a:off x="4217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6" name="Line 3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19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7" name="Line 383"/>
                <p:cNvSpPr>
                  <a:spLocks noChangeShapeType="1"/>
                </p:cNvSpPr>
                <p:nvPr/>
              </p:nvSpPr>
              <p:spPr bwMode="auto">
                <a:xfrm rot="6361956">
                  <a:off x="4579" y="1425"/>
                  <a:ext cx="207" cy="2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8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9" y="128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9" name="Group 3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41" name="Line 386"/>
                <p:cNvSpPr>
                  <a:spLocks noChangeShapeType="1"/>
                </p:cNvSpPr>
                <p:nvPr/>
              </p:nvSpPr>
              <p:spPr bwMode="auto">
                <a:xfrm>
                  <a:off x="4254" y="162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2" name="Line 3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8" y="1206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3" name="Line 388"/>
                <p:cNvSpPr>
                  <a:spLocks noChangeShapeType="1"/>
                </p:cNvSpPr>
                <p:nvPr/>
              </p:nvSpPr>
              <p:spPr bwMode="auto">
                <a:xfrm rot="6361956">
                  <a:off x="4630" y="1414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4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1" y="1309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7" name="Group 390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62193" name="Line 391"/>
              <p:cNvSpPr>
                <a:spLocks noChangeShapeType="1"/>
              </p:cNvSpPr>
              <p:nvPr/>
            </p:nvSpPr>
            <p:spPr bwMode="auto">
              <a:xfrm flipH="1">
                <a:off x="3996" y="1479"/>
                <a:ext cx="225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4" name="Line 392"/>
              <p:cNvSpPr>
                <a:spLocks noChangeShapeType="1"/>
              </p:cNvSpPr>
              <p:nvPr/>
            </p:nvSpPr>
            <p:spPr bwMode="auto">
              <a:xfrm>
                <a:off x="4221" y="1479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5" name="Line 393"/>
              <p:cNvSpPr>
                <a:spLocks noChangeShapeType="1"/>
              </p:cNvSpPr>
              <p:nvPr/>
            </p:nvSpPr>
            <p:spPr bwMode="auto">
              <a:xfrm>
                <a:off x="3996" y="2206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6" name="Line 394"/>
              <p:cNvSpPr>
                <a:spLocks noChangeShapeType="1"/>
              </p:cNvSpPr>
              <p:nvPr/>
            </p:nvSpPr>
            <p:spPr bwMode="auto">
              <a:xfrm flipH="1">
                <a:off x="4221" y="2206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7" name="Line 395"/>
              <p:cNvSpPr>
                <a:spLocks noChangeShapeType="1"/>
              </p:cNvSpPr>
              <p:nvPr/>
            </p:nvSpPr>
            <p:spPr bwMode="auto">
              <a:xfrm>
                <a:off x="4221" y="1501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8" name="Line 396"/>
              <p:cNvSpPr>
                <a:spLocks noChangeShapeType="1"/>
              </p:cNvSpPr>
              <p:nvPr/>
            </p:nvSpPr>
            <p:spPr bwMode="auto">
              <a:xfrm flipV="1">
                <a:off x="3996" y="2130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9" name="Line 397"/>
              <p:cNvSpPr>
                <a:spLocks noChangeShapeType="1"/>
              </p:cNvSpPr>
              <p:nvPr/>
            </p:nvSpPr>
            <p:spPr bwMode="auto">
              <a:xfrm flipH="1" flipV="1">
                <a:off x="4221" y="2130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0" name="Line 398"/>
              <p:cNvSpPr>
                <a:spLocks noChangeShapeType="1"/>
              </p:cNvSpPr>
              <p:nvPr/>
            </p:nvSpPr>
            <p:spPr bwMode="auto">
              <a:xfrm>
                <a:off x="4101" y="1891"/>
                <a:ext cx="12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1" name="Line 399"/>
              <p:cNvSpPr>
                <a:spLocks noChangeShapeType="1"/>
              </p:cNvSpPr>
              <p:nvPr/>
            </p:nvSpPr>
            <p:spPr bwMode="auto">
              <a:xfrm flipV="1">
                <a:off x="4221" y="1891"/>
                <a:ext cx="15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2" name="Line 400"/>
              <p:cNvSpPr>
                <a:spLocks noChangeShapeType="1"/>
              </p:cNvSpPr>
              <p:nvPr/>
            </p:nvSpPr>
            <p:spPr bwMode="auto">
              <a:xfrm>
                <a:off x="4056" y="2000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3" name="Line 401"/>
              <p:cNvSpPr>
                <a:spLocks noChangeShapeType="1"/>
              </p:cNvSpPr>
              <p:nvPr/>
            </p:nvSpPr>
            <p:spPr bwMode="auto">
              <a:xfrm flipV="1">
                <a:off x="4221" y="2011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4" name="Line 402"/>
              <p:cNvSpPr>
                <a:spLocks noChangeShapeType="1"/>
              </p:cNvSpPr>
              <p:nvPr/>
            </p:nvSpPr>
            <p:spPr bwMode="auto">
              <a:xfrm flipV="1">
                <a:off x="4221" y="1783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5" name="Line 403"/>
              <p:cNvSpPr>
                <a:spLocks noChangeShapeType="1"/>
              </p:cNvSpPr>
              <p:nvPr/>
            </p:nvSpPr>
            <p:spPr bwMode="auto">
              <a:xfrm flipV="1">
                <a:off x="4221" y="1631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6" name="Line 404"/>
              <p:cNvSpPr>
                <a:spLocks noChangeShapeType="1"/>
              </p:cNvSpPr>
              <p:nvPr/>
            </p:nvSpPr>
            <p:spPr bwMode="auto">
              <a:xfrm>
                <a:off x="4131" y="1772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7" name="Line 405"/>
              <p:cNvSpPr>
                <a:spLocks noChangeShapeType="1"/>
              </p:cNvSpPr>
              <p:nvPr/>
            </p:nvSpPr>
            <p:spPr bwMode="auto">
              <a:xfrm>
                <a:off x="4176" y="1631"/>
                <a:ext cx="6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87" name="Group 40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19" name="Line 407"/>
                <p:cNvSpPr>
                  <a:spLocks noChangeShapeType="1"/>
                </p:cNvSpPr>
                <p:nvPr/>
              </p:nvSpPr>
              <p:spPr bwMode="auto">
                <a:xfrm>
                  <a:off x="4220" y="161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0" name="Line 4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4" y="1190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1" name="Line 409"/>
                <p:cNvSpPr>
                  <a:spLocks noChangeShapeType="1"/>
                </p:cNvSpPr>
                <p:nvPr/>
              </p:nvSpPr>
              <p:spPr bwMode="auto">
                <a:xfrm rot="6361956">
                  <a:off x="4586" y="1398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2" name="Line 4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5" y="1292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8" name="Group 41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15" name="Line 412"/>
                <p:cNvSpPr>
                  <a:spLocks noChangeShapeType="1"/>
                </p:cNvSpPr>
                <p:nvPr/>
              </p:nvSpPr>
              <p:spPr bwMode="auto">
                <a:xfrm>
                  <a:off x="421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6" name="Line 41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7" name="Line 414"/>
                <p:cNvSpPr>
                  <a:spLocks noChangeShapeType="1"/>
                </p:cNvSpPr>
                <p:nvPr/>
              </p:nvSpPr>
              <p:spPr bwMode="auto">
                <a:xfrm rot="6361956">
                  <a:off x="4574" y="1427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8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9" name="Group 41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11" name="Line 417"/>
                <p:cNvSpPr>
                  <a:spLocks noChangeShapeType="1"/>
                </p:cNvSpPr>
                <p:nvPr/>
              </p:nvSpPr>
              <p:spPr bwMode="auto">
                <a:xfrm>
                  <a:off x="4254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2" name="Line 4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8" y="1203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3" name="Line 419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411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4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2" y="1305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189" name="Line 421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0" name="Line 422"/>
            <p:cNvSpPr>
              <a:spLocks noChangeShapeType="1"/>
            </p:cNvSpPr>
            <p:nvPr/>
          </p:nvSpPr>
          <p:spPr bwMode="auto">
            <a:xfrm flipV="1">
              <a:off x="2227" y="3031"/>
              <a:ext cx="254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1" name="Line 423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2" name="Line 424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29" name="Group 425"/>
          <p:cNvGrpSpPr>
            <a:grpSpLocks/>
          </p:cNvGrpSpPr>
          <p:nvPr/>
        </p:nvGrpSpPr>
        <p:grpSpPr bwMode="auto">
          <a:xfrm>
            <a:off x="2813050" y="3108325"/>
            <a:ext cx="977900" cy="330200"/>
            <a:chOff x="717" y="1160"/>
            <a:chExt cx="616" cy="208"/>
          </a:xfrm>
        </p:grpSpPr>
        <p:sp>
          <p:nvSpPr>
            <p:cNvPr id="62179" name="Rectangle 426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0" name="Text Box 427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0" name="Group 428"/>
          <p:cNvGrpSpPr>
            <a:grpSpLocks/>
          </p:cNvGrpSpPr>
          <p:nvPr/>
        </p:nvGrpSpPr>
        <p:grpSpPr bwMode="auto">
          <a:xfrm>
            <a:off x="3127375" y="3830638"/>
            <a:ext cx="1016000" cy="931862"/>
            <a:chOff x="291" y="1263"/>
            <a:chExt cx="640" cy="587"/>
          </a:xfrm>
        </p:grpSpPr>
        <p:sp>
          <p:nvSpPr>
            <p:cNvPr id="62012" name="AutoShape 429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3" name="AutoShape 430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4" name="AutoShape 431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694" name="Group 432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62147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827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149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0" name="Line 43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1" name="Line 43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2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3" name="Line 43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4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5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6" name="Line 44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8" name="Line 44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9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0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1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2" name="Line 44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3" name="Line 44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843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175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6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7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8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4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171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2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3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4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5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167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8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9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0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695" name="Group 465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62117" name="Line 46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8" name="Line 46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9" name="Line 46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0" name="Line 46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1" name="Line 47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2" name="Line 47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3" name="Line 47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4" name="Line 47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5" name="Line 474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6" name="Line 475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7" name="Line 476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8" name="Line 477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9" name="Line 478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0" name="Line 479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1" name="Line 480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11" name="Group 4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43" name="Line 482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4" name="Line 4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5" name="Line 484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6" name="Line 4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2" name="Group 4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39" name="Line 487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0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1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2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3" name="Group 4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35" name="Line 492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6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7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8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6" name="Group 496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62087" name="Line 49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8" name="Line 49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9" name="Line 49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0" name="Line 50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1" name="Line 50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2" name="Line 50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3" name="Line 50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4" name="Line 50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5" name="Line 50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6" name="Line 50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7" name="Line 50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8" name="Line 50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9" name="Line 50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0" name="Line 51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1" name="Line 51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81" name="Group 5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13" name="Line 51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4" name="Line 5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5" name="Line 51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6" name="Line 5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2" name="Group 5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09" name="Line 51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0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1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2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3" name="Group 5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05" name="Line 52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6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7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8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7" name="Group 527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62057" name="Line 528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8" name="Line 529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9" name="Line 530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0" name="Line 531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1" name="Line 532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2" name="Line 533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3" name="Line 534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4" name="Line 535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5" name="Line 536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6" name="Line 537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7" name="Line 538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8" name="Line 539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9" name="Line 540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0" name="Line 541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1" name="Line 542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51" name="Group 54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083" name="Line 544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4" name="Line 5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5" name="Line 546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6" name="Line 5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2" name="Group 54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079" name="Line 549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0" name="Line 5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1" name="Line 551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2" name="Line 5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3" name="Group 55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075" name="Line 554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6" name="Line 5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7" name="Line 556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8" name="Line 5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019" name="Line 558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0" name="Line 559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1" name="Line 560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2" name="Line 561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702" name="Group 562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62025" name="AutoShape 56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705" name="Group 56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027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8" name="Line 56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9" name="Line 56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0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1" name="Line 56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2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3" name="Line 57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4" name="Line 57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5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6" name="Line 57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7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8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9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0" name="Line 57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1" name="Line 57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721" name="Group 58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53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4" name="Line 58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5" name="Line 58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6" name="Line 5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2" name="Group 58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49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0" name="Line 5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1" name="Line 58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2" name="Line 5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3" name="Group 59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45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6" name="Line 5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7" name="Line 59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8" name="Line 5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2024" name="Line 595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1" name="Group 597"/>
          <p:cNvGrpSpPr>
            <a:grpSpLocks/>
          </p:cNvGrpSpPr>
          <p:nvPr/>
        </p:nvGrpSpPr>
        <p:grpSpPr bwMode="auto">
          <a:xfrm>
            <a:off x="4760913" y="3881438"/>
            <a:ext cx="1309687" cy="1147762"/>
            <a:chOff x="146" y="711"/>
            <a:chExt cx="825" cy="723"/>
          </a:xfrm>
        </p:grpSpPr>
        <p:sp>
          <p:nvSpPr>
            <p:cNvPr id="61809" name="AutoShape 598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10" name="AutoShape 599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490" name="Group 600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980" name="AutoShape 601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660" name="Group 602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982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3" name="Line 604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4" name="Line 605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5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6" name="Line 607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7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8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9" name="Line 610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0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1" name="Line 612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2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3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4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5" name="Line 616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6" name="Line 617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676" name="Group 618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08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9" name="Line 6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0" name="Line 6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1" name="Line 6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7" name="Group 623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04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5" name="Line 6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6" name="Line 6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7" name="Line 6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8" name="Group 628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00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1" name="Line 6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2" name="Line 63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3" name="Line 63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491" name="Group 633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950" name="Line 63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1" name="Line 63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2" name="Line 63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3" name="Line 63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4" name="Line 63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5" name="Line 63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6" name="Line 64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7" name="Line 64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8" name="Line 64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9" name="Line 64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0" name="Line 64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1" name="Line 64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2" name="Line 64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3" name="Line 64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4" name="Line 64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44" name="Group 64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76" name="Line 65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7" name="Line 6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8" name="Line 65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5" name="Group 65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72" name="Line 65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3" name="Line 6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4" name="Line 65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5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6" name="Group 65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68" name="Line 66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69" name="Line 66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0" name="Line 66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1" name="Line 6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492" name="Group 664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920" name="Line 66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1" name="Line 66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2" name="Line 66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3" name="Line 66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4" name="Line 66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5" name="Line 67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6" name="Line 67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7" name="Line 67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8" name="Line 67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9" name="Line 67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0" name="Line 67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1" name="Line 67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2" name="Line 67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3" name="Line 67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4" name="Line 67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14" name="Group 68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46" name="Line 68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7" name="Line 6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8" name="Line 68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9" name="Line 6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5" name="Group 68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42" name="Line 68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3" name="Line 6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4" name="Line 68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5" name="Line 6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6" name="Group 69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38" name="Line 69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39" name="Line 6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0" name="Line 69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1" name="Line 6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14" name="Line 695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5" name="Line 696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6" name="Line 697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7" name="Line 698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7" name="Group 699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888" name="AutoShape 70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568" name="Group 70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890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1" name="Line 70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2" name="Line 70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3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4" name="Line 70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5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6" name="Line 70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7" name="Line 70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8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9" name="Line 71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0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1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2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3" name="Line 71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4" name="Line 71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584" name="Group 71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916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7" name="Line 7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8" name="Line 7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9" name="Line 7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5" name="Group 72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912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3" name="Line 7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4" name="Line 7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5" name="Line 7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6" name="Group 72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908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09" name="Line 7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0" name="Line 7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1" name="Line 7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819" name="Line 732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9" name="Group 733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886" name="Rectangle 734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887" name="Text Box 735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821" name="AutoShape 736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1" name="Group 737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856" name="Line 738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7" name="Line 739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8" name="Line 740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9" name="Line 741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0" name="Line 742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1" name="Line 743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2" name="Line 744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3" name="Line 745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4" name="Line 746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5" name="Line 747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6" name="Line 748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7" name="Line 749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8" name="Line 750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9" name="Line 751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70" name="Line 752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50" name="Group 75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82" name="Line 754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3" name="Line 7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4" name="Line 756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5" name="Line 7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1" name="Group 75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78" name="Line 759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9" name="Line 7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0" name="Line 761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1" name="Line 7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2" name="Group 76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74" name="Line 764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5" name="Line 7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6" name="Line 766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7" name="Line 7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3" name="AutoShape 768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3" name="Group 769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826" name="Line 770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7" name="Line 771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8" name="Line 772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9" name="Line 773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0" name="Line 774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1" name="Line 775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2" name="Line 776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3" name="Line 777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4" name="Line 778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5" name="Line 779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6" name="Line 780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7" name="Line 781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8" name="Line 782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9" name="Line 783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40" name="Line 784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20" name="Group 7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52" name="Line 786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3" name="Line 7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4" name="Line 78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5" name="Line 7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1" name="Group 7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48" name="Line 791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9" name="Line 7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0" name="Line 793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1" name="Line 7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2" name="Group 7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44" name="Line 796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5" name="Line 7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6" name="Line 798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7" name="Line 7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5" name="Line 800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2" name="Group 802"/>
          <p:cNvGrpSpPr>
            <a:grpSpLocks/>
          </p:cNvGrpSpPr>
          <p:nvPr/>
        </p:nvGrpSpPr>
        <p:grpSpPr bwMode="auto">
          <a:xfrm>
            <a:off x="3763963" y="3609975"/>
            <a:ext cx="623887" cy="330200"/>
            <a:chOff x="2647" y="2987"/>
            <a:chExt cx="393" cy="208"/>
          </a:xfrm>
        </p:grpSpPr>
        <p:sp>
          <p:nvSpPr>
            <p:cNvPr id="61807" name="Rectangle 803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08" name="Text Box 804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3" name="Group 806"/>
          <p:cNvGrpSpPr>
            <a:grpSpLocks/>
          </p:cNvGrpSpPr>
          <p:nvPr/>
        </p:nvGrpSpPr>
        <p:grpSpPr bwMode="auto">
          <a:xfrm>
            <a:off x="6122988" y="3700463"/>
            <a:ext cx="1309687" cy="1147762"/>
            <a:chOff x="146" y="711"/>
            <a:chExt cx="825" cy="723"/>
          </a:xfrm>
        </p:grpSpPr>
        <p:sp>
          <p:nvSpPr>
            <p:cNvPr id="61604" name="AutoShape 807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605" name="AutoShape 808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85" name="Group 809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775" name="AutoShape 81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455" name="Group 81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777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8" name="Line 81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9" name="Line 81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0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1" name="Line 81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2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3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4" name="Line 81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5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6" name="Line 82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7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8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9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0" name="Line 82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1" name="Line 82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471" name="Group 82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803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4" name="Line 8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5" name="Line 8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6" name="Line 8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2" name="Group 83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99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0" name="Line 83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1" name="Line 83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2" name="Line 83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3" name="Group 83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95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6" name="Line 83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7" name="Line 84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8" name="Line 84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286" name="Group 842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745" name="Line 843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6" name="Line 844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7" name="Line 845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8" name="Line 846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9" name="Line 847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0" name="Line 848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1" name="Line 849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2" name="Line 850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3" name="Line 851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4" name="Line 852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5" name="Line 853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6" name="Line 854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7" name="Line 855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8" name="Line 856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9" name="Line 857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39" name="Group 8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71" name="Line 859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2" name="Line 8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3" name="Line 861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4" name="Line 8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0" name="Group 8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67" name="Line 864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8" name="Line 8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9" name="Line 866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0" name="Line 8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1" name="Group 8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63" name="Line 869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4" name="Line 8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5" name="Line 871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6" name="Line 8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287" name="Group 873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715" name="Line 874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6" name="Line 875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7" name="Line 876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8" name="Line 877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9" name="Line 878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0" name="Line 879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1" name="Line 880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2" name="Line 881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3" name="Line 882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4" name="Line 883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5" name="Line 884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6" name="Line 885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7" name="Line 886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8" name="Line 887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9" name="Line 888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09" name="Group 8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41" name="Line 890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2" name="Line 8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3" name="Line 892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4" name="Line 8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0" name="Group 8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37" name="Line 895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8" name="Line 8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9" name="Line 897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0" name="Line 8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1" name="Group 8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33" name="Line 900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4" name="Line 9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5" name="Line 902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6" name="Line 9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09" name="Line 904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0" name="Line 905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1" name="Line 906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2" name="Line 907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2" name="Group 908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683" name="AutoShape 909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363" name="Group 910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685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6" name="Line 912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7" name="Line 913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8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9" name="Line 915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0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1" name="Line 917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2" name="Line 918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3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4" name="Line 920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5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6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7" name="Line 923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8" name="Line 924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9" name="Line 925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379" name="Group 926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711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2" name="Line 92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3" name="Line 92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4" name="Line 9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0" name="Group 931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07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8" name="Line 93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9" name="Line 93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0" name="Line 93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1" name="Group 936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03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4" name="Line 93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5" name="Line 93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6" name="Line 94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614" name="Line 941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4" name="Group 942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681" name="Rectangle 943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682" name="Text Box 944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616" name="AutoShape 945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6" name="Group 946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651" name="Line 94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2" name="Line 94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3" name="Line 94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4" name="Line 95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5" name="Line 95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6" name="Line 95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7" name="Line 95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8" name="Line 95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9" name="Line 95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0" name="Line 95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1" name="Line 95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2" name="Line 95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3" name="Line 95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4" name="Line 96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5" name="Line 96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45" name="Group 96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77" name="Line 96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8" name="Line 9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9" name="Line 96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0" name="Line 96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6" name="Group 96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73" name="Line 96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4" name="Line 96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5" name="Line 97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6" name="Line 9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7" name="Group 97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69" name="Line 97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0" name="Line 97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1" name="Line 97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2" name="Line 9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18" name="AutoShape 977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8" name="Group 978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621" name="Line 979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2" name="Line 980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3" name="Line 981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4" name="Line 982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5" name="Line 983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6" name="Line 984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7" name="Line 985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8" name="Line 986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9" name="Line 987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0" name="Line 988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1" name="Line 989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2" name="Line 990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3" name="Line 991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4" name="Line 992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5" name="Line 993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15" name="Group 99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47" name="Line 995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8" name="Line 9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9" name="Line 99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50" name="Line 9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6" name="Group 99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43" name="Line 1000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4" name="Line 10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5" name="Line 1002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6" name="Line 10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7" name="Group 100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39" name="Line 1005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0" name="Line 100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1" name="Line 1007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2" name="Line 10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20" name="Line 1009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4" name="Group 122"/>
          <p:cNvGrpSpPr>
            <a:grpSpLocks/>
          </p:cNvGrpSpPr>
          <p:nvPr/>
        </p:nvGrpSpPr>
        <p:grpSpPr bwMode="auto">
          <a:xfrm>
            <a:off x="5394325" y="2746375"/>
            <a:ext cx="1749425" cy="841375"/>
            <a:chOff x="1064" y="824"/>
            <a:chExt cx="1102" cy="530"/>
          </a:xfrm>
        </p:grpSpPr>
        <p:sp>
          <p:nvSpPr>
            <p:cNvPr id="61469" name="AutoShape 1011"/>
            <p:cNvSpPr>
              <a:spLocks noChangeArrowheads="1"/>
            </p:cNvSpPr>
            <p:nvPr/>
          </p:nvSpPr>
          <p:spPr bwMode="auto">
            <a:xfrm>
              <a:off x="1534" y="82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0" name="AutoShape 1012"/>
            <p:cNvSpPr>
              <a:spLocks noChangeArrowheads="1"/>
            </p:cNvSpPr>
            <p:nvPr/>
          </p:nvSpPr>
          <p:spPr bwMode="auto">
            <a:xfrm>
              <a:off x="1726" y="114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1" name="AutoShape 1013"/>
            <p:cNvSpPr>
              <a:spLocks noChangeArrowheads="1"/>
            </p:cNvSpPr>
            <p:nvPr/>
          </p:nvSpPr>
          <p:spPr bwMode="auto">
            <a:xfrm>
              <a:off x="1723" y="92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2" name="AutoShape 1014"/>
            <p:cNvSpPr>
              <a:spLocks noChangeArrowheads="1"/>
            </p:cNvSpPr>
            <p:nvPr/>
          </p:nvSpPr>
          <p:spPr bwMode="auto">
            <a:xfrm>
              <a:off x="1914" y="103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152" name="Group 1015"/>
            <p:cNvGrpSpPr>
              <a:grpSpLocks/>
            </p:cNvGrpSpPr>
            <p:nvPr/>
          </p:nvGrpSpPr>
          <p:grpSpPr bwMode="auto">
            <a:xfrm>
              <a:off x="2014" y="1065"/>
              <a:ext cx="58" cy="114"/>
              <a:chOff x="3796" y="1043"/>
              <a:chExt cx="865" cy="1237"/>
            </a:xfrm>
          </p:grpSpPr>
          <p:sp>
            <p:nvSpPr>
              <p:cNvPr id="61574" name="Line 101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5" name="Line 101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6" name="Line 101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7" name="Line 101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8" name="Line 102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9" name="Line 102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0" name="Line 102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1" name="Line 102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2" name="Line 0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3" name="Line 1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4" name="Line 2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5" name="Line 3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6" name="Line 4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7" name="Line 5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8" name="Line 6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68" name="Group 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00" name="Line 8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1" name="Line 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2" name="Line 10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3" name="Line 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69" name="Group 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96" name="Line 13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7" name="Line 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8" name="Line 15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9" name="Line 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70" name="Group 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92" name="Line 18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3" name="Line 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4" name="Line 20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5" name="Line 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3" name="Group 22"/>
            <p:cNvGrpSpPr>
              <a:grpSpLocks/>
            </p:cNvGrpSpPr>
            <p:nvPr/>
          </p:nvGrpSpPr>
          <p:grpSpPr bwMode="auto">
            <a:xfrm>
              <a:off x="1820" y="964"/>
              <a:ext cx="58" cy="114"/>
              <a:chOff x="3796" y="1043"/>
              <a:chExt cx="865" cy="1237"/>
            </a:xfrm>
          </p:grpSpPr>
          <p:sp>
            <p:nvSpPr>
              <p:cNvPr id="61544" name="Line 23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5" name="Line 24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6" name="Line 25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7" name="Line 26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8" name="Line 27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9" name="Line 28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0" name="Line 29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1" name="Line 30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2" name="Line 31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3" name="Line 32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4" name="Line 33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5" name="Line 34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6" name="Line 35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7" name="Line 36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8" name="Line 37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38" name="Group 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70" name="Line 39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1" name="Line 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2" name="Line 41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3" name="Line 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39" name="Group 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66" name="Line 44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7" name="Line 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8" name="Line 46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9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40" name="Group 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62" name="Line 49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3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4" name="Line 51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5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4" name="Group 53"/>
            <p:cNvGrpSpPr>
              <a:grpSpLocks/>
            </p:cNvGrpSpPr>
            <p:nvPr/>
          </p:nvGrpSpPr>
          <p:grpSpPr bwMode="auto">
            <a:xfrm>
              <a:off x="1829" y="1175"/>
              <a:ext cx="57" cy="113"/>
              <a:chOff x="3796" y="1043"/>
              <a:chExt cx="865" cy="1237"/>
            </a:xfrm>
          </p:grpSpPr>
          <p:sp>
            <p:nvSpPr>
              <p:cNvPr id="61514" name="Line 5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5" name="Line 5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6" name="Line 5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7" name="Line 5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8" name="Line 5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9" name="Line 5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0" name="Line 6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1" name="Line 6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2" name="Line 6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3" name="Line 6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4" name="Line 6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5" name="Line 6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6" name="Line 6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7" name="Line 6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8" name="Line 6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08" name="Group 6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40" name="Line 7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1" name="Line 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2" name="Line 7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3" name="Line 7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09" name="Group 7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36" name="Line 7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7" name="Line 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8" name="Line 7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9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10" name="Group 7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32" name="Line 8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3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4" name="Line 8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5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5" name="Group 84"/>
            <p:cNvGrpSpPr>
              <a:grpSpLocks/>
            </p:cNvGrpSpPr>
            <p:nvPr/>
          </p:nvGrpSpPr>
          <p:grpSpPr bwMode="auto">
            <a:xfrm>
              <a:off x="1636" y="858"/>
              <a:ext cx="57" cy="114"/>
              <a:chOff x="3796" y="1043"/>
              <a:chExt cx="865" cy="1237"/>
            </a:xfrm>
          </p:grpSpPr>
          <p:sp>
            <p:nvSpPr>
              <p:cNvPr id="61484" name="Line 8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5" name="Line 8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6" name="Line 8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7" name="Line 8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8" name="Line 8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9" name="Line 9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0" name="Line 9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1" name="Line 9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2" name="Line 9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3" name="Line 9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4" name="Line 9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5" name="Line 9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6" name="Line 9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7" name="Line 9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8" name="Line 9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178" name="Group 10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10" name="Line 10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1" name="Line 10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2" name="Line 10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3" name="Line 10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79" name="Group 10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06" name="Line 10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7" name="Line 10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8" name="Line 10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9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80" name="Group 11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02" name="Line 11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3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4" name="Line 11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5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477" name="Line 115"/>
            <p:cNvSpPr>
              <a:spLocks noChangeShapeType="1"/>
            </p:cNvSpPr>
            <p:nvPr/>
          </p:nvSpPr>
          <p:spPr bwMode="auto">
            <a:xfrm flipH="1">
              <a:off x="1511" y="1158"/>
              <a:ext cx="54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8" name="Line 116"/>
            <p:cNvSpPr>
              <a:spLocks noChangeShapeType="1"/>
            </p:cNvSpPr>
            <p:nvPr/>
          </p:nvSpPr>
          <p:spPr bwMode="auto">
            <a:xfrm flipH="1" flipV="1">
              <a:off x="1509" y="1184"/>
              <a:ext cx="36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9" name="Line 117"/>
            <p:cNvSpPr>
              <a:spLocks noChangeShapeType="1"/>
            </p:cNvSpPr>
            <p:nvPr/>
          </p:nvSpPr>
          <p:spPr bwMode="auto">
            <a:xfrm flipH="1">
              <a:off x="1454" y="1070"/>
              <a:ext cx="41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80" name="Line 118"/>
            <p:cNvSpPr>
              <a:spLocks noChangeShapeType="1"/>
            </p:cNvSpPr>
            <p:nvPr/>
          </p:nvSpPr>
          <p:spPr bwMode="auto">
            <a:xfrm flipH="1">
              <a:off x="1502" y="958"/>
              <a:ext cx="178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160" name="Group 119"/>
            <p:cNvGrpSpPr>
              <a:grpSpLocks/>
            </p:cNvGrpSpPr>
            <p:nvPr/>
          </p:nvGrpSpPr>
          <p:grpSpPr bwMode="auto">
            <a:xfrm>
              <a:off x="1064" y="1052"/>
              <a:ext cx="616" cy="208"/>
              <a:chOff x="717" y="1160"/>
              <a:chExt cx="616" cy="208"/>
            </a:xfrm>
          </p:grpSpPr>
          <p:sp>
            <p:nvSpPr>
              <p:cNvPr id="61482" name="Rectangle 120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483" name="Text Box 121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</p:grpSp>
      <p:sp>
        <p:nvSpPr>
          <p:cNvPr id="61456" name="Line 123"/>
          <p:cNvSpPr>
            <a:spLocks noChangeShapeType="1"/>
          </p:cNvSpPr>
          <p:nvPr/>
        </p:nvSpPr>
        <p:spPr bwMode="auto">
          <a:xfrm flipV="1">
            <a:off x="3609975" y="3000375"/>
            <a:ext cx="685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7" name="Line 124"/>
          <p:cNvSpPr>
            <a:spLocks noChangeShapeType="1"/>
          </p:cNvSpPr>
          <p:nvPr/>
        </p:nvSpPr>
        <p:spPr bwMode="auto">
          <a:xfrm flipV="1">
            <a:off x="4076700" y="3152775"/>
            <a:ext cx="3714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8" name="Line 125"/>
          <p:cNvSpPr>
            <a:spLocks noChangeShapeType="1"/>
          </p:cNvSpPr>
          <p:nvPr/>
        </p:nvSpPr>
        <p:spPr bwMode="auto">
          <a:xfrm flipH="1" flipV="1">
            <a:off x="4676775" y="3228975"/>
            <a:ext cx="590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9" name="Line 126"/>
          <p:cNvSpPr>
            <a:spLocks noChangeShapeType="1"/>
          </p:cNvSpPr>
          <p:nvPr/>
        </p:nvSpPr>
        <p:spPr bwMode="auto">
          <a:xfrm flipH="1" flipV="1">
            <a:off x="4876800" y="3257550"/>
            <a:ext cx="14859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0" name="Line 127"/>
          <p:cNvSpPr>
            <a:spLocks noChangeShapeType="1"/>
          </p:cNvSpPr>
          <p:nvPr/>
        </p:nvSpPr>
        <p:spPr bwMode="auto">
          <a:xfrm flipH="1" flipV="1">
            <a:off x="4772025" y="3114675"/>
            <a:ext cx="771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140" name="Freeform 282"/>
          <p:cNvSpPr>
            <a:spLocks/>
          </p:cNvSpPr>
          <p:nvPr/>
        </p:nvSpPr>
        <p:spPr bwMode="auto">
          <a:xfrm>
            <a:off x="3711575" y="18542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2" name="Text Box 283"/>
          <p:cNvSpPr txBox="1">
            <a:spLocks noChangeArrowheads="1"/>
          </p:cNvSpPr>
          <p:nvPr/>
        </p:nvSpPr>
        <p:spPr bwMode="auto">
          <a:xfrm>
            <a:off x="3902075" y="2247900"/>
            <a:ext cx="12477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wired public telephone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61463" name="Line 129"/>
          <p:cNvSpPr>
            <a:spLocks noChangeShapeType="1"/>
          </p:cNvSpPr>
          <p:nvPr/>
        </p:nvSpPr>
        <p:spPr bwMode="auto">
          <a:xfrm flipV="1">
            <a:off x="5067300" y="2514600"/>
            <a:ext cx="342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4" name="Text Box 130"/>
          <p:cNvSpPr txBox="1">
            <a:spLocks noChangeArrowheads="1"/>
          </p:cNvSpPr>
          <p:nvPr/>
        </p:nvSpPr>
        <p:spPr bwMode="auto">
          <a:xfrm>
            <a:off x="2468563" y="5503863"/>
            <a:ext cx="33099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different cellular networks,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operated by different providers</a:t>
            </a:r>
          </a:p>
        </p:txBody>
      </p:sp>
      <p:sp>
        <p:nvSpPr>
          <p:cNvPr id="61465" name="Line 131"/>
          <p:cNvSpPr>
            <a:spLocks noChangeShapeType="1"/>
          </p:cNvSpPr>
          <p:nvPr/>
        </p:nvSpPr>
        <p:spPr bwMode="auto">
          <a:xfrm flipH="1" flipV="1">
            <a:off x="3854450" y="4910138"/>
            <a:ext cx="309563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6" name="Line 132"/>
          <p:cNvSpPr>
            <a:spLocks noChangeShapeType="1"/>
          </p:cNvSpPr>
          <p:nvPr/>
        </p:nvSpPr>
        <p:spPr bwMode="auto">
          <a:xfrm flipV="1">
            <a:off x="4160838" y="5006975"/>
            <a:ext cx="8731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7" name="Text Box 133"/>
          <p:cNvSpPr txBox="1">
            <a:spLocks noChangeArrowheads="1"/>
          </p:cNvSpPr>
          <p:nvPr/>
        </p:nvSpPr>
        <p:spPr bwMode="auto">
          <a:xfrm>
            <a:off x="1328738" y="1733550"/>
            <a:ext cx="1006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recall:</a:t>
            </a:r>
          </a:p>
        </p:txBody>
      </p:sp>
      <p:pic>
        <p:nvPicPr>
          <p:cNvPr id="133147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699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7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5150685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174625"/>
            <a:ext cx="82137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Handling mobility in cellular networks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home network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dirty="0">
                <a:latin typeface="Gill Sans MT" charset="0"/>
                <a:cs typeface="+mn-cs"/>
              </a:rPr>
              <a:t> network of cellular provider you subscribe to (e.g., Sprint PCS, Verizon)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home location register (HLR): </a:t>
            </a:r>
            <a:r>
              <a:rPr lang="en-US" dirty="0">
                <a:latin typeface="Gill Sans MT" charset="0"/>
              </a:rPr>
              <a:t>database in home network containing permanent cell phone #, profile information (services, preferences, billing), information about current location (could be in another network)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visited network: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network in which mobile currently resides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visitor location register (VLR): </a:t>
            </a:r>
            <a:r>
              <a:rPr lang="en-US" dirty="0">
                <a:latin typeface="Gill Sans MT" charset="0"/>
              </a:rPr>
              <a:t>database with entry for each user currently in network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could be home network</a:t>
            </a:r>
          </a:p>
        </p:txBody>
      </p:sp>
      <p:pic>
        <p:nvPicPr>
          <p:cNvPr id="13517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9218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1352591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2"/>
          <p:cNvSpPr>
            <a:spLocks noChangeArrowheads="1"/>
          </p:cNvSpPr>
          <p:nvPr/>
        </p:nvSpPr>
        <p:spPr bwMode="auto">
          <a:xfrm>
            <a:off x="1441450" y="40576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3" name="AutoShape 3"/>
          <p:cNvSpPr>
            <a:spLocks noChangeArrowheads="1"/>
          </p:cNvSpPr>
          <p:nvPr/>
        </p:nvSpPr>
        <p:spPr bwMode="auto">
          <a:xfrm>
            <a:off x="2249488" y="54070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4" name="AutoShape 4"/>
          <p:cNvSpPr>
            <a:spLocks noChangeArrowheads="1"/>
          </p:cNvSpPr>
          <p:nvPr/>
        </p:nvSpPr>
        <p:spPr bwMode="auto">
          <a:xfrm>
            <a:off x="2235200" y="4489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5" name="AutoShape 5"/>
          <p:cNvSpPr>
            <a:spLocks noChangeArrowheads="1"/>
          </p:cNvSpPr>
          <p:nvPr/>
        </p:nvSpPr>
        <p:spPr bwMode="auto">
          <a:xfrm>
            <a:off x="3036888" y="49545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0" name="Line 130"/>
          <p:cNvSpPr>
            <a:spLocks noChangeShapeType="1"/>
          </p:cNvSpPr>
          <p:nvPr/>
        </p:nvSpPr>
        <p:spPr bwMode="auto">
          <a:xfrm flipV="1">
            <a:off x="3636963" y="4645025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1" name="Line 131"/>
          <p:cNvSpPr>
            <a:spLocks noChangeShapeType="1"/>
          </p:cNvSpPr>
          <p:nvPr/>
        </p:nvSpPr>
        <p:spPr bwMode="auto">
          <a:xfrm flipV="1">
            <a:off x="2851150" y="4645025"/>
            <a:ext cx="85090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2" name="Line 132"/>
          <p:cNvSpPr>
            <a:spLocks noChangeShapeType="1"/>
          </p:cNvSpPr>
          <p:nvPr/>
        </p:nvSpPr>
        <p:spPr bwMode="auto">
          <a:xfrm flipV="1">
            <a:off x="2825750" y="4645025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3" name="Line 133"/>
          <p:cNvSpPr>
            <a:spLocks noChangeShapeType="1"/>
          </p:cNvSpPr>
          <p:nvPr/>
        </p:nvSpPr>
        <p:spPr bwMode="auto">
          <a:xfrm flipV="1">
            <a:off x="2052638" y="4452938"/>
            <a:ext cx="151923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7231" name="Freeform 134"/>
          <p:cNvSpPr>
            <a:spLocks/>
          </p:cNvSpPr>
          <p:nvPr/>
        </p:nvSpPr>
        <p:spPr bwMode="auto">
          <a:xfrm>
            <a:off x="5029200" y="2590800"/>
            <a:ext cx="2046288" cy="23288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5" name="Text Box 135"/>
          <p:cNvSpPr txBox="1">
            <a:spLocks noChangeArrowheads="1"/>
          </p:cNvSpPr>
          <p:nvPr/>
        </p:nvSpPr>
        <p:spPr bwMode="auto">
          <a:xfrm>
            <a:off x="5973763" y="3668713"/>
            <a:ext cx="1314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Public switched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telephone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network </a:t>
            </a:r>
          </a:p>
        </p:txBody>
      </p:sp>
      <p:pic>
        <p:nvPicPr>
          <p:cNvPr id="137233" name="Picture 137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6736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4" name="Picture 138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7531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5" name="Picture 139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876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36" name="Group 140"/>
          <p:cNvGrpSpPr>
            <a:grpSpLocks/>
          </p:cNvGrpSpPr>
          <p:nvPr/>
        </p:nvGrpSpPr>
        <p:grpSpPr bwMode="auto">
          <a:xfrm>
            <a:off x="1404938" y="5129213"/>
            <a:ext cx="1441450" cy="346075"/>
            <a:chOff x="3072" y="739"/>
            <a:chExt cx="652" cy="146"/>
          </a:xfrm>
        </p:grpSpPr>
        <p:pic>
          <p:nvPicPr>
            <p:cNvPr id="137299" name="Picture 141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73" name="Line 142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74" name="Line 143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510" name="Line 144"/>
          <p:cNvSpPr>
            <a:spLocks noChangeShapeType="1"/>
          </p:cNvSpPr>
          <p:nvPr/>
        </p:nvSpPr>
        <p:spPr bwMode="auto">
          <a:xfrm flipV="1">
            <a:off x="4541838" y="4083050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1" name="Text Box 145"/>
          <p:cNvSpPr txBox="1">
            <a:spLocks noChangeArrowheads="1"/>
          </p:cNvSpPr>
          <p:nvPr/>
        </p:nvSpPr>
        <p:spPr bwMode="auto">
          <a:xfrm>
            <a:off x="1490663" y="5389563"/>
            <a:ext cx="706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mobile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user</a:t>
            </a:r>
          </a:p>
        </p:txBody>
      </p:sp>
      <p:sp>
        <p:nvSpPr>
          <p:cNvPr id="137239" name="Freeform 146"/>
          <p:cNvSpPr>
            <a:spLocks/>
          </p:cNvSpPr>
          <p:nvPr/>
        </p:nvSpPr>
        <p:spPr bwMode="auto">
          <a:xfrm>
            <a:off x="2336800" y="1295400"/>
            <a:ext cx="2236788" cy="1863725"/>
          </a:xfrm>
          <a:custGeom>
            <a:avLst/>
            <a:gdLst>
              <a:gd name="T0" fmla="*/ 2147483647 w 1209"/>
              <a:gd name="T1" fmla="*/ 2147483647 h 1134"/>
              <a:gd name="T2" fmla="*/ 2147483647 w 1209"/>
              <a:gd name="T3" fmla="*/ 2147483647 h 1134"/>
              <a:gd name="T4" fmla="*/ 2147483647 w 1209"/>
              <a:gd name="T5" fmla="*/ 2147483647 h 1134"/>
              <a:gd name="T6" fmla="*/ 2147483647 w 1209"/>
              <a:gd name="T7" fmla="*/ 2147483647 h 1134"/>
              <a:gd name="T8" fmla="*/ 2147483647 w 1209"/>
              <a:gd name="T9" fmla="*/ 2147483647 h 1134"/>
              <a:gd name="T10" fmla="*/ 2147483647 w 1209"/>
              <a:gd name="T11" fmla="*/ 2147483647 h 1134"/>
              <a:gd name="T12" fmla="*/ 2147483647 w 1209"/>
              <a:gd name="T13" fmla="*/ 2147483647 h 1134"/>
              <a:gd name="T14" fmla="*/ 2147483647 w 1209"/>
              <a:gd name="T15" fmla="*/ 2147483647 h 1134"/>
              <a:gd name="T16" fmla="*/ 2147483647 w 1209"/>
              <a:gd name="T17" fmla="*/ 2147483647 h 1134"/>
              <a:gd name="T18" fmla="*/ 2147483647 w 1209"/>
              <a:gd name="T19" fmla="*/ 2147483647 h 1134"/>
              <a:gd name="T20" fmla="*/ 2147483647 w 1209"/>
              <a:gd name="T21" fmla="*/ 2147483647 h 1134"/>
              <a:gd name="T22" fmla="*/ 2147483647 w 1209"/>
              <a:gd name="T23" fmla="*/ 2147483647 h 1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134">
                <a:moveTo>
                  <a:pt x="224" y="6"/>
                </a:moveTo>
                <a:cubicBezTo>
                  <a:pt x="112" y="13"/>
                  <a:pt x="66" y="64"/>
                  <a:pt x="33" y="141"/>
                </a:cubicBezTo>
                <a:cubicBezTo>
                  <a:pt x="0" y="219"/>
                  <a:pt x="24" y="370"/>
                  <a:pt x="27" y="471"/>
                </a:cubicBezTo>
                <a:cubicBezTo>
                  <a:pt x="30" y="572"/>
                  <a:pt x="30" y="664"/>
                  <a:pt x="50" y="747"/>
                </a:cubicBezTo>
                <a:cubicBezTo>
                  <a:pt x="70" y="830"/>
                  <a:pt x="79" y="924"/>
                  <a:pt x="149" y="972"/>
                </a:cubicBezTo>
                <a:cubicBezTo>
                  <a:pt x="219" y="1020"/>
                  <a:pt x="339" y="1012"/>
                  <a:pt x="469" y="1036"/>
                </a:cubicBezTo>
                <a:cubicBezTo>
                  <a:pt x="599" y="1060"/>
                  <a:pt x="822" y="1134"/>
                  <a:pt x="931" y="1115"/>
                </a:cubicBezTo>
                <a:cubicBezTo>
                  <a:pt x="1040" y="1096"/>
                  <a:pt x="1079" y="1039"/>
                  <a:pt x="1122" y="920"/>
                </a:cubicBezTo>
                <a:cubicBezTo>
                  <a:pt x="1165" y="801"/>
                  <a:pt x="1188" y="523"/>
                  <a:pt x="1189" y="401"/>
                </a:cubicBezTo>
                <a:cubicBezTo>
                  <a:pt x="1190" y="279"/>
                  <a:pt x="1209" y="240"/>
                  <a:pt x="1128" y="190"/>
                </a:cubicBezTo>
                <a:cubicBezTo>
                  <a:pt x="1046" y="141"/>
                  <a:pt x="850" y="135"/>
                  <a:pt x="701" y="104"/>
                </a:cubicBezTo>
                <a:cubicBezTo>
                  <a:pt x="552" y="72"/>
                  <a:pt x="335" y="0"/>
                  <a:pt x="224" y="6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7240" name="Group 147"/>
          <p:cNvGrpSpPr>
            <a:grpSpLocks/>
          </p:cNvGrpSpPr>
          <p:nvPr/>
        </p:nvGrpSpPr>
        <p:grpSpPr bwMode="auto">
          <a:xfrm>
            <a:off x="3190875" y="2030413"/>
            <a:ext cx="1143000" cy="942975"/>
            <a:chOff x="661" y="883"/>
            <a:chExt cx="720" cy="594"/>
          </a:xfrm>
        </p:grpSpPr>
        <p:grpSp>
          <p:nvGrpSpPr>
            <p:cNvPr id="137295" name="Group 148"/>
            <p:cNvGrpSpPr>
              <a:grpSpLocks/>
            </p:cNvGrpSpPr>
            <p:nvPr/>
          </p:nvGrpSpPr>
          <p:grpSpPr bwMode="auto">
            <a:xfrm>
              <a:off x="718" y="912"/>
              <a:ext cx="621" cy="562"/>
              <a:chOff x="3164" y="2556"/>
              <a:chExt cx="901" cy="338"/>
            </a:xfrm>
          </p:grpSpPr>
          <p:sp>
            <p:nvSpPr>
              <p:cNvPr id="63570" name="Rectangle 149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71" name="Text Box 150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69" name="Text Box 151"/>
            <p:cNvSpPr txBox="1">
              <a:spLocks noChangeArrowheads="1"/>
            </p:cNvSpPr>
            <p:nvPr/>
          </p:nvSpPr>
          <p:spPr bwMode="auto">
            <a:xfrm>
              <a:off x="661" y="883"/>
              <a:ext cx="72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home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1" name="Group 152"/>
          <p:cNvGrpSpPr>
            <a:grpSpLocks/>
          </p:cNvGrpSpPr>
          <p:nvPr/>
        </p:nvGrpSpPr>
        <p:grpSpPr bwMode="auto">
          <a:xfrm>
            <a:off x="2500313" y="1403350"/>
            <a:ext cx="636587" cy="493713"/>
            <a:chOff x="3202" y="3056"/>
            <a:chExt cx="401" cy="311"/>
          </a:xfrm>
        </p:grpSpPr>
        <p:sp>
          <p:nvSpPr>
            <p:cNvPr id="63562" name="Oval 153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3" name="Line 154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4" name="Rectangle 155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5" name="Oval 156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6" name="Line 157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7" name="Text Box 158"/>
            <p:cNvSpPr txBox="1">
              <a:spLocks noChangeArrowheads="1"/>
            </p:cNvSpPr>
            <p:nvPr/>
          </p:nvSpPr>
          <p:spPr bwMode="auto">
            <a:xfrm>
              <a:off x="3218" y="3137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HLR</a:t>
              </a:r>
            </a:p>
          </p:txBody>
        </p:sp>
      </p:grpSp>
      <p:sp>
        <p:nvSpPr>
          <p:cNvPr id="63515" name="Text Box 159"/>
          <p:cNvSpPr txBox="1">
            <a:spLocks noChangeArrowheads="1"/>
          </p:cNvSpPr>
          <p:nvPr/>
        </p:nvSpPr>
        <p:spPr bwMode="auto">
          <a:xfrm>
            <a:off x="3614738" y="1447800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home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63516" name="Text Box 160"/>
          <p:cNvSpPr txBox="1">
            <a:spLocks noChangeArrowheads="1"/>
          </p:cNvSpPr>
          <p:nvPr/>
        </p:nvSpPr>
        <p:spPr bwMode="auto">
          <a:xfrm>
            <a:off x="3294063" y="5922963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visited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network</a:t>
            </a:r>
          </a:p>
        </p:txBody>
      </p:sp>
      <p:pic>
        <p:nvPicPr>
          <p:cNvPr id="137244" name="Picture 161" descr="e2gmc3yp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009775"/>
            <a:ext cx="512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8" name="Line 162"/>
          <p:cNvSpPr>
            <a:spLocks noChangeShapeType="1"/>
          </p:cNvSpPr>
          <p:nvPr/>
        </p:nvSpPr>
        <p:spPr bwMode="auto">
          <a:xfrm flipV="1">
            <a:off x="6827838" y="2546350"/>
            <a:ext cx="393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9" name="Text Box 163"/>
          <p:cNvSpPr txBox="1">
            <a:spLocks noChangeArrowheads="1"/>
          </p:cNvSpPr>
          <p:nvPr/>
        </p:nvSpPr>
        <p:spPr bwMode="auto">
          <a:xfrm>
            <a:off x="6253163" y="17065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</p:txBody>
      </p:sp>
      <p:grpSp>
        <p:nvGrpSpPr>
          <p:cNvPr id="137247" name="Group 172"/>
          <p:cNvGrpSpPr>
            <a:grpSpLocks/>
          </p:cNvGrpSpPr>
          <p:nvPr/>
        </p:nvGrpSpPr>
        <p:grpSpPr bwMode="auto">
          <a:xfrm>
            <a:off x="3559175" y="3986213"/>
            <a:ext cx="987425" cy="730250"/>
            <a:chOff x="2197" y="1155"/>
            <a:chExt cx="622" cy="460"/>
          </a:xfrm>
        </p:grpSpPr>
        <p:grpSp>
          <p:nvGrpSpPr>
            <p:cNvPr id="137285" name="Group 173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3560" name="Rectangle 174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61" name="Text Box 175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59" name="Text Box 176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8" name="Group 177"/>
          <p:cNvGrpSpPr>
            <a:grpSpLocks/>
          </p:cNvGrpSpPr>
          <p:nvPr/>
        </p:nvGrpSpPr>
        <p:grpSpPr bwMode="auto">
          <a:xfrm>
            <a:off x="3097213" y="3727450"/>
            <a:ext cx="636587" cy="493713"/>
            <a:chOff x="3202" y="3056"/>
            <a:chExt cx="401" cy="311"/>
          </a:xfrm>
        </p:grpSpPr>
        <p:sp>
          <p:nvSpPr>
            <p:cNvPr id="63552" name="Oval 178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3" name="Line 179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4" name="Rectangle 180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5" name="Oval 181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6" name="Line 182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7" name="Text Box 183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3522" name="Rectangle 187"/>
          <p:cNvSpPr>
            <a:spLocks noChangeArrowheads="1"/>
          </p:cNvSpPr>
          <p:nvPr/>
        </p:nvSpPr>
        <p:spPr bwMode="auto">
          <a:xfrm>
            <a:off x="320675" y="952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indirect routing to mobile</a:t>
            </a:r>
          </a:p>
        </p:txBody>
      </p:sp>
      <p:grpSp>
        <p:nvGrpSpPr>
          <p:cNvPr id="453822" name="Group 190"/>
          <p:cNvGrpSpPr>
            <a:grpSpLocks/>
          </p:cNvGrpSpPr>
          <p:nvPr/>
        </p:nvGrpSpPr>
        <p:grpSpPr bwMode="auto">
          <a:xfrm>
            <a:off x="4070350" y="2559050"/>
            <a:ext cx="4800600" cy="1274763"/>
            <a:chOff x="2564" y="1612"/>
            <a:chExt cx="3024" cy="803"/>
          </a:xfrm>
        </p:grpSpPr>
        <p:sp>
          <p:nvSpPr>
            <p:cNvPr id="137273" name="Freeform 164"/>
            <p:cNvSpPr>
              <a:spLocks/>
            </p:cNvSpPr>
            <p:nvPr/>
          </p:nvSpPr>
          <p:spPr bwMode="auto">
            <a:xfrm>
              <a:off x="2564" y="1612"/>
              <a:ext cx="1825" cy="571"/>
            </a:xfrm>
            <a:custGeom>
              <a:avLst/>
              <a:gdLst>
                <a:gd name="T0" fmla="*/ 1825 w 1825"/>
                <a:gd name="T1" fmla="*/ 0 h 571"/>
                <a:gd name="T2" fmla="*/ 1409 w 1825"/>
                <a:gd name="T3" fmla="*/ 480 h 571"/>
                <a:gd name="T4" fmla="*/ 905 w 1825"/>
                <a:gd name="T5" fmla="*/ 544 h 571"/>
                <a:gd name="T6" fmla="*/ 425 w 1825"/>
                <a:gd name="T7" fmla="*/ 424 h 571"/>
                <a:gd name="T8" fmla="*/ 153 w 1825"/>
                <a:gd name="T9" fmla="*/ 200 h 571"/>
                <a:gd name="T10" fmla="*/ 25 w 1825"/>
                <a:gd name="T11" fmla="*/ 208 h 571"/>
                <a:gd name="T12" fmla="*/ 1 w 1825"/>
                <a:gd name="T13" fmla="*/ 280 h 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5" h="571">
                  <a:moveTo>
                    <a:pt x="1825" y="0"/>
                  </a:moveTo>
                  <a:cubicBezTo>
                    <a:pt x="1756" y="80"/>
                    <a:pt x="1562" y="389"/>
                    <a:pt x="1409" y="480"/>
                  </a:cubicBezTo>
                  <a:cubicBezTo>
                    <a:pt x="1256" y="571"/>
                    <a:pt x="1069" y="553"/>
                    <a:pt x="905" y="544"/>
                  </a:cubicBezTo>
                  <a:cubicBezTo>
                    <a:pt x="741" y="535"/>
                    <a:pt x="550" y="481"/>
                    <a:pt x="425" y="424"/>
                  </a:cubicBezTo>
                  <a:cubicBezTo>
                    <a:pt x="300" y="367"/>
                    <a:pt x="220" y="236"/>
                    <a:pt x="153" y="200"/>
                  </a:cubicBezTo>
                  <a:cubicBezTo>
                    <a:pt x="86" y="164"/>
                    <a:pt x="50" y="195"/>
                    <a:pt x="25" y="208"/>
                  </a:cubicBezTo>
                  <a:cubicBezTo>
                    <a:pt x="0" y="221"/>
                    <a:pt x="6" y="265"/>
                    <a:pt x="1" y="2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74" name="Group 165"/>
            <p:cNvGrpSpPr>
              <a:grpSpLocks/>
            </p:cNvGrpSpPr>
            <p:nvPr/>
          </p:nvGrpSpPr>
          <p:grpSpPr bwMode="auto">
            <a:xfrm>
              <a:off x="3619" y="2058"/>
              <a:ext cx="202" cy="231"/>
              <a:chOff x="618" y="3500"/>
              <a:chExt cx="202" cy="231"/>
            </a:xfrm>
          </p:grpSpPr>
          <p:sp>
            <p:nvSpPr>
              <p:cNvPr id="63550" name="Oval 166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51" name="Text Box 167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63548" name="Text Box 188"/>
            <p:cNvSpPr txBox="1">
              <a:spLocks noChangeArrowheads="1"/>
            </p:cNvSpPr>
            <p:nvPr/>
          </p:nvSpPr>
          <p:spPr bwMode="auto">
            <a:xfrm>
              <a:off x="4408" y="2011"/>
              <a:ext cx="11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call routed </a:t>
              </a:r>
            </a:p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to home network</a:t>
              </a:r>
            </a:p>
          </p:txBody>
        </p:sp>
        <p:sp>
          <p:nvSpPr>
            <p:cNvPr id="63549" name="Line 189"/>
            <p:cNvSpPr>
              <a:spLocks noChangeShapeType="1"/>
            </p:cNvSpPr>
            <p:nvPr/>
          </p:nvSpPr>
          <p:spPr bwMode="auto">
            <a:xfrm flipV="1">
              <a:off x="3872" y="2127"/>
              <a:ext cx="568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25" name="Group 193"/>
          <p:cNvGrpSpPr>
            <a:grpSpLocks/>
          </p:cNvGrpSpPr>
          <p:nvPr/>
        </p:nvGrpSpPr>
        <p:grpSpPr bwMode="auto">
          <a:xfrm>
            <a:off x="273050" y="1819275"/>
            <a:ext cx="3068638" cy="1400175"/>
            <a:chOff x="172" y="1146"/>
            <a:chExt cx="1933" cy="882"/>
          </a:xfrm>
        </p:grpSpPr>
        <p:grpSp>
          <p:nvGrpSpPr>
            <p:cNvPr id="137268" name="Group 184"/>
            <p:cNvGrpSpPr>
              <a:grpSpLocks/>
            </p:cNvGrpSpPr>
            <p:nvPr/>
          </p:nvGrpSpPr>
          <p:grpSpPr bwMode="auto">
            <a:xfrm>
              <a:off x="1891" y="1146"/>
              <a:ext cx="214" cy="231"/>
              <a:chOff x="618" y="3500"/>
              <a:chExt cx="214" cy="231"/>
            </a:xfrm>
          </p:grpSpPr>
          <p:sp>
            <p:nvSpPr>
              <p:cNvPr id="63544" name="Oval 18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5" name="Text Box 18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63542" name="Text Box 191"/>
            <p:cNvSpPr txBox="1">
              <a:spLocks noChangeArrowheads="1"/>
            </p:cNvSpPr>
            <p:nvPr/>
          </p:nvSpPr>
          <p:spPr bwMode="auto">
            <a:xfrm>
              <a:off x="172" y="1508"/>
              <a:ext cx="158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home MSC consults HLR,</a:t>
              </a:r>
            </a:p>
            <a:p>
              <a:pPr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gets roaming number of</a:t>
              </a:r>
            </a:p>
            <a:p>
              <a:pPr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mobile in visited network</a:t>
              </a:r>
            </a:p>
          </p:txBody>
        </p:sp>
        <p:sp>
          <p:nvSpPr>
            <p:cNvPr id="63543" name="Line 192"/>
            <p:cNvSpPr>
              <a:spLocks noChangeShapeType="1"/>
            </p:cNvSpPr>
            <p:nvPr/>
          </p:nvSpPr>
          <p:spPr bwMode="auto">
            <a:xfrm flipV="1">
              <a:off x="1709" y="1373"/>
              <a:ext cx="18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3" name="Group 201"/>
          <p:cNvGrpSpPr>
            <a:grpSpLocks/>
          </p:cNvGrpSpPr>
          <p:nvPr/>
        </p:nvGrpSpPr>
        <p:grpSpPr bwMode="auto">
          <a:xfrm>
            <a:off x="4097338" y="3016250"/>
            <a:ext cx="4338637" cy="2447925"/>
            <a:chOff x="2581" y="1900"/>
            <a:chExt cx="2733" cy="1542"/>
          </a:xfrm>
        </p:grpSpPr>
        <p:sp>
          <p:nvSpPr>
            <p:cNvPr id="137262" name="Freeform 168"/>
            <p:cNvSpPr>
              <a:spLocks/>
            </p:cNvSpPr>
            <p:nvPr/>
          </p:nvSpPr>
          <p:spPr bwMode="auto">
            <a:xfrm>
              <a:off x="2581" y="1900"/>
              <a:ext cx="666" cy="721"/>
            </a:xfrm>
            <a:custGeom>
              <a:avLst/>
              <a:gdLst>
                <a:gd name="T0" fmla="*/ 0 w 666"/>
                <a:gd name="T1" fmla="*/ 0 h 721"/>
                <a:gd name="T2" fmla="*/ 552 w 666"/>
                <a:gd name="T3" fmla="*/ 336 h 721"/>
                <a:gd name="T4" fmla="*/ 624 w 666"/>
                <a:gd name="T5" fmla="*/ 560 h 721"/>
                <a:gd name="T6" fmla="*/ 299 w 666"/>
                <a:gd name="T7" fmla="*/ 721 h 7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6" h="721">
                  <a:moveTo>
                    <a:pt x="0" y="0"/>
                  </a:moveTo>
                  <a:cubicBezTo>
                    <a:pt x="92" y="56"/>
                    <a:pt x="448" y="243"/>
                    <a:pt x="552" y="336"/>
                  </a:cubicBezTo>
                  <a:cubicBezTo>
                    <a:pt x="656" y="429"/>
                    <a:pt x="666" y="496"/>
                    <a:pt x="624" y="560"/>
                  </a:cubicBezTo>
                  <a:cubicBezTo>
                    <a:pt x="582" y="624"/>
                    <a:pt x="367" y="688"/>
                    <a:pt x="299" y="72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63" name="Group 169"/>
            <p:cNvGrpSpPr>
              <a:grpSpLocks/>
            </p:cNvGrpSpPr>
            <p:nvPr/>
          </p:nvGrpSpPr>
          <p:grpSpPr bwMode="auto">
            <a:xfrm>
              <a:off x="3131" y="2274"/>
              <a:ext cx="214" cy="231"/>
              <a:chOff x="618" y="3500"/>
              <a:chExt cx="214" cy="231"/>
            </a:xfrm>
          </p:grpSpPr>
          <p:sp>
            <p:nvSpPr>
              <p:cNvPr id="63539" name="Oval 17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0" name="Text Box 17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3</a:t>
                </a:r>
              </a:p>
            </p:txBody>
          </p:sp>
        </p:grpSp>
        <p:sp>
          <p:nvSpPr>
            <p:cNvPr id="63537" name="Text Box 194"/>
            <p:cNvSpPr txBox="1">
              <a:spLocks noChangeArrowheads="1"/>
            </p:cNvSpPr>
            <p:nvPr/>
          </p:nvSpPr>
          <p:spPr bwMode="auto">
            <a:xfrm>
              <a:off x="3100" y="3038"/>
              <a:ext cx="22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home MSC sets up 2</a:t>
              </a:r>
              <a:r>
                <a:rPr lang="en-US" baseline="30000" dirty="0">
                  <a:latin typeface="Arial" charset="0"/>
                  <a:cs typeface="Arial" charset="0"/>
                </a:rPr>
                <a:t>nd</a:t>
              </a:r>
              <a:r>
                <a:rPr lang="en-US" dirty="0">
                  <a:latin typeface="Arial" charset="0"/>
                  <a:cs typeface="Arial" charset="0"/>
                </a:rPr>
                <a:t> leg of call</a:t>
              </a:r>
            </a:p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to MSC in visited network</a:t>
              </a:r>
            </a:p>
          </p:txBody>
        </p:sp>
        <p:sp>
          <p:nvSpPr>
            <p:cNvPr id="63538" name="Line 200"/>
            <p:cNvSpPr>
              <a:spLocks noChangeShapeType="1"/>
            </p:cNvSpPr>
            <p:nvPr/>
          </p:nvSpPr>
          <p:spPr bwMode="auto">
            <a:xfrm>
              <a:off x="3273" y="2516"/>
              <a:ext cx="126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6" name="Group 204"/>
          <p:cNvGrpSpPr>
            <a:grpSpLocks/>
          </p:cNvGrpSpPr>
          <p:nvPr/>
        </p:nvGrpSpPr>
        <p:grpSpPr bwMode="auto">
          <a:xfrm>
            <a:off x="2544763" y="4664075"/>
            <a:ext cx="5710237" cy="1592263"/>
            <a:chOff x="1603" y="2938"/>
            <a:chExt cx="3597" cy="1003"/>
          </a:xfrm>
        </p:grpSpPr>
        <p:grpSp>
          <p:nvGrpSpPr>
            <p:cNvPr id="137255" name="Group 199"/>
            <p:cNvGrpSpPr>
              <a:grpSpLocks/>
            </p:cNvGrpSpPr>
            <p:nvPr/>
          </p:nvGrpSpPr>
          <p:grpSpPr bwMode="auto">
            <a:xfrm>
              <a:off x="1603" y="2938"/>
              <a:ext cx="557" cy="307"/>
              <a:chOff x="1603" y="2938"/>
              <a:chExt cx="557" cy="307"/>
            </a:xfrm>
          </p:grpSpPr>
          <p:sp>
            <p:nvSpPr>
              <p:cNvPr id="63531" name="Line 195"/>
              <p:cNvSpPr>
                <a:spLocks noChangeShapeType="1"/>
              </p:cNvSpPr>
              <p:nvPr/>
            </p:nvSpPr>
            <p:spPr bwMode="auto">
              <a:xfrm flipH="1">
                <a:off x="1603" y="2938"/>
                <a:ext cx="557" cy="30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7259" name="Group 196"/>
              <p:cNvGrpSpPr>
                <a:grpSpLocks/>
              </p:cNvGrpSpPr>
              <p:nvPr/>
            </p:nvGrpSpPr>
            <p:grpSpPr bwMode="auto">
              <a:xfrm>
                <a:off x="1844" y="2946"/>
                <a:ext cx="214" cy="231"/>
                <a:chOff x="618" y="3500"/>
                <a:chExt cx="214" cy="231"/>
              </a:xfrm>
            </p:grpSpPr>
            <p:sp>
              <p:nvSpPr>
                <p:cNvPr id="63533" name="Oval 197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3534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2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>
                      <a:solidFill>
                        <a:srgbClr val="FF0000"/>
                      </a:solidFill>
                      <a:cs typeface="+mn-cs"/>
                    </a:rPr>
                    <a:t>4</a:t>
                  </a:r>
                </a:p>
              </p:txBody>
            </p:sp>
          </p:grpSp>
        </p:grpSp>
        <p:sp>
          <p:nvSpPr>
            <p:cNvPr id="63529" name="Text Box 202"/>
            <p:cNvSpPr txBox="1">
              <a:spLocks noChangeArrowheads="1"/>
            </p:cNvSpPr>
            <p:nvPr/>
          </p:nvSpPr>
          <p:spPr bwMode="auto">
            <a:xfrm>
              <a:off x="2900" y="3537"/>
              <a:ext cx="2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MSC in visited network completes</a:t>
              </a:r>
            </a:p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call through base station to mobile</a:t>
              </a:r>
            </a:p>
          </p:txBody>
        </p:sp>
        <p:sp>
          <p:nvSpPr>
            <p:cNvPr id="63530" name="Line 203"/>
            <p:cNvSpPr>
              <a:spLocks noChangeShapeType="1"/>
            </p:cNvSpPr>
            <p:nvPr/>
          </p:nvSpPr>
          <p:spPr bwMode="auto">
            <a:xfrm flipH="1" flipV="1">
              <a:off x="2074" y="3091"/>
              <a:ext cx="83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7254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07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2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09" name="Group 782"/>
          <p:cNvGrpSpPr>
            <a:grpSpLocks/>
          </p:cNvGrpSpPr>
          <p:nvPr/>
        </p:nvGrpSpPr>
        <p:grpSpPr bwMode="auto">
          <a:xfrm>
            <a:off x="1769471" y="4101787"/>
            <a:ext cx="372793" cy="645052"/>
            <a:chOff x="742" y="2409"/>
            <a:chExt cx="576" cy="881"/>
          </a:xfrm>
        </p:grpSpPr>
        <p:grpSp>
          <p:nvGrpSpPr>
            <p:cNvPr id="21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1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1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28" name="Group 782"/>
          <p:cNvGrpSpPr>
            <a:grpSpLocks/>
          </p:cNvGrpSpPr>
          <p:nvPr/>
        </p:nvGrpSpPr>
        <p:grpSpPr bwMode="auto">
          <a:xfrm>
            <a:off x="2608842" y="5482641"/>
            <a:ext cx="372793" cy="645052"/>
            <a:chOff x="742" y="2409"/>
            <a:chExt cx="576" cy="881"/>
          </a:xfrm>
        </p:grpSpPr>
        <p:grpSp>
          <p:nvGrpSpPr>
            <p:cNvPr id="22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3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0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47" name="Group 782"/>
          <p:cNvGrpSpPr>
            <a:grpSpLocks/>
          </p:cNvGrpSpPr>
          <p:nvPr/>
        </p:nvGrpSpPr>
        <p:grpSpPr bwMode="auto">
          <a:xfrm>
            <a:off x="3427396" y="5093689"/>
            <a:ext cx="372793" cy="645052"/>
            <a:chOff x="742" y="2409"/>
            <a:chExt cx="576" cy="881"/>
          </a:xfrm>
        </p:grpSpPr>
        <p:grpSp>
          <p:nvGrpSpPr>
            <p:cNvPr id="24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5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9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66" name="Group 782"/>
          <p:cNvGrpSpPr>
            <a:grpSpLocks/>
          </p:cNvGrpSpPr>
          <p:nvPr/>
        </p:nvGrpSpPr>
        <p:grpSpPr bwMode="auto">
          <a:xfrm>
            <a:off x="2580566" y="4600630"/>
            <a:ext cx="372793" cy="645052"/>
            <a:chOff x="742" y="2409"/>
            <a:chExt cx="576" cy="881"/>
          </a:xfrm>
        </p:grpSpPr>
        <p:grpSp>
          <p:nvGrpSpPr>
            <p:cNvPr id="26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68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57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Line 34"/>
          <p:cNvSpPr>
            <a:spLocks noChangeShapeType="1"/>
          </p:cNvSpPr>
          <p:nvPr/>
        </p:nvSpPr>
        <p:spPr bwMode="auto">
          <a:xfrm flipV="1">
            <a:off x="598488" y="34321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39269" name="Group 35"/>
          <p:cNvGrpSpPr>
            <a:grpSpLocks/>
          </p:cNvGrpSpPr>
          <p:nvPr/>
        </p:nvGrpSpPr>
        <p:grpSpPr bwMode="auto">
          <a:xfrm>
            <a:off x="1157288" y="4425950"/>
            <a:ext cx="1441450" cy="346075"/>
            <a:chOff x="3072" y="739"/>
            <a:chExt cx="652" cy="146"/>
          </a:xfrm>
        </p:grpSpPr>
        <p:pic>
          <p:nvPicPr>
            <p:cNvPr id="139323" name="Picture 36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7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7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9270" name="Group 39"/>
          <p:cNvGrpSpPr>
            <a:grpSpLocks/>
          </p:cNvGrpSpPr>
          <p:nvPr/>
        </p:nvGrpSpPr>
        <p:grpSpPr bwMode="auto">
          <a:xfrm>
            <a:off x="1622425" y="2736850"/>
            <a:ext cx="987425" cy="730250"/>
            <a:chOff x="2197" y="1155"/>
            <a:chExt cx="622" cy="460"/>
          </a:xfrm>
        </p:grpSpPr>
        <p:grpSp>
          <p:nvGrpSpPr>
            <p:cNvPr id="139319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4570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4571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4569" name="Text Box 4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9271" name="Group 44"/>
          <p:cNvGrpSpPr>
            <a:grpSpLocks/>
          </p:cNvGrpSpPr>
          <p:nvPr/>
        </p:nvGrpSpPr>
        <p:grpSpPr bwMode="auto">
          <a:xfrm>
            <a:off x="1135063" y="2528888"/>
            <a:ext cx="636587" cy="493712"/>
            <a:chOff x="3202" y="3056"/>
            <a:chExt cx="401" cy="311"/>
          </a:xfrm>
        </p:grpSpPr>
        <p:sp>
          <p:nvSpPr>
            <p:cNvPr id="64562" name="Oval 45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3" name="Line 46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4" name="Rectangle 47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5" name="Oval 48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6" name="Line 49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7" name="Text Box 50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4522" name="Line 82"/>
          <p:cNvSpPr>
            <a:spLocks noChangeShapeType="1"/>
          </p:cNvSpPr>
          <p:nvPr/>
        </p:nvSpPr>
        <p:spPr bwMode="auto">
          <a:xfrm flipH="1" flipV="1">
            <a:off x="2439988" y="34448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9274" name="Freeform 83"/>
          <p:cNvSpPr>
            <a:spLocks/>
          </p:cNvSpPr>
          <p:nvPr/>
        </p:nvSpPr>
        <p:spPr bwMode="auto">
          <a:xfrm>
            <a:off x="788988" y="2135188"/>
            <a:ext cx="1328737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37" h="1464">
                <a:moveTo>
                  <a:pt x="816" y="0"/>
                </a:moveTo>
                <a:cubicBezTo>
                  <a:pt x="813" y="101"/>
                  <a:pt x="809" y="477"/>
                  <a:pt x="808" y="608"/>
                </a:cubicBezTo>
                <a:cubicBezTo>
                  <a:pt x="807" y="739"/>
                  <a:pt x="837" y="733"/>
                  <a:pt x="808" y="784"/>
                </a:cubicBezTo>
                <a:cubicBezTo>
                  <a:pt x="779" y="835"/>
                  <a:pt x="767" y="824"/>
                  <a:pt x="632" y="912"/>
                </a:cubicBezTo>
                <a:cubicBezTo>
                  <a:pt x="497" y="1000"/>
                  <a:pt x="0" y="1220"/>
                  <a:pt x="0" y="1312"/>
                </a:cubicBezTo>
                <a:cubicBezTo>
                  <a:pt x="0" y="1404"/>
                  <a:pt x="500" y="1432"/>
                  <a:pt x="632" y="146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275" name="Freeform 84"/>
          <p:cNvSpPr>
            <a:spLocks/>
          </p:cNvSpPr>
          <p:nvPr/>
        </p:nvSpPr>
        <p:spPr bwMode="auto">
          <a:xfrm>
            <a:off x="2093913" y="3367088"/>
            <a:ext cx="1282700" cy="1079500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8" h="680">
                <a:moveTo>
                  <a:pt x="0" y="0"/>
                </a:moveTo>
                <a:cubicBezTo>
                  <a:pt x="29" y="21"/>
                  <a:pt x="41" y="40"/>
                  <a:pt x="176" y="128"/>
                </a:cubicBezTo>
                <a:cubicBezTo>
                  <a:pt x="311" y="216"/>
                  <a:pt x="808" y="436"/>
                  <a:pt x="808" y="528"/>
                </a:cubicBezTo>
                <a:cubicBezTo>
                  <a:pt x="808" y="620"/>
                  <a:pt x="308" y="648"/>
                  <a:pt x="176" y="68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525" name="Text Box 85"/>
          <p:cNvSpPr txBox="1">
            <a:spLocks noChangeArrowheads="1"/>
          </p:cNvSpPr>
          <p:nvPr/>
        </p:nvSpPr>
        <p:spPr bwMode="auto">
          <a:xfrm>
            <a:off x="331788" y="4229100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BSS</a:t>
            </a:r>
          </a:p>
        </p:txBody>
      </p:sp>
      <p:sp>
        <p:nvSpPr>
          <p:cNvPr id="64526" name="Text Box 86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4527" name="Text Box 87"/>
          <p:cNvSpPr txBox="1">
            <a:spLocks noChangeArrowheads="1"/>
          </p:cNvSpPr>
          <p:nvPr/>
        </p:nvSpPr>
        <p:spPr bwMode="auto">
          <a:xfrm>
            <a:off x="1217613" y="37592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8" name="Text Box 88"/>
          <p:cNvSpPr txBox="1">
            <a:spLocks noChangeArrowheads="1"/>
          </p:cNvSpPr>
          <p:nvPr/>
        </p:nvSpPr>
        <p:spPr bwMode="auto">
          <a:xfrm>
            <a:off x="2208213" y="37465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9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sp>
        <p:nvSpPr>
          <p:cNvPr id="64530" name="Rectangle 9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9250" cy="4962525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handoff goal: </a:t>
            </a:r>
            <a:r>
              <a:rPr lang="en-US" sz="2400" dirty="0">
                <a:latin typeface="Gill Sans MT" charset="0"/>
                <a:cs typeface="+mn-cs"/>
              </a:rPr>
              <a:t>route call via new base station (without interruption)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reasons for handoff: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stronger signal to/from new BSS (continuing connectivity, less battery drain)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load balance: free up channel in current BSS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GSM doesn't mandate why to perform handoff (policy), only how (mechanism)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handoff initiated by old BSS</a:t>
            </a:r>
          </a:p>
          <a:p>
            <a:pPr lvl="1">
              <a:defRPr/>
            </a:pPr>
            <a:endParaRPr lang="en-US" sz="1800" dirty="0">
              <a:latin typeface="Gill Sans MT" charset="0"/>
            </a:endParaRPr>
          </a:p>
        </p:txBody>
      </p:sp>
      <p:pic>
        <p:nvPicPr>
          <p:cNvPr id="139282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95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4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56944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12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5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2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4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6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44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5540" name="Line 3"/>
          <p:cNvSpPr>
            <a:spLocks noChangeShapeType="1"/>
          </p:cNvSpPr>
          <p:nvPr/>
        </p:nvSpPr>
        <p:spPr bwMode="auto">
          <a:xfrm flipV="1">
            <a:off x="982663" y="3452813"/>
            <a:ext cx="5207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2" name="Line 36"/>
          <p:cNvSpPr>
            <a:spLocks noChangeShapeType="1"/>
          </p:cNvSpPr>
          <p:nvPr/>
        </p:nvSpPr>
        <p:spPr bwMode="auto">
          <a:xfrm flipV="1">
            <a:off x="608013" y="34353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18" name="Group 37"/>
          <p:cNvGrpSpPr>
            <a:grpSpLocks/>
          </p:cNvGrpSpPr>
          <p:nvPr/>
        </p:nvGrpSpPr>
        <p:grpSpPr bwMode="auto">
          <a:xfrm>
            <a:off x="1166813" y="4429125"/>
            <a:ext cx="1441450" cy="346075"/>
            <a:chOff x="3072" y="739"/>
            <a:chExt cx="652" cy="146"/>
          </a:xfrm>
        </p:grpSpPr>
        <p:pic>
          <p:nvPicPr>
            <p:cNvPr id="141399" name="Picture 38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5" name="Line 3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26" name="Line 4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1319" name="Group 41"/>
          <p:cNvGrpSpPr>
            <a:grpSpLocks/>
          </p:cNvGrpSpPr>
          <p:nvPr/>
        </p:nvGrpSpPr>
        <p:grpSpPr bwMode="auto">
          <a:xfrm>
            <a:off x="1631950" y="2740025"/>
            <a:ext cx="987425" cy="730250"/>
            <a:chOff x="2197" y="1155"/>
            <a:chExt cx="622" cy="460"/>
          </a:xfrm>
        </p:grpSpPr>
        <p:grpSp>
          <p:nvGrpSpPr>
            <p:cNvPr id="141395" name="Group 4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5622" name="Rectangle 4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5623" name="Text Box 4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5621" name="Text Box 4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41320" name="Group 46"/>
          <p:cNvGrpSpPr>
            <a:grpSpLocks/>
          </p:cNvGrpSpPr>
          <p:nvPr/>
        </p:nvGrpSpPr>
        <p:grpSpPr bwMode="auto">
          <a:xfrm>
            <a:off x="1144588" y="2532063"/>
            <a:ext cx="636587" cy="493712"/>
            <a:chOff x="3202" y="3056"/>
            <a:chExt cx="401" cy="311"/>
          </a:xfrm>
        </p:grpSpPr>
        <p:sp>
          <p:nvSpPr>
            <p:cNvPr id="65614" name="Oval 47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5" name="Line 48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6" name="Rectangle 49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7" name="Oval 50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8" name="Line 51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9" name="Text Box 52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5547" name="Line 84"/>
          <p:cNvSpPr>
            <a:spLocks noChangeShapeType="1"/>
          </p:cNvSpPr>
          <p:nvPr/>
        </p:nvSpPr>
        <p:spPr bwMode="auto">
          <a:xfrm flipH="1" flipV="1">
            <a:off x="2449513" y="34480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8" name="Text Box 85"/>
          <p:cNvSpPr txBox="1">
            <a:spLocks noChangeArrowheads="1"/>
          </p:cNvSpPr>
          <p:nvPr/>
        </p:nvSpPr>
        <p:spPr bwMode="auto">
          <a:xfrm>
            <a:off x="198438" y="4232275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BSS</a:t>
            </a:r>
          </a:p>
        </p:txBody>
      </p:sp>
      <p:grpSp>
        <p:nvGrpSpPr>
          <p:cNvPr id="141324" name="Group 87"/>
          <p:cNvGrpSpPr>
            <a:grpSpLocks/>
          </p:cNvGrpSpPr>
          <p:nvPr/>
        </p:nvGrpSpPr>
        <p:grpSpPr bwMode="auto">
          <a:xfrm>
            <a:off x="1039813" y="3487738"/>
            <a:ext cx="296862" cy="336550"/>
            <a:chOff x="3312" y="2598"/>
            <a:chExt cx="187" cy="212"/>
          </a:xfrm>
        </p:grpSpPr>
        <p:sp>
          <p:nvSpPr>
            <p:cNvPr id="65582" name="Oval 88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3" name="Text Box 89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141325" name="Group 90"/>
          <p:cNvGrpSpPr>
            <a:grpSpLocks/>
          </p:cNvGrpSpPr>
          <p:nvPr/>
        </p:nvGrpSpPr>
        <p:grpSpPr bwMode="auto">
          <a:xfrm>
            <a:off x="3319463" y="3919538"/>
            <a:ext cx="296862" cy="336550"/>
            <a:chOff x="3312" y="2598"/>
            <a:chExt cx="187" cy="212"/>
          </a:xfrm>
        </p:grpSpPr>
        <p:sp>
          <p:nvSpPr>
            <p:cNvPr id="65580" name="Oval 9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1" name="Text Box 9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3</a:t>
              </a:r>
            </a:p>
          </p:txBody>
        </p:sp>
      </p:grpSp>
      <p:sp>
        <p:nvSpPr>
          <p:cNvPr id="65551" name="Line 93"/>
          <p:cNvSpPr>
            <a:spLocks noChangeShapeType="1"/>
          </p:cNvSpPr>
          <p:nvPr/>
        </p:nvSpPr>
        <p:spPr bwMode="auto">
          <a:xfrm>
            <a:off x="2500313" y="3357563"/>
            <a:ext cx="920750" cy="58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27" name="Group 94"/>
          <p:cNvGrpSpPr>
            <a:grpSpLocks/>
          </p:cNvGrpSpPr>
          <p:nvPr/>
        </p:nvGrpSpPr>
        <p:grpSpPr bwMode="auto">
          <a:xfrm>
            <a:off x="2379663" y="3208338"/>
            <a:ext cx="296862" cy="336550"/>
            <a:chOff x="3312" y="2598"/>
            <a:chExt cx="187" cy="212"/>
          </a:xfrm>
        </p:grpSpPr>
        <p:sp>
          <p:nvSpPr>
            <p:cNvPr id="65578" name="Oval 9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9" name="Text Box 9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2</a:t>
              </a:r>
            </a:p>
          </p:txBody>
        </p:sp>
      </p:grpSp>
      <p:sp>
        <p:nvSpPr>
          <p:cNvPr id="141328" name="Freeform 97"/>
          <p:cNvSpPr>
            <a:spLocks/>
          </p:cNvSpPr>
          <p:nvPr/>
        </p:nvSpPr>
        <p:spPr bwMode="auto">
          <a:xfrm>
            <a:off x="823913" y="3406775"/>
            <a:ext cx="2425700" cy="738188"/>
          </a:xfrm>
          <a:custGeom>
            <a:avLst/>
            <a:gdLst>
              <a:gd name="T0" fmla="*/ 2147483647 w 1528"/>
              <a:gd name="T1" fmla="*/ 2147483647 h 465"/>
              <a:gd name="T2" fmla="*/ 2147483647 w 1528"/>
              <a:gd name="T3" fmla="*/ 2147483647 h 465"/>
              <a:gd name="T4" fmla="*/ 2147483647 w 1528"/>
              <a:gd name="T5" fmla="*/ 2147483647 h 465"/>
              <a:gd name="T6" fmla="*/ 0 w 1528"/>
              <a:gd name="T7" fmla="*/ 2147483647 h 4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8" h="465">
                <a:moveTo>
                  <a:pt x="1528" y="425"/>
                </a:moveTo>
                <a:cubicBezTo>
                  <a:pt x="1340" y="279"/>
                  <a:pt x="1153" y="133"/>
                  <a:pt x="1004" y="73"/>
                </a:cubicBezTo>
                <a:cubicBezTo>
                  <a:pt x="855" y="13"/>
                  <a:pt x="799" y="0"/>
                  <a:pt x="632" y="65"/>
                </a:cubicBezTo>
                <a:cubicBezTo>
                  <a:pt x="465" y="130"/>
                  <a:pt x="232" y="297"/>
                  <a:pt x="0" y="4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29" name="Group 98"/>
          <p:cNvGrpSpPr>
            <a:grpSpLocks/>
          </p:cNvGrpSpPr>
          <p:nvPr/>
        </p:nvGrpSpPr>
        <p:grpSpPr bwMode="auto">
          <a:xfrm>
            <a:off x="1947863" y="3341688"/>
            <a:ext cx="296862" cy="336550"/>
            <a:chOff x="3312" y="2598"/>
            <a:chExt cx="187" cy="212"/>
          </a:xfrm>
        </p:grpSpPr>
        <p:sp>
          <p:nvSpPr>
            <p:cNvPr id="65576" name="Oval 99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7" name="Text Box 100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4</a:t>
              </a:r>
            </a:p>
          </p:txBody>
        </p:sp>
      </p:grpSp>
      <p:sp>
        <p:nvSpPr>
          <p:cNvPr id="65555" name="Line 101"/>
          <p:cNvSpPr>
            <a:spLocks noChangeShapeType="1"/>
          </p:cNvSpPr>
          <p:nvPr/>
        </p:nvSpPr>
        <p:spPr bwMode="auto">
          <a:xfrm>
            <a:off x="957263" y="4259263"/>
            <a:ext cx="596900" cy="25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1" name="Group 102"/>
          <p:cNvGrpSpPr>
            <a:grpSpLocks/>
          </p:cNvGrpSpPr>
          <p:nvPr/>
        </p:nvGrpSpPr>
        <p:grpSpPr bwMode="auto">
          <a:xfrm>
            <a:off x="1071563" y="4192588"/>
            <a:ext cx="296862" cy="336550"/>
            <a:chOff x="3312" y="2598"/>
            <a:chExt cx="187" cy="212"/>
          </a:xfrm>
        </p:grpSpPr>
        <p:sp>
          <p:nvSpPr>
            <p:cNvPr id="65574" name="Oval 103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5" name="Text Box 104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5</a:t>
              </a:r>
            </a:p>
          </p:txBody>
        </p:sp>
      </p:grpSp>
      <p:sp>
        <p:nvSpPr>
          <p:cNvPr id="141332" name="Freeform 105"/>
          <p:cNvSpPr>
            <a:spLocks/>
          </p:cNvSpPr>
          <p:nvPr/>
        </p:nvSpPr>
        <p:spPr bwMode="auto">
          <a:xfrm>
            <a:off x="2525713" y="4100513"/>
            <a:ext cx="844550" cy="520700"/>
          </a:xfrm>
          <a:custGeom>
            <a:avLst/>
            <a:gdLst>
              <a:gd name="T0" fmla="*/ 0 w 532"/>
              <a:gd name="T1" fmla="*/ 2147483647 h 328"/>
              <a:gd name="T2" fmla="*/ 2147483647 w 532"/>
              <a:gd name="T3" fmla="*/ 2147483647 h 328"/>
              <a:gd name="T4" fmla="*/ 2147483647 w 532"/>
              <a:gd name="T5" fmla="*/ 2147483647 h 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2" h="328">
                <a:moveTo>
                  <a:pt x="0" y="272"/>
                </a:moveTo>
                <a:cubicBezTo>
                  <a:pt x="82" y="235"/>
                  <a:pt x="452" y="0"/>
                  <a:pt x="492" y="52"/>
                </a:cubicBezTo>
                <a:cubicBezTo>
                  <a:pt x="532" y="104"/>
                  <a:pt x="156" y="270"/>
                  <a:pt x="68" y="3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3" name="Group 106"/>
          <p:cNvGrpSpPr>
            <a:grpSpLocks/>
          </p:cNvGrpSpPr>
          <p:nvPr/>
        </p:nvGrpSpPr>
        <p:grpSpPr bwMode="auto">
          <a:xfrm>
            <a:off x="2811463" y="4211638"/>
            <a:ext cx="296862" cy="336550"/>
            <a:chOff x="3312" y="2598"/>
            <a:chExt cx="187" cy="212"/>
          </a:xfrm>
        </p:grpSpPr>
        <p:sp>
          <p:nvSpPr>
            <p:cNvPr id="65572" name="Oval 107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Text Box 108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6</a:t>
              </a:r>
            </a:p>
          </p:txBody>
        </p:sp>
      </p:grpSp>
      <p:sp>
        <p:nvSpPr>
          <p:cNvPr id="141334" name="Freeform 109"/>
          <p:cNvSpPr>
            <a:spLocks/>
          </p:cNvSpPr>
          <p:nvPr/>
        </p:nvSpPr>
        <p:spPr bwMode="auto">
          <a:xfrm>
            <a:off x="2303463" y="3567113"/>
            <a:ext cx="755650" cy="920750"/>
          </a:xfrm>
          <a:custGeom>
            <a:avLst/>
            <a:gdLst>
              <a:gd name="T0" fmla="*/ 2147483647 w 476"/>
              <a:gd name="T1" fmla="*/ 2147483647 h 580"/>
              <a:gd name="T2" fmla="*/ 2147483647 w 476"/>
              <a:gd name="T3" fmla="*/ 2147483647 h 580"/>
              <a:gd name="T4" fmla="*/ 0 w 476"/>
              <a:gd name="T5" fmla="*/ 0 h 5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" h="580">
                <a:moveTo>
                  <a:pt x="68" y="580"/>
                </a:moveTo>
                <a:cubicBezTo>
                  <a:pt x="135" y="537"/>
                  <a:pt x="468" y="380"/>
                  <a:pt x="472" y="324"/>
                </a:cubicBezTo>
                <a:cubicBezTo>
                  <a:pt x="476" y="268"/>
                  <a:pt x="98" y="67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5" name="Group 110"/>
          <p:cNvGrpSpPr>
            <a:grpSpLocks/>
          </p:cNvGrpSpPr>
          <p:nvPr/>
        </p:nvGrpSpPr>
        <p:grpSpPr bwMode="auto">
          <a:xfrm>
            <a:off x="2411413" y="3627438"/>
            <a:ext cx="296862" cy="336550"/>
            <a:chOff x="3312" y="2598"/>
            <a:chExt cx="187" cy="212"/>
          </a:xfrm>
        </p:grpSpPr>
        <p:sp>
          <p:nvSpPr>
            <p:cNvPr id="65570" name="Oval 11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1" name="Text Box 11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7</a:t>
              </a:r>
            </a:p>
          </p:txBody>
        </p:sp>
      </p:grpSp>
      <p:sp>
        <p:nvSpPr>
          <p:cNvPr id="65561" name="Line 113"/>
          <p:cNvSpPr>
            <a:spLocks noChangeShapeType="1"/>
          </p:cNvSpPr>
          <p:nvPr/>
        </p:nvSpPr>
        <p:spPr bwMode="auto">
          <a:xfrm flipH="1">
            <a:off x="1058863" y="3598863"/>
            <a:ext cx="81280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7" name="Group 114"/>
          <p:cNvGrpSpPr>
            <a:grpSpLocks/>
          </p:cNvGrpSpPr>
          <p:nvPr/>
        </p:nvGrpSpPr>
        <p:grpSpPr bwMode="auto">
          <a:xfrm>
            <a:off x="1370013" y="3741738"/>
            <a:ext cx="296862" cy="336550"/>
            <a:chOff x="3312" y="2598"/>
            <a:chExt cx="187" cy="212"/>
          </a:xfrm>
        </p:grpSpPr>
        <p:sp>
          <p:nvSpPr>
            <p:cNvPr id="65568" name="Oval 11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9" name="Text Box 11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8</a:t>
              </a:r>
            </a:p>
          </p:txBody>
        </p:sp>
      </p:grpSp>
      <p:sp>
        <p:nvSpPr>
          <p:cNvPr id="65563" name="Text Box 119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5564" name="Rectangle 120"/>
          <p:cNvSpPr>
            <a:spLocks noChangeArrowheads="1"/>
          </p:cNvSpPr>
          <p:nvPr/>
        </p:nvSpPr>
        <p:spPr bwMode="auto">
          <a:xfrm>
            <a:off x="4140200" y="1360488"/>
            <a:ext cx="500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1. old BSS informs MSC of impending handoff, provides list of 1</a:t>
            </a:r>
            <a:r>
              <a:rPr lang="en-US" sz="2000" baseline="30000" dirty="0">
                <a:latin typeface="Arial" charset="0"/>
                <a:cs typeface="Arial" charset="0"/>
              </a:rPr>
              <a:t>+</a:t>
            </a:r>
            <a:r>
              <a:rPr lang="en-US" sz="2000" dirty="0">
                <a:latin typeface="Arial" charset="0"/>
                <a:cs typeface="Arial" charset="0"/>
              </a:rPr>
              <a:t> new BSSs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2. MSC sets up path (allocates resources)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3. new BSS allocates radio channel for use by mobile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4. new BSS signals MSC, old BSS: ready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5. old BSS tells mobile: perform handoff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6. mobile, new BSS signal to activate new channel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7. mobile signals via new BSS to MSC: handoff complete.  MSC reroutes call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8 MSC-old-BSS resources released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889000" lvl="1" indent="-381000">
              <a:spcBef>
                <a:spcPct val="20000"/>
              </a:spcBef>
              <a:buClr>
                <a:srgbClr val="000099"/>
              </a:buClr>
              <a:buFont typeface="Wingdings" charset="0"/>
              <a:buNone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65565" name="Line 121"/>
          <p:cNvSpPr>
            <a:spLocks noChangeShapeType="1"/>
          </p:cNvSpPr>
          <p:nvPr/>
        </p:nvSpPr>
        <p:spPr bwMode="auto">
          <a:xfrm>
            <a:off x="2101850" y="2019300"/>
            <a:ext cx="0" cy="7508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66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pic>
        <p:nvPicPr>
          <p:cNvPr id="141342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36638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2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3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4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5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6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7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8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9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0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1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2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7661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779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2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779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3" name="Group 108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777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7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7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4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7771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5" name="Group 129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7754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5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55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6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7752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3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7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7750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1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8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7748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9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9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7746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0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7744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1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774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2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7740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1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3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7738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4" name="Group 171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7721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22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5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7719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0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6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771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7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7715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6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8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771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9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7711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2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80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770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05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209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6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used to connect mobile(s) to base station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also used as backbone link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multiple access protocol coordinates link access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various data rates, transmission distance</a:t>
            </a:r>
          </a:p>
        </p:txBody>
      </p:sp>
      <p:sp>
        <p:nvSpPr>
          <p:cNvPr id="7208" name="Line 68"/>
          <p:cNvSpPr>
            <a:spLocks noChangeShapeType="1"/>
          </p:cNvSpPr>
          <p:nvPr/>
        </p:nvSpPr>
        <p:spPr bwMode="auto">
          <a:xfrm flipH="1">
            <a:off x="6207125" y="4378325"/>
            <a:ext cx="106363" cy="54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87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7688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27694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1 h 209"/>
                <a:gd name="T10" fmla="*/ 0 w 247"/>
                <a:gd name="T11" fmla="*/ 1 h 209"/>
                <a:gd name="T12" fmla="*/ 0 w 247"/>
                <a:gd name="T13" fmla="*/ 1 h 209"/>
                <a:gd name="T14" fmla="*/ 0 w 247"/>
                <a:gd name="T15" fmla="*/ 1 h 209"/>
                <a:gd name="T16" fmla="*/ 0 w 247"/>
                <a:gd name="T17" fmla="*/ 2 h 209"/>
                <a:gd name="T18" fmla="*/ 0 w 247"/>
                <a:gd name="T19" fmla="*/ 2 h 209"/>
                <a:gd name="T20" fmla="*/ 0 w 247"/>
                <a:gd name="T21" fmla="*/ 2 h 209"/>
                <a:gd name="T22" fmla="*/ 0 w 247"/>
                <a:gd name="T23" fmla="*/ 2 h 209"/>
                <a:gd name="T24" fmla="*/ 0 w 247"/>
                <a:gd name="T25" fmla="*/ 3 h 209"/>
                <a:gd name="T26" fmla="*/ 0 w 247"/>
                <a:gd name="T27" fmla="*/ 3 h 209"/>
                <a:gd name="T28" fmla="*/ 0 w 247"/>
                <a:gd name="T29" fmla="*/ 3 h 209"/>
                <a:gd name="T30" fmla="*/ 0 w 247"/>
                <a:gd name="T31" fmla="*/ 3 h 209"/>
                <a:gd name="T32" fmla="*/ 0 w 247"/>
                <a:gd name="T33" fmla="*/ 3 h 209"/>
                <a:gd name="T34" fmla="*/ 0 w 247"/>
                <a:gd name="T35" fmla="*/ 3 h 209"/>
                <a:gd name="T36" fmla="*/ 0 w 247"/>
                <a:gd name="T37" fmla="*/ 3 h 209"/>
                <a:gd name="T38" fmla="*/ 0 w 247"/>
                <a:gd name="T39" fmla="*/ 3 h 209"/>
                <a:gd name="T40" fmla="*/ 0 w 247"/>
                <a:gd name="T41" fmla="*/ 3 h 209"/>
                <a:gd name="T42" fmla="*/ 0 w 247"/>
                <a:gd name="T43" fmla="*/ 2 h 209"/>
                <a:gd name="T44" fmla="*/ 0 w 247"/>
                <a:gd name="T45" fmla="*/ 2 h 209"/>
                <a:gd name="T46" fmla="*/ 0 w 247"/>
                <a:gd name="T47" fmla="*/ 2 h 209"/>
                <a:gd name="T48" fmla="*/ 0 w 247"/>
                <a:gd name="T49" fmla="*/ 2 h 209"/>
                <a:gd name="T50" fmla="*/ 0 w 247"/>
                <a:gd name="T51" fmla="*/ 2 h 209"/>
                <a:gd name="T52" fmla="*/ 0 w 247"/>
                <a:gd name="T53" fmla="*/ 2 h 209"/>
                <a:gd name="T54" fmla="*/ 0 w 247"/>
                <a:gd name="T55" fmla="*/ 2 h 209"/>
                <a:gd name="T56" fmla="*/ 0 w 247"/>
                <a:gd name="T57" fmla="*/ 2 h 209"/>
                <a:gd name="T58" fmla="*/ 0 w 247"/>
                <a:gd name="T59" fmla="*/ 2 h 209"/>
                <a:gd name="T60" fmla="*/ 0 w 247"/>
                <a:gd name="T61" fmla="*/ 2 h 209"/>
                <a:gd name="T62" fmla="*/ 0 w 247"/>
                <a:gd name="T63" fmla="*/ 2 h 209"/>
                <a:gd name="T64" fmla="*/ 0 w 247"/>
                <a:gd name="T65" fmla="*/ 2 h 209"/>
                <a:gd name="T66" fmla="*/ 0 w 247"/>
                <a:gd name="T67" fmla="*/ 1 h 209"/>
                <a:gd name="T68" fmla="*/ 0 w 247"/>
                <a:gd name="T69" fmla="*/ 1 h 209"/>
                <a:gd name="T70" fmla="*/ 0 w 247"/>
                <a:gd name="T71" fmla="*/ 1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2 h 162"/>
                <a:gd name="T4" fmla="*/ 0 w 158"/>
                <a:gd name="T5" fmla="*/ 2 h 162"/>
                <a:gd name="T6" fmla="*/ 0 w 158"/>
                <a:gd name="T7" fmla="*/ 2 h 162"/>
                <a:gd name="T8" fmla="*/ 0 w 158"/>
                <a:gd name="T9" fmla="*/ 2 h 162"/>
                <a:gd name="T10" fmla="*/ 0 w 158"/>
                <a:gd name="T11" fmla="*/ 2 h 162"/>
                <a:gd name="T12" fmla="*/ 0 w 158"/>
                <a:gd name="T13" fmla="*/ 3 h 162"/>
                <a:gd name="T14" fmla="*/ 0 w 158"/>
                <a:gd name="T15" fmla="*/ 3 h 162"/>
                <a:gd name="T16" fmla="*/ 0 w 158"/>
                <a:gd name="T17" fmla="*/ 3 h 162"/>
                <a:gd name="T18" fmla="*/ 0 w 158"/>
                <a:gd name="T19" fmla="*/ 3 h 162"/>
                <a:gd name="T20" fmla="*/ 0 w 158"/>
                <a:gd name="T21" fmla="*/ 3 h 162"/>
                <a:gd name="T22" fmla="*/ 0 w 158"/>
                <a:gd name="T23" fmla="*/ 3 h 162"/>
                <a:gd name="T24" fmla="*/ 0 w 158"/>
                <a:gd name="T25" fmla="*/ 3 h 162"/>
                <a:gd name="T26" fmla="*/ 0 w 158"/>
                <a:gd name="T27" fmla="*/ 3 h 162"/>
                <a:gd name="T28" fmla="*/ 0 w 158"/>
                <a:gd name="T29" fmla="*/ 3 h 162"/>
                <a:gd name="T30" fmla="*/ 0 w 158"/>
                <a:gd name="T31" fmla="*/ 3 h 162"/>
                <a:gd name="T32" fmla="*/ 0 w 158"/>
                <a:gd name="T33" fmla="*/ 3 h 162"/>
                <a:gd name="T34" fmla="*/ 0 w 158"/>
                <a:gd name="T35" fmla="*/ 3 h 162"/>
                <a:gd name="T36" fmla="*/ 0 w 158"/>
                <a:gd name="T37" fmla="*/ 3 h 162"/>
                <a:gd name="T38" fmla="*/ 0 w 158"/>
                <a:gd name="T39" fmla="*/ 3 h 162"/>
                <a:gd name="T40" fmla="*/ 0 w 158"/>
                <a:gd name="T41" fmla="*/ 2 h 162"/>
                <a:gd name="T42" fmla="*/ 0 w 158"/>
                <a:gd name="T43" fmla="*/ 2 h 162"/>
                <a:gd name="T44" fmla="*/ 0 w 158"/>
                <a:gd name="T45" fmla="*/ 2 h 162"/>
                <a:gd name="T46" fmla="*/ 0 w 158"/>
                <a:gd name="T47" fmla="*/ 2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6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1 h 339"/>
                <a:gd name="T4" fmla="*/ 0 w 400"/>
                <a:gd name="T5" fmla="*/ 2 h 339"/>
                <a:gd name="T6" fmla="*/ 0 w 400"/>
                <a:gd name="T7" fmla="*/ 3 h 339"/>
                <a:gd name="T8" fmla="*/ 0 w 400"/>
                <a:gd name="T9" fmla="*/ 3 h 339"/>
                <a:gd name="T10" fmla="*/ 0 w 400"/>
                <a:gd name="T11" fmla="*/ 3 h 339"/>
                <a:gd name="T12" fmla="*/ 0 w 400"/>
                <a:gd name="T13" fmla="*/ 4 h 339"/>
                <a:gd name="T14" fmla="*/ 0 w 400"/>
                <a:gd name="T15" fmla="*/ 4 h 339"/>
                <a:gd name="T16" fmla="*/ 0 w 400"/>
                <a:gd name="T17" fmla="*/ 4 h 339"/>
                <a:gd name="T18" fmla="*/ 0 w 400"/>
                <a:gd name="T19" fmla="*/ 4 h 339"/>
                <a:gd name="T20" fmla="*/ 0 w 400"/>
                <a:gd name="T21" fmla="*/ 4 h 339"/>
                <a:gd name="T22" fmla="*/ 0 w 400"/>
                <a:gd name="T23" fmla="*/ 5 h 339"/>
                <a:gd name="T24" fmla="*/ 0 w 400"/>
                <a:gd name="T25" fmla="*/ 5 h 339"/>
                <a:gd name="T26" fmla="*/ 0 w 400"/>
                <a:gd name="T27" fmla="*/ 5 h 339"/>
                <a:gd name="T28" fmla="*/ 0 w 400"/>
                <a:gd name="T29" fmla="*/ 5 h 339"/>
                <a:gd name="T30" fmla="*/ 0 w 400"/>
                <a:gd name="T31" fmla="*/ 5 h 339"/>
                <a:gd name="T32" fmla="*/ 1 w 400"/>
                <a:gd name="T33" fmla="*/ 5 h 339"/>
                <a:gd name="T34" fmla="*/ 1 w 400"/>
                <a:gd name="T35" fmla="*/ 5 h 339"/>
                <a:gd name="T36" fmla="*/ 1 w 400"/>
                <a:gd name="T37" fmla="*/ 5 h 339"/>
                <a:gd name="T38" fmla="*/ 1 w 400"/>
                <a:gd name="T39" fmla="*/ 4 h 339"/>
                <a:gd name="T40" fmla="*/ 0 w 400"/>
                <a:gd name="T41" fmla="*/ 4 h 339"/>
                <a:gd name="T42" fmla="*/ 0 w 400"/>
                <a:gd name="T43" fmla="*/ 4 h 339"/>
                <a:gd name="T44" fmla="*/ 0 w 400"/>
                <a:gd name="T45" fmla="*/ 4 h 339"/>
                <a:gd name="T46" fmla="*/ 0 w 400"/>
                <a:gd name="T47" fmla="*/ 4 h 339"/>
                <a:gd name="T48" fmla="*/ 0 w 400"/>
                <a:gd name="T49" fmla="*/ 4 h 339"/>
                <a:gd name="T50" fmla="*/ 0 w 400"/>
                <a:gd name="T51" fmla="*/ 4 h 339"/>
                <a:gd name="T52" fmla="*/ 0 w 400"/>
                <a:gd name="T53" fmla="*/ 4 h 339"/>
                <a:gd name="T54" fmla="*/ 0 w 400"/>
                <a:gd name="T55" fmla="*/ 4 h 339"/>
                <a:gd name="T56" fmla="*/ 0 w 400"/>
                <a:gd name="T57" fmla="*/ 3 h 339"/>
                <a:gd name="T58" fmla="*/ 0 w 400"/>
                <a:gd name="T59" fmla="*/ 3 h 339"/>
                <a:gd name="T60" fmla="*/ 0 w 400"/>
                <a:gd name="T61" fmla="*/ 3 h 339"/>
                <a:gd name="T62" fmla="*/ 0 w 400"/>
                <a:gd name="T63" fmla="*/ 2 h 339"/>
                <a:gd name="T64" fmla="*/ 0 w 400"/>
                <a:gd name="T65" fmla="*/ 2 h 339"/>
                <a:gd name="T66" fmla="*/ 0 w 400"/>
                <a:gd name="T67" fmla="*/ 1 h 339"/>
                <a:gd name="T68" fmla="*/ 0 w 400"/>
                <a:gd name="T69" fmla="*/ 1 h 339"/>
                <a:gd name="T70" fmla="*/ 0 w 400"/>
                <a:gd name="T71" fmla="*/ 1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7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2 h 226"/>
                <a:gd name="T2" fmla="*/ 0 w 351"/>
                <a:gd name="T3" fmla="*/ 2 h 226"/>
                <a:gd name="T4" fmla="*/ 0 w 351"/>
                <a:gd name="T5" fmla="*/ 2 h 226"/>
                <a:gd name="T6" fmla="*/ 0 w 351"/>
                <a:gd name="T7" fmla="*/ 2 h 226"/>
                <a:gd name="T8" fmla="*/ 0 w 351"/>
                <a:gd name="T9" fmla="*/ 2 h 226"/>
                <a:gd name="T10" fmla="*/ 0 w 351"/>
                <a:gd name="T11" fmla="*/ 3 h 226"/>
                <a:gd name="T12" fmla="*/ 0 w 351"/>
                <a:gd name="T13" fmla="*/ 3 h 226"/>
                <a:gd name="T14" fmla="*/ 0 w 351"/>
                <a:gd name="T15" fmla="*/ 3 h 226"/>
                <a:gd name="T16" fmla="*/ 0 w 351"/>
                <a:gd name="T17" fmla="*/ 3 h 226"/>
                <a:gd name="T18" fmla="*/ 0 w 351"/>
                <a:gd name="T19" fmla="*/ 3 h 226"/>
                <a:gd name="T20" fmla="*/ 0 w 351"/>
                <a:gd name="T21" fmla="*/ 3 h 226"/>
                <a:gd name="T22" fmla="*/ 0 w 351"/>
                <a:gd name="T23" fmla="*/ 4 h 226"/>
                <a:gd name="T24" fmla="*/ 0 w 351"/>
                <a:gd name="T25" fmla="*/ 4 h 226"/>
                <a:gd name="T26" fmla="*/ 0 w 351"/>
                <a:gd name="T27" fmla="*/ 4 h 226"/>
                <a:gd name="T28" fmla="*/ 0 w 351"/>
                <a:gd name="T29" fmla="*/ 4 h 226"/>
                <a:gd name="T30" fmla="*/ 0 w 351"/>
                <a:gd name="T31" fmla="*/ 4 h 226"/>
                <a:gd name="T32" fmla="*/ 0 w 351"/>
                <a:gd name="T33" fmla="*/ 4 h 226"/>
                <a:gd name="T34" fmla="*/ 0 w 351"/>
                <a:gd name="T35" fmla="*/ 4 h 226"/>
                <a:gd name="T36" fmla="*/ 0 w 351"/>
                <a:gd name="T37" fmla="*/ 4 h 226"/>
                <a:gd name="T38" fmla="*/ 0 w 351"/>
                <a:gd name="T39" fmla="*/ 4 h 226"/>
                <a:gd name="T40" fmla="*/ 0 w 351"/>
                <a:gd name="T41" fmla="*/ 4 h 226"/>
                <a:gd name="T42" fmla="*/ 0 w 351"/>
                <a:gd name="T43" fmla="*/ 4 h 226"/>
                <a:gd name="T44" fmla="*/ 0 w 351"/>
                <a:gd name="T45" fmla="*/ 3 h 226"/>
                <a:gd name="T46" fmla="*/ 0 w 351"/>
                <a:gd name="T47" fmla="*/ 3 h 226"/>
                <a:gd name="T48" fmla="*/ 0 w 351"/>
                <a:gd name="T49" fmla="*/ 3 h 226"/>
                <a:gd name="T50" fmla="*/ 0 w 351"/>
                <a:gd name="T51" fmla="*/ 2 h 226"/>
                <a:gd name="T52" fmla="*/ 0 w 351"/>
                <a:gd name="T53" fmla="*/ 2 h 226"/>
                <a:gd name="T54" fmla="*/ 0 w 351"/>
                <a:gd name="T55" fmla="*/ 2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2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8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2 h 213"/>
                <a:gd name="T2" fmla="*/ 0 w 142"/>
                <a:gd name="T3" fmla="*/ 3 h 213"/>
                <a:gd name="T4" fmla="*/ 0 w 142"/>
                <a:gd name="T5" fmla="*/ 3 h 213"/>
                <a:gd name="T6" fmla="*/ 0 w 142"/>
                <a:gd name="T7" fmla="*/ 3 h 213"/>
                <a:gd name="T8" fmla="*/ 0 w 142"/>
                <a:gd name="T9" fmla="*/ 3 h 213"/>
                <a:gd name="T10" fmla="*/ 0 w 142"/>
                <a:gd name="T11" fmla="*/ 3 h 213"/>
                <a:gd name="T12" fmla="*/ 0 w 142"/>
                <a:gd name="T13" fmla="*/ 4 h 213"/>
                <a:gd name="T14" fmla="*/ 0 w 142"/>
                <a:gd name="T15" fmla="*/ 4 h 213"/>
                <a:gd name="T16" fmla="*/ 0 w 142"/>
                <a:gd name="T17" fmla="*/ 4 h 213"/>
                <a:gd name="T18" fmla="*/ 0 w 142"/>
                <a:gd name="T19" fmla="*/ 4 h 213"/>
                <a:gd name="T20" fmla="*/ 0 w 142"/>
                <a:gd name="T21" fmla="*/ 4 h 213"/>
                <a:gd name="T22" fmla="*/ 0 w 142"/>
                <a:gd name="T23" fmla="*/ 4 h 213"/>
                <a:gd name="T24" fmla="*/ 0 w 142"/>
                <a:gd name="T25" fmla="*/ 4 h 213"/>
                <a:gd name="T26" fmla="*/ 0 w 142"/>
                <a:gd name="T27" fmla="*/ 4 h 213"/>
                <a:gd name="T28" fmla="*/ 0 w 142"/>
                <a:gd name="T29" fmla="*/ 4 h 213"/>
                <a:gd name="T30" fmla="*/ 0 w 142"/>
                <a:gd name="T31" fmla="*/ 3 h 213"/>
                <a:gd name="T32" fmla="*/ 0 w 142"/>
                <a:gd name="T33" fmla="*/ 3 h 213"/>
                <a:gd name="T34" fmla="*/ 0 w 142"/>
                <a:gd name="T35" fmla="*/ 3 h 213"/>
                <a:gd name="T36" fmla="*/ 0 w 142"/>
                <a:gd name="T37" fmla="*/ 3 h 213"/>
                <a:gd name="T38" fmla="*/ 0 w 142"/>
                <a:gd name="T39" fmla="*/ 3 h 213"/>
                <a:gd name="T40" fmla="*/ 0 w 142"/>
                <a:gd name="T41" fmla="*/ 3 h 213"/>
                <a:gd name="T42" fmla="*/ 0 w 142"/>
                <a:gd name="T43" fmla="*/ 3 h 213"/>
                <a:gd name="T44" fmla="*/ 0 w 142"/>
                <a:gd name="T45" fmla="*/ 2 h 213"/>
                <a:gd name="T46" fmla="*/ 0 w 142"/>
                <a:gd name="T47" fmla="*/ 2 h 213"/>
                <a:gd name="T48" fmla="*/ 0 w 142"/>
                <a:gd name="T49" fmla="*/ 2 h 213"/>
                <a:gd name="T50" fmla="*/ 0 w 142"/>
                <a:gd name="T51" fmla="*/ 2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2 h 213"/>
                <a:gd name="T78" fmla="*/ 0 w 142"/>
                <a:gd name="T79" fmla="*/ 2 h 213"/>
                <a:gd name="T80" fmla="*/ 0 w 142"/>
                <a:gd name="T81" fmla="*/ 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9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1 h 279"/>
                <a:gd name="T2" fmla="*/ 0 w 305"/>
                <a:gd name="T3" fmla="*/ 2 h 279"/>
                <a:gd name="T4" fmla="*/ 0 w 305"/>
                <a:gd name="T5" fmla="*/ 2 h 279"/>
                <a:gd name="T6" fmla="*/ 0 w 305"/>
                <a:gd name="T7" fmla="*/ 2 h 279"/>
                <a:gd name="T8" fmla="*/ 0 w 305"/>
                <a:gd name="T9" fmla="*/ 2 h 279"/>
                <a:gd name="T10" fmla="*/ 0 w 305"/>
                <a:gd name="T11" fmla="*/ 3 h 279"/>
                <a:gd name="T12" fmla="*/ 0 w 305"/>
                <a:gd name="T13" fmla="*/ 3 h 279"/>
                <a:gd name="T14" fmla="*/ 0 w 305"/>
                <a:gd name="T15" fmla="*/ 3 h 279"/>
                <a:gd name="T16" fmla="*/ 0 w 305"/>
                <a:gd name="T17" fmla="*/ 3 h 279"/>
                <a:gd name="T18" fmla="*/ 0 w 305"/>
                <a:gd name="T19" fmla="*/ 4 h 279"/>
                <a:gd name="T20" fmla="*/ 0 w 305"/>
                <a:gd name="T21" fmla="*/ 4 h 279"/>
                <a:gd name="T22" fmla="*/ 0 w 305"/>
                <a:gd name="T23" fmla="*/ 4 h 279"/>
                <a:gd name="T24" fmla="*/ 0 w 305"/>
                <a:gd name="T25" fmla="*/ 4 h 279"/>
                <a:gd name="T26" fmla="*/ 0 w 305"/>
                <a:gd name="T27" fmla="*/ 4 h 279"/>
                <a:gd name="T28" fmla="*/ 0 w 305"/>
                <a:gd name="T29" fmla="*/ 4 h 279"/>
                <a:gd name="T30" fmla="*/ 0 w 305"/>
                <a:gd name="T31" fmla="*/ 3 h 279"/>
                <a:gd name="T32" fmla="*/ 0 w 305"/>
                <a:gd name="T33" fmla="*/ 3 h 279"/>
                <a:gd name="T34" fmla="*/ 0 w 305"/>
                <a:gd name="T35" fmla="*/ 3 h 279"/>
                <a:gd name="T36" fmla="*/ 0 w 305"/>
                <a:gd name="T37" fmla="*/ 2 h 279"/>
                <a:gd name="T38" fmla="*/ 0 w 305"/>
                <a:gd name="T39" fmla="*/ 2 h 279"/>
                <a:gd name="T40" fmla="*/ 0 w 305"/>
                <a:gd name="T41" fmla="*/ 1 h 279"/>
                <a:gd name="T42" fmla="*/ 0 w 305"/>
                <a:gd name="T43" fmla="*/ 1 h 279"/>
                <a:gd name="T44" fmla="*/ 0 w 305"/>
                <a:gd name="T45" fmla="*/ 1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1 h 279"/>
                <a:gd name="T74" fmla="*/ 0 w 305"/>
                <a:gd name="T75" fmla="*/ 1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0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1 h 85"/>
                <a:gd name="T28" fmla="*/ 0 w 54"/>
                <a:gd name="T29" fmla="*/ 1 h 85"/>
                <a:gd name="T30" fmla="*/ 0 w 54"/>
                <a:gd name="T31" fmla="*/ 1 h 85"/>
                <a:gd name="T32" fmla="*/ 0 w 54"/>
                <a:gd name="T33" fmla="*/ 1 h 85"/>
                <a:gd name="T34" fmla="*/ 0 w 54"/>
                <a:gd name="T35" fmla="*/ 1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1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2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3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2 h 211"/>
                <a:gd name="T10" fmla="*/ 0 w 246"/>
                <a:gd name="T11" fmla="*/ 2 h 211"/>
                <a:gd name="T12" fmla="*/ 0 w 246"/>
                <a:gd name="T13" fmla="*/ 2 h 211"/>
                <a:gd name="T14" fmla="*/ 0 w 246"/>
                <a:gd name="T15" fmla="*/ 2 h 211"/>
                <a:gd name="T16" fmla="*/ 0 w 246"/>
                <a:gd name="T17" fmla="*/ 3 h 211"/>
                <a:gd name="T18" fmla="*/ 0 w 246"/>
                <a:gd name="T19" fmla="*/ 3 h 211"/>
                <a:gd name="T20" fmla="*/ 0 w 246"/>
                <a:gd name="T21" fmla="*/ 3 h 211"/>
                <a:gd name="T22" fmla="*/ 0 w 246"/>
                <a:gd name="T23" fmla="*/ 3 h 211"/>
                <a:gd name="T24" fmla="*/ 0 w 246"/>
                <a:gd name="T25" fmla="*/ 4 h 211"/>
                <a:gd name="T26" fmla="*/ 0 w 246"/>
                <a:gd name="T27" fmla="*/ 4 h 211"/>
                <a:gd name="T28" fmla="*/ 0 w 246"/>
                <a:gd name="T29" fmla="*/ 4 h 211"/>
                <a:gd name="T30" fmla="*/ 0 w 246"/>
                <a:gd name="T31" fmla="*/ 4 h 211"/>
                <a:gd name="T32" fmla="*/ 0 w 246"/>
                <a:gd name="T33" fmla="*/ 4 h 211"/>
                <a:gd name="T34" fmla="*/ 0 w 246"/>
                <a:gd name="T35" fmla="*/ 4 h 211"/>
                <a:gd name="T36" fmla="*/ 0 w 246"/>
                <a:gd name="T37" fmla="*/ 4 h 211"/>
                <a:gd name="T38" fmla="*/ 0 w 246"/>
                <a:gd name="T39" fmla="*/ 4 h 211"/>
                <a:gd name="T40" fmla="*/ 0 w 246"/>
                <a:gd name="T41" fmla="*/ 4 h 211"/>
                <a:gd name="T42" fmla="*/ 0 w 246"/>
                <a:gd name="T43" fmla="*/ 4 h 211"/>
                <a:gd name="T44" fmla="*/ 0 w 246"/>
                <a:gd name="T45" fmla="*/ 4 h 211"/>
                <a:gd name="T46" fmla="*/ 0 w 246"/>
                <a:gd name="T47" fmla="*/ 4 h 211"/>
                <a:gd name="T48" fmla="*/ 0 w 246"/>
                <a:gd name="T49" fmla="*/ 4 h 211"/>
                <a:gd name="T50" fmla="*/ 0 w 246"/>
                <a:gd name="T51" fmla="*/ 4 h 211"/>
                <a:gd name="T52" fmla="*/ 0 w 246"/>
                <a:gd name="T53" fmla="*/ 4 h 211"/>
                <a:gd name="T54" fmla="*/ 0 w 246"/>
                <a:gd name="T55" fmla="*/ 4 h 211"/>
                <a:gd name="T56" fmla="*/ 0 w 246"/>
                <a:gd name="T57" fmla="*/ 4 h 211"/>
                <a:gd name="T58" fmla="*/ 0 w 246"/>
                <a:gd name="T59" fmla="*/ 4 h 211"/>
                <a:gd name="T60" fmla="*/ 0 w 246"/>
                <a:gd name="T61" fmla="*/ 4 h 211"/>
                <a:gd name="T62" fmla="*/ 0 w 246"/>
                <a:gd name="T63" fmla="*/ 3 h 211"/>
                <a:gd name="T64" fmla="*/ 0 w 246"/>
                <a:gd name="T65" fmla="*/ 3 h 211"/>
                <a:gd name="T66" fmla="*/ 0 w 246"/>
                <a:gd name="T67" fmla="*/ 3 h 211"/>
                <a:gd name="T68" fmla="*/ 0 w 246"/>
                <a:gd name="T69" fmla="*/ 3 h 211"/>
                <a:gd name="T70" fmla="*/ 0 w 246"/>
                <a:gd name="T71" fmla="*/ 3 h 211"/>
                <a:gd name="T72" fmla="*/ 0 w 246"/>
                <a:gd name="T73" fmla="*/ 3 h 211"/>
                <a:gd name="T74" fmla="*/ 0 w 246"/>
                <a:gd name="T75" fmla="*/ 3 h 211"/>
                <a:gd name="T76" fmla="*/ 0 w 246"/>
                <a:gd name="T77" fmla="*/ 2 h 211"/>
                <a:gd name="T78" fmla="*/ 0 w 246"/>
                <a:gd name="T79" fmla="*/ 2 h 211"/>
                <a:gd name="T80" fmla="*/ 0 w 246"/>
                <a:gd name="T81" fmla="*/ 2 h 211"/>
                <a:gd name="T82" fmla="*/ 0 w 246"/>
                <a:gd name="T83" fmla="*/ 2 h 211"/>
                <a:gd name="T84" fmla="*/ 0 w 246"/>
                <a:gd name="T85" fmla="*/ 2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4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2 h 164"/>
                <a:gd name="T4" fmla="*/ 0 w 158"/>
                <a:gd name="T5" fmla="*/ 2 h 164"/>
                <a:gd name="T6" fmla="*/ 0 w 158"/>
                <a:gd name="T7" fmla="*/ 2 h 164"/>
                <a:gd name="T8" fmla="*/ 0 w 158"/>
                <a:gd name="T9" fmla="*/ 2 h 164"/>
                <a:gd name="T10" fmla="*/ 0 w 158"/>
                <a:gd name="T11" fmla="*/ 2 h 164"/>
                <a:gd name="T12" fmla="*/ 0 w 158"/>
                <a:gd name="T13" fmla="*/ 3 h 164"/>
                <a:gd name="T14" fmla="*/ 0 w 158"/>
                <a:gd name="T15" fmla="*/ 3 h 164"/>
                <a:gd name="T16" fmla="*/ 0 w 158"/>
                <a:gd name="T17" fmla="*/ 3 h 164"/>
                <a:gd name="T18" fmla="*/ 0 w 158"/>
                <a:gd name="T19" fmla="*/ 3 h 164"/>
                <a:gd name="T20" fmla="*/ 0 w 158"/>
                <a:gd name="T21" fmla="*/ 3 h 164"/>
                <a:gd name="T22" fmla="*/ 0 w 158"/>
                <a:gd name="T23" fmla="*/ 3 h 164"/>
                <a:gd name="T24" fmla="*/ 0 w 158"/>
                <a:gd name="T25" fmla="*/ 3 h 164"/>
                <a:gd name="T26" fmla="*/ 0 w 158"/>
                <a:gd name="T27" fmla="*/ 3 h 164"/>
                <a:gd name="T28" fmla="*/ 0 w 158"/>
                <a:gd name="T29" fmla="*/ 3 h 164"/>
                <a:gd name="T30" fmla="*/ 0 w 158"/>
                <a:gd name="T31" fmla="*/ 3 h 164"/>
                <a:gd name="T32" fmla="*/ 0 w 158"/>
                <a:gd name="T33" fmla="*/ 3 h 164"/>
                <a:gd name="T34" fmla="*/ 0 w 158"/>
                <a:gd name="T35" fmla="*/ 3 h 164"/>
                <a:gd name="T36" fmla="*/ 0 w 158"/>
                <a:gd name="T37" fmla="*/ 3 h 164"/>
                <a:gd name="T38" fmla="*/ 0 w 158"/>
                <a:gd name="T39" fmla="*/ 3 h 164"/>
                <a:gd name="T40" fmla="*/ 0 w 158"/>
                <a:gd name="T41" fmla="*/ 2 h 164"/>
                <a:gd name="T42" fmla="*/ 0 w 158"/>
                <a:gd name="T43" fmla="*/ 2 h 164"/>
                <a:gd name="T44" fmla="*/ 0 w 158"/>
                <a:gd name="T45" fmla="*/ 2 h 164"/>
                <a:gd name="T46" fmla="*/ 0 w 158"/>
                <a:gd name="T47" fmla="*/ 2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5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2 h 340"/>
                <a:gd name="T4" fmla="*/ 0 w 400"/>
                <a:gd name="T5" fmla="*/ 3 h 340"/>
                <a:gd name="T6" fmla="*/ 0 w 400"/>
                <a:gd name="T7" fmla="*/ 4 h 340"/>
                <a:gd name="T8" fmla="*/ 0 w 400"/>
                <a:gd name="T9" fmla="*/ 4 h 340"/>
                <a:gd name="T10" fmla="*/ 0 w 400"/>
                <a:gd name="T11" fmla="*/ 4 h 340"/>
                <a:gd name="T12" fmla="*/ 0 w 400"/>
                <a:gd name="T13" fmla="*/ 5 h 340"/>
                <a:gd name="T14" fmla="*/ 0 w 400"/>
                <a:gd name="T15" fmla="*/ 5 h 340"/>
                <a:gd name="T16" fmla="*/ 0 w 400"/>
                <a:gd name="T17" fmla="*/ 5 h 340"/>
                <a:gd name="T18" fmla="*/ 0 w 400"/>
                <a:gd name="T19" fmla="*/ 5 h 340"/>
                <a:gd name="T20" fmla="*/ 0 w 400"/>
                <a:gd name="T21" fmla="*/ 5 h 340"/>
                <a:gd name="T22" fmla="*/ 0 w 400"/>
                <a:gd name="T23" fmla="*/ 6 h 340"/>
                <a:gd name="T24" fmla="*/ 0 w 400"/>
                <a:gd name="T25" fmla="*/ 6 h 340"/>
                <a:gd name="T26" fmla="*/ 0 w 400"/>
                <a:gd name="T27" fmla="*/ 6 h 340"/>
                <a:gd name="T28" fmla="*/ 0 w 400"/>
                <a:gd name="T29" fmla="*/ 6 h 340"/>
                <a:gd name="T30" fmla="*/ 0 w 400"/>
                <a:gd name="T31" fmla="*/ 6 h 340"/>
                <a:gd name="T32" fmla="*/ 1 w 400"/>
                <a:gd name="T33" fmla="*/ 6 h 340"/>
                <a:gd name="T34" fmla="*/ 1 w 400"/>
                <a:gd name="T35" fmla="*/ 6 h 340"/>
                <a:gd name="T36" fmla="*/ 1 w 400"/>
                <a:gd name="T37" fmla="*/ 6 h 340"/>
                <a:gd name="T38" fmla="*/ 1 w 400"/>
                <a:gd name="T39" fmla="*/ 5 h 340"/>
                <a:gd name="T40" fmla="*/ 1 w 400"/>
                <a:gd name="T41" fmla="*/ 5 h 340"/>
                <a:gd name="T42" fmla="*/ 0 w 400"/>
                <a:gd name="T43" fmla="*/ 5 h 340"/>
                <a:gd name="T44" fmla="*/ 0 w 400"/>
                <a:gd name="T45" fmla="*/ 5 h 340"/>
                <a:gd name="T46" fmla="*/ 0 w 400"/>
                <a:gd name="T47" fmla="*/ 5 h 340"/>
                <a:gd name="T48" fmla="*/ 0 w 400"/>
                <a:gd name="T49" fmla="*/ 5 h 340"/>
                <a:gd name="T50" fmla="*/ 0 w 400"/>
                <a:gd name="T51" fmla="*/ 5 h 340"/>
                <a:gd name="T52" fmla="*/ 0 w 400"/>
                <a:gd name="T53" fmla="*/ 5 h 340"/>
                <a:gd name="T54" fmla="*/ 0 w 400"/>
                <a:gd name="T55" fmla="*/ 5 h 340"/>
                <a:gd name="T56" fmla="*/ 0 w 400"/>
                <a:gd name="T57" fmla="*/ 5 h 340"/>
                <a:gd name="T58" fmla="*/ 0 w 400"/>
                <a:gd name="T59" fmla="*/ 4 h 340"/>
                <a:gd name="T60" fmla="*/ 0 w 400"/>
                <a:gd name="T61" fmla="*/ 4 h 340"/>
                <a:gd name="T62" fmla="*/ 0 w 400"/>
                <a:gd name="T63" fmla="*/ 3 h 340"/>
                <a:gd name="T64" fmla="*/ 0 w 400"/>
                <a:gd name="T65" fmla="*/ 3 h 340"/>
                <a:gd name="T66" fmla="*/ 0 w 400"/>
                <a:gd name="T67" fmla="*/ 2 h 340"/>
                <a:gd name="T68" fmla="*/ 0 w 400"/>
                <a:gd name="T69" fmla="*/ 2 h 340"/>
                <a:gd name="T70" fmla="*/ 0 w 400"/>
                <a:gd name="T71" fmla="*/ 2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6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2 h 227"/>
                <a:gd name="T2" fmla="*/ 0 w 349"/>
                <a:gd name="T3" fmla="*/ 2 h 227"/>
                <a:gd name="T4" fmla="*/ 0 w 349"/>
                <a:gd name="T5" fmla="*/ 2 h 227"/>
                <a:gd name="T6" fmla="*/ 0 w 349"/>
                <a:gd name="T7" fmla="*/ 2 h 227"/>
                <a:gd name="T8" fmla="*/ 0 w 349"/>
                <a:gd name="T9" fmla="*/ 3 h 227"/>
                <a:gd name="T10" fmla="*/ 0 w 349"/>
                <a:gd name="T11" fmla="*/ 3 h 227"/>
                <a:gd name="T12" fmla="*/ 0 w 349"/>
                <a:gd name="T13" fmla="*/ 3 h 227"/>
                <a:gd name="T14" fmla="*/ 0 w 349"/>
                <a:gd name="T15" fmla="*/ 3 h 227"/>
                <a:gd name="T16" fmla="*/ 0 w 349"/>
                <a:gd name="T17" fmla="*/ 3 h 227"/>
                <a:gd name="T18" fmla="*/ 0 w 349"/>
                <a:gd name="T19" fmla="*/ 3 h 227"/>
                <a:gd name="T20" fmla="*/ 0 w 349"/>
                <a:gd name="T21" fmla="*/ 4 h 227"/>
                <a:gd name="T22" fmla="*/ 0 w 349"/>
                <a:gd name="T23" fmla="*/ 4 h 227"/>
                <a:gd name="T24" fmla="*/ 0 w 349"/>
                <a:gd name="T25" fmla="*/ 4 h 227"/>
                <a:gd name="T26" fmla="*/ 0 w 349"/>
                <a:gd name="T27" fmla="*/ 4 h 227"/>
                <a:gd name="T28" fmla="*/ 0 w 349"/>
                <a:gd name="T29" fmla="*/ 4 h 227"/>
                <a:gd name="T30" fmla="*/ 0 w 349"/>
                <a:gd name="T31" fmla="*/ 4 h 227"/>
                <a:gd name="T32" fmla="*/ 0 w 349"/>
                <a:gd name="T33" fmla="*/ 4 h 227"/>
                <a:gd name="T34" fmla="*/ 0 w 349"/>
                <a:gd name="T35" fmla="*/ 4 h 227"/>
                <a:gd name="T36" fmla="*/ 0 w 349"/>
                <a:gd name="T37" fmla="*/ 4 h 227"/>
                <a:gd name="T38" fmla="*/ 0 w 349"/>
                <a:gd name="T39" fmla="*/ 4 h 227"/>
                <a:gd name="T40" fmla="*/ 0 w 349"/>
                <a:gd name="T41" fmla="*/ 4 h 227"/>
                <a:gd name="T42" fmla="*/ 0 w 349"/>
                <a:gd name="T43" fmla="*/ 4 h 227"/>
                <a:gd name="T44" fmla="*/ 0 w 349"/>
                <a:gd name="T45" fmla="*/ 4 h 227"/>
                <a:gd name="T46" fmla="*/ 0 w 349"/>
                <a:gd name="T47" fmla="*/ 3 h 227"/>
                <a:gd name="T48" fmla="*/ 0 w 349"/>
                <a:gd name="T49" fmla="*/ 3 h 227"/>
                <a:gd name="T50" fmla="*/ 0 w 349"/>
                <a:gd name="T51" fmla="*/ 2 h 227"/>
                <a:gd name="T52" fmla="*/ 0 w 349"/>
                <a:gd name="T53" fmla="*/ 2 h 227"/>
                <a:gd name="T54" fmla="*/ 0 w 349"/>
                <a:gd name="T55" fmla="*/ 2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2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7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2 h 212"/>
                <a:gd name="T2" fmla="*/ 0 w 143"/>
                <a:gd name="T3" fmla="*/ 3 h 212"/>
                <a:gd name="T4" fmla="*/ 0 w 143"/>
                <a:gd name="T5" fmla="*/ 3 h 212"/>
                <a:gd name="T6" fmla="*/ 0 w 143"/>
                <a:gd name="T7" fmla="*/ 3 h 212"/>
                <a:gd name="T8" fmla="*/ 0 w 143"/>
                <a:gd name="T9" fmla="*/ 3 h 212"/>
                <a:gd name="T10" fmla="*/ 0 w 143"/>
                <a:gd name="T11" fmla="*/ 3 h 212"/>
                <a:gd name="T12" fmla="*/ 0 w 143"/>
                <a:gd name="T13" fmla="*/ 4 h 212"/>
                <a:gd name="T14" fmla="*/ 0 w 143"/>
                <a:gd name="T15" fmla="*/ 4 h 212"/>
                <a:gd name="T16" fmla="*/ 0 w 143"/>
                <a:gd name="T17" fmla="*/ 4 h 212"/>
                <a:gd name="T18" fmla="*/ 0 w 143"/>
                <a:gd name="T19" fmla="*/ 4 h 212"/>
                <a:gd name="T20" fmla="*/ 0 w 143"/>
                <a:gd name="T21" fmla="*/ 4 h 212"/>
                <a:gd name="T22" fmla="*/ 0 w 143"/>
                <a:gd name="T23" fmla="*/ 4 h 212"/>
                <a:gd name="T24" fmla="*/ 0 w 143"/>
                <a:gd name="T25" fmla="*/ 4 h 212"/>
                <a:gd name="T26" fmla="*/ 0 w 143"/>
                <a:gd name="T27" fmla="*/ 4 h 212"/>
                <a:gd name="T28" fmla="*/ 0 w 143"/>
                <a:gd name="T29" fmla="*/ 4 h 212"/>
                <a:gd name="T30" fmla="*/ 0 w 143"/>
                <a:gd name="T31" fmla="*/ 3 h 212"/>
                <a:gd name="T32" fmla="*/ 0 w 143"/>
                <a:gd name="T33" fmla="*/ 3 h 212"/>
                <a:gd name="T34" fmla="*/ 0 w 143"/>
                <a:gd name="T35" fmla="*/ 3 h 212"/>
                <a:gd name="T36" fmla="*/ 0 w 143"/>
                <a:gd name="T37" fmla="*/ 3 h 212"/>
                <a:gd name="T38" fmla="*/ 0 w 143"/>
                <a:gd name="T39" fmla="*/ 3 h 212"/>
                <a:gd name="T40" fmla="*/ 0 w 143"/>
                <a:gd name="T41" fmla="*/ 3 h 212"/>
                <a:gd name="T42" fmla="*/ 0 w 143"/>
                <a:gd name="T43" fmla="*/ 3 h 212"/>
                <a:gd name="T44" fmla="*/ 0 w 143"/>
                <a:gd name="T45" fmla="*/ 2 h 212"/>
                <a:gd name="T46" fmla="*/ 0 w 143"/>
                <a:gd name="T47" fmla="*/ 2 h 212"/>
                <a:gd name="T48" fmla="*/ 0 w 143"/>
                <a:gd name="T49" fmla="*/ 2 h 212"/>
                <a:gd name="T50" fmla="*/ 0 w 143"/>
                <a:gd name="T51" fmla="*/ 2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2 h 212"/>
                <a:gd name="T78" fmla="*/ 0 w 143"/>
                <a:gd name="T79" fmla="*/ 2 h 212"/>
                <a:gd name="T80" fmla="*/ 0 w 143"/>
                <a:gd name="T81" fmla="*/ 2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8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2 h 278"/>
                <a:gd name="T2" fmla="*/ 0 w 304"/>
                <a:gd name="T3" fmla="*/ 3 h 278"/>
                <a:gd name="T4" fmla="*/ 0 w 304"/>
                <a:gd name="T5" fmla="*/ 3 h 278"/>
                <a:gd name="T6" fmla="*/ 0 w 304"/>
                <a:gd name="T7" fmla="*/ 3 h 278"/>
                <a:gd name="T8" fmla="*/ 0 w 304"/>
                <a:gd name="T9" fmla="*/ 3 h 278"/>
                <a:gd name="T10" fmla="*/ 0 w 304"/>
                <a:gd name="T11" fmla="*/ 4 h 278"/>
                <a:gd name="T12" fmla="*/ 0 w 304"/>
                <a:gd name="T13" fmla="*/ 4 h 278"/>
                <a:gd name="T14" fmla="*/ 0 w 304"/>
                <a:gd name="T15" fmla="*/ 4 h 278"/>
                <a:gd name="T16" fmla="*/ 0 w 304"/>
                <a:gd name="T17" fmla="*/ 4 h 278"/>
                <a:gd name="T18" fmla="*/ 0 w 304"/>
                <a:gd name="T19" fmla="*/ 5 h 278"/>
                <a:gd name="T20" fmla="*/ 0 w 304"/>
                <a:gd name="T21" fmla="*/ 5 h 278"/>
                <a:gd name="T22" fmla="*/ 0 w 304"/>
                <a:gd name="T23" fmla="*/ 5 h 278"/>
                <a:gd name="T24" fmla="*/ 0 w 304"/>
                <a:gd name="T25" fmla="*/ 5 h 278"/>
                <a:gd name="T26" fmla="*/ 0 w 304"/>
                <a:gd name="T27" fmla="*/ 5 h 278"/>
                <a:gd name="T28" fmla="*/ 0 w 304"/>
                <a:gd name="T29" fmla="*/ 5 h 278"/>
                <a:gd name="T30" fmla="*/ 0 w 304"/>
                <a:gd name="T31" fmla="*/ 4 h 278"/>
                <a:gd name="T32" fmla="*/ 0 w 304"/>
                <a:gd name="T33" fmla="*/ 4 h 278"/>
                <a:gd name="T34" fmla="*/ 0 w 304"/>
                <a:gd name="T35" fmla="*/ 4 h 278"/>
                <a:gd name="T36" fmla="*/ 0 w 304"/>
                <a:gd name="T37" fmla="*/ 3 h 278"/>
                <a:gd name="T38" fmla="*/ 0 w 304"/>
                <a:gd name="T39" fmla="*/ 3 h 278"/>
                <a:gd name="T40" fmla="*/ 0 w 304"/>
                <a:gd name="T41" fmla="*/ 2 h 278"/>
                <a:gd name="T42" fmla="*/ 0 w 304"/>
                <a:gd name="T43" fmla="*/ 2 h 278"/>
                <a:gd name="T44" fmla="*/ 0 w 304"/>
                <a:gd name="T45" fmla="*/ 2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2 h 278"/>
                <a:gd name="T74" fmla="*/ 0 w 304"/>
                <a:gd name="T75" fmla="*/ 2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2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7690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769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1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1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9100892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3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3891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093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3893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7095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096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3364" name="Freeform 15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6" name="Text Box 16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PSTN</a:t>
            </a:r>
          </a:p>
        </p:txBody>
      </p:sp>
      <p:grpSp>
        <p:nvGrpSpPr>
          <p:cNvPr id="143366" name="Group 17"/>
          <p:cNvGrpSpPr>
            <a:grpSpLocks/>
          </p:cNvGrpSpPr>
          <p:nvPr/>
        </p:nvGrpSpPr>
        <p:grpSpPr bwMode="auto">
          <a:xfrm>
            <a:off x="1709738" y="5129213"/>
            <a:ext cx="1441450" cy="346075"/>
            <a:chOff x="3072" y="739"/>
            <a:chExt cx="652" cy="146"/>
          </a:xfrm>
        </p:grpSpPr>
        <p:pic>
          <p:nvPicPr>
            <p:cNvPr id="143888" name="Picture 18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90" name="Line 1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091" name="Line 2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3367" name="Picture 21" descr="e2gmc3yp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22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3369" name="Freeform 23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0" name="Freeform 24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2" name="Group 158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6955" name="Rectangle 159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6" name="Text Box 160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5" name="Text Box 329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3395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66662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3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143376" name="Freeform 534"/>
          <p:cNvSpPr>
            <a:spLocks/>
          </p:cNvSpPr>
          <p:nvPr/>
        </p:nvSpPr>
        <p:spPr bwMode="auto">
          <a:xfrm>
            <a:off x="1798638" y="3884613"/>
            <a:ext cx="609600" cy="1373187"/>
          </a:xfrm>
          <a:custGeom>
            <a:avLst/>
            <a:gdLst>
              <a:gd name="T0" fmla="*/ 0 w 384"/>
              <a:gd name="T1" fmla="*/ 2147483647 h 865"/>
              <a:gd name="T2" fmla="*/ 2147483647 w 384"/>
              <a:gd name="T3" fmla="*/ 2147483647 h 865"/>
              <a:gd name="T4" fmla="*/ 2147483647 w 384"/>
              <a:gd name="T5" fmla="*/ 2147483647 h 865"/>
              <a:gd name="T6" fmla="*/ 2147483647 w 384"/>
              <a:gd name="T7" fmla="*/ 2147483647 h 865"/>
              <a:gd name="T8" fmla="*/ 2147483647 w 384"/>
              <a:gd name="T9" fmla="*/ 2147483647 h 865"/>
              <a:gd name="T10" fmla="*/ 2147483647 w 384"/>
              <a:gd name="T11" fmla="*/ 2147483647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865">
                <a:moveTo>
                  <a:pt x="0" y="53"/>
                </a:moveTo>
                <a:cubicBezTo>
                  <a:pt x="104" y="26"/>
                  <a:pt x="209" y="0"/>
                  <a:pt x="272" y="21"/>
                </a:cubicBezTo>
                <a:cubicBezTo>
                  <a:pt x="335" y="42"/>
                  <a:pt x="368" y="94"/>
                  <a:pt x="376" y="181"/>
                </a:cubicBezTo>
                <a:cubicBezTo>
                  <a:pt x="384" y="268"/>
                  <a:pt x="338" y="454"/>
                  <a:pt x="320" y="541"/>
                </a:cubicBezTo>
                <a:cubicBezTo>
                  <a:pt x="302" y="628"/>
                  <a:pt x="275" y="652"/>
                  <a:pt x="268" y="706"/>
                </a:cubicBezTo>
                <a:cubicBezTo>
                  <a:pt x="261" y="760"/>
                  <a:pt x="275" y="832"/>
                  <a:pt x="277" y="8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7" name="Group 535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6583" name="Rectangle 536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4" name="Text Box 537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9" name="Text Box 37"/>
          <p:cNvSpPr txBox="1">
            <a:spLocks noChangeArrowheads="1"/>
          </p:cNvSpPr>
          <p:nvPr/>
        </p:nvSpPr>
        <p:spPr bwMode="auto">
          <a:xfrm>
            <a:off x="1792288" y="56419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(a) before handoff</a:t>
            </a:r>
          </a:p>
        </p:txBody>
      </p:sp>
      <p:sp>
        <p:nvSpPr>
          <p:cNvPr id="66580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sp>
        <p:nvSpPr>
          <p:cNvPr id="66581" name="Rectangle 42"/>
          <p:cNvSpPr>
            <a:spLocks noGrp="1" noChangeArrowheads="1"/>
          </p:cNvSpPr>
          <p:nvPr>
            <p:ph type="body" sz="half" idx="2"/>
          </p:nvPr>
        </p:nvSpPr>
        <p:spPr>
          <a:xfrm>
            <a:off x="4668094" y="1596181"/>
            <a:ext cx="407828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call remains routed through anchor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pic>
        <p:nvPicPr>
          <p:cNvPr id="143381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66957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8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9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0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5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6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7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8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54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4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78" name="Group 577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7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8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97" name="Group 596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9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9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16" name="Group 615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61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2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1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6788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89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0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5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6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7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8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801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5" name="Group 634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3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3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54" name="Group 65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7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92" name="Group 691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9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66585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6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56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0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1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2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3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4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5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7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9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0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11" name="Group 710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71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1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1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30" name="Group 729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73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3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49" name="Group 748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5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5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5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68" name="Group 767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7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7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87" name="Group 786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06" name="Group 805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80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1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236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25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6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7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8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9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0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1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2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3" name="Group 632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9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4" name="Group 63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7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5" name="Group 634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6" name="Group 635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3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4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39" name="Group 538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540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1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4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5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6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7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48" name="Group 547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60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9" name="Group 548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0" name="Group 549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7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7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7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1" name="Group 550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55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5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5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5939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117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5941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8119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8120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5412" name="Freeform 14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PSTN</a:t>
            </a:r>
          </a:p>
        </p:txBody>
      </p:sp>
      <p:pic>
        <p:nvPicPr>
          <p:cNvPr id="145414" name="Picture 20" descr="e2gmc3yp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 Box 21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5416" name="Freeform 22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417" name="Freeform 23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5419" name="Group 157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7982" name="Rectangle 158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983" name="Text Box 159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7598" name="Text Box 328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5423" name="Group 534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7610" name="Rectangle 535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1" name="Text Box 536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grpSp>
        <p:nvGrpSpPr>
          <p:cNvPr id="145424" name="Group 539"/>
          <p:cNvGrpSpPr>
            <a:grpSpLocks/>
          </p:cNvGrpSpPr>
          <p:nvPr/>
        </p:nvGrpSpPr>
        <p:grpSpPr bwMode="auto">
          <a:xfrm>
            <a:off x="2497138" y="5040313"/>
            <a:ext cx="1441450" cy="346075"/>
            <a:chOff x="3072" y="739"/>
            <a:chExt cx="652" cy="146"/>
          </a:xfrm>
        </p:grpSpPr>
        <p:pic>
          <p:nvPicPr>
            <p:cNvPr id="145430" name="Picture 540" descr="lgv_fqmg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8" name="Line 541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09" name="Line 542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45425" name="Freeform 32"/>
          <p:cNvSpPr>
            <a:spLocks/>
          </p:cNvSpPr>
          <p:nvPr/>
        </p:nvSpPr>
        <p:spPr bwMode="auto">
          <a:xfrm>
            <a:off x="1806575" y="3932238"/>
            <a:ext cx="1868488" cy="1003300"/>
          </a:xfrm>
          <a:custGeom>
            <a:avLst/>
            <a:gdLst>
              <a:gd name="T0" fmla="*/ 0 w 1177"/>
              <a:gd name="T1" fmla="*/ 0 h 632"/>
              <a:gd name="T2" fmla="*/ 2147483647 w 1177"/>
              <a:gd name="T3" fmla="*/ 2147483647 h 632"/>
              <a:gd name="T4" fmla="*/ 2147483647 w 1177"/>
              <a:gd name="T5" fmla="*/ 2147483647 h 6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7" h="632">
                <a:moveTo>
                  <a:pt x="0" y="0"/>
                </a:moveTo>
                <a:cubicBezTo>
                  <a:pt x="167" y="25"/>
                  <a:pt x="823" y="47"/>
                  <a:pt x="1000" y="152"/>
                </a:cubicBezTo>
                <a:cubicBezTo>
                  <a:pt x="1177" y="257"/>
                  <a:pt x="1051" y="532"/>
                  <a:pt x="1064" y="63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603" name="Text Box 36"/>
          <p:cNvSpPr txBox="1">
            <a:spLocks noChangeArrowheads="1"/>
          </p:cNvSpPr>
          <p:nvPr/>
        </p:nvSpPr>
        <p:spPr bwMode="auto">
          <a:xfrm>
            <a:off x="1792288" y="564197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(b) after handoff</a:t>
            </a:r>
          </a:p>
        </p:txBody>
      </p:sp>
      <p:sp>
        <p:nvSpPr>
          <p:cNvPr id="67604" name="Rectangle 39"/>
          <p:cNvSpPr>
            <a:spLocks noChangeArrowheads="1"/>
          </p:cNvSpPr>
          <p:nvPr/>
        </p:nvSpPr>
        <p:spPr bwMode="auto">
          <a:xfrm>
            <a:off x="4664075" y="1600200"/>
            <a:ext cx="40782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marL="687388" lvl="1" indent="-230188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call remains routed through anchor MSC</a:t>
            </a:r>
          </a:p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sp>
        <p:nvSpPr>
          <p:cNvPr id="67605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pic>
        <p:nvPicPr>
          <p:cNvPr id="145429" name="Picture 17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709" name="Group 708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710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1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2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3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4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5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6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7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8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9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0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2" name="Group 721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81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2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1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3" name="Group 722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80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0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4" name="Group 723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8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8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5" name="Group 724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6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6" name="Group 725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4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4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4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7" name="Group 726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72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2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36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837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8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9366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782"/>
          <p:cNvGrpSpPr>
            <a:grpSpLocks/>
          </p:cNvGrpSpPr>
          <p:nvPr/>
        </p:nvGrpSpPr>
        <p:grpSpPr bwMode="auto">
          <a:xfrm>
            <a:off x="4843006" y="4851835"/>
            <a:ext cx="603702" cy="728336"/>
            <a:chOff x="742" y="2409"/>
            <a:chExt cx="576" cy="881"/>
          </a:xfrm>
        </p:grpSpPr>
        <p:grpSp>
          <p:nvGrpSpPr>
            <p:cNvPr id="11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0" name="Picture 799" descr="cell_tower_radiation copy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726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Handling Mobility in LTE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48885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607159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dirty="0"/>
              <a:t>Paging: idle UE may move from cell to cell: network does not know where the idle UE is resident</a:t>
            </a:r>
          </a:p>
          <a:p>
            <a:pPr lvl="1"/>
            <a:r>
              <a:rPr lang="en-US" dirty="0"/>
              <a:t>paging message from MME broadcast by all eNodeB to locate UE</a:t>
            </a:r>
            <a:endParaRPr lang="en-US" sz="20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635036" y="2976894"/>
            <a:ext cx="3605363" cy="24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/>
          </a:p>
          <a:p>
            <a:pPr>
              <a:buSzPct val="100000"/>
              <a:buFont typeface="Wingdings" charset="2"/>
              <a:buChar char="§"/>
            </a:pPr>
            <a:r>
              <a:rPr lang="en-US" dirty="0"/>
              <a:t>handoff: similar to 3G:</a:t>
            </a:r>
          </a:p>
          <a:p>
            <a:pPr lvl="1"/>
            <a:r>
              <a:rPr lang="en-US" sz="2000" dirty="0"/>
              <a:t>preparation phase</a:t>
            </a:r>
          </a:p>
          <a:p>
            <a:pPr lvl="1"/>
            <a:r>
              <a:rPr lang="en-US" sz="2000" dirty="0"/>
              <a:t>execution phase</a:t>
            </a:r>
          </a:p>
          <a:p>
            <a:pPr lvl="1"/>
            <a:r>
              <a:rPr lang="en-US" sz="2000" dirty="0"/>
              <a:t>completion phase</a:t>
            </a:r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 flipV="1">
            <a:off x="5131546" y="4089631"/>
            <a:ext cx="1344612" cy="1459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1" name="Group 35"/>
          <p:cNvGrpSpPr>
            <a:grpSpLocks/>
          </p:cNvGrpSpPr>
          <p:nvPr/>
        </p:nvGrpSpPr>
        <p:grpSpPr bwMode="auto">
          <a:xfrm>
            <a:off x="5690346" y="5766845"/>
            <a:ext cx="1441450" cy="346075"/>
            <a:chOff x="3072" y="739"/>
            <a:chExt cx="652" cy="146"/>
          </a:xfrm>
        </p:grpSpPr>
        <p:pic>
          <p:nvPicPr>
            <p:cNvPr id="42" name="Picture 36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" name="Group 39"/>
          <p:cNvGrpSpPr>
            <a:grpSpLocks/>
          </p:cNvGrpSpPr>
          <p:nvPr/>
        </p:nvGrpSpPr>
        <p:grpSpPr bwMode="auto">
          <a:xfrm>
            <a:off x="6155483" y="3230141"/>
            <a:ext cx="987425" cy="676275"/>
            <a:chOff x="2197" y="1176"/>
            <a:chExt cx="622" cy="426"/>
          </a:xfrm>
        </p:grpSpPr>
        <p:grpSp>
          <p:nvGrpSpPr>
            <p:cNvPr id="46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48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2197" y="1295"/>
              <a:ext cx="6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P-GW</a:t>
              </a:r>
            </a:p>
          </p:txBody>
        </p:sp>
      </p:grpSp>
      <p:sp>
        <p:nvSpPr>
          <p:cNvPr id="88" name="Line 82"/>
          <p:cNvSpPr>
            <a:spLocks noChangeShapeType="1"/>
          </p:cNvSpPr>
          <p:nvPr/>
        </p:nvSpPr>
        <p:spPr bwMode="auto">
          <a:xfrm flipH="1" flipV="1">
            <a:off x="6741271" y="4089631"/>
            <a:ext cx="1408112" cy="14724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9" name="Freeform 83"/>
          <p:cNvSpPr>
            <a:spLocks/>
          </p:cNvSpPr>
          <p:nvPr/>
        </p:nvSpPr>
        <p:spPr bwMode="auto">
          <a:xfrm>
            <a:off x="5301561" y="3435109"/>
            <a:ext cx="1328011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9749 w 9966"/>
              <a:gd name="connsiteY0" fmla="*/ 0 h 10000"/>
              <a:gd name="connsiteX1" fmla="*/ 9654 w 9966"/>
              <a:gd name="connsiteY1" fmla="*/ 4153 h 10000"/>
              <a:gd name="connsiteX2" fmla="*/ 9654 w 9966"/>
              <a:gd name="connsiteY2" fmla="*/ 5355 h 10000"/>
              <a:gd name="connsiteX3" fmla="*/ 5393 w 9966"/>
              <a:gd name="connsiteY3" fmla="*/ 5789 h 10000"/>
              <a:gd name="connsiteX4" fmla="*/ 0 w 9966"/>
              <a:gd name="connsiteY4" fmla="*/ 8962 h 10000"/>
              <a:gd name="connsiteX5" fmla="*/ 7551 w 9966"/>
              <a:gd name="connsiteY5" fmla="*/ 10000 h 10000"/>
              <a:gd name="connsiteX0" fmla="*/ 9782 w 10001"/>
              <a:gd name="connsiteY0" fmla="*/ 0 h 10000"/>
              <a:gd name="connsiteX1" fmla="*/ 9687 w 10001"/>
              <a:gd name="connsiteY1" fmla="*/ 3271 h 10000"/>
              <a:gd name="connsiteX2" fmla="*/ 9687 w 10001"/>
              <a:gd name="connsiteY2" fmla="*/ 5355 h 10000"/>
              <a:gd name="connsiteX3" fmla="*/ 5411 w 10001"/>
              <a:gd name="connsiteY3" fmla="*/ 5789 h 10000"/>
              <a:gd name="connsiteX4" fmla="*/ 0 w 10001"/>
              <a:gd name="connsiteY4" fmla="*/ 8962 h 10000"/>
              <a:gd name="connsiteX5" fmla="*/ 7577 w 10001"/>
              <a:gd name="connsiteY5" fmla="*/ 10000 h 10000"/>
              <a:gd name="connsiteX0" fmla="*/ 9782 w 9861"/>
              <a:gd name="connsiteY0" fmla="*/ 0 h 10000"/>
              <a:gd name="connsiteX1" fmla="*/ 9687 w 9861"/>
              <a:gd name="connsiteY1" fmla="*/ 3271 h 10000"/>
              <a:gd name="connsiteX2" fmla="*/ 7676 w 9861"/>
              <a:gd name="connsiteY2" fmla="*/ 4562 h 10000"/>
              <a:gd name="connsiteX3" fmla="*/ 5411 w 9861"/>
              <a:gd name="connsiteY3" fmla="*/ 5789 h 10000"/>
              <a:gd name="connsiteX4" fmla="*/ 0 w 9861"/>
              <a:gd name="connsiteY4" fmla="*/ 8962 h 10000"/>
              <a:gd name="connsiteX5" fmla="*/ 7577 w 9861"/>
              <a:gd name="connsiteY5" fmla="*/ 10000 h 10000"/>
              <a:gd name="connsiteX0" fmla="*/ 9920 w 10170"/>
              <a:gd name="connsiteY0" fmla="*/ 0 h 10000"/>
              <a:gd name="connsiteX1" fmla="*/ 9824 w 10170"/>
              <a:gd name="connsiteY1" fmla="*/ 3271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  <a:gd name="connsiteX0" fmla="*/ 9920 w 10170"/>
              <a:gd name="connsiteY0" fmla="*/ 0 h 10000"/>
              <a:gd name="connsiteX1" fmla="*/ 9824 w 10170"/>
              <a:gd name="connsiteY1" fmla="*/ 3007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" h="10000">
                <a:moveTo>
                  <a:pt x="9920" y="0"/>
                </a:moveTo>
                <a:cubicBezTo>
                  <a:pt x="9883" y="690"/>
                  <a:pt x="10563" y="2042"/>
                  <a:pt x="9824" y="3007"/>
                </a:cubicBezTo>
                <a:cubicBezTo>
                  <a:pt x="9085" y="3972"/>
                  <a:pt x="7124" y="4797"/>
                  <a:pt x="5487" y="5789"/>
                </a:cubicBezTo>
                <a:cubicBezTo>
                  <a:pt x="3850" y="6781"/>
                  <a:pt x="0" y="8333"/>
                  <a:pt x="0" y="8962"/>
                </a:cubicBezTo>
                <a:cubicBezTo>
                  <a:pt x="0" y="9590"/>
                  <a:pt x="6078" y="9781"/>
                  <a:pt x="7684" y="100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Freeform 84"/>
          <p:cNvSpPr>
            <a:spLocks/>
          </p:cNvSpPr>
          <p:nvPr/>
        </p:nvSpPr>
        <p:spPr bwMode="auto">
          <a:xfrm>
            <a:off x="6606447" y="3909045"/>
            <a:ext cx="1303223" cy="1878438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160"/>
              <a:gd name="connsiteY0" fmla="*/ 0 h 17401"/>
              <a:gd name="connsiteX1" fmla="*/ 2338 w 10160"/>
              <a:gd name="connsiteY1" fmla="*/ 9283 h 17401"/>
              <a:gd name="connsiteX2" fmla="*/ 10160 w 10160"/>
              <a:gd name="connsiteY2" fmla="*/ 15166 h 17401"/>
              <a:gd name="connsiteX3" fmla="*/ 2338 w 10160"/>
              <a:gd name="connsiteY3" fmla="*/ 17401 h 17401"/>
              <a:gd name="connsiteX0" fmla="*/ 0 w 10160"/>
              <a:gd name="connsiteY0" fmla="*/ 0 h 17401"/>
              <a:gd name="connsiteX1" fmla="*/ 4893 w 10160"/>
              <a:gd name="connsiteY1" fmla="*/ 7955 h 17401"/>
              <a:gd name="connsiteX2" fmla="*/ 10160 w 10160"/>
              <a:gd name="connsiteY2" fmla="*/ 15166 h 17401"/>
              <a:gd name="connsiteX3" fmla="*/ 2338 w 10160"/>
              <a:gd name="connsiteY3" fmla="*/ 17401 h 1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" h="17401">
                <a:moveTo>
                  <a:pt x="0" y="0"/>
                </a:moveTo>
                <a:cubicBezTo>
                  <a:pt x="359" y="309"/>
                  <a:pt x="3200" y="5427"/>
                  <a:pt x="4893" y="7955"/>
                </a:cubicBezTo>
                <a:cubicBezTo>
                  <a:pt x="6586" y="10483"/>
                  <a:pt x="10160" y="13813"/>
                  <a:pt x="10160" y="15166"/>
                </a:cubicBezTo>
                <a:cubicBezTo>
                  <a:pt x="10160" y="16519"/>
                  <a:pt x="3972" y="16930"/>
                  <a:pt x="2338" y="1740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Text Box 85"/>
          <p:cNvSpPr txBox="1">
            <a:spLocks noChangeArrowheads="1"/>
          </p:cNvSpPr>
          <p:nvPr/>
        </p:nvSpPr>
        <p:spPr bwMode="auto">
          <a:xfrm>
            <a:off x="4588047" y="5300354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eNodeB</a:t>
            </a:r>
          </a:p>
        </p:txBody>
      </p:sp>
      <p:sp>
        <p:nvSpPr>
          <p:cNvPr id="93" name="Text Box 87"/>
          <p:cNvSpPr txBox="1">
            <a:spLocks noChangeArrowheads="1"/>
          </p:cNvSpPr>
          <p:nvPr/>
        </p:nvSpPr>
        <p:spPr bwMode="auto">
          <a:xfrm>
            <a:off x="5750671" y="51000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4" name="Text Box 88"/>
          <p:cNvSpPr txBox="1">
            <a:spLocks noChangeArrowheads="1"/>
          </p:cNvSpPr>
          <p:nvPr/>
        </p:nvSpPr>
        <p:spPr bwMode="auto">
          <a:xfrm>
            <a:off x="6741271" y="50873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5" name="Text Box 85"/>
          <p:cNvSpPr txBox="1">
            <a:spLocks noChangeArrowheads="1"/>
          </p:cNvSpPr>
          <p:nvPr/>
        </p:nvSpPr>
        <p:spPr bwMode="auto">
          <a:xfrm>
            <a:off x="7890842" y="5314415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eNodeB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819662" y="3463574"/>
            <a:ext cx="723538" cy="1021443"/>
            <a:chOff x="4804140" y="4417639"/>
            <a:chExt cx="723538" cy="1564088"/>
          </a:xfrm>
        </p:grpSpPr>
        <p:grpSp>
          <p:nvGrpSpPr>
            <p:cNvPr id="97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99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0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8" name="Text Box 121"/>
            <p:cNvSpPr txBox="1">
              <a:spLocks noChangeArrowheads="1"/>
            </p:cNvSpPr>
            <p:nvPr/>
          </p:nvSpPr>
          <p:spPr bwMode="auto">
            <a:xfrm>
              <a:off x="4804140" y="4417639"/>
              <a:ext cx="723538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723167" y="3417886"/>
            <a:ext cx="646331" cy="1021443"/>
            <a:chOff x="4842744" y="4417639"/>
            <a:chExt cx="646331" cy="1564088"/>
          </a:xfrm>
        </p:grpSpPr>
        <p:grpSp>
          <p:nvGrpSpPr>
            <p:cNvPr id="10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10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7" name="Text Box 121"/>
            <p:cNvSpPr txBox="1">
              <a:spLocks noChangeArrowheads="1"/>
            </p:cNvSpPr>
            <p:nvPr/>
          </p:nvSpPr>
          <p:spPr bwMode="auto">
            <a:xfrm>
              <a:off x="4842744" y="4417639"/>
              <a:ext cx="646331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target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5241054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7927887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101" idx="2"/>
          </p:cNvCxnSpPr>
          <p:nvPr/>
        </p:nvCxnSpPr>
        <p:spPr bwMode="auto">
          <a:xfrm flipV="1">
            <a:off x="5402127" y="4338776"/>
            <a:ext cx="2507543" cy="300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137" name="Group 782"/>
          <p:cNvGrpSpPr>
            <a:grpSpLocks/>
          </p:cNvGrpSpPr>
          <p:nvPr/>
        </p:nvGrpSpPr>
        <p:grpSpPr bwMode="auto">
          <a:xfrm>
            <a:off x="7731183" y="4865227"/>
            <a:ext cx="603702" cy="728336"/>
            <a:chOff x="742" y="2409"/>
            <a:chExt cx="576" cy="881"/>
          </a:xfrm>
        </p:grpSpPr>
        <p:grpSp>
          <p:nvGrpSpPr>
            <p:cNvPr id="13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39" name="Picture 799" descr="cell_tower_radiation copy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81553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cellular versus Mobile IP</a:t>
            </a:r>
          </a:p>
        </p:txBody>
      </p:sp>
      <p:graphicFrame>
        <p:nvGraphicFramePr>
          <p:cNvPr id="444552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84959"/>
              </p:ext>
            </p:extLst>
          </p:nvPr>
        </p:nvGraphicFramePr>
        <p:xfrm>
          <a:off x="671513" y="1296988"/>
          <a:ext cx="8205787" cy="5153030"/>
        </p:xfrm>
        <a:graphic>
          <a:graphicData uri="http://schemas.openxmlformats.org/drawingml/2006/table">
            <a:tbl>
              <a:tblPr/>
              <a:tblGrid>
                <a:gridCol w="222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Comment on 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IP element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to which mobile user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s permanent phone number belongs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Gateway Mobile Switching Center,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. Home Location Register (HLR)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MSC: point of contact to obtain routable address of mobile user. HLR: database in home system containing  permanent phone number, profile information, current location of mobile user, subscription information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other than home system where mobile user is currently residing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Mobile services Switching Center.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Visitor Location Record (VLR)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MSC: responsible for setting up calls to/from mobile nodes in cells associated with MSC. VLR: temporary database entry in visited system, containing subscription information  for each visiting mobile user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Foreign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Station Roaming Number (MSRN),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roaming number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Routable address for telephone call segment between home MSC and  visited MSC, visible to neither the mobile nor the correspondent.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Care-of-address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7492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4371351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63513"/>
            <a:ext cx="8869363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Wireless, mobility: impact on higher layer protocols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22400"/>
            <a:ext cx="8332788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logically, impact </a:t>
            </a:r>
            <a:r>
              <a:rPr lang="en-US" i="1" dirty="0">
                <a:latin typeface="Gill Sans MT" charset="0"/>
                <a:cs typeface="+mn-cs"/>
              </a:rPr>
              <a:t>should</a:t>
            </a:r>
            <a:r>
              <a:rPr lang="en-US" dirty="0">
                <a:latin typeface="Gill Sans MT" charset="0"/>
                <a:cs typeface="+mn-cs"/>
              </a:rPr>
              <a:t> be minimal …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best effort service model remains unchanged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and UDP can (and do) run over wireless,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 but performance-wise: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packet loss/delay due to bit-errors (discarded packets, delays for link-layer retransmissions), and handoff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interprets loss as congestion, will decrease congestion window un-necessarily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delay impairments for real-time traffic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limited bandwidth of wireless links</a:t>
            </a:r>
          </a:p>
        </p:txBody>
      </p:sp>
      <p:pic>
        <p:nvPicPr>
          <p:cNvPr id="149509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938213"/>
            <a:ext cx="85820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7216707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summary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wireless links: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capacity, distance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channel impairments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IEEE 802.11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CSMA/CA reflects wireless channel characteristics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cellular access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standards (e.g., 3G, 4G LTE)</a:t>
            </a: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tabLst>
                <a:tab pos="3376613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principles: addressing, routing to mobile users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home, visited networks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direct, indirect routing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care-of-addresses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case studies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mobile IP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mobility in GSM, LTE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impact on higher-layer protocols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51558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93051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66457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Characteristics of selected wireless links</a:t>
            </a:r>
          </a:p>
        </p:txBody>
      </p:sp>
      <p:sp>
        <p:nvSpPr>
          <p:cNvPr id="7176" name="Rectangle 111"/>
          <p:cNvSpPr>
            <a:spLocks noChangeArrowheads="1"/>
          </p:cNvSpPr>
          <p:nvPr/>
        </p:nvSpPr>
        <p:spPr bwMode="auto">
          <a:xfrm>
            <a:off x="1327150" y="1468331"/>
            <a:ext cx="6567488" cy="39545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8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9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Indoor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10-30m</a:t>
            </a:r>
          </a:p>
        </p:txBody>
      </p:sp>
      <p:sp>
        <p:nvSpPr>
          <p:cNvPr id="8200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50-200m</a:t>
            </a:r>
          </a:p>
        </p:txBody>
      </p:sp>
      <p:sp>
        <p:nvSpPr>
          <p:cNvPr id="8201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Mid-range</a:t>
            </a:r>
          </a:p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200m – 4 Km</a:t>
            </a:r>
          </a:p>
        </p:txBody>
      </p:sp>
      <p:sp>
        <p:nvSpPr>
          <p:cNvPr id="8202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Long-range</a:t>
            </a:r>
          </a:p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5Km – 20 Km</a:t>
            </a:r>
          </a:p>
        </p:txBody>
      </p:sp>
      <p:sp>
        <p:nvSpPr>
          <p:cNvPr id="8203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.056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4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.384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5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1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6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4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7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5-11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8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54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9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21066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2G: IS-95, CDMA, GSM</a:t>
            </a:r>
          </a:p>
        </p:txBody>
      </p:sp>
      <p:sp>
        <p:nvSpPr>
          <p:cNvPr id="8211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2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9829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2.5G: UMTS/WCDMA, CDMA2000</a:t>
            </a:r>
          </a:p>
        </p:txBody>
      </p:sp>
      <p:sp>
        <p:nvSpPr>
          <p:cNvPr id="8213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802.15</a:t>
            </a:r>
          </a:p>
        </p:txBody>
      </p:sp>
      <p:sp>
        <p:nvSpPr>
          <p:cNvPr id="8215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6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802.11b</a:t>
            </a:r>
          </a:p>
        </p:txBody>
      </p:sp>
      <p:sp>
        <p:nvSpPr>
          <p:cNvPr id="8217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8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802.11a,g</a:t>
            </a:r>
          </a:p>
        </p:txBody>
      </p:sp>
      <p:sp>
        <p:nvSpPr>
          <p:cNvPr id="8219" name="Line 135"/>
          <p:cNvSpPr>
            <a:spLocks noChangeShapeType="1"/>
          </p:cNvSpPr>
          <p:nvPr/>
        </p:nvSpPr>
        <p:spPr bwMode="auto">
          <a:xfrm flipV="1">
            <a:off x="1328738" y="1320257"/>
            <a:ext cx="0" cy="410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0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1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2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42910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3G: UMTS/WCDMA-HSPDA, CDMA2000-1xEVDO</a:t>
            </a:r>
          </a:p>
        </p:txBody>
      </p:sp>
      <p:sp>
        <p:nvSpPr>
          <p:cNvPr id="8223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695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4G: LTWE WIMAX</a:t>
            </a:r>
          </a:p>
        </p:txBody>
      </p:sp>
      <p:sp>
        <p:nvSpPr>
          <p:cNvPr id="8224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5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802.11a,g point-to-point</a:t>
            </a:r>
          </a:p>
        </p:txBody>
      </p:sp>
      <p:sp>
        <p:nvSpPr>
          <p:cNvPr id="8226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7" name="Text Box 144"/>
          <p:cNvSpPr txBox="1">
            <a:spLocks noChangeArrowheads="1"/>
          </p:cNvSpPr>
          <p:nvPr/>
        </p:nvSpPr>
        <p:spPr bwMode="auto">
          <a:xfrm>
            <a:off x="712050" y="2022475"/>
            <a:ext cx="56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450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28" name="Rectangle 145"/>
          <p:cNvSpPr>
            <a:spLocks noChangeArrowheads="1"/>
          </p:cNvSpPr>
          <p:nvPr/>
        </p:nvSpPr>
        <p:spPr bwMode="auto">
          <a:xfrm>
            <a:off x="1323656" y="2032572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9" name="Text Box 146"/>
          <p:cNvSpPr txBox="1">
            <a:spLocks noChangeArrowheads="1"/>
          </p:cNvSpPr>
          <p:nvPr/>
        </p:nvSpPr>
        <p:spPr bwMode="auto">
          <a:xfrm>
            <a:off x="1613916" y="2036763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802.11n</a:t>
            </a:r>
          </a:p>
        </p:txBody>
      </p:sp>
      <p:sp>
        <p:nvSpPr>
          <p:cNvPr id="8230" name="Text Box 147"/>
          <p:cNvSpPr txBox="1">
            <a:spLocks noChangeArrowheads="1"/>
          </p:cNvSpPr>
          <p:nvPr/>
        </p:nvSpPr>
        <p:spPr bwMode="auto">
          <a:xfrm rot="-5400000">
            <a:off x="-446881" y="3417094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Data rate (Mbps)</a:t>
            </a:r>
          </a:p>
        </p:txBody>
      </p:sp>
      <p:pic>
        <p:nvPicPr>
          <p:cNvPr id="29734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334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8634" y="1601592"/>
            <a:ext cx="10418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1300</a:t>
            </a:r>
          </a:p>
        </p:txBody>
      </p:sp>
      <p:sp>
        <p:nvSpPr>
          <p:cNvPr id="46" name="Rectangle 145"/>
          <p:cNvSpPr>
            <a:spLocks noChangeArrowheads="1"/>
          </p:cNvSpPr>
          <p:nvPr/>
        </p:nvSpPr>
        <p:spPr bwMode="auto">
          <a:xfrm>
            <a:off x="1325167" y="1652678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97343" y="1648395"/>
            <a:ext cx="97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802.11 ac</a:t>
            </a:r>
          </a:p>
        </p:txBody>
      </p:sp>
    </p:spTree>
    <p:extLst>
      <p:ext uri="{BB962C8B-B14F-4D97-AF65-F5344CB8AC3E}">
        <p14:creationId xmlns:p14="http://schemas.microsoft.com/office/powerpoint/2010/main" val="232185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0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1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2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3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1757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3187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5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8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3187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9" name="Group 92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3185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5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5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0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31853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1" name="Group 113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3183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3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3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3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2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31834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5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3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3183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4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31830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1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5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31828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6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31826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7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3182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8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31822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3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9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31820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0" name="Group 155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3180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0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0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1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31801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2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2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3179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3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31797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8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4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3179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5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31793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4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6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31791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9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9256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7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8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defRPr/>
              </a:pPr>
              <a:r>
                <a:rPr lang="en-US" sz="2400" dirty="0">
                  <a:cs typeface="+mn-cs"/>
                </a:rPr>
                <a:t> </a:t>
              </a:r>
              <a:r>
                <a:rPr lang="en-US" sz="2400" dirty="0">
                  <a:latin typeface="Gill Sans MT" charset="0"/>
                  <a:cs typeface="+mn-cs"/>
                </a:rPr>
                <a:t>infrastructure mode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base station connects mobiles into wired network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handoff: mobile changes base station providing connection into wired network</a:t>
              </a:r>
            </a:p>
          </p:txBody>
        </p:sp>
        <p:sp>
          <p:nvSpPr>
            <p:cNvPr id="9259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0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1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25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1781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82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31783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4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012336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17669</TotalTime>
  <Words>5530</Words>
  <Application>Microsoft Office PowerPoint</Application>
  <PresentationFormat>On-screen Show (4:3)</PresentationFormat>
  <Paragraphs>1471</Paragraphs>
  <Slides>75</Slides>
  <Notes>66</Notes>
  <HiddenSlides>20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5" baseType="lpstr">
      <vt:lpstr>Arial</vt:lpstr>
      <vt:lpstr>Comic Sans MS</vt:lpstr>
      <vt:lpstr>Gill Sans MT</vt:lpstr>
      <vt:lpstr>Symbol</vt:lpstr>
      <vt:lpstr>Tahoma</vt:lpstr>
      <vt:lpstr>Times New Roman</vt:lpstr>
      <vt:lpstr>Wingdings</vt:lpstr>
      <vt:lpstr>Default Design</vt:lpstr>
      <vt:lpstr>Clip</vt:lpstr>
      <vt:lpstr>Picture</vt:lpstr>
      <vt:lpstr>PowerPoint Presentation</vt:lpstr>
      <vt:lpstr>Ch. 6: Wireless and Mobile Networks</vt:lpstr>
      <vt:lpstr>Chapter 7 outline</vt:lpstr>
      <vt:lpstr>Elements of a wireless network</vt:lpstr>
      <vt:lpstr>Elements of a wireless network</vt:lpstr>
      <vt:lpstr>Elements of a wireless network</vt:lpstr>
      <vt:lpstr>Elements of a wireless network</vt:lpstr>
      <vt:lpstr>Characteristics of selected wireless links</vt:lpstr>
      <vt:lpstr>Elements of a wireless network</vt:lpstr>
      <vt:lpstr>Elements of a wireless network</vt:lpstr>
      <vt:lpstr>Wireless network taxonomy</vt:lpstr>
      <vt:lpstr>Chapter 7 outline</vt:lpstr>
      <vt:lpstr>Wireless Link Characteristics (1)</vt:lpstr>
      <vt:lpstr>Wireless Link Characteristics (2)</vt:lpstr>
      <vt:lpstr>Wireless network characteristics</vt:lpstr>
      <vt:lpstr>Code Division Multiple Access (CDMA)</vt:lpstr>
      <vt:lpstr>CDMA encode/decode</vt:lpstr>
      <vt:lpstr>CDMA: two-sender interference</vt:lpstr>
      <vt:lpstr>Chapter 7 outline</vt:lpstr>
      <vt:lpstr>IEEE 802.11 Wireless LAN</vt:lpstr>
      <vt:lpstr>802.11 LAN architecture</vt:lpstr>
      <vt:lpstr>802.11: Channels, association</vt:lpstr>
      <vt:lpstr>802.11: passive/active scanning</vt:lpstr>
      <vt:lpstr>IEEE 802.11: multiple access</vt:lpstr>
      <vt:lpstr>IEEE 802.11 MAC Protocol: CSMA/CA</vt:lpstr>
      <vt:lpstr>Avoiding collisions (more)</vt:lpstr>
      <vt:lpstr>Collision Avoidance: RTS-CTS exchange</vt:lpstr>
      <vt:lpstr>802.11 frame: addressing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7 outline</vt:lpstr>
      <vt:lpstr>PowerPoint Presentation</vt:lpstr>
      <vt:lpstr>Cellular networks: the first 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7 outline</vt:lpstr>
      <vt:lpstr>What is mobility?</vt:lpstr>
      <vt:lpstr>Mobility: vocabulary</vt:lpstr>
      <vt:lpstr>Mobility: more vocabulary</vt:lpstr>
      <vt:lpstr>How do you contact a mobile friend:</vt:lpstr>
      <vt:lpstr>Mobility: approaches</vt:lpstr>
      <vt:lpstr>Mobility: approaches</vt:lpstr>
      <vt:lpstr>Mobility: registration</vt:lpstr>
      <vt:lpstr>Mobility via indirect routing</vt:lpstr>
      <vt:lpstr>Indirect Routing: comments</vt:lpstr>
      <vt:lpstr>Indirect routing: moving between networks</vt:lpstr>
      <vt:lpstr>Mobility via direct routing</vt:lpstr>
      <vt:lpstr>Mobility via direct routing: comments</vt:lpstr>
      <vt:lpstr>Accommodating mobility with direct routing</vt:lpstr>
      <vt:lpstr>Chapter 7 outline</vt:lpstr>
      <vt:lpstr>Mobile IP</vt:lpstr>
      <vt:lpstr>Mobile IP: indirect routing</vt:lpstr>
      <vt:lpstr>Mobile IP: agent discovery</vt:lpstr>
      <vt:lpstr>Mobile IP: registration example</vt:lpstr>
      <vt:lpstr>PowerPoint Presentation</vt:lpstr>
      <vt:lpstr>Handling mobility in cellular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Mobility: cellular versus Mobile IP</vt:lpstr>
      <vt:lpstr>Wireless, mobility: impact on higher layer protocols</vt:lpstr>
      <vt:lpstr>Chapter 7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Ladislau Boloni</cp:lastModifiedBy>
  <cp:revision>541</cp:revision>
  <dcterms:created xsi:type="dcterms:W3CDTF">1999-10-08T19:08:27Z</dcterms:created>
  <dcterms:modified xsi:type="dcterms:W3CDTF">2020-11-24T16:04:41Z</dcterms:modified>
</cp:coreProperties>
</file>