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33"/>
  </p:notesMasterIdLst>
  <p:handoutMasterIdLst>
    <p:handoutMasterId r:id="rId34"/>
  </p:handoutMasterIdLst>
  <p:sldIdLst>
    <p:sldId id="318" r:id="rId2"/>
    <p:sldId id="360" r:id="rId3"/>
    <p:sldId id="257" r:id="rId4"/>
    <p:sldId id="278" r:id="rId5"/>
    <p:sldId id="279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361" r:id="rId14"/>
    <p:sldId id="266" r:id="rId15"/>
    <p:sldId id="363" r:id="rId16"/>
    <p:sldId id="352" r:id="rId17"/>
    <p:sldId id="343" r:id="rId18"/>
    <p:sldId id="291" r:id="rId19"/>
    <p:sldId id="269" r:id="rId20"/>
    <p:sldId id="270" r:id="rId21"/>
    <p:sldId id="271" r:id="rId22"/>
    <p:sldId id="281" r:id="rId23"/>
    <p:sldId id="272" r:id="rId24"/>
    <p:sldId id="283" r:id="rId25"/>
    <p:sldId id="273" r:id="rId26"/>
    <p:sldId id="274" r:id="rId27"/>
    <p:sldId id="292" r:id="rId28"/>
    <p:sldId id="275" r:id="rId29"/>
    <p:sldId id="364" r:id="rId30"/>
    <p:sldId id="356" r:id="rId31"/>
    <p:sldId id="319" r:id="rId32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CC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068" y="-666"/>
      </p:cViewPr>
      <p:guideLst>
        <p:guide orient="horz" pos="797"/>
        <p:guide pos="53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33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6660" tIns="48329" rIns="96660" bIns="48329" numCol="1" anchor="ctr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Helvetic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6550" y="0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6660" tIns="48329" rIns="96660" bIns="48329" numCol="1" anchor="ctr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Helvetic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6660" tIns="48329" rIns="96660" bIns="48329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Helvetic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47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6550" y="9121775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6660" tIns="48329" rIns="96660" bIns="48329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Helvetica" charset="0"/>
              </a:defRPr>
            </a:lvl1pPr>
          </a:lstStyle>
          <a:p>
            <a:pPr>
              <a:defRPr/>
            </a:pPr>
            <a:fld id="{2AD6B3F0-7EE5-4F46-B207-1901C9E95C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6651" tIns="48326" rIns="96651" bIns="48326" numCol="1" anchor="ctr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0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6651" tIns="48326" rIns="96651" bIns="48326" numCol="1" anchor="ctr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6651" tIns="48326" rIns="96651" bIns="4832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6651" tIns="48326" rIns="96651" bIns="48326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21775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6651" tIns="48326" rIns="96651" bIns="48326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fld id="{79BCA20E-BDBD-41E8-8E19-02F1144440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F3AF8E-9ABF-40B2-BBB3-3EF343562303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5457D0-983B-49B7-87C8-B8CA8D56106C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2C3249-B0CC-4D80-B64F-2A1F5D23D9E2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B0ED31-7A92-4EDD-9E2E-8752917371B9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E7BB8F-205A-4BDC-A616-3E5255EBC7BB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168FD0-9011-4B33-B7C9-08262EC34A34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629632-57E7-465C-9702-11F7321D976F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D46F93-E321-4C1E-B369-694A0AA7E2DB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FAE3E0-E0FC-471E-8C64-4D700312C2BB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C92932-8B1D-4C80-B7DD-6EE6920440C2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E0AD90-62A1-4EF7-ABCD-8B45F155814A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9FE1DD-159F-4242-A161-C17659E69CC6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4B33B4-F904-4059-9DBB-FFAB73784629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133D42-1922-4446-B33F-E6DC8CF882C9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5E6022-B7B2-4A6E-A1CA-53A46AA09DE6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04B534-04FC-41FB-BA56-4FF07ED681E4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E1111C-6CC7-4F55-B05B-917513DFF727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A5DD5E-77D8-4179-9F15-B49574B477B7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F26C2A-DE53-4A6B-87DD-552030B6CC09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D74E09-02E3-4B7B-A167-5FDF31D224B9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2492D2-C0BC-44B4-9080-B71F08BAB30C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46D302-4B22-41CD-806C-EB354C34D7AC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F0885B-1191-4915-9925-AC84BDF1DB8D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4B9399-8276-49A6-A907-C6B08F3209CA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A7D56C-7DE0-42FF-96B2-AEE6E33F9491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5E8DD6-5F22-4D23-AFE4-01F7A9AAC094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933104-81EE-4737-9EF5-50D9765C71E3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198438" y="2960688"/>
            <a:ext cx="8610600" cy="201612"/>
            <a:chOff x="125" y="1865"/>
            <a:chExt cx="5424" cy="127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125" y="1865"/>
              <a:ext cx="1808" cy="127"/>
            </a:xfrm>
            <a:prstGeom prst="rect">
              <a:avLst/>
            </a:prstGeom>
            <a:solidFill>
              <a:srgbClr val="3366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1933" y="1865"/>
              <a:ext cx="1808" cy="127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3741" y="1865"/>
              <a:ext cx="1808" cy="127"/>
            </a:xfrm>
            <a:prstGeom prst="rect">
              <a:avLst/>
            </a:prstGeom>
            <a:solidFill>
              <a:srgbClr val="3366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489700" y="6588125"/>
            <a:ext cx="27130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000" b="1" smtClean="0">
                <a:solidFill>
                  <a:srgbClr val="336699"/>
                </a:solidFill>
                <a:latin typeface="Helvetica" charset="0"/>
              </a:rPr>
              <a:t>Silberschatz, Galvin and Gagne ©2009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6988" y="6613525"/>
            <a:ext cx="26701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000" b="1" smtClean="0">
                <a:solidFill>
                  <a:srgbClr val="336699"/>
                </a:solidFill>
                <a:latin typeface="Helvetica" charset="0"/>
              </a:rPr>
              <a:t>Operating System Concepts – 8</a:t>
            </a:r>
            <a:r>
              <a:rPr lang="en-US" sz="1000" b="1" baseline="30000" smtClean="0">
                <a:solidFill>
                  <a:srgbClr val="336699"/>
                </a:solidFill>
                <a:latin typeface="Helvetica" charset="0"/>
              </a:rPr>
              <a:t>th</a:t>
            </a:r>
            <a:r>
              <a:rPr lang="en-US" sz="1000" b="1" smtClean="0">
                <a:solidFill>
                  <a:srgbClr val="336699"/>
                </a:solidFill>
                <a:latin typeface="Helvetica" charset="0"/>
              </a:rPr>
              <a:t> Edition,</a:t>
            </a:r>
          </a:p>
        </p:txBody>
      </p:sp>
      <p:pic>
        <p:nvPicPr>
          <p:cNvPr id="9" name="Picture 9" descr="dino_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60738" y="4157663"/>
            <a:ext cx="2062162" cy="1593850"/>
          </a:xfrm>
          <a:prstGeom prst="rect">
            <a:avLst/>
          </a:prstGeom>
          <a:noFill/>
          <a:ln w="76200">
            <a:solidFill>
              <a:srgbClr val="336699"/>
            </a:solidFill>
            <a:miter lim="800000"/>
            <a:headEnd/>
            <a:tailEnd/>
          </a:ln>
        </p:spPr>
      </p:pic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3243263" y="4006850"/>
            <a:ext cx="2336800" cy="1887538"/>
          </a:xfrm>
          <a:prstGeom prst="rect">
            <a:avLst/>
          </a:prstGeom>
          <a:noFill/>
          <a:ln w="57150" cmpd="thinThick">
            <a:solidFill>
              <a:srgbClr val="66CCFF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140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>
              <a:defRPr sz="4300"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1338" y="277813"/>
            <a:ext cx="2144712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281738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6450" y="1233488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7450" y="1233488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ino_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85750" y="0"/>
            <a:ext cx="119538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6450" y="1233488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latin typeface="Times New Roman" charset="0"/>
            </a:endParaRPr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457200" y="860425"/>
            <a:ext cx="8077200" cy="0"/>
          </a:xfrm>
          <a:prstGeom prst="line">
            <a:avLst/>
          </a:prstGeom>
          <a:noFill/>
          <a:ln w="19050">
            <a:solidFill>
              <a:srgbClr val="3366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latin typeface="Times New Roman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latin typeface="Times New Roman" charset="0"/>
            </a:endParaRPr>
          </a:p>
        </p:txBody>
      </p:sp>
      <p:sp>
        <p:nvSpPr>
          <p:cNvPr id="213001" name="Text Box 9"/>
          <p:cNvSpPr txBox="1">
            <a:spLocks noChangeArrowheads="1"/>
          </p:cNvSpPr>
          <p:nvPr/>
        </p:nvSpPr>
        <p:spPr bwMode="auto">
          <a:xfrm>
            <a:off x="4257675" y="6613525"/>
            <a:ext cx="4445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000" b="1" smtClean="0">
                <a:solidFill>
                  <a:srgbClr val="006699"/>
                </a:solidFill>
                <a:latin typeface="Helvetica" charset="0"/>
              </a:rPr>
              <a:t>5.</a:t>
            </a:r>
            <a:fld id="{F3AE8FA5-27D0-4AC9-B229-620138A6737C}" type="slidenum">
              <a:rPr lang="en-US" sz="1000" b="1" smtClean="0">
                <a:solidFill>
                  <a:srgbClr val="006699"/>
                </a:solidFill>
                <a:latin typeface="Helvetica" charset="0"/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en-US" sz="1000" b="1" smtClean="0">
              <a:solidFill>
                <a:srgbClr val="006699"/>
              </a:solidFill>
              <a:latin typeface="Helvetica" charset="0"/>
            </a:endParaRPr>
          </a:p>
        </p:txBody>
      </p:sp>
      <p:sp>
        <p:nvSpPr>
          <p:cNvPr id="213002" name="Text Box 10"/>
          <p:cNvSpPr txBox="1">
            <a:spLocks noChangeArrowheads="1"/>
          </p:cNvSpPr>
          <p:nvPr/>
        </p:nvSpPr>
        <p:spPr bwMode="auto">
          <a:xfrm>
            <a:off x="6489700" y="6588125"/>
            <a:ext cx="27130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000" b="1" smtClean="0">
                <a:solidFill>
                  <a:srgbClr val="006699"/>
                </a:solidFill>
                <a:latin typeface="Helvetica" charset="0"/>
              </a:rPr>
              <a:t>Silberschatz, Galvin and Gagne ©2009</a:t>
            </a:r>
          </a:p>
        </p:txBody>
      </p:sp>
      <p:sp>
        <p:nvSpPr>
          <p:cNvPr id="213003" name="Text Box 11"/>
          <p:cNvSpPr txBox="1">
            <a:spLocks noChangeArrowheads="1"/>
          </p:cNvSpPr>
          <p:nvPr/>
        </p:nvSpPr>
        <p:spPr bwMode="auto">
          <a:xfrm>
            <a:off x="185738" y="6621463"/>
            <a:ext cx="26352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000" b="1" smtClean="0">
                <a:solidFill>
                  <a:srgbClr val="006699"/>
                </a:solidFill>
                <a:latin typeface="Helvetica" charset="0"/>
              </a:rPr>
              <a:t>Operating System Concepts – 8</a:t>
            </a:r>
            <a:r>
              <a:rPr lang="en-US" sz="1000" b="1" baseline="30000" smtClean="0">
                <a:solidFill>
                  <a:srgbClr val="006699"/>
                </a:solidFill>
                <a:latin typeface="Helvetica" charset="0"/>
              </a:rPr>
              <a:t>th</a:t>
            </a:r>
            <a:r>
              <a:rPr lang="en-US" sz="1000" b="1" smtClean="0">
                <a:solidFill>
                  <a:srgbClr val="006699"/>
                </a:solidFill>
                <a:latin typeface="Helvetica" charset="0"/>
              </a:rPr>
              <a:t> Edition</a:t>
            </a:r>
          </a:p>
        </p:txBody>
      </p:sp>
      <p:pic>
        <p:nvPicPr>
          <p:cNvPr id="2060" name="Picture 12" descr="dino_6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773988" y="5849938"/>
            <a:ext cx="1284287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+mj-lt"/>
          <a:ea typeface="ＭＳ Ｐゴシック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35000"/>
        </a:spcBef>
        <a:spcAft>
          <a:spcPct val="0"/>
        </a:spcAft>
        <a:buClr>
          <a:srgbClr val="993300"/>
        </a:buClr>
        <a:buSzPct val="90000"/>
        <a:buFont typeface="Monotype Sorts" charset="2"/>
        <a:buChar char="n"/>
        <a:defRPr kumimoji="1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0" fontAlgn="base" hangingPunct="0">
        <a:spcBef>
          <a:spcPct val="35000"/>
        </a:spcBef>
        <a:spcAft>
          <a:spcPct val="0"/>
        </a:spcAft>
        <a:buClr>
          <a:srgbClr val="CC6600"/>
        </a:buClr>
        <a:buSzPct val="80000"/>
        <a:buFont typeface="Monotype Sorts" charset="2"/>
        <a:buChar char="l"/>
        <a:defRPr kumimoji="1">
          <a:solidFill>
            <a:schemeClr val="tx1"/>
          </a:solidFill>
          <a:latin typeface="+mn-lt"/>
          <a:ea typeface="ＭＳ Ｐゴシック" charset="-128"/>
        </a:defRPr>
      </a:lvl2pPr>
      <a:lvl3pPr marL="1085850" indent="-228600" algn="l" rtl="0" eaLnBrk="0" fontAlgn="base" hangingPunct="0">
        <a:spcBef>
          <a:spcPct val="35000"/>
        </a:spcBef>
        <a:spcAft>
          <a:spcPct val="0"/>
        </a:spcAft>
        <a:buClr>
          <a:srgbClr val="009900"/>
        </a:buClr>
        <a:buSzPct val="75000"/>
        <a:buFont typeface="Webdings" charset="2"/>
        <a:buChar char="4"/>
        <a:defRPr kumimoji="1">
          <a:solidFill>
            <a:schemeClr val="tx1"/>
          </a:solidFill>
          <a:latin typeface="+mn-lt"/>
          <a:ea typeface="ＭＳ Ｐゴシック" charset="-128"/>
        </a:defRPr>
      </a:lvl3pPr>
      <a:lvl4pPr marL="1428750" indent="-228600" algn="l" rtl="0" eaLnBrk="0" fontAlgn="base" hangingPunct="0">
        <a:spcBef>
          <a:spcPct val="35000"/>
        </a:spcBef>
        <a:spcAft>
          <a:spcPct val="0"/>
        </a:spcAft>
        <a:buClr>
          <a:schemeClr val="hlink"/>
        </a:buClr>
        <a:buSzPct val="75000"/>
        <a:buChar char="–"/>
        <a:defRPr kumimoji="1">
          <a:solidFill>
            <a:schemeClr val="tx1"/>
          </a:solidFill>
          <a:latin typeface="+mn-lt"/>
          <a:ea typeface="ＭＳ Ｐゴシック" charset="-128"/>
        </a:defRPr>
      </a:lvl4pPr>
      <a:lvl5pPr marL="17716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5pPr>
      <a:lvl6pPr marL="22288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6pPr>
      <a:lvl7pPr marL="26860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7pPr>
      <a:lvl8pPr marL="31432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8pPr>
      <a:lvl9pPr marL="36004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Chapter 5:  CPU Scheduling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54050" y="355600"/>
            <a:ext cx="8340725" cy="457200"/>
          </a:xfrm>
        </p:spPr>
        <p:txBody>
          <a:bodyPr/>
          <a:lstStyle/>
          <a:p>
            <a:pPr eaLnBrk="1" hangingPunct="1"/>
            <a:r>
              <a:rPr lang="en-US" sz="2800" smtClean="0"/>
              <a:t>First-Come, First-Served (FCFS) Scheduling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7238" y="1390650"/>
            <a:ext cx="7566025" cy="4114800"/>
          </a:xfrm>
        </p:spPr>
        <p:txBody>
          <a:bodyPr/>
          <a:lstStyle/>
          <a:p>
            <a:pPr>
              <a:lnSpc>
                <a:spcPct val="90000"/>
              </a:lnSpc>
              <a:buFont typeface="Monotype Sorts" charset="2"/>
              <a:buNone/>
              <a:tabLst>
                <a:tab pos="3032125" algn="ctr"/>
                <a:tab pos="4635500" algn="ctr"/>
              </a:tabLst>
            </a:pPr>
            <a:r>
              <a:rPr lang="en-US" sz="1600" smtClean="0"/>
              <a:t>		</a:t>
            </a:r>
            <a:r>
              <a:rPr lang="en-US" u="sng" smtClean="0"/>
              <a:t>Process</a:t>
            </a:r>
            <a:r>
              <a:rPr lang="en-US" smtClean="0"/>
              <a:t>	</a:t>
            </a:r>
            <a:r>
              <a:rPr lang="en-US" u="sng" smtClean="0"/>
              <a:t>Burst Time	</a:t>
            </a:r>
          </a:p>
          <a:p>
            <a:pPr>
              <a:lnSpc>
                <a:spcPct val="90000"/>
              </a:lnSpc>
              <a:buFont typeface="Monotype Sorts" charset="2"/>
              <a:buNone/>
              <a:tabLst>
                <a:tab pos="3032125" algn="ctr"/>
                <a:tab pos="4635500" algn="ctr"/>
              </a:tabLst>
            </a:pPr>
            <a:r>
              <a:rPr lang="en-US" smtClean="0"/>
              <a:t>		 </a:t>
            </a:r>
            <a:r>
              <a:rPr lang="en-US" i="1" smtClean="0"/>
              <a:t>P</a:t>
            </a:r>
            <a:r>
              <a:rPr lang="en-US" i="1" baseline="-25000" smtClean="0"/>
              <a:t>1</a:t>
            </a:r>
            <a:r>
              <a:rPr lang="en-US" smtClean="0"/>
              <a:t>	24</a:t>
            </a:r>
          </a:p>
          <a:p>
            <a:pPr>
              <a:lnSpc>
                <a:spcPct val="90000"/>
              </a:lnSpc>
              <a:buFont typeface="Monotype Sorts" charset="2"/>
              <a:buNone/>
              <a:tabLst>
                <a:tab pos="3032125" algn="ctr"/>
                <a:tab pos="4635500" algn="ctr"/>
              </a:tabLst>
            </a:pPr>
            <a:r>
              <a:rPr lang="en-US" smtClean="0"/>
              <a:t>		 </a:t>
            </a:r>
            <a:r>
              <a:rPr lang="en-US" i="1" smtClean="0"/>
              <a:t>P</a:t>
            </a:r>
            <a:r>
              <a:rPr lang="en-US" i="1" baseline="-25000" smtClean="0"/>
              <a:t>2</a:t>
            </a:r>
            <a:r>
              <a:rPr lang="en-US" smtClean="0"/>
              <a:t> 	3</a:t>
            </a:r>
          </a:p>
          <a:p>
            <a:pPr>
              <a:lnSpc>
                <a:spcPct val="90000"/>
              </a:lnSpc>
              <a:buFont typeface="Monotype Sorts" charset="2"/>
              <a:buNone/>
              <a:tabLst>
                <a:tab pos="3032125" algn="ctr"/>
                <a:tab pos="4635500" algn="ctr"/>
              </a:tabLst>
            </a:pPr>
            <a:r>
              <a:rPr lang="en-US" smtClean="0"/>
              <a:t>		 </a:t>
            </a:r>
            <a:r>
              <a:rPr lang="en-US" i="1" smtClean="0"/>
              <a:t>P</a:t>
            </a:r>
            <a:r>
              <a:rPr lang="en-US" i="1" baseline="-25000" smtClean="0"/>
              <a:t>3	 </a:t>
            </a:r>
            <a:r>
              <a:rPr lang="en-US" smtClean="0"/>
              <a:t>3</a:t>
            </a:r>
            <a:r>
              <a:rPr lang="en-US" i="1" baseline="-25000" smtClean="0"/>
              <a:t> </a:t>
            </a:r>
          </a:p>
          <a:p>
            <a:pPr>
              <a:lnSpc>
                <a:spcPct val="90000"/>
              </a:lnSpc>
              <a:tabLst>
                <a:tab pos="3032125" algn="ctr"/>
                <a:tab pos="4635500" algn="ctr"/>
              </a:tabLst>
            </a:pPr>
            <a:r>
              <a:rPr lang="en-US" smtClean="0"/>
              <a:t>Suppose that the processes arrive in the order: </a:t>
            </a:r>
            <a:r>
              <a:rPr lang="en-US" i="1" smtClean="0"/>
              <a:t>P</a:t>
            </a:r>
            <a:r>
              <a:rPr lang="en-US" i="1" baseline="-25000" smtClean="0"/>
              <a:t>1</a:t>
            </a:r>
            <a:r>
              <a:rPr lang="en-US" smtClean="0"/>
              <a:t> , </a:t>
            </a:r>
            <a:r>
              <a:rPr lang="en-US" i="1" smtClean="0"/>
              <a:t>P</a:t>
            </a:r>
            <a:r>
              <a:rPr lang="en-US" i="1" baseline="-25000" smtClean="0"/>
              <a:t>2</a:t>
            </a:r>
            <a:r>
              <a:rPr lang="en-US" smtClean="0"/>
              <a:t> , </a:t>
            </a:r>
            <a:r>
              <a:rPr lang="en-US" i="1" smtClean="0"/>
              <a:t>P</a:t>
            </a:r>
            <a:r>
              <a:rPr lang="en-US" i="1" baseline="-25000" smtClean="0"/>
              <a:t>3  </a:t>
            </a:r>
            <a:br>
              <a:rPr lang="en-US" i="1" baseline="-25000" smtClean="0"/>
            </a:br>
            <a:r>
              <a:rPr lang="en-US" smtClean="0"/>
              <a:t>The Gantt Chart for the schedule is:</a:t>
            </a:r>
            <a:br>
              <a:rPr lang="en-US" smtClean="0"/>
            </a:br>
            <a:r>
              <a:rPr lang="en-US" sz="1600" smtClean="0"/>
              <a:t/>
            </a:r>
            <a:br>
              <a:rPr lang="en-US" sz="1600" smtClean="0"/>
            </a:br>
            <a:r>
              <a:rPr lang="en-US" sz="1600" smtClean="0"/>
              <a:t/>
            </a:r>
            <a:br>
              <a:rPr lang="en-US" sz="1600" smtClean="0"/>
            </a:br>
            <a:r>
              <a:rPr lang="en-US" sz="1600" smtClean="0"/>
              <a:t/>
            </a:r>
            <a:br>
              <a:rPr lang="en-US" sz="1600" smtClean="0"/>
            </a:br>
            <a:r>
              <a:rPr lang="en-US" sz="1600" smtClean="0"/>
              <a:t/>
            </a:r>
            <a:br>
              <a:rPr lang="en-US" sz="1600" smtClean="0"/>
            </a:br>
            <a:endParaRPr lang="en-US" sz="1600" smtClean="0"/>
          </a:p>
          <a:p>
            <a:pPr>
              <a:lnSpc>
                <a:spcPct val="90000"/>
              </a:lnSpc>
              <a:buFont typeface="Monotype Sorts" charset="2"/>
              <a:buNone/>
              <a:tabLst>
                <a:tab pos="3032125" algn="ctr"/>
                <a:tab pos="4635500" algn="ctr"/>
              </a:tabLst>
            </a:pPr>
            <a:endParaRPr lang="en-US" sz="1600" smtClean="0"/>
          </a:p>
          <a:p>
            <a:pPr>
              <a:lnSpc>
                <a:spcPct val="90000"/>
              </a:lnSpc>
              <a:tabLst>
                <a:tab pos="3032125" algn="ctr"/>
                <a:tab pos="4635500" algn="ctr"/>
              </a:tabLst>
            </a:pPr>
            <a:r>
              <a:rPr lang="en-US" smtClean="0"/>
              <a:t>Waiting time for </a:t>
            </a:r>
            <a:r>
              <a:rPr lang="en-US" i="1" smtClean="0"/>
              <a:t>P</a:t>
            </a:r>
            <a:r>
              <a:rPr lang="en-US" i="1" baseline="-25000" smtClean="0"/>
              <a:t>1</a:t>
            </a:r>
            <a:r>
              <a:rPr lang="en-US" smtClean="0"/>
              <a:t>  = 0; </a:t>
            </a:r>
            <a:r>
              <a:rPr lang="en-US" i="1" smtClean="0"/>
              <a:t>P</a:t>
            </a:r>
            <a:r>
              <a:rPr lang="en-US" i="1" baseline="-25000" smtClean="0"/>
              <a:t>2</a:t>
            </a:r>
            <a:r>
              <a:rPr lang="en-US" smtClean="0"/>
              <a:t>  = 24; </a:t>
            </a:r>
            <a:r>
              <a:rPr lang="en-US" i="1" smtClean="0"/>
              <a:t>P</a:t>
            </a:r>
            <a:r>
              <a:rPr lang="en-US" i="1" baseline="-25000" smtClean="0"/>
              <a:t>3 </a:t>
            </a:r>
            <a:r>
              <a:rPr lang="en-US" smtClean="0"/>
              <a:t>= 27</a:t>
            </a:r>
          </a:p>
          <a:p>
            <a:pPr>
              <a:lnSpc>
                <a:spcPct val="90000"/>
              </a:lnSpc>
              <a:tabLst>
                <a:tab pos="3032125" algn="ctr"/>
                <a:tab pos="4635500" algn="ctr"/>
              </a:tabLst>
            </a:pPr>
            <a:r>
              <a:rPr lang="en-US" smtClean="0"/>
              <a:t>Average waiting time:  (0 + 24 + 27)/3 = 17</a:t>
            </a:r>
          </a:p>
        </p:txBody>
      </p:sp>
      <p:grpSp>
        <p:nvGrpSpPr>
          <p:cNvPr id="15364" name="Group 18"/>
          <p:cNvGrpSpPr>
            <a:grpSpLocks/>
          </p:cNvGrpSpPr>
          <p:nvPr/>
        </p:nvGrpSpPr>
        <p:grpSpPr bwMode="auto">
          <a:xfrm>
            <a:off x="1684338" y="3578225"/>
            <a:ext cx="5556250" cy="1128713"/>
            <a:chOff x="856" y="2688"/>
            <a:chExt cx="3500" cy="711"/>
          </a:xfrm>
        </p:grpSpPr>
        <p:sp>
          <p:nvSpPr>
            <p:cNvPr id="15365" name="Rectangle 4"/>
            <p:cNvSpPr>
              <a:spLocks noChangeArrowheads="1"/>
            </p:cNvSpPr>
            <p:nvPr/>
          </p:nvSpPr>
          <p:spPr bwMode="auto">
            <a:xfrm>
              <a:off x="960" y="2688"/>
              <a:ext cx="3312" cy="38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66" name="Text Box 5"/>
            <p:cNvSpPr txBox="1">
              <a:spLocks noChangeArrowheads="1"/>
            </p:cNvSpPr>
            <p:nvPr/>
          </p:nvSpPr>
          <p:spPr bwMode="auto">
            <a:xfrm>
              <a:off x="1776" y="2736"/>
              <a:ext cx="26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Helvetica" charset="0"/>
                </a:rPr>
                <a:t>P</a:t>
              </a:r>
              <a:r>
                <a:rPr lang="en-US" baseline="-25000">
                  <a:latin typeface="Helvetica" charset="0"/>
                </a:rPr>
                <a:t>1</a:t>
              </a:r>
              <a:endParaRPr lang="en-US">
                <a:latin typeface="Helvetica" charset="0"/>
              </a:endParaRPr>
            </a:p>
          </p:txBody>
        </p:sp>
        <p:sp>
          <p:nvSpPr>
            <p:cNvPr id="15367" name="Text Box 6"/>
            <p:cNvSpPr txBox="1">
              <a:spLocks noChangeArrowheads="1"/>
            </p:cNvSpPr>
            <p:nvPr/>
          </p:nvSpPr>
          <p:spPr bwMode="auto">
            <a:xfrm>
              <a:off x="3264" y="2736"/>
              <a:ext cx="26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Helvetica" charset="0"/>
                </a:rPr>
                <a:t>P</a:t>
              </a:r>
              <a:r>
                <a:rPr lang="en-US" baseline="-25000">
                  <a:latin typeface="Helvetica" charset="0"/>
                </a:rPr>
                <a:t>2</a:t>
              </a:r>
              <a:endParaRPr lang="en-US">
                <a:latin typeface="Helvetica" charset="0"/>
              </a:endParaRPr>
            </a:p>
          </p:txBody>
        </p:sp>
        <p:sp>
          <p:nvSpPr>
            <p:cNvPr id="15368" name="Text Box 7"/>
            <p:cNvSpPr txBox="1">
              <a:spLocks noChangeArrowheads="1"/>
            </p:cNvSpPr>
            <p:nvPr/>
          </p:nvSpPr>
          <p:spPr bwMode="auto">
            <a:xfrm>
              <a:off x="3840" y="2736"/>
              <a:ext cx="26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Helvetica" charset="0"/>
                </a:rPr>
                <a:t>P</a:t>
              </a:r>
              <a:r>
                <a:rPr lang="en-US" baseline="-25000">
                  <a:latin typeface="Helvetica" charset="0"/>
                </a:rPr>
                <a:t>3</a:t>
              </a:r>
              <a:endParaRPr lang="en-US">
                <a:latin typeface="Helvetica" charset="0"/>
              </a:endParaRPr>
            </a:p>
          </p:txBody>
        </p:sp>
        <p:sp>
          <p:nvSpPr>
            <p:cNvPr id="15369" name="Line 8"/>
            <p:cNvSpPr>
              <a:spLocks noChangeShapeType="1"/>
            </p:cNvSpPr>
            <p:nvPr/>
          </p:nvSpPr>
          <p:spPr bwMode="auto">
            <a:xfrm>
              <a:off x="960" y="307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0" name="Line 9"/>
            <p:cNvSpPr>
              <a:spLocks noChangeShapeType="1"/>
            </p:cNvSpPr>
            <p:nvPr/>
          </p:nvSpPr>
          <p:spPr bwMode="auto">
            <a:xfrm>
              <a:off x="4272" y="307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1" name="Line 10"/>
            <p:cNvSpPr>
              <a:spLocks noChangeShapeType="1"/>
            </p:cNvSpPr>
            <p:nvPr/>
          </p:nvSpPr>
          <p:spPr bwMode="auto">
            <a:xfrm>
              <a:off x="3072" y="2688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2" name="Line 11"/>
            <p:cNvSpPr>
              <a:spLocks noChangeShapeType="1"/>
            </p:cNvSpPr>
            <p:nvPr/>
          </p:nvSpPr>
          <p:spPr bwMode="auto">
            <a:xfrm>
              <a:off x="3648" y="2688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3" name="Line 12"/>
            <p:cNvSpPr>
              <a:spLocks noChangeShapeType="1"/>
            </p:cNvSpPr>
            <p:nvPr/>
          </p:nvSpPr>
          <p:spPr bwMode="auto">
            <a:xfrm>
              <a:off x="3072" y="307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4" name="Line 13"/>
            <p:cNvSpPr>
              <a:spLocks noChangeShapeType="1"/>
            </p:cNvSpPr>
            <p:nvPr/>
          </p:nvSpPr>
          <p:spPr bwMode="auto">
            <a:xfrm>
              <a:off x="3648" y="307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5" name="Text Box 14"/>
            <p:cNvSpPr txBox="1">
              <a:spLocks noChangeArrowheads="1"/>
            </p:cNvSpPr>
            <p:nvPr/>
          </p:nvSpPr>
          <p:spPr bwMode="auto">
            <a:xfrm>
              <a:off x="2928" y="3168"/>
              <a:ext cx="2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Helvetica" charset="0"/>
                </a:rPr>
                <a:t>24</a:t>
              </a:r>
            </a:p>
          </p:txBody>
        </p:sp>
        <p:sp>
          <p:nvSpPr>
            <p:cNvPr id="15376" name="Text Box 15"/>
            <p:cNvSpPr txBox="1">
              <a:spLocks noChangeArrowheads="1"/>
            </p:cNvSpPr>
            <p:nvPr/>
          </p:nvSpPr>
          <p:spPr bwMode="auto">
            <a:xfrm>
              <a:off x="3504" y="3168"/>
              <a:ext cx="2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Helvetica" charset="0"/>
                </a:rPr>
                <a:t>27</a:t>
              </a:r>
            </a:p>
          </p:txBody>
        </p:sp>
        <p:sp>
          <p:nvSpPr>
            <p:cNvPr id="15377" name="Text Box 16"/>
            <p:cNvSpPr txBox="1">
              <a:spLocks noChangeArrowheads="1"/>
            </p:cNvSpPr>
            <p:nvPr/>
          </p:nvSpPr>
          <p:spPr bwMode="auto">
            <a:xfrm>
              <a:off x="4080" y="3168"/>
              <a:ext cx="2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Helvetica" charset="0"/>
                </a:rPr>
                <a:t>30</a:t>
              </a:r>
            </a:p>
          </p:txBody>
        </p:sp>
        <p:sp>
          <p:nvSpPr>
            <p:cNvPr id="15378" name="Text Box 17"/>
            <p:cNvSpPr txBox="1">
              <a:spLocks noChangeArrowheads="1"/>
            </p:cNvSpPr>
            <p:nvPr/>
          </p:nvSpPr>
          <p:spPr bwMode="auto">
            <a:xfrm>
              <a:off x="856" y="3168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Helvetica" charset="0"/>
                </a:rPr>
                <a:t>0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FCFS Scheduling (Cont)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Monotype Sorts" charset="2"/>
              <a:buNone/>
              <a:tabLst>
                <a:tab pos="3651250" algn="ctr"/>
              </a:tabLst>
            </a:pPr>
            <a:r>
              <a:rPr lang="en-US" smtClean="0"/>
              <a:t>Suppose that the processes arrive in the order</a:t>
            </a:r>
          </a:p>
          <a:p>
            <a:pPr>
              <a:buFont typeface="Monotype Sorts" charset="2"/>
              <a:buNone/>
              <a:tabLst>
                <a:tab pos="3651250" algn="ctr"/>
              </a:tabLst>
            </a:pPr>
            <a:r>
              <a:rPr lang="en-US" smtClean="0"/>
              <a:t>		 </a:t>
            </a:r>
            <a:r>
              <a:rPr lang="en-US" i="1" smtClean="0"/>
              <a:t>P</a:t>
            </a:r>
            <a:r>
              <a:rPr lang="en-US" i="1" baseline="-25000" smtClean="0"/>
              <a:t>2</a:t>
            </a:r>
            <a:r>
              <a:rPr lang="en-US" smtClean="0"/>
              <a:t> , </a:t>
            </a:r>
            <a:r>
              <a:rPr lang="en-US" i="1" smtClean="0"/>
              <a:t>P</a:t>
            </a:r>
            <a:r>
              <a:rPr lang="en-US" i="1" baseline="-25000" smtClean="0"/>
              <a:t>3</a:t>
            </a:r>
            <a:r>
              <a:rPr lang="en-US" smtClean="0"/>
              <a:t> , </a:t>
            </a:r>
            <a:r>
              <a:rPr lang="en-US" i="1" smtClean="0"/>
              <a:t>P</a:t>
            </a:r>
            <a:r>
              <a:rPr lang="en-US" i="1" baseline="-25000" smtClean="0"/>
              <a:t>1</a:t>
            </a:r>
            <a:r>
              <a:rPr lang="en-US" smtClean="0"/>
              <a:t> </a:t>
            </a:r>
          </a:p>
          <a:p>
            <a:pPr>
              <a:tabLst>
                <a:tab pos="3651250" algn="ctr"/>
              </a:tabLst>
            </a:pPr>
            <a:r>
              <a:rPr lang="en-US" smtClean="0"/>
              <a:t>The Gantt chart for the schedule is:</a:t>
            </a:r>
            <a:br>
              <a:rPr lang="en-US" smtClean="0"/>
            </a:br>
            <a:endParaRPr lang="en-US" smtClean="0"/>
          </a:p>
          <a:p>
            <a:pPr>
              <a:tabLst>
                <a:tab pos="3651250" algn="ctr"/>
              </a:tabLst>
            </a:pPr>
            <a:endParaRPr lang="en-US" smtClean="0"/>
          </a:p>
          <a:p>
            <a:pPr>
              <a:tabLst>
                <a:tab pos="3651250" algn="ctr"/>
              </a:tabLst>
            </a:pPr>
            <a:endParaRPr lang="en-US" smtClean="0"/>
          </a:p>
          <a:p>
            <a:pPr>
              <a:tabLst>
                <a:tab pos="3651250" algn="ctr"/>
              </a:tabLst>
            </a:pPr>
            <a:endParaRPr lang="en-US" smtClean="0"/>
          </a:p>
          <a:p>
            <a:pPr>
              <a:tabLst>
                <a:tab pos="3651250" algn="ctr"/>
              </a:tabLst>
            </a:pPr>
            <a:r>
              <a:rPr lang="en-US" smtClean="0"/>
              <a:t>Waiting time for </a:t>
            </a:r>
            <a:r>
              <a:rPr lang="en-US" i="1" smtClean="0"/>
              <a:t>P</a:t>
            </a:r>
            <a:r>
              <a:rPr lang="en-US" i="1" baseline="-25000" smtClean="0"/>
              <a:t>1 </a:t>
            </a:r>
            <a:r>
              <a:rPr lang="en-US" i="1" smtClean="0"/>
              <a:t>=</a:t>
            </a:r>
            <a:r>
              <a:rPr lang="en-US" smtClean="0"/>
              <a:t> 6</a:t>
            </a:r>
            <a:r>
              <a:rPr lang="en-US" i="1" smtClean="0"/>
              <a:t>;</a:t>
            </a:r>
            <a:r>
              <a:rPr lang="en-US" i="1" baseline="-25000" smtClean="0"/>
              <a:t> </a:t>
            </a:r>
            <a:r>
              <a:rPr lang="en-US" i="1" smtClean="0"/>
              <a:t>P</a:t>
            </a:r>
            <a:r>
              <a:rPr lang="en-US" i="1" baseline="-25000" smtClean="0"/>
              <a:t>2</a:t>
            </a:r>
            <a:r>
              <a:rPr lang="en-US" smtClean="0"/>
              <a:t> = 0</a:t>
            </a:r>
            <a:r>
              <a:rPr lang="en-US" i="1" baseline="-25000" smtClean="0"/>
              <a:t>; </a:t>
            </a:r>
            <a:r>
              <a:rPr lang="en-US" i="1" smtClean="0"/>
              <a:t>P</a:t>
            </a:r>
            <a:r>
              <a:rPr lang="en-US" i="1" baseline="-25000" smtClean="0"/>
              <a:t>3 </a:t>
            </a:r>
            <a:r>
              <a:rPr lang="en-US" i="1" smtClean="0"/>
              <a:t>= </a:t>
            </a:r>
            <a:r>
              <a:rPr lang="en-US" smtClean="0"/>
              <a:t>3</a:t>
            </a:r>
            <a:endParaRPr lang="en-US" i="1" smtClean="0"/>
          </a:p>
          <a:p>
            <a:pPr>
              <a:tabLst>
                <a:tab pos="3651250" algn="ctr"/>
              </a:tabLst>
            </a:pPr>
            <a:r>
              <a:rPr lang="en-US" smtClean="0"/>
              <a:t>Average waiting time:   (6 + 0 + 3)/3 = 3</a:t>
            </a:r>
          </a:p>
          <a:p>
            <a:pPr>
              <a:tabLst>
                <a:tab pos="3651250" algn="ctr"/>
              </a:tabLst>
            </a:pPr>
            <a:r>
              <a:rPr lang="en-US" smtClean="0"/>
              <a:t>Much better than previous case</a:t>
            </a:r>
          </a:p>
          <a:p>
            <a:pPr>
              <a:tabLst>
                <a:tab pos="3651250" algn="ctr"/>
              </a:tabLst>
            </a:pPr>
            <a:r>
              <a:rPr lang="en-US" smtClean="0"/>
              <a:t>Example; one CPU bound and many I/O bound processes</a:t>
            </a:r>
          </a:p>
          <a:p>
            <a:pPr>
              <a:tabLst>
                <a:tab pos="3651250" algn="ctr"/>
              </a:tabLst>
            </a:pPr>
            <a:r>
              <a:rPr lang="en-US" i="1" smtClean="0"/>
              <a:t>Convoy effect</a:t>
            </a:r>
            <a:r>
              <a:rPr lang="en-US" smtClean="0"/>
              <a:t> short process behind long process</a:t>
            </a:r>
          </a:p>
        </p:txBody>
      </p:sp>
      <p:grpSp>
        <p:nvGrpSpPr>
          <p:cNvPr id="16388" name="Group 20"/>
          <p:cNvGrpSpPr>
            <a:grpSpLocks/>
          </p:cNvGrpSpPr>
          <p:nvPr/>
        </p:nvGrpSpPr>
        <p:grpSpPr bwMode="auto">
          <a:xfrm>
            <a:off x="1889125" y="2605088"/>
            <a:ext cx="5575300" cy="1128712"/>
            <a:chOff x="852" y="1650"/>
            <a:chExt cx="3512" cy="711"/>
          </a:xfrm>
        </p:grpSpPr>
        <p:sp>
          <p:nvSpPr>
            <p:cNvPr id="16389" name="Rectangle 6"/>
            <p:cNvSpPr>
              <a:spLocks noChangeArrowheads="1"/>
            </p:cNvSpPr>
            <p:nvPr/>
          </p:nvSpPr>
          <p:spPr bwMode="auto">
            <a:xfrm flipH="1">
              <a:off x="948" y="1650"/>
              <a:ext cx="3312" cy="38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0" name="Text Box 7"/>
            <p:cNvSpPr txBox="1">
              <a:spLocks noChangeArrowheads="1"/>
            </p:cNvSpPr>
            <p:nvPr/>
          </p:nvSpPr>
          <p:spPr bwMode="auto">
            <a:xfrm flipH="1">
              <a:off x="3179" y="1698"/>
              <a:ext cx="26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Helvetica" charset="0"/>
                </a:rPr>
                <a:t>P</a:t>
              </a:r>
              <a:r>
                <a:rPr lang="en-US" baseline="-25000">
                  <a:latin typeface="Helvetica" charset="0"/>
                </a:rPr>
                <a:t>1</a:t>
              </a:r>
              <a:endParaRPr lang="en-US">
                <a:latin typeface="Helvetica" charset="0"/>
              </a:endParaRPr>
            </a:p>
          </p:txBody>
        </p:sp>
        <p:sp>
          <p:nvSpPr>
            <p:cNvPr id="16391" name="Text Box 8"/>
            <p:cNvSpPr txBox="1">
              <a:spLocks noChangeArrowheads="1"/>
            </p:cNvSpPr>
            <p:nvPr/>
          </p:nvSpPr>
          <p:spPr bwMode="auto">
            <a:xfrm flipH="1">
              <a:off x="1691" y="1698"/>
              <a:ext cx="26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Helvetica" charset="0"/>
                </a:rPr>
                <a:t>P</a:t>
              </a:r>
              <a:r>
                <a:rPr lang="en-US" baseline="-25000">
                  <a:latin typeface="Helvetica" charset="0"/>
                </a:rPr>
                <a:t>3</a:t>
              </a:r>
              <a:endParaRPr lang="en-US">
                <a:latin typeface="Helvetica" charset="0"/>
              </a:endParaRPr>
            </a:p>
          </p:txBody>
        </p:sp>
        <p:sp>
          <p:nvSpPr>
            <p:cNvPr id="16392" name="Text Box 9"/>
            <p:cNvSpPr txBox="1">
              <a:spLocks noChangeArrowheads="1"/>
            </p:cNvSpPr>
            <p:nvPr/>
          </p:nvSpPr>
          <p:spPr bwMode="auto">
            <a:xfrm flipH="1">
              <a:off x="1115" y="1698"/>
              <a:ext cx="26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Helvetica" charset="0"/>
                </a:rPr>
                <a:t>P</a:t>
              </a:r>
              <a:r>
                <a:rPr lang="en-US" baseline="-25000">
                  <a:latin typeface="Helvetica" charset="0"/>
                </a:rPr>
                <a:t>2</a:t>
              </a:r>
              <a:endParaRPr lang="en-US">
                <a:latin typeface="Helvetica" charset="0"/>
              </a:endParaRPr>
            </a:p>
          </p:txBody>
        </p:sp>
        <p:sp>
          <p:nvSpPr>
            <p:cNvPr id="16393" name="Line 10"/>
            <p:cNvSpPr>
              <a:spLocks noChangeShapeType="1"/>
            </p:cNvSpPr>
            <p:nvPr/>
          </p:nvSpPr>
          <p:spPr bwMode="auto">
            <a:xfrm flipH="1">
              <a:off x="4260" y="203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4" name="Line 11"/>
            <p:cNvSpPr>
              <a:spLocks noChangeShapeType="1"/>
            </p:cNvSpPr>
            <p:nvPr/>
          </p:nvSpPr>
          <p:spPr bwMode="auto">
            <a:xfrm flipH="1">
              <a:off x="948" y="203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5" name="Line 12"/>
            <p:cNvSpPr>
              <a:spLocks noChangeShapeType="1"/>
            </p:cNvSpPr>
            <p:nvPr/>
          </p:nvSpPr>
          <p:spPr bwMode="auto">
            <a:xfrm flipH="1">
              <a:off x="2148" y="1650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6" name="Line 13"/>
            <p:cNvSpPr>
              <a:spLocks noChangeShapeType="1"/>
            </p:cNvSpPr>
            <p:nvPr/>
          </p:nvSpPr>
          <p:spPr bwMode="auto">
            <a:xfrm flipH="1">
              <a:off x="1572" y="1650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7" name="Line 14"/>
            <p:cNvSpPr>
              <a:spLocks noChangeShapeType="1"/>
            </p:cNvSpPr>
            <p:nvPr/>
          </p:nvSpPr>
          <p:spPr bwMode="auto">
            <a:xfrm flipH="1">
              <a:off x="2148" y="203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8" name="Line 15"/>
            <p:cNvSpPr>
              <a:spLocks noChangeShapeType="1"/>
            </p:cNvSpPr>
            <p:nvPr/>
          </p:nvSpPr>
          <p:spPr bwMode="auto">
            <a:xfrm flipH="1">
              <a:off x="1572" y="203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9" name="Text Box 16"/>
            <p:cNvSpPr txBox="1">
              <a:spLocks noChangeArrowheads="1"/>
            </p:cNvSpPr>
            <p:nvPr/>
          </p:nvSpPr>
          <p:spPr bwMode="auto">
            <a:xfrm flipH="1">
              <a:off x="2056" y="2130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Helvetica" charset="0"/>
                </a:rPr>
                <a:t>6</a:t>
              </a:r>
            </a:p>
          </p:txBody>
        </p:sp>
        <p:sp>
          <p:nvSpPr>
            <p:cNvPr id="16400" name="Text Box 17"/>
            <p:cNvSpPr txBox="1">
              <a:spLocks noChangeArrowheads="1"/>
            </p:cNvSpPr>
            <p:nvPr/>
          </p:nvSpPr>
          <p:spPr bwMode="auto">
            <a:xfrm flipH="1">
              <a:off x="1480" y="2130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Helvetica" charset="0"/>
                </a:rPr>
                <a:t>3</a:t>
              </a:r>
            </a:p>
          </p:txBody>
        </p:sp>
        <p:sp>
          <p:nvSpPr>
            <p:cNvPr id="16401" name="Text Box 18"/>
            <p:cNvSpPr txBox="1">
              <a:spLocks noChangeArrowheads="1"/>
            </p:cNvSpPr>
            <p:nvPr/>
          </p:nvSpPr>
          <p:spPr bwMode="auto">
            <a:xfrm flipH="1">
              <a:off x="4088" y="2130"/>
              <a:ext cx="2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Helvetica" charset="0"/>
                </a:rPr>
                <a:t>30</a:t>
              </a:r>
            </a:p>
          </p:txBody>
        </p:sp>
        <p:sp>
          <p:nvSpPr>
            <p:cNvPr id="16402" name="Text Box 19"/>
            <p:cNvSpPr txBox="1">
              <a:spLocks noChangeArrowheads="1"/>
            </p:cNvSpPr>
            <p:nvPr/>
          </p:nvSpPr>
          <p:spPr bwMode="auto">
            <a:xfrm flipH="1">
              <a:off x="852" y="2130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Helvetica" charset="0"/>
                </a:rPr>
                <a:t>0</a:t>
              </a: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Shortest-Job-First (SJF) Scheduling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smtClean="0"/>
              <a:t>Shortest next cpu burst</a:t>
            </a:r>
            <a:r>
              <a:rPr lang="en-US" smtClean="0"/>
              <a:t> algorithm</a:t>
            </a:r>
          </a:p>
          <a:p>
            <a:pPr lvl="1"/>
            <a:r>
              <a:rPr lang="en-US" smtClean="0"/>
              <a:t>Associate with each process the length of its next CPU burst.  Use these lengths to schedule the process with the shortest time</a:t>
            </a:r>
          </a:p>
          <a:p>
            <a:r>
              <a:rPr lang="en-US" smtClean="0"/>
              <a:t>SJF is optimal – gives minimum average waiting time for a given set of processes</a:t>
            </a:r>
          </a:p>
          <a:p>
            <a:pPr lvl="1"/>
            <a:r>
              <a:rPr lang="en-US" smtClean="0"/>
              <a:t>The difficulty is knowing the length of the next CPU request</a:t>
            </a:r>
          </a:p>
          <a:p>
            <a:pPr lvl="1"/>
            <a:endParaRPr lang="en-US" smtClean="0"/>
          </a:p>
          <a:p>
            <a:pPr lvl="1">
              <a:buFont typeface="Monotype Sorts" charset="2"/>
              <a:buNone/>
            </a:pPr>
            <a:endParaRPr lang="en-US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SJF can the pre-emptive and non-preemptive</a:t>
            </a:r>
          </a:p>
          <a:p>
            <a:endParaRPr lang="en-US" smtClean="0"/>
          </a:p>
          <a:p>
            <a:r>
              <a:rPr lang="en-US" smtClean="0"/>
              <a:t>Choice arises when a new process arrives at ready queue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09600" y="430213"/>
            <a:ext cx="82296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hangingPunct="1">
              <a:defRPr/>
            </a:pPr>
            <a:r>
              <a:rPr lang="en-US" sz="3200" b="1" kern="0" dirty="0">
                <a:solidFill>
                  <a:srgbClr val="006699"/>
                </a:solidFill>
                <a:latin typeface="+mj-lt"/>
                <a:cs typeface="+mj-cs"/>
              </a:rPr>
              <a:t>Shortest-Job-First (SJF) Scheduling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 of SJF</a:t>
            </a:r>
          </a:p>
        </p:txBody>
      </p:sp>
      <p:sp>
        <p:nvSpPr>
          <p:cNvPr id="19459" name="Rectangle 36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 typeface="Monotype Sorts" charset="2"/>
              <a:buNone/>
              <a:tabLst>
                <a:tab pos="1603375" algn="ctr"/>
                <a:tab pos="3254375" algn="ctr"/>
                <a:tab pos="5143500" algn="ctr"/>
              </a:tabLst>
            </a:pPr>
            <a:r>
              <a:rPr lang="en-US" smtClean="0"/>
              <a:t>		</a:t>
            </a:r>
            <a:r>
              <a:rPr lang="en-US" u="sng" smtClean="0"/>
              <a:t>Process</a:t>
            </a:r>
            <a:r>
              <a:rPr lang="en-US" smtClean="0"/>
              <a:t>		</a:t>
            </a:r>
            <a:r>
              <a:rPr lang="en-US" u="sng" smtClean="0"/>
              <a:t>Burst Time</a:t>
            </a:r>
            <a:endParaRPr lang="en-US" smtClean="0"/>
          </a:p>
          <a:p>
            <a:pPr>
              <a:buFont typeface="Monotype Sorts" charset="2"/>
              <a:buNone/>
              <a:tabLst>
                <a:tab pos="1603375" algn="ctr"/>
                <a:tab pos="3254375" algn="ctr"/>
                <a:tab pos="5143500" algn="ctr"/>
              </a:tabLst>
            </a:pPr>
            <a:r>
              <a:rPr lang="en-US" smtClean="0"/>
              <a:t>		 </a:t>
            </a:r>
            <a:r>
              <a:rPr lang="en-US" i="1" smtClean="0"/>
              <a:t>P</a:t>
            </a:r>
            <a:r>
              <a:rPr lang="en-US" i="1" baseline="-25000" smtClean="0"/>
              <a:t>1</a:t>
            </a:r>
            <a:r>
              <a:rPr lang="en-US" smtClean="0"/>
              <a:t>		6</a:t>
            </a:r>
          </a:p>
          <a:p>
            <a:pPr>
              <a:buFont typeface="Monotype Sorts" charset="2"/>
              <a:buNone/>
              <a:tabLst>
                <a:tab pos="1603375" algn="ctr"/>
                <a:tab pos="3254375" algn="ctr"/>
                <a:tab pos="5143500" algn="ctr"/>
              </a:tabLst>
            </a:pPr>
            <a:r>
              <a:rPr lang="en-US" smtClean="0"/>
              <a:t>		 </a:t>
            </a:r>
            <a:r>
              <a:rPr lang="en-US" i="1" smtClean="0"/>
              <a:t>P</a:t>
            </a:r>
            <a:r>
              <a:rPr lang="en-US" i="1" baseline="-25000" smtClean="0"/>
              <a:t>2 	</a:t>
            </a:r>
            <a:r>
              <a:rPr lang="en-US" smtClean="0"/>
              <a:t>	8</a:t>
            </a:r>
          </a:p>
          <a:p>
            <a:pPr>
              <a:buFont typeface="Monotype Sorts" charset="2"/>
              <a:buNone/>
              <a:tabLst>
                <a:tab pos="1603375" algn="ctr"/>
                <a:tab pos="3254375" algn="ctr"/>
                <a:tab pos="5143500" algn="ctr"/>
              </a:tabLst>
            </a:pPr>
            <a:r>
              <a:rPr lang="en-US" smtClean="0"/>
              <a:t>		 </a:t>
            </a:r>
            <a:r>
              <a:rPr lang="en-US" i="1" smtClean="0"/>
              <a:t>P</a:t>
            </a:r>
            <a:r>
              <a:rPr lang="en-US" i="1" baseline="-25000" smtClean="0"/>
              <a:t>3</a:t>
            </a:r>
            <a:r>
              <a:rPr lang="en-US" smtClean="0"/>
              <a:t>		7</a:t>
            </a:r>
          </a:p>
          <a:p>
            <a:pPr>
              <a:buFont typeface="Monotype Sorts" charset="2"/>
              <a:buNone/>
              <a:tabLst>
                <a:tab pos="1603375" algn="ctr"/>
                <a:tab pos="3254375" algn="ctr"/>
                <a:tab pos="5143500" algn="ctr"/>
              </a:tabLst>
            </a:pPr>
            <a:r>
              <a:rPr lang="en-US" smtClean="0"/>
              <a:t>		 </a:t>
            </a:r>
            <a:r>
              <a:rPr lang="en-US" i="1" smtClean="0"/>
              <a:t>P</a:t>
            </a:r>
            <a:r>
              <a:rPr lang="en-US" i="1" baseline="-25000" smtClean="0"/>
              <a:t>4</a:t>
            </a:r>
            <a:r>
              <a:rPr lang="en-US" smtClean="0"/>
              <a:t>		3</a:t>
            </a:r>
          </a:p>
          <a:p>
            <a:pPr>
              <a:tabLst>
                <a:tab pos="1603375" algn="ctr"/>
                <a:tab pos="3254375" algn="ctr"/>
                <a:tab pos="5143500" algn="ctr"/>
              </a:tabLst>
            </a:pPr>
            <a:r>
              <a:rPr lang="en-US" smtClean="0"/>
              <a:t>SJF scheduling chart</a:t>
            </a:r>
          </a:p>
          <a:p>
            <a:pPr>
              <a:tabLst>
                <a:tab pos="1603375" algn="ctr"/>
                <a:tab pos="3254375" algn="ctr"/>
                <a:tab pos="5143500" algn="ctr"/>
              </a:tabLst>
            </a:pPr>
            <a:endParaRPr lang="en-US" smtClean="0"/>
          </a:p>
          <a:p>
            <a:pPr>
              <a:tabLst>
                <a:tab pos="1603375" algn="ctr"/>
                <a:tab pos="3254375" algn="ctr"/>
                <a:tab pos="5143500" algn="ctr"/>
              </a:tabLst>
            </a:pPr>
            <a:endParaRPr lang="en-US" smtClean="0"/>
          </a:p>
          <a:p>
            <a:pPr>
              <a:tabLst>
                <a:tab pos="1603375" algn="ctr"/>
                <a:tab pos="3254375" algn="ctr"/>
                <a:tab pos="5143500" algn="ctr"/>
              </a:tabLst>
            </a:pPr>
            <a:endParaRPr lang="en-US" smtClean="0"/>
          </a:p>
          <a:p>
            <a:pPr>
              <a:tabLst>
                <a:tab pos="1603375" algn="ctr"/>
                <a:tab pos="3254375" algn="ctr"/>
                <a:tab pos="5143500" algn="ctr"/>
              </a:tabLst>
            </a:pPr>
            <a:endParaRPr lang="en-US" smtClean="0"/>
          </a:p>
          <a:p>
            <a:pPr>
              <a:tabLst>
                <a:tab pos="1603375" algn="ctr"/>
                <a:tab pos="3254375" algn="ctr"/>
                <a:tab pos="5143500" algn="ctr"/>
              </a:tabLst>
            </a:pPr>
            <a:r>
              <a:rPr lang="en-US" smtClean="0"/>
              <a:t>Average waiting time = (3 + 16 + 9 + 0) / 4 = 7</a:t>
            </a:r>
            <a:endParaRPr lang="en-US" i="1" baseline="-25000" smtClean="0"/>
          </a:p>
        </p:txBody>
      </p:sp>
      <p:grpSp>
        <p:nvGrpSpPr>
          <p:cNvPr id="19460" name="Group 74"/>
          <p:cNvGrpSpPr>
            <a:grpSpLocks/>
          </p:cNvGrpSpPr>
          <p:nvPr/>
        </p:nvGrpSpPr>
        <p:grpSpPr bwMode="auto">
          <a:xfrm>
            <a:off x="1371600" y="3733800"/>
            <a:ext cx="5927725" cy="1162050"/>
            <a:chOff x="864" y="2352"/>
            <a:chExt cx="3734" cy="732"/>
          </a:xfrm>
        </p:grpSpPr>
        <p:sp>
          <p:nvSpPr>
            <p:cNvPr id="19461" name="Rectangle 37"/>
            <p:cNvSpPr>
              <a:spLocks noChangeArrowheads="1"/>
            </p:cNvSpPr>
            <p:nvPr/>
          </p:nvSpPr>
          <p:spPr bwMode="auto">
            <a:xfrm flipH="1">
              <a:off x="960" y="2373"/>
              <a:ext cx="3504" cy="38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2" name="Text Box 38"/>
            <p:cNvSpPr txBox="1">
              <a:spLocks noChangeArrowheads="1"/>
            </p:cNvSpPr>
            <p:nvPr/>
          </p:nvSpPr>
          <p:spPr bwMode="auto">
            <a:xfrm flipH="1">
              <a:off x="1008" y="2412"/>
              <a:ext cx="26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Helvetica" charset="0"/>
                </a:rPr>
                <a:t>P</a:t>
              </a:r>
              <a:r>
                <a:rPr lang="en-US" baseline="-25000">
                  <a:latin typeface="Helvetica" charset="0"/>
                </a:rPr>
                <a:t>4</a:t>
              </a:r>
              <a:endParaRPr lang="en-US">
                <a:latin typeface="Helvetica" charset="0"/>
              </a:endParaRPr>
            </a:p>
          </p:txBody>
        </p:sp>
        <p:sp>
          <p:nvSpPr>
            <p:cNvPr id="19463" name="Text Box 39"/>
            <p:cNvSpPr txBox="1">
              <a:spLocks noChangeArrowheads="1"/>
            </p:cNvSpPr>
            <p:nvPr/>
          </p:nvSpPr>
          <p:spPr bwMode="auto">
            <a:xfrm flipH="1">
              <a:off x="2976" y="2400"/>
              <a:ext cx="26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Helvetica" charset="0"/>
                </a:rPr>
                <a:t>P</a:t>
              </a:r>
              <a:r>
                <a:rPr lang="en-US" baseline="-25000">
                  <a:latin typeface="Helvetica" charset="0"/>
                </a:rPr>
                <a:t>3</a:t>
              </a:r>
              <a:endParaRPr lang="en-US">
                <a:latin typeface="Helvetica" charset="0"/>
              </a:endParaRPr>
            </a:p>
          </p:txBody>
        </p:sp>
        <p:sp>
          <p:nvSpPr>
            <p:cNvPr id="19464" name="Text Box 40"/>
            <p:cNvSpPr txBox="1">
              <a:spLocks noChangeArrowheads="1"/>
            </p:cNvSpPr>
            <p:nvPr/>
          </p:nvSpPr>
          <p:spPr bwMode="auto">
            <a:xfrm flipH="1">
              <a:off x="1968" y="2448"/>
              <a:ext cx="26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Helvetica" charset="0"/>
                </a:rPr>
                <a:t>P</a:t>
              </a:r>
              <a:r>
                <a:rPr lang="en-US" baseline="-25000">
                  <a:latin typeface="Helvetica" charset="0"/>
                </a:rPr>
                <a:t>1</a:t>
              </a:r>
              <a:endParaRPr lang="en-US">
                <a:latin typeface="Helvetica" charset="0"/>
              </a:endParaRPr>
            </a:p>
          </p:txBody>
        </p:sp>
        <p:sp>
          <p:nvSpPr>
            <p:cNvPr id="19465" name="Line 41"/>
            <p:cNvSpPr>
              <a:spLocks noChangeShapeType="1"/>
            </p:cNvSpPr>
            <p:nvPr/>
          </p:nvSpPr>
          <p:spPr bwMode="auto">
            <a:xfrm flipH="1">
              <a:off x="4452" y="274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6" name="Line 42"/>
            <p:cNvSpPr>
              <a:spLocks noChangeShapeType="1"/>
            </p:cNvSpPr>
            <p:nvPr/>
          </p:nvSpPr>
          <p:spPr bwMode="auto">
            <a:xfrm flipH="1">
              <a:off x="960" y="2757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7" name="Line 43"/>
            <p:cNvSpPr>
              <a:spLocks noChangeShapeType="1"/>
            </p:cNvSpPr>
            <p:nvPr/>
          </p:nvSpPr>
          <p:spPr bwMode="auto">
            <a:xfrm flipH="1">
              <a:off x="2688" y="2373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8" name="Text Box 48"/>
            <p:cNvSpPr txBox="1">
              <a:spLocks noChangeArrowheads="1"/>
            </p:cNvSpPr>
            <p:nvPr/>
          </p:nvSpPr>
          <p:spPr bwMode="auto">
            <a:xfrm flipH="1">
              <a:off x="1536" y="2832"/>
              <a:ext cx="19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Helvetica" charset="0"/>
                </a:rPr>
                <a:t>3</a:t>
              </a:r>
            </a:p>
          </p:txBody>
        </p:sp>
        <p:sp>
          <p:nvSpPr>
            <p:cNvPr id="19469" name="Text Box 49"/>
            <p:cNvSpPr txBox="1">
              <a:spLocks noChangeArrowheads="1"/>
            </p:cNvSpPr>
            <p:nvPr/>
          </p:nvSpPr>
          <p:spPr bwMode="auto">
            <a:xfrm flipH="1">
              <a:off x="3312" y="2844"/>
              <a:ext cx="27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Helvetica" charset="0"/>
                </a:rPr>
                <a:t>16</a:t>
              </a:r>
            </a:p>
          </p:txBody>
        </p:sp>
        <p:sp>
          <p:nvSpPr>
            <p:cNvPr id="19470" name="Text Box 50"/>
            <p:cNvSpPr txBox="1">
              <a:spLocks noChangeArrowheads="1"/>
            </p:cNvSpPr>
            <p:nvPr/>
          </p:nvSpPr>
          <p:spPr bwMode="auto">
            <a:xfrm flipH="1">
              <a:off x="864" y="2853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Helvetica" charset="0"/>
                </a:rPr>
                <a:t>0</a:t>
              </a:r>
            </a:p>
          </p:txBody>
        </p:sp>
        <p:sp>
          <p:nvSpPr>
            <p:cNvPr id="19471" name="Line 52"/>
            <p:cNvSpPr>
              <a:spLocks noChangeShapeType="1"/>
            </p:cNvSpPr>
            <p:nvPr/>
          </p:nvSpPr>
          <p:spPr bwMode="auto">
            <a:xfrm flipH="1">
              <a:off x="3456" y="2373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2" name="Line 54"/>
            <p:cNvSpPr>
              <a:spLocks noChangeShapeType="1"/>
            </p:cNvSpPr>
            <p:nvPr/>
          </p:nvSpPr>
          <p:spPr bwMode="auto">
            <a:xfrm flipH="1">
              <a:off x="1632" y="268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3" name="Line 58"/>
            <p:cNvSpPr>
              <a:spLocks noChangeShapeType="1"/>
            </p:cNvSpPr>
            <p:nvPr/>
          </p:nvSpPr>
          <p:spPr bwMode="auto">
            <a:xfrm flipH="1">
              <a:off x="2688" y="2757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4" name="Line 63"/>
            <p:cNvSpPr>
              <a:spLocks noChangeShapeType="1"/>
            </p:cNvSpPr>
            <p:nvPr/>
          </p:nvSpPr>
          <p:spPr bwMode="auto">
            <a:xfrm flipH="1">
              <a:off x="3456" y="2757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5" name="Text Box 64"/>
            <p:cNvSpPr txBox="1">
              <a:spLocks noChangeArrowheads="1"/>
            </p:cNvSpPr>
            <p:nvPr/>
          </p:nvSpPr>
          <p:spPr bwMode="auto">
            <a:xfrm flipH="1">
              <a:off x="2592" y="2832"/>
              <a:ext cx="19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Helvetica" charset="0"/>
                </a:rPr>
                <a:t>9</a:t>
              </a:r>
            </a:p>
          </p:txBody>
        </p:sp>
        <p:sp>
          <p:nvSpPr>
            <p:cNvPr id="19476" name="Line 69"/>
            <p:cNvSpPr>
              <a:spLocks noChangeShapeType="1"/>
            </p:cNvSpPr>
            <p:nvPr/>
          </p:nvSpPr>
          <p:spPr bwMode="auto">
            <a:xfrm flipH="1">
              <a:off x="1632" y="2352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7" name="Text Box 70"/>
            <p:cNvSpPr txBox="1">
              <a:spLocks noChangeArrowheads="1"/>
            </p:cNvSpPr>
            <p:nvPr/>
          </p:nvSpPr>
          <p:spPr bwMode="auto">
            <a:xfrm flipH="1">
              <a:off x="3744" y="2400"/>
              <a:ext cx="26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Helvetica" charset="0"/>
                </a:rPr>
                <a:t>P</a:t>
              </a:r>
              <a:r>
                <a:rPr lang="en-US" baseline="-25000">
                  <a:latin typeface="Helvetica" charset="0"/>
                </a:rPr>
                <a:t>2</a:t>
              </a:r>
              <a:endParaRPr lang="en-US">
                <a:latin typeface="Helvetica" charset="0"/>
              </a:endParaRPr>
            </a:p>
          </p:txBody>
        </p:sp>
        <p:sp>
          <p:nvSpPr>
            <p:cNvPr id="19478" name="Text Box 73"/>
            <p:cNvSpPr txBox="1">
              <a:spLocks noChangeArrowheads="1"/>
            </p:cNvSpPr>
            <p:nvPr/>
          </p:nvSpPr>
          <p:spPr bwMode="auto">
            <a:xfrm flipH="1">
              <a:off x="4320" y="2844"/>
              <a:ext cx="27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Helvetica" charset="0"/>
                </a:rPr>
                <a:t>24</a:t>
              </a: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 of Pre-emptive SJF</a:t>
            </a:r>
          </a:p>
        </p:txBody>
      </p:sp>
      <p:sp>
        <p:nvSpPr>
          <p:cNvPr id="20483" name="Rectangle 36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 typeface="Monotype Sorts" charset="2"/>
              <a:buNone/>
              <a:tabLst>
                <a:tab pos="1603375" algn="ctr"/>
                <a:tab pos="3254375" algn="ctr"/>
                <a:tab pos="5143500" algn="ctr"/>
              </a:tabLst>
            </a:pPr>
            <a:r>
              <a:rPr lang="en-US" smtClean="0"/>
              <a:t>		</a:t>
            </a:r>
            <a:r>
              <a:rPr lang="en-US" u="sng" smtClean="0"/>
              <a:t>Process	Arrival Time</a:t>
            </a:r>
            <a:r>
              <a:rPr lang="en-US" smtClean="0"/>
              <a:t>	</a:t>
            </a:r>
            <a:r>
              <a:rPr lang="en-US" u="sng" smtClean="0"/>
              <a:t>Burst Time</a:t>
            </a:r>
            <a:endParaRPr lang="en-US" smtClean="0"/>
          </a:p>
          <a:p>
            <a:pPr>
              <a:buFont typeface="Monotype Sorts" charset="2"/>
              <a:buNone/>
              <a:tabLst>
                <a:tab pos="1603375" algn="ctr"/>
                <a:tab pos="3254375" algn="ctr"/>
                <a:tab pos="5143500" algn="ctr"/>
              </a:tabLst>
            </a:pPr>
            <a:r>
              <a:rPr lang="en-US" smtClean="0"/>
              <a:t>		 </a:t>
            </a:r>
            <a:r>
              <a:rPr lang="en-US" i="1" smtClean="0"/>
              <a:t>P</a:t>
            </a:r>
            <a:r>
              <a:rPr lang="en-US" i="1" baseline="-25000" smtClean="0"/>
              <a:t>1</a:t>
            </a:r>
            <a:r>
              <a:rPr lang="en-US" smtClean="0"/>
              <a:t>	0.0	8</a:t>
            </a:r>
          </a:p>
          <a:p>
            <a:pPr>
              <a:buFont typeface="Monotype Sorts" charset="2"/>
              <a:buNone/>
              <a:tabLst>
                <a:tab pos="1603375" algn="ctr"/>
                <a:tab pos="3254375" algn="ctr"/>
                <a:tab pos="5143500" algn="ctr"/>
              </a:tabLst>
            </a:pPr>
            <a:r>
              <a:rPr lang="en-US" smtClean="0"/>
              <a:t>		 </a:t>
            </a:r>
            <a:r>
              <a:rPr lang="en-US" i="1" smtClean="0"/>
              <a:t>P</a:t>
            </a:r>
            <a:r>
              <a:rPr lang="en-US" i="1" baseline="-25000" smtClean="0"/>
              <a:t>2 	</a:t>
            </a:r>
            <a:r>
              <a:rPr lang="en-US" smtClean="0"/>
              <a:t>1.0	4</a:t>
            </a:r>
          </a:p>
          <a:p>
            <a:pPr>
              <a:buFont typeface="Monotype Sorts" charset="2"/>
              <a:buNone/>
              <a:tabLst>
                <a:tab pos="1603375" algn="ctr"/>
                <a:tab pos="3254375" algn="ctr"/>
                <a:tab pos="5143500" algn="ctr"/>
              </a:tabLst>
            </a:pPr>
            <a:r>
              <a:rPr lang="en-US" smtClean="0"/>
              <a:t>		 </a:t>
            </a:r>
            <a:r>
              <a:rPr lang="en-US" i="1" smtClean="0"/>
              <a:t>P</a:t>
            </a:r>
            <a:r>
              <a:rPr lang="en-US" i="1" baseline="-25000" smtClean="0"/>
              <a:t>3</a:t>
            </a:r>
            <a:r>
              <a:rPr lang="en-US" smtClean="0"/>
              <a:t>	2.0	9</a:t>
            </a:r>
          </a:p>
          <a:p>
            <a:pPr>
              <a:buFont typeface="Monotype Sorts" charset="2"/>
              <a:buNone/>
              <a:tabLst>
                <a:tab pos="1603375" algn="ctr"/>
                <a:tab pos="3254375" algn="ctr"/>
                <a:tab pos="5143500" algn="ctr"/>
              </a:tabLst>
            </a:pPr>
            <a:r>
              <a:rPr lang="en-US" smtClean="0"/>
              <a:t>		 </a:t>
            </a:r>
            <a:r>
              <a:rPr lang="en-US" i="1" smtClean="0"/>
              <a:t>P</a:t>
            </a:r>
            <a:r>
              <a:rPr lang="en-US" i="1" baseline="-25000" smtClean="0"/>
              <a:t>4</a:t>
            </a:r>
            <a:r>
              <a:rPr lang="en-US" smtClean="0"/>
              <a:t>	3.0	5</a:t>
            </a:r>
          </a:p>
          <a:p>
            <a:pPr>
              <a:tabLst>
                <a:tab pos="1603375" algn="ctr"/>
                <a:tab pos="3254375" algn="ctr"/>
                <a:tab pos="5143500" algn="ctr"/>
              </a:tabLst>
            </a:pPr>
            <a:r>
              <a:rPr lang="en-US" smtClean="0"/>
              <a:t>SJF scheduling chart</a:t>
            </a:r>
          </a:p>
          <a:p>
            <a:pPr>
              <a:tabLst>
                <a:tab pos="1603375" algn="ctr"/>
                <a:tab pos="3254375" algn="ctr"/>
                <a:tab pos="5143500" algn="ctr"/>
              </a:tabLst>
            </a:pPr>
            <a:endParaRPr lang="en-US" smtClean="0"/>
          </a:p>
          <a:p>
            <a:pPr>
              <a:tabLst>
                <a:tab pos="1603375" algn="ctr"/>
                <a:tab pos="3254375" algn="ctr"/>
                <a:tab pos="5143500" algn="ctr"/>
              </a:tabLst>
            </a:pPr>
            <a:endParaRPr lang="en-US" smtClean="0"/>
          </a:p>
          <a:p>
            <a:pPr>
              <a:tabLst>
                <a:tab pos="1603375" algn="ctr"/>
                <a:tab pos="3254375" algn="ctr"/>
                <a:tab pos="5143500" algn="ctr"/>
              </a:tabLst>
            </a:pPr>
            <a:endParaRPr lang="en-US" smtClean="0"/>
          </a:p>
          <a:p>
            <a:pPr>
              <a:tabLst>
                <a:tab pos="1603375" algn="ctr"/>
                <a:tab pos="3254375" algn="ctr"/>
                <a:tab pos="5143500" algn="ctr"/>
              </a:tabLst>
            </a:pPr>
            <a:endParaRPr lang="en-US" smtClean="0"/>
          </a:p>
          <a:p>
            <a:pPr>
              <a:tabLst>
                <a:tab pos="1603375" algn="ctr"/>
                <a:tab pos="3254375" algn="ctr"/>
                <a:tab pos="5143500" algn="ctr"/>
              </a:tabLst>
            </a:pPr>
            <a:r>
              <a:rPr lang="en-US" smtClean="0"/>
              <a:t>Average waiting time = (10-1) + (1-1) + (17-2) + (5-3) / 4 = 6.5ms</a:t>
            </a:r>
            <a:endParaRPr lang="en-US" i="1" baseline="-25000" smtClean="0"/>
          </a:p>
        </p:txBody>
      </p:sp>
      <p:grpSp>
        <p:nvGrpSpPr>
          <p:cNvPr id="20484" name="Group 74"/>
          <p:cNvGrpSpPr>
            <a:grpSpLocks/>
          </p:cNvGrpSpPr>
          <p:nvPr/>
        </p:nvGrpSpPr>
        <p:grpSpPr bwMode="auto">
          <a:xfrm>
            <a:off x="1371600" y="3767138"/>
            <a:ext cx="5927725" cy="1128712"/>
            <a:chOff x="864" y="2373"/>
            <a:chExt cx="3734" cy="711"/>
          </a:xfrm>
        </p:grpSpPr>
        <p:sp>
          <p:nvSpPr>
            <p:cNvPr id="20488" name="Rectangle 37"/>
            <p:cNvSpPr>
              <a:spLocks noChangeArrowheads="1"/>
            </p:cNvSpPr>
            <p:nvPr/>
          </p:nvSpPr>
          <p:spPr bwMode="auto">
            <a:xfrm flipH="1">
              <a:off x="960" y="2373"/>
              <a:ext cx="3504" cy="38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9" name="Text Box 38"/>
            <p:cNvSpPr txBox="1">
              <a:spLocks noChangeArrowheads="1"/>
            </p:cNvSpPr>
            <p:nvPr/>
          </p:nvSpPr>
          <p:spPr bwMode="auto">
            <a:xfrm flipH="1">
              <a:off x="1008" y="2412"/>
              <a:ext cx="26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Helvetica" charset="0"/>
                </a:rPr>
                <a:t>P</a:t>
              </a:r>
              <a:r>
                <a:rPr lang="en-US" baseline="-25000">
                  <a:latin typeface="Helvetica" charset="0"/>
                </a:rPr>
                <a:t>1</a:t>
              </a:r>
              <a:endParaRPr lang="en-US">
                <a:latin typeface="Helvetica" charset="0"/>
              </a:endParaRPr>
            </a:p>
          </p:txBody>
        </p:sp>
        <p:sp>
          <p:nvSpPr>
            <p:cNvPr id="20490" name="Text Box 39"/>
            <p:cNvSpPr txBox="1">
              <a:spLocks noChangeArrowheads="1"/>
            </p:cNvSpPr>
            <p:nvPr/>
          </p:nvSpPr>
          <p:spPr bwMode="auto">
            <a:xfrm flipH="1">
              <a:off x="2976" y="2400"/>
              <a:ext cx="26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Helvetica" charset="0"/>
                </a:rPr>
                <a:t>P</a:t>
              </a:r>
              <a:r>
                <a:rPr lang="en-US" baseline="-25000">
                  <a:latin typeface="Helvetica" charset="0"/>
                </a:rPr>
                <a:t>1</a:t>
              </a:r>
              <a:endParaRPr lang="en-US">
                <a:latin typeface="Helvetica" charset="0"/>
              </a:endParaRPr>
            </a:p>
          </p:txBody>
        </p:sp>
        <p:sp>
          <p:nvSpPr>
            <p:cNvPr id="20491" name="Text Box 40"/>
            <p:cNvSpPr txBox="1">
              <a:spLocks noChangeArrowheads="1"/>
            </p:cNvSpPr>
            <p:nvPr/>
          </p:nvSpPr>
          <p:spPr bwMode="auto">
            <a:xfrm flipH="1">
              <a:off x="1296" y="2448"/>
              <a:ext cx="26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Helvetica" charset="0"/>
                </a:rPr>
                <a:t>P</a:t>
              </a:r>
              <a:r>
                <a:rPr lang="en-US" baseline="-25000">
                  <a:latin typeface="Helvetica" charset="0"/>
                </a:rPr>
                <a:t>2</a:t>
              </a:r>
              <a:endParaRPr lang="en-US">
                <a:latin typeface="Helvetica" charset="0"/>
              </a:endParaRPr>
            </a:p>
          </p:txBody>
        </p:sp>
        <p:sp>
          <p:nvSpPr>
            <p:cNvPr id="20492" name="Line 41"/>
            <p:cNvSpPr>
              <a:spLocks noChangeShapeType="1"/>
            </p:cNvSpPr>
            <p:nvPr/>
          </p:nvSpPr>
          <p:spPr bwMode="auto">
            <a:xfrm flipH="1">
              <a:off x="4452" y="274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3" name="Line 42"/>
            <p:cNvSpPr>
              <a:spLocks noChangeShapeType="1"/>
            </p:cNvSpPr>
            <p:nvPr/>
          </p:nvSpPr>
          <p:spPr bwMode="auto">
            <a:xfrm flipH="1">
              <a:off x="960" y="2757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4" name="Line 43"/>
            <p:cNvSpPr>
              <a:spLocks noChangeShapeType="1"/>
            </p:cNvSpPr>
            <p:nvPr/>
          </p:nvSpPr>
          <p:spPr bwMode="auto">
            <a:xfrm flipH="1">
              <a:off x="2688" y="2373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5" name="Text Box 48"/>
            <p:cNvSpPr txBox="1">
              <a:spLocks noChangeArrowheads="1"/>
            </p:cNvSpPr>
            <p:nvPr/>
          </p:nvSpPr>
          <p:spPr bwMode="auto">
            <a:xfrm flipH="1">
              <a:off x="1152" y="2832"/>
              <a:ext cx="19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Helvetica" charset="0"/>
                </a:rPr>
                <a:t>1</a:t>
              </a:r>
            </a:p>
          </p:txBody>
        </p:sp>
        <p:sp>
          <p:nvSpPr>
            <p:cNvPr id="20496" name="Text Box 49"/>
            <p:cNvSpPr txBox="1">
              <a:spLocks noChangeArrowheads="1"/>
            </p:cNvSpPr>
            <p:nvPr/>
          </p:nvSpPr>
          <p:spPr bwMode="auto">
            <a:xfrm flipH="1">
              <a:off x="3312" y="2844"/>
              <a:ext cx="27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Helvetica" charset="0"/>
                </a:rPr>
                <a:t>17</a:t>
              </a:r>
            </a:p>
          </p:txBody>
        </p:sp>
        <p:sp>
          <p:nvSpPr>
            <p:cNvPr id="20497" name="Text Box 50"/>
            <p:cNvSpPr txBox="1">
              <a:spLocks noChangeArrowheads="1"/>
            </p:cNvSpPr>
            <p:nvPr/>
          </p:nvSpPr>
          <p:spPr bwMode="auto">
            <a:xfrm flipH="1">
              <a:off x="864" y="2853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Helvetica" charset="0"/>
                </a:rPr>
                <a:t>0</a:t>
              </a:r>
            </a:p>
          </p:txBody>
        </p:sp>
        <p:sp>
          <p:nvSpPr>
            <p:cNvPr id="20498" name="Line 52"/>
            <p:cNvSpPr>
              <a:spLocks noChangeShapeType="1"/>
            </p:cNvSpPr>
            <p:nvPr/>
          </p:nvSpPr>
          <p:spPr bwMode="auto">
            <a:xfrm flipH="1">
              <a:off x="3456" y="2373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9" name="Line 58"/>
            <p:cNvSpPr>
              <a:spLocks noChangeShapeType="1"/>
            </p:cNvSpPr>
            <p:nvPr/>
          </p:nvSpPr>
          <p:spPr bwMode="auto">
            <a:xfrm flipH="1">
              <a:off x="2688" y="2757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0" name="Line 63"/>
            <p:cNvSpPr>
              <a:spLocks noChangeShapeType="1"/>
            </p:cNvSpPr>
            <p:nvPr/>
          </p:nvSpPr>
          <p:spPr bwMode="auto">
            <a:xfrm flipH="1">
              <a:off x="3456" y="2757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1" name="Text Box 64"/>
            <p:cNvSpPr txBox="1">
              <a:spLocks noChangeArrowheads="1"/>
            </p:cNvSpPr>
            <p:nvPr/>
          </p:nvSpPr>
          <p:spPr bwMode="auto">
            <a:xfrm flipH="1">
              <a:off x="2552" y="2832"/>
              <a:ext cx="27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Helvetica" charset="0"/>
                </a:rPr>
                <a:t>10</a:t>
              </a:r>
            </a:p>
          </p:txBody>
        </p:sp>
        <p:sp>
          <p:nvSpPr>
            <p:cNvPr id="20502" name="Line 69"/>
            <p:cNvSpPr>
              <a:spLocks noChangeShapeType="1"/>
            </p:cNvSpPr>
            <p:nvPr/>
          </p:nvSpPr>
          <p:spPr bwMode="auto">
            <a:xfrm flipH="1">
              <a:off x="1248" y="2400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3" name="Text Box 70"/>
            <p:cNvSpPr txBox="1">
              <a:spLocks noChangeArrowheads="1"/>
            </p:cNvSpPr>
            <p:nvPr/>
          </p:nvSpPr>
          <p:spPr bwMode="auto">
            <a:xfrm flipH="1">
              <a:off x="3744" y="2400"/>
              <a:ext cx="26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Helvetica" charset="0"/>
                </a:rPr>
                <a:t>P</a:t>
              </a:r>
              <a:r>
                <a:rPr lang="en-US" baseline="-25000">
                  <a:latin typeface="Helvetica" charset="0"/>
                </a:rPr>
                <a:t>3</a:t>
              </a:r>
              <a:endParaRPr lang="en-US">
                <a:latin typeface="Helvetica" charset="0"/>
              </a:endParaRPr>
            </a:p>
          </p:txBody>
        </p:sp>
        <p:sp>
          <p:nvSpPr>
            <p:cNvPr id="20504" name="Text Box 73"/>
            <p:cNvSpPr txBox="1">
              <a:spLocks noChangeArrowheads="1"/>
            </p:cNvSpPr>
            <p:nvPr/>
          </p:nvSpPr>
          <p:spPr bwMode="auto">
            <a:xfrm flipH="1">
              <a:off x="4320" y="2844"/>
              <a:ext cx="27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Helvetica" charset="0"/>
                </a:rPr>
                <a:t>26</a:t>
              </a:r>
            </a:p>
          </p:txBody>
        </p:sp>
      </p:grpSp>
      <p:sp>
        <p:nvSpPr>
          <p:cNvPr id="20485" name="Line 69"/>
          <p:cNvSpPr>
            <a:spLocks noChangeShapeType="1"/>
          </p:cNvSpPr>
          <p:nvPr/>
        </p:nvSpPr>
        <p:spPr bwMode="auto">
          <a:xfrm flipH="1">
            <a:off x="2667000" y="38100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6" name="Text Box 48"/>
          <p:cNvSpPr txBox="1">
            <a:spLocks noChangeArrowheads="1"/>
          </p:cNvSpPr>
          <p:nvPr/>
        </p:nvSpPr>
        <p:spPr bwMode="auto">
          <a:xfrm flipH="1">
            <a:off x="2514600" y="4572000"/>
            <a:ext cx="312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Helvetica" charset="0"/>
              </a:rPr>
              <a:t>5</a:t>
            </a:r>
          </a:p>
        </p:txBody>
      </p:sp>
      <p:sp>
        <p:nvSpPr>
          <p:cNvPr id="20487" name="Text Box 40"/>
          <p:cNvSpPr txBox="1">
            <a:spLocks noChangeArrowheads="1"/>
          </p:cNvSpPr>
          <p:nvPr/>
        </p:nvSpPr>
        <p:spPr bwMode="auto">
          <a:xfrm flipH="1">
            <a:off x="3124200" y="3886200"/>
            <a:ext cx="4238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Helvetica" charset="0"/>
              </a:rPr>
              <a:t>P</a:t>
            </a:r>
            <a:r>
              <a:rPr lang="en-US" baseline="-25000">
                <a:latin typeface="Helvetica" charset="0"/>
              </a:rPr>
              <a:t>4</a:t>
            </a:r>
            <a:endParaRPr lang="en-US">
              <a:latin typeface="Helvetica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6325" y="-76200"/>
            <a:ext cx="7772400" cy="844550"/>
          </a:xfrm>
        </p:spPr>
        <p:txBody>
          <a:bodyPr/>
          <a:lstStyle/>
          <a:p>
            <a:pPr eaLnBrk="1" hangingPunct="1"/>
            <a:r>
              <a:rPr lang="en-US" smtClean="0"/>
              <a:t>Determining Length of Next CPU Burst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Can only estimate the length</a:t>
            </a:r>
          </a:p>
          <a:p>
            <a:r>
              <a:rPr lang="en-US" smtClean="0"/>
              <a:t>Can be done by using the length of previous CPU bursts, using exponential averaging</a:t>
            </a:r>
          </a:p>
          <a:p>
            <a:pPr lvl="1">
              <a:buFont typeface="Monotype Sorts" charset="2"/>
              <a:buNone/>
            </a:pPr>
            <a:endParaRPr lang="en-US" smtClean="0"/>
          </a:p>
          <a:p>
            <a:pPr lvl="1">
              <a:buFont typeface="Monotype Sorts" charset="2"/>
              <a:buNone/>
            </a:pPr>
            <a:endParaRPr lang="en-US" smtClean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676400" y="2438400"/>
          <a:ext cx="5638800" cy="1597025"/>
        </p:xfrm>
        <a:graphic>
          <a:graphicData uri="http://schemas.openxmlformats.org/presentationml/2006/ole">
            <p:oleObj spid="_x0000_s1026" name="Equation" r:id="rId4" imgW="6400800" imgH="1778000" progId="Equation.3">
              <p:embed/>
            </p:oleObj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3163888" y="3763963"/>
          <a:ext cx="2398712" cy="427037"/>
        </p:xfrm>
        <a:graphic>
          <a:graphicData uri="http://schemas.openxmlformats.org/presentationml/2006/ole">
            <p:oleObj spid="_x0000_s1027" name="Equation" r:id="rId5" imgW="128268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Examples of Exponential Averaging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mtClean="0">
                <a:sym typeface="Symbol" charset="2"/>
              </a:rPr>
              <a:t> =0</a:t>
            </a:r>
          </a:p>
          <a:p>
            <a:pPr lvl="1">
              <a:lnSpc>
                <a:spcPct val="90000"/>
              </a:lnSpc>
            </a:pPr>
            <a:r>
              <a:rPr lang="en-US" smtClean="0">
                <a:sym typeface="Symbol" charset="2"/>
              </a:rPr>
              <a:t></a:t>
            </a:r>
            <a:r>
              <a:rPr lang="en-US" baseline="-25000" smtClean="0">
                <a:sym typeface="Symbol" charset="2"/>
              </a:rPr>
              <a:t>n+1</a:t>
            </a:r>
            <a:r>
              <a:rPr lang="en-US" smtClean="0">
                <a:sym typeface="Symbol" charset="2"/>
              </a:rPr>
              <a:t> = </a:t>
            </a:r>
            <a:r>
              <a:rPr lang="en-US" baseline="-25000" smtClean="0">
                <a:sym typeface="Symbol" charset="2"/>
              </a:rPr>
              <a:t>n</a:t>
            </a:r>
          </a:p>
          <a:p>
            <a:pPr lvl="1">
              <a:lnSpc>
                <a:spcPct val="90000"/>
              </a:lnSpc>
            </a:pPr>
            <a:r>
              <a:rPr lang="en-US" smtClean="0">
                <a:sym typeface="Symbol" charset="2"/>
              </a:rPr>
              <a:t>Recent history does not count</a:t>
            </a:r>
          </a:p>
          <a:p>
            <a:pPr>
              <a:lnSpc>
                <a:spcPct val="90000"/>
              </a:lnSpc>
            </a:pPr>
            <a:r>
              <a:rPr lang="en-US" smtClean="0">
                <a:sym typeface="Symbol" charset="2"/>
              </a:rPr>
              <a:t> =1</a:t>
            </a:r>
          </a:p>
          <a:p>
            <a:pPr lvl="1">
              <a:lnSpc>
                <a:spcPct val="90000"/>
              </a:lnSpc>
            </a:pPr>
            <a:r>
              <a:rPr lang="en-US" smtClean="0">
                <a:sym typeface="Symbol" charset="2"/>
              </a:rPr>
              <a:t> </a:t>
            </a:r>
            <a:r>
              <a:rPr lang="en-US" baseline="-25000" smtClean="0">
                <a:sym typeface="Symbol" charset="2"/>
              </a:rPr>
              <a:t>n+1</a:t>
            </a:r>
            <a:r>
              <a:rPr lang="en-US" smtClean="0">
                <a:sym typeface="Symbol" charset="2"/>
              </a:rPr>
              <a:t> =  </a:t>
            </a:r>
            <a:r>
              <a:rPr lang="en-US" i="1" smtClean="0">
                <a:sym typeface="Symbol" charset="2"/>
              </a:rPr>
              <a:t>t</a:t>
            </a:r>
            <a:r>
              <a:rPr lang="en-US" baseline="-25000" smtClean="0">
                <a:sym typeface="Symbol" charset="2"/>
              </a:rPr>
              <a:t>n</a:t>
            </a:r>
          </a:p>
          <a:p>
            <a:pPr lvl="1">
              <a:lnSpc>
                <a:spcPct val="90000"/>
              </a:lnSpc>
            </a:pPr>
            <a:r>
              <a:rPr lang="en-US" smtClean="0">
                <a:sym typeface="Symbol" charset="2"/>
              </a:rPr>
              <a:t>Only the actual last CPU burst counts</a:t>
            </a:r>
          </a:p>
          <a:p>
            <a:pPr>
              <a:lnSpc>
                <a:spcPct val="90000"/>
              </a:lnSpc>
            </a:pPr>
            <a:r>
              <a:rPr lang="en-US" smtClean="0">
                <a:sym typeface="Symbol" charset="2"/>
              </a:rPr>
              <a:t>If we expand the formula, we get:</a:t>
            </a:r>
          </a:p>
          <a:p>
            <a:pPr lvl="2">
              <a:lnSpc>
                <a:spcPct val="90000"/>
              </a:lnSpc>
              <a:buFont typeface="Webdings" charset="2"/>
              <a:buNone/>
            </a:pPr>
            <a:r>
              <a:rPr lang="en-US" smtClean="0">
                <a:sym typeface="Symbol" charset="2"/>
              </a:rPr>
              <a:t></a:t>
            </a:r>
            <a:r>
              <a:rPr lang="en-US" i="1" baseline="-25000" smtClean="0">
                <a:sym typeface="Symbol" charset="2"/>
              </a:rPr>
              <a:t>n</a:t>
            </a:r>
            <a:r>
              <a:rPr lang="en-US" baseline="-25000" smtClean="0">
                <a:sym typeface="Symbol" charset="2"/>
              </a:rPr>
              <a:t>+1</a:t>
            </a:r>
            <a:r>
              <a:rPr lang="en-US" smtClean="0">
                <a:sym typeface="Symbol" charset="2"/>
              </a:rPr>
              <a:t> =  t</a:t>
            </a:r>
            <a:r>
              <a:rPr lang="en-US" i="1" baseline="-25000" smtClean="0">
                <a:sym typeface="Symbol" charset="2"/>
              </a:rPr>
              <a:t>n</a:t>
            </a:r>
            <a:r>
              <a:rPr lang="en-US" smtClean="0">
                <a:sym typeface="Symbol" charset="2"/>
              </a:rPr>
              <a:t>+(1</a:t>
            </a:r>
            <a:r>
              <a:rPr lang="en-US" i="1" smtClean="0">
                <a:sym typeface="Symbol" charset="2"/>
              </a:rPr>
              <a:t> - </a:t>
            </a:r>
            <a:r>
              <a:rPr lang="en-US" smtClean="0">
                <a:sym typeface="Symbol" charset="2"/>
              </a:rPr>
              <a:t></a:t>
            </a:r>
            <a:r>
              <a:rPr lang="en-US" i="1" smtClean="0">
                <a:sym typeface="Symbol" charset="2"/>
              </a:rPr>
              <a:t>)</a:t>
            </a:r>
            <a:r>
              <a:rPr lang="en-US" smtClean="0">
                <a:sym typeface="Symbol" charset="2"/>
              </a:rPr>
              <a:t> </a:t>
            </a:r>
            <a:r>
              <a:rPr lang="en-US" i="1" smtClean="0">
                <a:sym typeface="Symbol" charset="2"/>
              </a:rPr>
              <a:t>t</a:t>
            </a:r>
            <a:r>
              <a:rPr lang="en-US" i="1" baseline="-25000" smtClean="0">
                <a:sym typeface="Symbol" charset="2"/>
              </a:rPr>
              <a:t>n</a:t>
            </a:r>
            <a:r>
              <a:rPr lang="en-US" i="1" smtClean="0">
                <a:sym typeface="Symbol" charset="2"/>
              </a:rPr>
              <a:t> </a:t>
            </a:r>
            <a:r>
              <a:rPr lang="en-US" smtClean="0">
                <a:sym typeface="Symbol" charset="2"/>
              </a:rPr>
              <a:t>-1</a:t>
            </a:r>
            <a:r>
              <a:rPr lang="en-US" i="1" smtClean="0">
                <a:sym typeface="Symbol" charset="2"/>
              </a:rPr>
              <a:t> </a:t>
            </a:r>
            <a:r>
              <a:rPr lang="en-US" smtClean="0">
                <a:sym typeface="Symbol" charset="2"/>
              </a:rPr>
              <a:t>+ …</a:t>
            </a:r>
          </a:p>
          <a:p>
            <a:pPr lvl="2">
              <a:lnSpc>
                <a:spcPct val="90000"/>
              </a:lnSpc>
              <a:buFont typeface="Webdings" charset="2"/>
              <a:buNone/>
            </a:pPr>
            <a:r>
              <a:rPr lang="en-US" smtClean="0">
                <a:sym typeface="Symbol" charset="2"/>
              </a:rPr>
              <a:t>            </a:t>
            </a:r>
            <a:r>
              <a:rPr lang="en-US" i="1" smtClean="0">
                <a:sym typeface="Symbol" charset="2"/>
              </a:rPr>
              <a:t>+(</a:t>
            </a:r>
            <a:r>
              <a:rPr lang="en-US" smtClean="0">
                <a:sym typeface="Symbol" charset="2"/>
              </a:rPr>
              <a:t>1 -  </a:t>
            </a:r>
            <a:r>
              <a:rPr lang="en-US" i="1" smtClean="0">
                <a:sym typeface="Symbol" charset="2"/>
              </a:rPr>
              <a:t>)</a:t>
            </a:r>
            <a:r>
              <a:rPr lang="en-US" i="1" baseline="30000" smtClean="0">
                <a:sym typeface="Symbol" charset="2"/>
              </a:rPr>
              <a:t>j</a:t>
            </a:r>
            <a:r>
              <a:rPr lang="en-US" baseline="30000" smtClean="0">
                <a:sym typeface="Symbol" charset="2"/>
              </a:rPr>
              <a:t> </a:t>
            </a:r>
            <a:r>
              <a:rPr lang="en-US" smtClean="0">
                <a:sym typeface="Symbol" charset="2"/>
              </a:rPr>
              <a:t> </a:t>
            </a:r>
            <a:r>
              <a:rPr lang="en-US" i="1" smtClean="0">
                <a:sym typeface="Symbol" charset="2"/>
              </a:rPr>
              <a:t>t</a:t>
            </a:r>
            <a:r>
              <a:rPr lang="en-US" i="1" baseline="-25000" smtClean="0">
                <a:sym typeface="Symbol" charset="2"/>
              </a:rPr>
              <a:t>n</a:t>
            </a:r>
            <a:r>
              <a:rPr lang="en-US" smtClean="0">
                <a:sym typeface="Symbol" charset="2"/>
              </a:rPr>
              <a:t> </a:t>
            </a:r>
            <a:r>
              <a:rPr lang="en-US" baseline="-25000" smtClean="0">
                <a:sym typeface="Symbol" charset="2"/>
              </a:rPr>
              <a:t>-</a:t>
            </a:r>
            <a:r>
              <a:rPr lang="en-US" i="1" baseline="-25000" smtClean="0">
                <a:sym typeface="Symbol" charset="2"/>
              </a:rPr>
              <a:t>j</a:t>
            </a:r>
            <a:r>
              <a:rPr lang="en-US" i="1" smtClean="0">
                <a:sym typeface="Symbol" charset="2"/>
              </a:rPr>
              <a:t> </a:t>
            </a:r>
            <a:r>
              <a:rPr lang="en-US" smtClean="0">
                <a:sym typeface="Symbol" charset="2"/>
              </a:rPr>
              <a:t>+ …</a:t>
            </a:r>
          </a:p>
          <a:p>
            <a:pPr lvl="2">
              <a:lnSpc>
                <a:spcPct val="90000"/>
              </a:lnSpc>
              <a:buFont typeface="Webdings" charset="2"/>
              <a:buNone/>
            </a:pPr>
            <a:r>
              <a:rPr lang="en-US" smtClean="0">
                <a:sym typeface="Symbol" charset="2"/>
              </a:rPr>
              <a:t>            </a:t>
            </a:r>
            <a:r>
              <a:rPr lang="en-US" i="1" smtClean="0">
                <a:sym typeface="Symbol" charset="2"/>
              </a:rPr>
              <a:t>+(</a:t>
            </a:r>
            <a:r>
              <a:rPr lang="en-US" smtClean="0">
                <a:sym typeface="Symbol" charset="2"/>
              </a:rPr>
              <a:t>1 -  </a:t>
            </a:r>
            <a:r>
              <a:rPr lang="en-US" i="1" smtClean="0">
                <a:sym typeface="Symbol" charset="2"/>
              </a:rPr>
              <a:t>)</a:t>
            </a:r>
            <a:r>
              <a:rPr lang="en-US" i="1" baseline="30000" smtClean="0">
                <a:sym typeface="Symbol" charset="2"/>
              </a:rPr>
              <a:t>n</a:t>
            </a:r>
            <a:r>
              <a:rPr lang="en-US" baseline="30000" smtClean="0">
                <a:sym typeface="Symbol" charset="2"/>
              </a:rPr>
              <a:t> +1 </a:t>
            </a:r>
            <a:r>
              <a:rPr lang="en-US" smtClean="0">
                <a:sym typeface="Symbol" charset="2"/>
              </a:rPr>
              <a:t></a:t>
            </a:r>
            <a:r>
              <a:rPr lang="en-US" baseline="-25000" smtClean="0">
                <a:sym typeface="Symbol" charset="2"/>
              </a:rPr>
              <a:t>0</a:t>
            </a:r>
            <a:br>
              <a:rPr lang="en-US" baseline="-25000" smtClean="0">
                <a:sym typeface="Symbol" charset="2"/>
              </a:rPr>
            </a:br>
            <a:endParaRPr lang="en-US" baseline="-25000" smtClean="0">
              <a:sym typeface="Symbol" charset="2"/>
            </a:endParaRPr>
          </a:p>
          <a:p>
            <a:pPr>
              <a:lnSpc>
                <a:spcPct val="90000"/>
              </a:lnSpc>
            </a:pPr>
            <a:r>
              <a:rPr lang="en-US" smtClean="0">
                <a:sym typeface="Symbol" charset="2"/>
              </a:rPr>
              <a:t>Since both  and (1 - ) are less than or equal to 1, each successive term has less weight than its predecessor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911225" y="0"/>
            <a:ext cx="8121650" cy="844550"/>
          </a:xfrm>
        </p:spPr>
        <p:txBody>
          <a:bodyPr/>
          <a:lstStyle/>
          <a:p>
            <a:pPr eaLnBrk="1" hangingPunct="1"/>
            <a:r>
              <a:rPr lang="en-US" sz="2800" smtClean="0"/>
              <a:t>Prediction of the Length of the Next CPU Burst</a:t>
            </a:r>
          </a:p>
        </p:txBody>
      </p:sp>
      <p:pic>
        <p:nvPicPr>
          <p:cNvPr id="2253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2288" y="1403350"/>
            <a:ext cx="5837237" cy="421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Priority Scheduling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A priority number (integer) is associated with each process</a:t>
            </a:r>
          </a:p>
          <a:p>
            <a:r>
              <a:rPr lang="en-US" smtClean="0"/>
              <a:t>The CPU is allocated to the process with the highest priority (smallest integer </a:t>
            </a:r>
            <a:r>
              <a:rPr lang="en-US" smtClean="0">
                <a:sym typeface="Symbol" charset="2"/>
              </a:rPr>
              <a:t> highest priority)</a:t>
            </a:r>
          </a:p>
          <a:p>
            <a:pPr lvl="1"/>
            <a:r>
              <a:rPr lang="en-US" smtClean="0"/>
              <a:t>Preemptive</a:t>
            </a:r>
          </a:p>
          <a:p>
            <a:pPr lvl="1"/>
            <a:r>
              <a:rPr lang="en-US" smtClean="0"/>
              <a:t>nonpreemptive</a:t>
            </a:r>
          </a:p>
          <a:p>
            <a:r>
              <a:rPr lang="en-US" smtClean="0"/>
              <a:t>SJF is a priority scheduling where priority is the predicted next CPU burst time (priority inverse of prediction)</a:t>
            </a:r>
          </a:p>
          <a:p>
            <a:r>
              <a:rPr lang="en-US" smtClean="0"/>
              <a:t>Problem </a:t>
            </a:r>
            <a:r>
              <a:rPr lang="en-US" smtClean="0">
                <a:sym typeface="Symbol" charset="2"/>
              </a:rPr>
              <a:t> </a:t>
            </a:r>
            <a:r>
              <a:rPr lang="en-US" b="1" smtClean="0">
                <a:sym typeface="Symbol" charset="2"/>
              </a:rPr>
              <a:t>Starvation </a:t>
            </a:r>
            <a:r>
              <a:rPr lang="en-US" smtClean="0">
                <a:sym typeface="Symbol" charset="2"/>
              </a:rPr>
              <a:t>– low priority processes may never execute</a:t>
            </a:r>
          </a:p>
          <a:p>
            <a:r>
              <a:rPr lang="en-US" smtClean="0">
                <a:sym typeface="Symbol" charset="2"/>
              </a:rPr>
              <a:t>Solution  </a:t>
            </a:r>
            <a:r>
              <a:rPr lang="en-US" b="1" smtClean="0">
                <a:sym typeface="Symbol" charset="2"/>
              </a:rPr>
              <a:t>Aging </a:t>
            </a:r>
            <a:r>
              <a:rPr lang="en-US" smtClean="0">
                <a:sym typeface="Symbol" charset="2"/>
              </a:rPr>
              <a:t>– as time progresses increase the priority of the process</a:t>
            </a:r>
          </a:p>
          <a:p>
            <a:pPr>
              <a:buFont typeface="Monotype Sorts" charset="2"/>
              <a:buNone/>
            </a:pPr>
            <a:endParaRPr lang="en-US" smtClean="0">
              <a:sym typeface="Symbol" charset="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Types of schedulers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Long term scheduler</a:t>
            </a:r>
          </a:p>
          <a:p>
            <a:pPr lvl="1"/>
            <a:r>
              <a:rPr lang="en-US" smtClean="0"/>
              <a:t>selects process and loads it into ready queue (memory) for execution</a:t>
            </a:r>
          </a:p>
          <a:p>
            <a:endParaRPr lang="en-US" smtClean="0"/>
          </a:p>
          <a:p>
            <a:r>
              <a:rPr lang="en-US" smtClean="0"/>
              <a:t>Medium term scheduler</a:t>
            </a:r>
          </a:p>
          <a:p>
            <a:pPr lvl="1"/>
            <a:r>
              <a:rPr lang="en-US" smtClean="0"/>
              <a:t>Memory manager</a:t>
            </a:r>
          </a:p>
          <a:p>
            <a:pPr lvl="1"/>
            <a:r>
              <a:rPr lang="en-US" smtClean="0"/>
              <a:t>Swap in, Swap out from main memory non-active processes </a:t>
            </a:r>
          </a:p>
          <a:p>
            <a:endParaRPr lang="en-US" smtClean="0"/>
          </a:p>
          <a:p>
            <a:r>
              <a:rPr lang="en-US" smtClean="0"/>
              <a:t>Short term scheduler</a:t>
            </a:r>
          </a:p>
          <a:p>
            <a:pPr lvl="1"/>
            <a:r>
              <a:rPr lang="en-US" smtClean="0"/>
              <a:t>Deals with processes among ready processes</a:t>
            </a:r>
          </a:p>
          <a:p>
            <a:pPr lvl="1"/>
            <a:r>
              <a:rPr lang="en-US" smtClean="0"/>
              <a:t>Very fast, similar to action at every clock interrupt</a:t>
            </a:r>
          </a:p>
          <a:p>
            <a:pPr lvl="1"/>
            <a:r>
              <a:rPr lang="en-US" smtClean="0"/>
              <a:t>if a process requires a resource (or input) that it does not have, it is removed from the ready list (and enters the WAITING state)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Round Robin (RR)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2800" y="1397000"/>
            <a:ext cx="7061200" cy="4483100"/>
          </a:xfrm>
        </p:spPr>
        <p:txBody>
          <a:bodyPr/>
          <a:lstStyle/>
          <a:p>
            <a:r>
              <a:rPr lang="en-US" smtClean="0"/>
              <a:t>Each process gets a small unit of CPU time (</a:t>
            </a:r>
            <a:r>
              <a:rPr lang="en-US" i="1" smtClean="0"/>
              <a:t>time quantum</a:t>
            </a:r>
            <a:r>
              <a:rPr lang="en-US" smtClean="0"/>
              <a:t>), usually 10-100 milliseconds.  After this time has elapsed, the process is preempted and added to the end of the ready queue.</a:t>
            </a:r>
          </a:p>
          <a:p>
            <a:r>
              <a:rPr lang="en-US" smtClean="0"/>
              <a:t>If there are </a:t>
            </a:r>
            <a:r>
              <a:rPr lang="en-US" i="1" smtClean="0"/>
              <a:t>n</a:t>
            </a:r>
            <a:r>
              <a:rPr lang="en-US" smtClean="0"/>
              <a:t> processes in the ready queue and the time quantum is </a:t>
            </a:r>
            <a:r>
              <a:rPr lang="en-US" i="1" smtClean="0"/>
              <a:t>q</a:t>
            </a:r>
            <a:r>
              <a:rPr lang="en-US" smtClean="0"/>
              <a:t>, then each process gets 1/</a:t>
            </a:r>
            <a:r>
              <a:rPr lang="en-US" i="1" smtClean="0"/>
              <a:t>n</a:t>
            </a:r>
            <a:r>
              <a:rPr lang="en-US" smtClean="0"/>
              <a:t> of the CPU time in chunks of at most </a:t>
            </a:r>
            <a:r>
              <a:rPr lang="en-US" i="1" smtClean="0"/>
              <a:t>q</a:t>
            </a:r>
            <a:r>
              <a:rPr lang="en-US" smtClean="0"/>
              <a:t> time units at once.  No process waits more than (</a:t>
            </a:r>
            <a:r>
              <a:rPr lang="en-US" i="1" smtClean="0"/>
              <a:t>n</a:t>
            </a:r>
            <a:r>
              <a:rPr lang="en-US" smtClean="0"/>
              <a:t>-1)</a:t>
            </a:r>
            <a:r>
              <a:rPr lang="en-US" i="1" smtClean="0"/>
              <a:t>q </a:t>
            </a:r>
            <a:r>
              <a:rPr lang="en-US" smtClean="0"/>
              <a:t>time units.</a:t>
            </a:r>
          </a:p>
          <a:p>
            <a:r>
              <a:rPr lang="en-US" smtClean="0"/>
              <a:t>Performance</a:t>
            </a:r>
          </a:p>
          <a:p>
            <a:pPr lvl="1"/>
            <a:r>
              <a:rPr lang="en-US" i="1" smtClean="0"/>
              <a:t>q</a:t>
            </a:r>
            <a:r>
              <a:rPr lang="en-US" smtClean="0"/>
              <a:t> large </a:t>
            </a:r>
            <a:r>
              <a:rPr lang="en-US" smtClean="0">
                <a:sym typeface="Symbol" charset="2"/>
              </a:rPr>
              <a:t> FIFO</a:t>
            </a:r>
          </a:p>
          <a:p>
            <a:pPr lvl="1"/>
            <a:r>
              <a:rPr lang="en-US" i="1" smtClean="0">
                <a:sym typeface="Symbol" charset="2"/>
              </a:rPr>
              <a:t>q </a:t>
            </a:r>
            <a:r>
              <a:rPr lang="en-US" smtClean="0">
                <a:sym typeface="Symbol" charset="2"/>
              </a:rPr>
              <a:t>small  </a:t>
            </a:r>
            <a:r>
              <a:rPr lang="en-US" i="1" smtClean="0">
                <a:sym typeface="Symbol" charset="2"/>
              </a:rPr>
              <a:t>q </a:t>
            </a:r>
            <a:r>
              <a:rPr lang="en-US" smtClean="0">
                <a:sym typeface="Symbol" charset="2"/>
              </a:rPr>
              <a:t>must be large with respect to context switch, otherwise overhead is too high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8054975" cy="844550"/>
          </a:xfrm>
        </p:spPr>
        <p:txBody>
          <a:bodyPr/>
          <a:lstStyle/>
          <a:p>
            <a:pPr eaLnBrk="1" hangingPunct="1"/>
            <a:r>
              <a:rPr lang="en-US" smtClean="0"/>
              <a:t>Example of RR with Time Quantum = 4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511300"/>
            <a:ext cx="7351712" cy="4483100"/>
          </a:xfrm>
        </p:spPr>
        <p:txBody>
          <a:bodyPr/>
          <a:lstStyle/>
          <a:p>
            <a:pPr>
              <a:lnSpc>
                <a:spcPct val="90000"/>
              </a:lnSpc>
              <a:buFont typeface="Monotype Sorts" charset="2"/>
              <a:buNone/>
              <a:tabLst>
                <a:tab pos="2222500" algn="ctr"/>
                <a:tab pos="3997325" algn="ctr"/>
              </a:tabLst>
            </a:pPr>
            <a:r>
              <a:rPr lang="en-US" smtClean="0"/>
              <a:t>		</a:t>
            </a:r>
            <a:r>
              <a:rPr lang="en-US" u="sng" smtClean="0"/>
              <a:t>Process</a:t>
            </a:r>
            <a:r>
              <a:rPr lang="en-US" smtClean="0"/>
              <a:t>	</a:t>
            </a:r>
            <a:r>
              <a:rPr lang="en-US" u="sng" smtClean="0"/>
              <a:t>Burst Time</a:t>
            </a:r>
          </a:p>
          <a:p>
            <a:pPr>
              <a:lnSpc>
                <a:spcPct val="90000"/>
              </a:lnSpc>
              <a:buFont typeface="Monotype Sorts" charset="2"/>
              <a:buNone/>
              <a:tabLst>
                <a:tab pos="2222500" algn="ctr"/>
                <a:tab pos="3997325" algn="ctr"/>
              </a:tabLst>
            </a:pPr>
            <a:r>
              <a:rPr lang="en-US" i="1" smtClean="0"/>
              <a:t>		P</a:t>
            </a:r>
            <a:r>
              <a:rPr lang="en-US" i="1" baseline="-25000" smtClean="0"/>
              <a:t>1	</a:t>
            </a:r>
            <a:r>
              <a:rPr lang="en-US" smtClean="0"/>
              <a:t>24</a:t>
            </a:r>
          </a:p>
          <a:p>
            <a:pPr>
              <a:lnSpc>
                <a:spcPct val="90000"/>
              </a:lnSpc>
              <a:buFont typeface="Monotype Sorts" charset="2"/>
              <a:buNone/>
              <a:tabLst>
                <a:tab pos="2222500" algn="ctr"/>
                <a:tab pos="3997325" algn="ctr"/>
              </a:tabLst>
            </a:pPr>
            <a:r>
              <a:rPr lang="en-US" smtClean="0"/>
              <a:t>		 </a:t>
            </a:r>
            <a:r>
              <a:rPr lang="en-US" i="1" smtClean="0"/>
              <a:t>P</a:t>
            </a:r>
            <a:r>
              <a:rPr lang="en-US" i="1" baseline="-25000" smtClean="0"/>
              <a:t>2	  </a:t>
            </a:r>
            <a:r>
              <a:rPr lang="en-US" smtClean="0"/>
              <a:t>3</a:t>
            </a:r>
          </a:p>
          <a:p>
            <a:pPr>
              <a:lnSpc>
                <a:spcPct val="90000"/>
              </a:lnSpc>
              <a:buFont typeface="Monotype Sorts" charset="2"/>
              <a:buNone/>
              <a:tabLst>
                <a:tab pos="2222500" algn="ctr"/>
                <a:tab pos="3997325" algn="ctr"/>
              </a:tabLst>
            </a:pPr>
            <a:r>
              <a:rPr lang="en-US" smtClean="0"/>
              <a:t>		 </a:t>
            </a:r>
            <a:r>
              <a:rPr lang="en-US" i="1" smtClean="0"/>
              <a:t>P</a:t>
            </a:r>
            <a:r>
              <a:rPr lang="en-US" i="1" baseline="-25000" smtClean="0"/>
              <a:t>3	</a:t>
            </a:r>
            <a:r>
              <a:rPr lang="en-US" smtClean="0"/>
              <a:t>3</a:t>
            </a:r>
          </a:p>
          <a:p>
            <a:pPr>
              <a:lnSpc>
                <a:spcPct val="90000"/>
              </a:lnSpc>
              <a:buFont typeface="Monotype Sorts" charset="2"/>
              <a:buNone/>
              <a:tabLst>
                <a:tab pos="2222500" algn="ctr"/>
                <a:tab pos="3997325" algn="ctr"/>
              </a:tabLst>
            </a:pPr>
            <a:r>
              <a:rPr lang="en-US" smtClean="0"/>
              <a:t>		</a:t>
            </a:r>
          </a:p>
          <a:p>
            <a:pPr>
              <a:lnSpc>
                <a:spcPct val="90000"/>
              </a:lnSpc>
              <a:tabLst>
                <a:tab pos="2222500" algn="ctr"/>
                <a:tab pos="3997325" algn="ctr"/>
              </a:tabLst>
            </a:pPr>
            <a:r>
              <a:rPr lang="en-US" smtClean="0"/>
              <a:t>The Gantt chart is: 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endParaRPr lang="en-US" smtClean="0"/>
          </a:p>
          <a:p>
            <a:pPr>
              <a:lnSpc>
                <a:spcPct val="90000"/>
              </a:lnSpc>
              <a:tabLst>
                <a:tab pos="2222500" algn="ctr"/>
                <a:tab pos="3997325" algn="ctr"/>
              </a:tabLst>
            </a:pPr>
            <a:r>
              <a:rPr lang="en-US" smtClean="0"/>
              <a:t>Typically, higher average turnaround than SJF, but better </a:t>
            </a:r>
            <a:r>
              <a:rPr lang="en-US" i="1" smtClean="0"/>
              <a:t>response</a:t>
            </a:r>
            <a:endParaRPr lang="en-US" smtClean="0"/>
          </a:p>
        </p:txBody>
      </p:sp>
      <p:grpSp>
        <p:nvGrpSpPr>
          <p:cNvPr id="25604" name="Group 27"/>
          <p:cNvGrpSpPr>
            <a:grpSpLocks/>
          </p:cNvGrpSpPr>
          <p:nvPr/>
        </p:nvGrpSpPr>
        <p:grpSpPr bwMode="auto">
          <a:xfrm>
            <a:off x="1609725" y="3952875"/>
            <a:ext cx="4810125" cy="989013"/>
            <a:chOff x="1056" y="2640"/>
            <a:chExt cx="3030" cy="623"/>
          </a:xfrm>
        </p:grpSpPr>
        <p:grpSp>
          <p:nvGrpSpPr>
            <p:cNvPr id="25605" name="Group 14"/>
            <p:cNvGrpSpPr>
              <a:grpSpLocks/>
            </p:cNvGrpSpPr>
            <p:nvPr/>
          </p:nvGrpSpPr>
          <p:grpSpPr bwMode="auto">
            <a:xfrm>
              <a:off x="1152" y="2640"/>
              <a:ext cx="2842" cy="384"/>
              <a:chOff x="1152" y="2736"/>
              <a:chExt cx="2304" cy="288"/>
            </a:xfrm>
          </p:grpSpPr>
          <p:sp>
            <p:nvSpPr>
              <p:cNvPr id="25615" name="Rectangle 4"/>
              <p:cNvSpPr>
                <a:spLocks noChangeArrowheads="1"/>
              </p:cNvSpPr>
              <p:nvPr/>
            </p:nvSpPr>
            <p:spPr bwMode="auto">
              <a:xfrm>
                <a:off x="1152" y="2736"/>
                <a:ext cx="288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>
                    <a:latin typeface="Helvetica" charset="0"/>
                  </a:rPr>
                  <a:t>P</a:t>
                </a:r>
                <a:r>
                  <a:rPr lang="en-US" baseline="-25000">
                    <a:latin typeface="Helvetica" charset="0"/>
                  </a:rPr>
                  <a:t>1</a:t>
                </a:r>
                <a:endParaRPr lang="en-US">
                  <a:latin typeface="Helvetica" charset="0"/>
                </a:endParaRPr>
              </a:p>
            </p:txBody>
          </p:sp>
          <p:sp>
            <p:nvSpPr>
              <p:cNvPr id="25616" name="Rectangle 5"/>
              <p:cNvSpPr>
                <a:spLocks noChangeArrowheads="1"/>
              </p:cNvSpPr>
              <p:nvPr/>
            </p:nvSpPr>
            <p:spPr bwMode="auto">
              <a:xfrm>
                <a:off x="1440" y="2736"/>
                <a:ext cx="288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>
                    <a:latin typeface="Helvetica" charset="0"/>
                  </a:rPr>
                  <a:t>P</a:t>
                </a:r>
                <a:r>
                  <a:rPr lang="en-US" baseline="-25000">
                    <a:latin typeface="Helvetica" charset="0"/>
                  </a:rPr>
                  <a:t>2</a:t>
                </a:r>
              </a:p>
            </p:txBody>
          </p:sp>
          <p:sp>
            <p:nvSpPr>
              <p:cNvPr id="25617" name="Rectangle 6"/>
              <p:cNvSpPr>
                <a:spLocks noChangeArrowheads="1"/>
              </p:cNvSpPr>
              <p:nvPr/>
            </p:nvSpPr>
            <p:spPr bwMode="auto">
              <a:xfrm>
                <a:off x="1728" y="2736"/>
                <a:ext cx="288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>
                    <a:latin typeface="Helvetica" charset="0"/>
                  </a:rPr>
                  <a:t>P</a:t>
                </a:r>
                <a:r>
                  <a:rPr lang="en-US" baseline="-25000">
                    <a:latin typeface="Helvetica" charset="0"/>
                  </a:rPr>
                  <a:t>3</a:t>
                </a:r>
              </a:p>
            </p:txBody>
          </p:sp>
          <p:sp>
            <p:nvSpPr>
              <p:cNvPr id="25618" name="Rectangle 7"/>
              <p:cNvSpPr>
                <a:spLocks noChangeArrowheads="1"/>
              </p:cNvSpPr>
              <p:nvPr/>
            </p:nvSpPr>
            <p:spPr bwMode="auto">
              <a:xfrm>
                <a:off x="2016" y="2736"/>
                <a:ext cx="288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>
                    <a:latin typeface="Helvetica" charset="0"/>
                  </a:rPr>
                  <a:t>P</a:t>
                </a:r>
                <a:r>
                  <a:rPr lang="en-US" baseline="-25000">
                    <a:latin typeface="Helvetica" charset="0"/>
                  </a:rPr>
                  <a:t>1</a:t>
                </a:r>
              </a:p>
            </p:txBody>
          </p:sp>
          <p:sp>
            <p:nvSpPr>
              <p:cNvPr id="25619" name="Rectangle 8"/>
              <p:cNvSpPr>
                <a:spLocks noChangeArrowheads="1"/>
              </p:cNvSpPr>
              <p:nvPr/>
            </p:nvSpPr>
            <p:spPr bwMode="auto">
              <a:xfrm>
                <a:off x="2304" y="2736"/>
                <a:ext cx="288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>
                    <a:latin typeface="Helvetica" charset="0"/>
                  </a:rPr>
                  <a:t>P</a:t>
                </a:r>
                <a:r>
                  <a:rPr lang="en-US" baseline="-25000">
                    <a:latin typeface="Helvetica" charset="0"/>
                  </a:rPr>
                  <a:t>1</a:t>
                </a:r>
              </a:p>
            </p:txBody>
          </p:sp>
          <p:sp>
            <p:nvSpPr>
              <p:cNvPr id="25620" name="Rectangle 9"/>
              <p:cNvSpPr>
                <a:spLocks noChangeArrowheads="1"/>
              </p:cNvSpPr>
              <p:nvPr/>
            </p:nvSpPr>
            <p:spPr bwMode="auto">
              <a:xfrm>
                <a:off x="2592" y="2736"/>
                <a:ext cx="288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>
                    <a:latin typeface="Helvetica" charset="0"/>
                  </a:rPr>
                  <a:t>P</a:t>
                </a:r>
                <a:r>
                  <a:rPr lang="en-US" baseline="-25000">
                    <a:latin typeface="Helvetica" charset="0"/>
                  </a:rPr>
                  <a:t>1</a:t>
                </a:r>
              </a:p>
            </p:txBody>
          </p:sp>
          <p:sp>
            <p:nvSpPr>
              <p:cNvPr id="25621" name="Rectangle 10"/>
              <p:cNvSpPr>
                <a:spLocks noChangeArrowheads="1"/>
              </p:cNvSpPr>
              <p:nvPr/>
            </p:nvSpPr>
            <p:spPr bwMode="auto">
              <a:xfrm>
                <a:off x="2880" y="2736"/>
                <a:ext cx="288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>
                    <a:latin typeface="Helvetica" charset="0"/>
                  </a:rPr>
                  <a:t>P</a:t>
                </a:r>
                <a:r>
                  <a:rPr lang="en-US" baseline="-25000">
                    <a:latin typeface="Helvetica" charset="0"/>
                  </a:rPr>
                  <a:t>1</a:t>
                </a:r>
              </a:p>
            </p:txBody>
          </p:sp>
          <p:sp>
            <p:nvSpPr>
              <p:cNvPr id="25622" name="Rectangle 11"/>
              <p:cNvSpPr>
                <a:spLocks noChangeArrowheads="1"/>
              </p:cNvSpPr>
              <p:nvPr/>
            </p:nvSpPr>
            <p:spPr bwMode="auto">
              <a:xfrm>
                <a:off x="3168" y="2736"/>
                <a:ext cx="288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>
                    <a:latin typeface="Helvetica" charset="0"/>
                  </a:rPr>
                  <a:t>P</a:t>
                </a:r>
                <a:r>
                  <a:rPr lang="en-US" baseline="-25000">
                    <a:latin typeface="Helvetica" charset="0"/>
                  </a:rPr>
                  <a:t>1</a:t>
                </a:r>
              </a:p>
            </p:txBody>
          </p:sp>
        </p:grpSp>
        <p:sp>
          <p:nvSpPr>
            <p:cNvPr id="25606" name="Text Box 15"/>
            <p:cNvSpPr txBox="1">
              <a:spLocks noChangeArrowheads="1"/>
            </p:cNvSpPr>
            <p:nvPr/>
          </p:nvSpPr>
          <p:spPr bwMode="auto">
            <a:xfrm>
              <a:off x="1056" y="3024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Helvetica" charset="0"/>
                </a:rPr>
                <a:t>0</a:t>
              </a:r>
            </a:p>
          </p:txBody>
        </p:sp>
        <p:sp>
          <p:nvSpPr>
            <p:cNvPr id="25607" name="Text Box 16"/>
            <p:cNvSpPr txBox="1">
              <a:spLocks noChangeArrowheads="1"/>
            </p:cNvSpPr>
            <p:nvPr/>
          </p:nvSpPr>
          <p:spPr bwMode="auto">
            <a:xfrm>
              <a:off x="1386" y="3030"/>
              <a:ext cx="19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Helvetica" charset="0"/>
                </a:rPr>
                <a:t>4</a:t>
              </a:r>
            </a:p>
          </p:txBody>
        </p:sp>
        <p:sp>
          <p:nvSpPr>
            <p:cNvPr id="25608" name="Text Box 17"/>
            <p:cNvSpPr txBox="1">
              <a:spLocks noChangeArrowheads="1"/>
            </p:cNvSpPr>
            <p:nvPr/>
          </p:nvSpPr>
          <p:spPr bwMode="auto">
            <a:xfrm>
              <a:off x="1770" y="3030"/>
              <a:ext cx="19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Helvetica" charset="0"/>
                </a:rPr>
                <a:t>7</a:t>
              </a:r>
            </a:p>
          </p:txBody>
        </p:sp>
        <p:sp>
          <p:nvSpPr>
            <p:cNvPr id="25609" name="Text Box 18"/>
            <p:cNvSpPr txBox="1">
              <a:spLocks noChangeArrowheads="1"/>
            </p:cNvSpPr>
            <p:nvPr/>
          </p:nvSpPr>
          <p:spPr bwMode="auto">
            <a:xfrm>
              <a:off x="2068" y="3024"/>
              <a:ext cx="27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Helvetica" charset="0"/>
                </a:rPr>
                <a:t>10</a:t>
              </a:r>
            </a:p>
          </p:txBody>
        </p:sp>
        <p:sp>
          <p:nvSpPr>
            <p:cNvPr id="25610" name="Text Box 19"/>
            <p:cNvSpPr txBox="1">
              <a:spLocks noChangeArrowheads="1"/>
            </p:cNvSpPr>
            <p:nvPr/>
          </p:nvSpPr>
          <p:spPr bwMode="auto">
            <a:xfrm>
              <a:off x="2456" y="3024"/>
              <a:ext cx="27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Helvetica" charset="0"/>
                </a:rPr>
                <a:t>14</a:t>
              </a:r>
            </a:p>
          </p:txBody>
        </p:sp>
        <p:sp>
          <p:nvSpPr>
            <p:cNvPr id="25611" name="Text Box 20"/>
            <p:cNvSpPr txBox="1">
              <a:spLocks noChangeArrowheads="1"/>
            </p:cNvSpPr>
            <p:nvPr/>
          </p:nvSpPr>
          <p:spPr bwMode="auto">
            <a:xfrm>
              <a:off x="2792" y="3024"/>
              <a:ext cx="27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Helvetica" charset="0"/>
                </a:rPr>
                <a:t>18</a:t>
              </a:r>
            </a:p>
          </p:txBody>
        </p:sp>
        <p:sp>
          <p:nvSpPr>
            <p:cNvPr id="25612" name="Text Box 21"/>
            <p:cNvSpPr txBox="1">
              <a:spLocks noChangeArrowheads="1"/>
            </p:cNvSpPr>
            <p:nvPr/>
          </p:nvSpPr>
          <p:spPr bwMode="auto">
            <a:xfrm>
              <a:off x="3088" y="3024"/>
              <a:ext cx="27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Helvetica" charset="0"/>
                </a:rPr>
                <a:t>22</a:t>
              </a:r>
            </a:p>
          </p:txBody>
        </p:sp>
        <p:sp>
          <p:nvSpPr>
            <p:cNvPr id="25613" name="Text Box 22"/>
            <p:cNvSpPr txBox="1">
              <a:spLocks noChangeArrowheads="1"/>
            </p:cNvSpPr>
            <p:nvPr/>
          </p:nvSpPr>
          <p:spPr bwMode="auto">
            <a:xfrm>
              <a:off x="3472" y="3024"/>
              <a:ext cx="27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Helvetica" charset="0"/>
                </a:rPr>
                <a:t>26</a:t>
              </a:r>
            </a:p>
          </p:txBody>
        </p:sp>
        <p:sp>
          <p:nvSpPr>
            <p:cNvPr id="25614" name="Text Box 24"/>
            <p:cNvSpPr txBox="1">
              <a:spLocks noChangeArrowheads="1"/>
            </p:cNvSpPr>
            <p:nvPr/>
          </p:nvSpPr>
          <p:spPr bwMode="auto">
            <a:xfrm>
              <a:off x="3808" y="3024"/>
              <a:ext cx="27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Helvetica" charset="0"/>
                </a:rPr>
                <a:t>30</a:t>
              </a: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025525" y="385763"/>
            <a:ext cx="7829550" cy="457200"/>
          </a:xfrm>
        </p:spPr>
        <p:txBody>
          <a:bodyPr/>
          <a:lstStyle/>
          <a:p>
            <a:pPr eaLnBrk="1" hangingPunct="1"/>
            <a:r>
              <a:rPr lang="en-US" sz="3000" smtClean="0"/>
              <a:t>Time Quantum and Context Switch Time</a:t>
            </a:r>
          </a:p>
        </p:txBody>
      </p:sp>
      <p:pic>
        <p:nvPicPr>
          <p:cNvPr id="2662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2538" y="1857375"/>
            <a:ext cx="7065962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Multilevel Queue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Ready queue is partitioned into separate queues:</a:t>
            </a:r>
            <a:br>
              <a:rPr lang="en-US" smtClean="0"/>
            </a:br>
            <a:r>
              <a:rPr lang="en-US" smtClean="0"/>
              <a:t>foreground (interactive)</a:t>
            </a:r>
            <a:br>
              <a:rPr lang="en-US" smtClean="0"/>
            </a:br>
            <a:r>
              <a:rPr lang="en-US" smtClean="0"/>
              <a:t>background (batch)</a:t>
            </a:r>
          </a:p>
          <a:p>
            <a:r>
              <a:rPr lang="en-US" smtClean="0"/>
              <a:t>Each queue has its own scheduling algorithm</a:t>
            </a:r>
          </a:p>
          <a:p>
            <a:pPr lvl="1"/>
            <a:r>
              <a:rPr lang="en-US" smtClean="0"/>
              <a:t>foreground – RR</a:t>
            </a:r>
          </a:p>
          <a:p>
            <a:pPr lvl="1"/>
            <a:r>
              <a:rPr lang="en-US" smtClean="0"/>
              <a:t>background – FCFS</a:t>
            </a:r>
          </a:p>
          <a:p>
            <a:r>
              <a:rPr lang="en-US" smtClean="0"/>
              <a:t>Scheduling must be done between the queues</a:t>
            </a:r>
          </a:p>
          <a:p>
            <a:pPr lvl="1"/>
            <a:r>
              <a:rPr lang="en-US" smtClean="0"/>
              <a:t>Fixed priority scheduling; (i.e., serve all from foreground then from background).  Possibility of starvation.</a:t>
            </a:r>
          </a:p>
          <a:p>
            <a:pPr lvl="1"/>
            <a:r>
              <a:rPr lang="en-US" smtClean="0"/>
              <a:t>Time slice – each queue gets a certain amount of CPU time which it can schedule amongst its processes; i.e., 80% to foreground in RR</a:t>
            </a:r>
          </a:p>
          <a:p>
            <a:pPr lvl="1"/>
            <a:r>
              <a:rPr lang="en-US" smtClean="0"/>
              <a:t>20% to background in FCFS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Multilevel Queue Scheduling</a:t>
            </a:r>
          </a:p>
        </p:txBody>
      </p:sp>
      <p:pic>
        <p:nvPicPr>
          <p:cNvPr id="2867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1613" y="1482725"/>
            <a:ext cx="6272212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Multilevel Feedback Queue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468438"/>
            <a:ext cx="7351712" cy="4483100"/>
          </a:xfrm>
        </p:spPr>
        <p:txBody>
          <a:bodyPr/>
          <a:lstStyle/>
          <a:p>
            <a:r>
              <a:rPr lang="en-US" smtClean="0"/>
              <a:t>A process can move between the various queues; aging can be implemented this way</a:t>
            </a:r>
          </a:p>
          <a:p>
            <a:r>
              <a:rPr lang="en-US" smtClean="0"/>
              <a:t>Multilevel-feedback-queue scheduler defined by the following parameters:</a:t>
            </a:r>
          </a:p>
          <a:p>
            <a:pPr lvl="1"/>
            <a:r>
              <a:rPr lang="en-US" smtClean="0"/>
              <a:t>number of queues</a:t>
            </a:r>
          </a:p>
          <a:p>
            <a:pPr lvl="1"/>
            <a:r>
              <a:rPr lang="en-US" smtClean="0"/>
              <a:t>scheduling algorithms for each queue</a:t>
            </a:r>
          </a:p>
          <a:p>
            <a:pPr lvl="1"/>
            <a:r>
              <a:rPr lang="en-US" smtClean="0"/>
              <a:t>method used to determine when to upgrade a process</a:t>
            </a:r>
          </a:p>
          <a:p>
            <a:pPr lvl="1"/>
            <a:r>
              <a:rPr lang="en-US" smtClean="0"/>
              <a:t>method used to determine when to demote a process</a:t>
            </a:r>
          </a:p>
          <a:p>
            <a:pPr lvl="1"/>
            <a:r>
              <a:rPr lang="en-US" smtClean="0"/>
              <a:t>method used to determine which queue a process will enter when that process needs service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31888" y="0"/>
            <a:ext cx="7772400" cy="844550"/>
          </a:xfrm>
        </p:spPr>
        <p:txBody>
          <a:bodyPr/>
          <a:lstStyle/>
          <a:p>
            <a:pPr eaLnBrk="1" hangingPunct="1"/>
            <a:r>
              <a:rPr lang="en-US" smtClean="0"/>
              <a:t>Example of Multilevel Feedback Queue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Three queues: </a:t>
            </a:r>
          </a:p>
          <a:p>
            <a:pPr lvl="1"/>
            <a:r>
              <a:rPr lang="en-US" i="1" smtClean="0"/>
              <a:t>Q</a:t>
            </a:r>
            <a:r>
              <a:rPr lang="en-US" baseline="-25000" smtClean="0"/>
              <a:t>0</a:t>
            </a:r>
            <a:r>
              <a:rPr lang="en-US" smtClean="0"/>
              <a:t> – RR with time quantum 8 milliseconds</a:t>
            </a:r>
          </a:p>
          <a:p>
            <a:pPr lvl="1"/>
            <a:r>
              <a:rPr lang="en-US" i="1" smtClean="0"/>
              <a:t>Q</a:t>
            </a:r>
            <a:r>
              <a:rPr lang="en-US" baseline="-25000" smtClean="0"/>
              <a:t>1</a:t>
            </a:r>
            <a:r>
              <a:rPr lang="en-US" smtClean="0"/>
              <a:t> – RR time quantum 16 milliseconds</a:t>
            </a:r>
          </a:p>
          <a:p>
            <a:pPr lvl="1"/>
            <a:r>
              <a:rPr lang="en-US" i="1" smtClean="0"/>
              <a:t>Q</a:t>
            </a:r>
            <a:r>
              <a:rPr lang="en-US" baseline="-25000" smtClean="0"/>
              <a:t>2</a:t>
            </a:r>
            <a:r>
              <a:rPr lang="en-US" smtClean="0"/>
              <a:t> – FCFS</a:t>
            </a:r>
          </a:p>
          <a:p>
            <a:r>
              <a:rPr lang="en-US" smtClean="0"/>
              <a:t>Scheduling</a:t>
            </a:r>
          </a:p>
          <a:p>
            <a:pPr lvl="1"/>
            <a:r>
              <a:rPr lang="en-US" smtClean="0"/>
              <a:t>A new job enters queue </a:t>
            </a:r>
            <a:r>
              <a:rPr lang="en-US" i="1" smtClean="0"/>
              <a:t>Q</a:t>
            </a:r>
            <a:r>
              <a:rPr lang="en-US" i="1" baseline="-25000" smtClean="0"/>
              <a:t>0</a:t>
            </a:r>
            <a:r>
              <a:rPr lang="en-US" i="1" smtClean="0"/>
              <a:t> </a:t>
            </a:r>
            <a:r>
              <a:rPr lang="en-US" smtClean="0"/>
              <a:t>which is served</a:t>
            </a:r>
            <a:r>
              <a:rPr lang="en-US" i="1" smtClean="0"/>
              <a:t> </a:t>
            </a:r>
            <a:r>
              <a:rPr lang="en-US" smtClean="0"/>
              <a:t>FCFS. When it gains CPU, job receives 8 milliseconds.  If it does not finish in 8 milliseconds, job is moved to queue </a:t>
            </a:r>
            <a:r>
              <a:rPr lang="en-US" i="1" smtClean="0"/>
              <a:t>Q</a:t>
            </a:r>
            <a:r>
              <a:rPr lang="en-US" baseline="-25000" smtClean="0"/>
              <a:t>1</a:t>
            </a:r>
            <a:r>
              <a:rPr lang="en-US" smtClean="0"/>
              <a:t>.</a:t>
            </a:r>
          </a:p>
          <a:p>
            <a:pPr lvl="1"/>
            <a:r>
              <a:rPr lang="en-US" smtClean="0"/>
              <a:t>At </a:t>
            </a:r>
            <a:r>
              <a:rPr lang="en-US" i="1" smtClean="0"/>
              <a:t>Q</a:t>
            </a:r>
            <a:r>
              <a:rPr lang="en-US" baseline="-25000" smtClean="0"/>
              <a:t>1</a:t>
            </a:r>
            <a:r>
              <a:rPr lang="en-US" smtClean="0"/>
              <a:t> job is again served FCFS and receives 16 additional milliseconds.  If it still does not complete, it is preempted and moved to queue </a:t>
            </a:r>
            <a:r>
              <a:rPr lang="en-US" i="1" smtClean="0"/>
              <a:t>Q</a:t>
            </a:r>
            <a:r>
              <a:rPr lang="en-US" baseline="-25000" smtClean="0"/>
              <a:t>2</a:t>
            </a:r>
            <a:r>
              <a:rPr lang="en-US" smtClean="0"/>
              <a:t>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Multilevel Feedback Queues</a:t>
            </a:r>
          </a:p>
        </p:txBody>
      </p:sp>
      <p:pic>
        <p:nvPicPr>
          <p:cNvPr id="3174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85925" y="1598613"/>
            <a:ext cx="612457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Multiple-Processor Scheduling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411288"/>
            <a:ext cx="6321425" cy="4410075"/>
          </a:xfrm>
        </p:spPr>
        <p:txBody>
          <a:bodyPr/>
          <a:lstStyle/>
          <a:p>
            <a:r>
              <a:rPr lang="en-US" smtClean="0"/>
              <a:t>CPU scheduling more complex when multiple CPUs are available</a:t>
            </a:r>
          </a:p>
          <a:p>
            <a:r>
              <a:rPr lang="en-US" b="1" smtClean="0"/>
              <a:t>Homogeneous processors </a:t>
            </a:r>
            <a:r>
              <a:rPr lang="en-US" smtClean="0"/>
              <a:t>within a multiprocessor</a:t>
            </a:r>
          </a:p>
          <a:p>
            <a:r>
              <a:rPr lang="en-US" b="1" smtClean="0"/>
              <a:t>Asymmetric multiprocessing </a:t>
            </a:r>
            <a:r>
              <a:rPr lang="en-US" smtClean="0"/>
              <a:t>– only one processor accesses the system data structures, alleviating the need for data sharing</a:t>
            </a:r>
          </a:p>
          <a:p>
            <a:r>
              <a:rPr lang="en-US" b="1" smtClean="0"/>
              <a:t>Symmetric multiprocessing  (SMP) </a:t>
            </a:r>
            <a:r>
              <a:rPr lang="en-US" smtClean="0"/>
              <a:t>– each processor is self-scheduling, all processes in common ready queue, or each has its own private queue of ready processes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smtClean="0"/>
              <a:t>Processor affinity </a:t>
            </a:r>
            <a:r>
              <a:rPr lang="en-US" smtClean="0"/>
              <a:t>– </a:t>
            </a:r>
          </a:p>
          <a:p>
            <a:pPr lvl="1"/>
            <a:r>
              <a:rPr lang="en-US" smtClean="0"/>
              <a:t>Example of process migrating from cache of one processer to another processor</a:t>
            </a:r>
          </a:p>
          <a:p>
            <a:r>
              <a:rPr lang="en-US" smtClean="0"/>
              <a:t>Migration is avoided due to high cost of invalidating and repopulating caches.</a:t>
            </a:r>
          </a:p>
          <a:p>
            <a:r>
              <a:rPr lang="en-US" smtClean="0"/>
              <a:t> Process has affinity for processor on which it is currently running</a:t>
            </a:r>
          </a:p>
          <a:p>
            <a:pPr lvl="1"/>
            <a:r>
              <a:rPr lang="en-US" b="1" smtClean="0"/>
              <a:t>soft affinity</a:t>
            </a:r>
          </a:p>
          <a:p>
            <a:pPr lvl="1"/>
            <a:r>
              <a:rPr lang="en-US" b="1" smtClean="0"/>
              <a:t>hard affinity</a:t>
            </a:r>
          </a:p>
          <a:p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Basic Concepts (CPU Burst)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1375" y="1265238"/>
            <a:ext cx="7351713" cy="3429000"/>
          </a:xfrm>
        </p:spPr>
        <p:txBody>
          <a:bodyPr/>
          <a:lstStyle/>
          <a:p>
            <a:r>
              <a:rPr lang="en-US" smtClean="0"/>
              <a:t>CPU–I/O Burst Cycle </a:t>
            </a:r>
          </a:p>
          <a:p>
            <a:pPr lvl="1"/>
            <a:r>
              <a:rPr lang="en-US" smtClean="0"/>
              <a:t>Process execution begins with a CPU burst</a:t>
            </a:r>
          </a:p>
          <a:p>
            <a:pPr lvl="1"/>
            <a:r>
              <a:rPr lang="en-US" smtClean="0"/>
              <a:t>Process execution consists of a </a:t>
            </a:r>
            <a:r>
              <a:rPr lang="en-US" i="1" smtClean="0"/>
              <a:t>cycle</a:t>
            </a:r>
            <a:r>
              <a:rPr lang="en-US" smtClean="0"/>
              <a:t> of CPU execution and I/O wait</a:t>
            </a:r>
          </a:p>
          <a:p>
            <a:r>
              <a:rPr lang="en-US" b="1" smtClean="0"/>
              <a:t>CPU burst </a:t>
            </a:r>
            <a:r>
              <a:rPr lang="en-US" smtClean="0"/>
              <a:t>distribution</a:t>
            </a:r>
          </a:p>
          <a:p>
            <a:pPr lvl="1"/>
            <a:r>
              <a:rPr lang="en-US" smtClean="0"/>
              <a:t>Long bursts – CPU bound</a:t>
            </a:r>
          </a:p>
          <a:p>
            <a:pPr lvl="1"/>
            <a:r>
              <a:rPr lang="en-US" smtClean="0"/>
              <a:t>Shorts bursts – Array bound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NUMA and CPU Scheduling</a:t>
            </a:r>
          </a:p>
        </p:txBody>
      </p:sp>
      <p:pic>
        <p:nvPicPr>
          <p:cNvPr id="34819" name="Picture 4" descr="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1981200"/>
            <a:ext cx="5830888" cy="311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End of Chapter 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76238"/>
            <a:ext cx="7924800" cy="457200"/>
          </a:xfrm>
        </p:spPr>
        <p:txBody>
          <a:bodyPr/>
          <a:lstStyle/>
          <a:p>
            <a:pPr eaLnBrk="1" hangingPunct="1"/>
            <a:r>
              <a:rPr lang="en-US" sz="2800" smtClean="0"/>
              <a:t>Alternating Sequence of CPU And I/O Bursts</a:t>
            </a:r>
          </a:p>
        </p:txBody>
      </p:sp>
      <p:pic>
        <p:nvPicPr>
          <p:cNvPr id="9219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06713" y="1236663"/>
            <a:ext cx="2744787" cy="503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Histogram of CPU-burst Times</a:t>
            </a:r>
          </a:p>
        </p:txBody>
      </p:sp>
      <p:pic>
        <p:nvPicPr>
          <p:cNvPr id="10243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4488" y="1525588"/>
            <a:ext cx="5721350" cy="380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CPU Scheduler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Selects from among the processes in memory that are ready to execute, and allocates the CPU to one of them</a:t>
            </a:r>
          </a:p>
          <a:p>
            <a:r>
              <a:rPr lang="en-US" smtClean="0"/>
              <a:t>CPU scheduling decisions may take place when a process:</a:t>
            </a:r>
          </a:p>
          <a:p>
            <a:pPr lvl="1">
              <a:buFont typeface="Monotype Sorts" charset="2"/>
              <a:buNone/>
            </a:pPr>
            <a:r>
              <a:rPr lang="en-US" smtClean="0">
                <a:solidFill>
                  <a:srgbClr val="CC6600"/>
                </a:solidFill>
              </a:rPr>
              <a:t>1.	</a:t>
            </a:r>
            <a:r>
              <a:rPr lang="en-US" smtClean="0"/>
              <a:t>Switches from running to waiting state</a:t>
            </a:r>
          </a:p>
          <a:p>
            <a:pPr lvl="1">
              <a:buFont typeface="Monotype Sorts" charset="2"/>
              <a:buNone/>
            </a:pPr>
            <a:r>
              <a:rPr lang="en-US" smtClean="0">
                <a:solidFill>
                  <a:srgbClr val="CC6600"/>
                </a:solidFill>
              </a:rPr>
              <a:t>2.</a:t>
            </a:r>
            <a:r>
              <a:rPr lang="en-US" smtClean="0"/>
              <a:t>	Switches from running to ready state</a:t>
            </a:r>
          </a:p>
          <a:p>
            <a:pPr lvl="1">
              <a:buFont typeface="Monotype Sorts" charset="2"/>
              <a:buNone/>
            </a:pPr>
            <a:r>
              <a:rPr lang="en-US" smtClean="0">
                <a:solidFill>
                  <a:srgbClr val="CC6600"/>
                </a:solidFill>
              </a:rPr>
              <a:t>3.</a:t>
            </a:r>
            <a:r>
              <a:rPr lang="en-US" smtClean="0"/>
              <a:t>	Switches from waiting to ready</a:t>
            </a:r>
          </a:p>
          <a:p>
            <a:pPr lvl="1">
              <a:buFont typeface="Monotype Sorts" charset="2"/>
              <a:buNone/>
            </a:pPr>
            <a:r>
              <a:rPr lang="en-US" smtClean="0">
                <a:solidFill>
                  <a:srgbClr val="CC6600"/>
                </a:solidFill>
              </a:rPr>
              <a:t>4.</a:t>
            </a:r>
            <a:r>
              <a:rPr lang="en-US" smtClean="0"/>
              <a:t>	Terminates</a:t>
            </a:r>
          </a:p>
          <a:p>
            <a:r>
              <a:rPr lang="en-US" smtClean="0"/>
              <a:t>Scheduling under 1 and 4 is </a:t>
            </a:r>
            <a:r>
              <a:rPr lang="en-US" b="1" smtClean="0"/>
              <a:t>nonpreemptive</a:t>
            </a:r>
          </a:p>
          <a:p>
            <a:r>
              <a:rPr lang="en-US" smtClean="0"/>
              <a:t>All other scheduling is </a:t>
            </a:r>
            <a:r>
              <a:rPr lang="en-US" b="1" smtClean="0"/>
              <a:t>preemptive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Dispatcher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382713"/>
            <a:ext cx="7351712" cy="4483100"/>
          </a:xfrm>
        </p:spPr>
        <p:txBody>
          <a:bodyPr/>
          <a:lstStyle/>
          <a:p>
            <a:r>
              <a:rPr lang="en-US" smtClean="0"/>
              <a:t>Dispatcher module gives control of the CPU to the process selected by the short-term scheduler; this involves:</a:t>
            </a:r>
          </a:p>
          <a:p>
            <a:pPr lvl="1"/>
            <a:r>
              <a:rPr lang="en-US" smtClean="0"/>
              <a:t>switching context</a:t>
            </a:r>
          </a:p>
          <a:p>
            <a:pPr lvl="1"/>
            <a:r>
              <a:rPr lang="en-US" smtClean="0"/>
              <a:t>switching to user mode</a:t>
            </a:r>
          </a:p>
          <a:p>
            <a:pPr lvl="1"/>
            <a:r>
              <a:rPr lang="en-US" smtClean="0"/>
              <a:t>jumping to the proper location in the user program to restart that program</a:t>
            </a:r>
          </a:p>
          <a:p>
            <a:r>
              <a:rPr lang="en-US" b="1" smtClean="0"/>
              <a:t>Dispatch latency </a:t>
            </a:r>
            <a:r>
              <a:rPr lang="en-US" smtClean="0"/>
              <a:t>– time it takes for the dispatcher to stop one process and start another running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Scheduling Criteria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9150" y="1246188"/>
            <a:ext cx="7335838" cy="3773487"/>
          </a:xfrm>
        </p:spPr>
        <p:txBody>
          <a:bodyPr/>
          <a:lstStyle/>
          <a:p>
            <a:r>
              <a:rPr lang="en-US" b="1" smtClean="0"/>
              <a:t>CPU utilization </a:t>
            </a:r>
            <a:r>
              <a:rPr lang="en-US" smtClean="0"/>
              <a:t>– keep the CPU as busy as possible</a:t>
            </a:r>
          </a:p>
          <a:p>
            <a:r>
              <a:rPr lang="en-US" b="1" smtClean="0"/>
              <a:t>Throughput</a:t>
            </a:r>
            <a:r>
              <a:rPr lang="en-US" smtClean="0"/>
              <a:t> – # of processes that complete their execution per time unit</a:t>
            </a:r>
          </a:p>
          <a:p>
            <a:r>
              <a:rPr lang="en-US" b="1" smtClean="0"/>
              <a:t>Turnaround time </a:t>
            </a:r>
            <a:r>
              <a:rPr lang="en-US" smtClean="0"/>
              <a:t>– amount of time to execute a particular process</a:t>
            </a:r>
          </a:p>
          <a:p>
            <a:r>
              <a:rPr lang="en-US" b="1" smtClean="0"/>
              <a:t>Waiting time </a:t>
            </a:r>
            <a:r>
              <a:rPr lang="en-US" smtClean="0"/>
              <a:t>– amount of time a process has been waiting in the ready queue</a:t>
            </a:r>
          </a:p>
          <a:p>
            <a:r>
              <a:rPr lang="en-US" b="1" smtClean="0"/>
              <a:t>Response time </a:t>
            </a:r>
            <a:r>
              <a:rPr lang="en-US" smtClean="0"/>
              <a:t>– amount of time it takes from when a request was submitted until the first response is produced, not output  (for time-sharing environment)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Scheduling Algorithm Optimization Criteria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439863"/>
            <a:ext cx="7351712" cy="4483100"/>
          </a:xfrm>
        </p:spPr>
        <p:txBody>
          <a:bodyPr/>
          <a:lstStyle/>
          <a:p>
            <a:r>
              <a:rPr lang="en-US" smtClean="0"/>
              <a:t>Max CPU utilization</a:t>
            </a:r>
          </a:p>
          <a:p>
            <a:r>
              <a:rPr lang="en-US" smtClean="0"/>
              <a:t>Max throughput</a:t>
            </a:r>
          </a:p>
          <a:p>
            <a:r>
              <a:rPr lang="en-US" smtClean="0"/>
              <a:t>Min turnaround time </a:t>
            </a:r>
          </a:p>
          <a:p>
            <a:r>
              <a:rPr lang="en-US" smtClean="0"/>
              <a:t>Min waiting time </a:t>
            </a:r>
          </a:p>
          <a:p>
            <a:r>
              <a:rPr lang="en-US" smtClean="0"/>
              <a:t>Min response time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s-8">
  <a:themeElements>
    <a:clrScheme name="os-8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os-8">
      <a:majorFont>
        <a:latin typeface="Arial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os-8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8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8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OS8</Template>
  <TotalTime>6847</TotalTime>
  <Words>1120</Words>
  <Application>Microsoft Office PowerPoint</Application>
  <PresentationFormat>On-screen Show (4:3)</PresentationFormat>
  <Paragraphs>260</Paragraphs>
  <Slides>31</Slides>
  <Notes>28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os-8</vt:lpstr>
      <vt:lpstr>Equation</vt:lpstr>
      <vt:lpstr>Chapter 5:  CPU Scheduling</vt:lpstr>
      <vt:lpstr>Types of schedulers</vt:lpstr>
      <vt:lpstr>Basic Concepts (CPU Burst)</vt:lpstr>
      <vt:lpstr>Alternating Sequence of CPU And I/O Bursts</vt:lpstr>
      <vt:lpstr>Histogram of CPU-burst Times</vt:lpstr>
      <vt:lpstr>CPU Scheduler</vt:lpstr>
      <vt:lpstr>Dispatcher</vt:lpstr>
      <vt:lpstr>Scheduling Criteria</vt:lpstr>
      <vt:lpstr>Scheduling Algorithm Optimization Criteria</vt:lpstr>
      <vt:lpstr>First-Come, First-Served (FCFS) Scheduling</vt:lpstr>
      <vt:lpstr>FCFS Scheduling (Cont)</vt:lpstr>
      <vt:lpstr>Shortest-Job-First (SJF) Scheduling</vt:lpstr>
      <vt:lpstr>Slide 13</vt:lpstr>
      <vt:lpstr>Example of SJF</vt:lpstr>
      <vt:lpstr>Example of Pre-emptive SJF</vt:lpstr>
      <vt:lpstr>Determining Length of Next CPU Burst</vt:lpstr>
      <vt:lpstr>Examples of Exponential Averaging</vt:lpstr>
      <vt:lpstr>Prediction of the Length of the Next CPU Burst</vt:lpstr>
      <vt:lpstr>Priority Scheduling</vt:lpstr>
      <vt:lpstr>Round Robin (RR)</vt:lpstr>
      <vt:lpstr>Example of RR with Time Quantum = 4</vt:lpstr>
      <vt:lpstr>Time Quantum and Context Switch Time</vt:lpstr>
      <vt:lpstr>Multilevel Queue</vt:lpstr>
      <vt:lpstr>Multilevel Queue Scheduling</vt:lpstr>
      <vt:lpstr>Multilevel Feedback Queue</vt:lpstr>
      <vt:lpstr>Example of Multilevel Feedback Queue</vt:lpstr>
      <vt:lpstr>Multilevel Feedback Queues</vt:lpstr>
      <vt:lpstr>Multiple-Processor Scheduling</vt:lpstr>
      <vt:lpstr>Slide 29</vt:lpstr>
      <vt:lpstr>NUMA and CPU Scheduling</vt:lpstr>
      <vt:lpstr>End of Chapter 5</vt:lpstr>
    </vt:vector>
  </TitlesOfParts>
  <Company>Lucent Technologies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6:  CPU Scheduling</dc:title>
  <dc:creator>Marilyn Turnamian</dc:creator>
  <cp:lastModifiedBy>lboloni</cp:lastModifiedBy>
  <cp:revision>135</cp:revision>
  <cp:lastPrinted>2001-06-14T14:25:09Z</cp:lastPrinted>
  <dcterms:created xsi:type="dcterms:W3CDTF">2008-08-11T20:51:51Z</dcterms:created>
  <dcterms:modified xsi:type="dcterms:W3CDTF">2015-10-06T14:11:46Z</dcterms:modified>
</cp:coreProperties>
</file>