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299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315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314" r:id="rId4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288" y="-84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04CFBFA-FBEA-44DE-8F0D-39F77426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052DE7-C83B-4642-8F4E-7818E2371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9D086-4A19-4F4C-91D8-E8AC59363732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A212E-AE40-497F-B13B-DAE93C2736F6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6485-DD2E-4C49-B372-C240AFDC4DDD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428B2-7F41-46B0-AB58-62BC1E097765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2BEC4-C552-4838-8B6D-AC0508F25245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8083C-F279-44F8-ADD8-C16ECF605FD7}" type="slidenum">
              <a:rPr lang="en-US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4853-4E38-4AB0-A302-24751ACF537A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1DADB-0302-4ADF-85AD-EA619EB38120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B7E8D-ABA4-48BD-ABC0-B9ADDF7C04E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69FEF-D081-4242-8953-C2A2D860A0EB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1B485-2A40-4E8F-9523-83E11E1F89D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246D9-BCE5-4387-8411-4DCEBBAB75C2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5EDE5-1CDA-4603-98DF-3630177D77C0}" type="slidenum">
              <a:rPr lang="en-US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17CA6-6CFE-4B4E-AEB0-B18580E7B73E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EE0F4-F726-47BB-8758-7D4C8EAB406D}" type="slidenum">
              <a:rPr lang="en-US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3B11F-EE56-4FD9-861B-D43357EC4941}" type="slidenum">
              <a:rPr lang="en-US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2458B-886A-40EA-864B-CFC1461EAB8A}" type="slidenum">
              <a:rPr lang="en-US"/>
              <a:pPr/>
              <a:t>25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251B4-A0AF-4536-B114-3159E47B5FC1}" type="slidenum">
              <a:rPr lang="en-US"/>
              <a:pPr/>
              <a:t>26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CFA2C-F868-49DB-9326-56C552DCF1D8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0E34F-4B59-4B33-AE68-5E57CC47AAE0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B72B0-84D9-46AC-BD07-0B83563EE358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DC6EE-705E-48E2-9F54-10A79AA30638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01E95-AE0D-4CD3-B641-94BB0DA6B620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EB9FA-356A-4163-87BB-9BE8DE1C1BD8}" type="slidenum">
              <a:rPr lang="en-US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3DFDE-C7BD-407C-B257-6C1D21E7D987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C5652-31CF-4C22-BE00-49739276D3A1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04262-4565-44BC-A546-533A6A555CB0}" type="slidenum">
              <a:rPr lang="en-US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E276-D63B-43FA-AD77-90195AC97CB2}" type="slidenum">
              <a:rPr lang="en-US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C9B73-EEC1-4CDB-9E1B-8E3EB83A067C}" type="slidenum">
              <a:rPr lang="en-US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FCE9-E66E-4861-8B72-21D0CB701B4F}" type="slidenum">
              <a:rPr lang="en-US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38366-E796-48BA-8EFF-FB62C1133DD7}" type="slidenum">
              <a:rPr lang="en-US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1EF75-4EB9-414B-9FFA-2520E634D67C}" type="slidenum">
              <a:rPr lang="en-US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0662B-DC3F-4DC0-A9B1-194C5D372279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D1B34-F76E-44E3-8D59-3056D1BC69FF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4AAE8-2EC8-4343-9784-5C14B677C9D6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7F7C-AF81-4062-B474-7B0AB1168DED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5B17-69D3-4A5A-A7A0-87E29041F73F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9FD8-13F0-44D1-90EC-F5B7624ED0C4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10.</a:t>
            </a:r>
            <a:fld id="{7429DB82-E803-4666-A241-93C333E63C78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10:  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Sequential-access File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3" y="1962150"/>
            <a:ext cx="7010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0"/>
            <a:ext cx="8469312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Simulation of Sequential Access on Direct-access File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933575"/>
            <a:ext cx="709136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Example of Index and Relative Files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63" y="1531938"/>
            <a:ext cx="59023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Directory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374775"/>
            <a:ext cx="7370762" cy="35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collection of nodes containing information about all files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3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4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F n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Directory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Files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990600" y="5638800"/>
            <a:ext cx="7029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Helvetica" pitchFamily="34" charset="0"/>
              </a:rPr>
              <a:t>Both the directory structure and the files reside on disk</a:t>
            </a:r>
          </a:p>
          <a:p>
            <a:r>
              <a:rPr lang="en-US" sz="2000">
                <a:latin typeface="Helvetica" pitchFamily="34" charset="0"/>
              </a:rPr>
              <a:t>Backups of these two structures are kept on tapes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Structure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Disk can be subdivided into </a:t>
            </a:r>
            <a:r>
              <a:rPr lang="en-US" smtClean="0">
                <a:solidFill>
                  <a:srgbClr val="3366FF"/>
                </a:solidFill>
              </a:rPr>
              <a:t>partitions</a:t>
            </a:r>
          </a:p>
          <a:p>
            <a:r>
              <a:rPr lang="en-US" smtClean="0"/>
              <a:t>Disks or partitions can be </a:t>
            </a:r>
            <a:r>
              <a:rPr lang="en-US" smtClean="0">
                <a:solidFill>
                  <a:srgbClr val="3366FF"/>
                </a:solidFill>
              </a:rPr>
              <a:t>RAID </a:t>
            </a:r>
            <a:r>
              <a:rPr lang="en-US" smtClean="0"/>
              <a:t>protected against failure</a:t>
            </a:r>
          </a:p>
          <a:p>
            <a:r>
              <a:rPr lang="en-US" smtClean="0"/>
              <a:t>Disk or partition can be used </a:t>
            </a:r>
            <a:r>
              <a:rPr lang="en-US" smtClean="0">
                <a:solidFill>
                  <a:srgbClr val="3366FF"/>
                </a:solidFill>
              </a:rPr>
              <a:t>raw </a:t>
            </a:r>
            <a:r>
              <a:rPr lang="en-US" smtClean="0"/>
              <a:t>– without a file system, or </a:t>
            </a:r>
            <a:r>
              <a:rPr lang="en-US" smtClean="0">
                <a:solidFill>
                  <a:srgbClr val="3366FF"/>
                </a:solidFill>
              </a:rPr>
              <a:t>formatted </a:t>
            </a:r>
            <a:r>
              <a:rPr lang="en-US" smtClean="0"/>
              <a:t>with a file system</a:t>
            </a:r>
          </a:p>
          <a:p>
            <a:r>
              <a:rPr lang="en-US" smtClean="0"/>
              <a:t>Partitions also known as minidisks, slices</a:t>
            </a:r>
          </a:p>
          <a:p>
            <a:r>
              <a:rPr lang="en-US" smtClean="0"/>
              <a:t>Entity containing file system known as a </a:t>
            </a:r>
            <a:r>
              <a:rPr lang="en-US" smtClean="0">
                <a:solidFill>
                  <a:srgbClr val="3366FF"/>
                </a:solidFill>
              </a:rPr>
              <a:t>volume</a:t>
            </a:r>
          </a:p>
          <a:p>
            <a:r>
              <a:rPr lang="en-US" smtClean="0"/>
              <a:t>Each volume containing file system also tracks that file system’s info in </a:t>
            </a:r>
            <a:r>
              <a:rPr lang="en-US" smtClean="0">
                <a:solidFill>
                  <a:srgbClr val="3366FF"/>
                </a:solidFill>
              </a:rPr>
              <a:t>device directory </a:t>
            </a:r>
            <a:r>
              <a:rPr lang="en-US" smtClean="0"/>
              <a:t>or </a:t>
            </a:r>
            <a:r>
              <a:rPr lang="en-US" smtClean="0">
                <a:solidFill>
                  <a:srgbClr val="3366FF"/>
                </a:solidFill>
              </a:rPr>
              <a:t>volume table of contents</a:t>
            </a:r>
          </a:p>
          <a:p>
            <a:r>
              <a:rPr lang="en-US" smtClean="0"/>
              <a:t>As well as </a:t>
            </a:r>
            <a:r>
              <a:rPr lang="en-US" smtClean="0">
                <a:solidFill>
                  <a:srgbClr val="3366FF"/>
                </a:solidFill>
              </a:rPr>
              <a:t>general-purpose file systems </a:t>
            </a:r>
            <a:r>
              <a:rPr lang="en-US" smtClean="0"/>
              <a:t>there are many </a:t>
            </a:r>
            <a:r>
              <a:rPr lang="en-US" smtClean="0">
                <a:solidFill>
                  <a:srgbClr val="3366FF"/>
                </a:solidFill>
              </a:rPr>
              <a:t>special-purpose file systems</a:t>
            </a:r>
            <a:r>
              <a:rPr lang="en-US" smtClean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 Typical File-system Organization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8" y="1470025"/>
            <a:ext cx="6521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Operations Performed on Directory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 for a file</a:t>
            </a:r>
          </a:p>
          <a:p>
            <a:r>
              <a:rPr lang="en-US" smtClean="0"/>
              <a:t>Create a file</a:t>
            </a:r>
          </a:p>
          <a:p>
            <a:r>
              <a:rPr lang="en-US" smtClean="0"/>
              <a:t>Delete a file</a:t>
            </a:r>
          </a:p>
          <a:p>
            <a:r>
              <a:rPr lang="en-US" smtClean="0"/>
              <a:t>List a directory</a:t>
            </a:r>
          </a:p>
          <a:p>
            <a:r>
              <a:rPr lang="en-US" smtClean="0"/>
              <a:t>Rename a file</a:t>
            </a:r>
          </a:p>
          <a:p>
            <a:r>
              <a:rPr lang="en-US" smtClean="0"/>
              <a:t>Traverse the file system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71475"/>
            <a:ext cx="7743825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Organize the Directory (Logically) to Obtain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3338"/>
            <a:ext cx="7270750" cy="4460875"/>
          </a:xfrm>
        </p:spPr>
        <p:txBody>
          <a:bodyPr/>
          <a:lstStyle/>
          <a:p>
            <a:r>
              <a:rPr lang="en-US" smtClean="0"/>
              <a:t>Efficiency – locating a file quickly</a:t>
            </a:r>
          </a:p>
          <a:p>
            <a:r>
              <a:rPr lang="en-US" smtClean="0"/>
              <a:t>Naming – convenient to users</a:t>
            </a:r>
          </a:p>
          <a:p>
            <a:pPr lvl="1"/>
            <a:r>
              <a:rPr lang="en-US" smtClean="0"/>
              <a:t>Two users can have same name for different files</a:t>
            </a:r>
          </a:p>
          <a:p>
            <a:pPr lvl="1"/>
            <a:r>
              <a:rPr lang="en-US" smtClean="0"/>
              <a:t>The same file can have several different names</a:t>
            </a:r>
          </a:p>
          <a:p>
            <a:r>
              <a:rPr lang="en-US" smtClean="0"/>
              <a:t>Grouping – logical grouping of files by properties, (e.g., all Java programs, all games, …)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Single-Level Directory</a:t>
            </a:r>
            <a:endParaRPr lang="en-US" sz="2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82725"/>
            <a:ext cx="7029450" cy="561975"/>
          </a:xfrm>
        </p:spPr>
        <p:txBody>
          <a:bodyPr/>
          <a:lstStyle/>
          <a:p>
            <a:r>
              <a:rPr lang="en-US" smtClean="0"/>
              <a:t>A single directory for all users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050925" y="4238625"/>
            <a:ext cx="71231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Helvetica" pitchFamily="34" charset="0"/>
              </a:rPr>
              <a:t>Naming problem</a:t>
            </a:r>
            <a:br>
              <a:rPr lang="en-US" sz="2000">
                <a:latin typeface="Helvetica" pitchFamily="34" charset="0"/>
              </a:rPr>
            </a:br>
            <a:endParaRPr lang="en-US" sz="2000">
              <a:latin typeface="Helvetica" pitchFamily="34" charset="0"/>
            </a:endParaRPr>
          </a:p>
          <a:p>
            <a:r>
              <a:rPr lang="en-US" sz="2000">
                <a:latin typeface="Helvetica" pitchFamily="34" charset="0"/>
              </a:rPr>
              <a:t>Grouping problem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0263"/>
            <a:ext cx="707707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Directory</a:t>
            </a:r>
            <a:endParaRPr lang="en-US" sz="2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869238" cy="555625"/>
          </a:xfrm>
        </p:spPr>
        <p:txBody>
          <a:bodyPr/>
          <a:lstStyle/>
          <a:p>
            <a:r>
              <a:rPr lang="en-US" smtClean="0"/>
              <a:t>Separate directory for each user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98513" y="4575175"/>
            <a:ext cx="70024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Path name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Can have the same file name for different user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Efficient searching</a:t>
            </a:r>
          </a:p>
          <a:p>
            <a: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>
                <a:latin typeface="Helvetica" pitchFamily="34" charset="0"/>
              </a:rPr>
              <a:t>No grouping capability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8" y="1887538"/>
            <a:ext cx="71024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Concept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Contiguous logical address space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Types: </a:t>
            </a:r>
          </a:p>
          <a:p>
            <a:pPr lvl="1"/>
            <a:r>
              <a:rPr lang="en-US" smtClean="0"/>
              <a:t>Data</a:t>
            </a:r>
          </a:p>
          <a:p>
            <a:pPr lvl="2"/>
            <a:r>
              <a:rPr lang="en-US" smtClean="0"/>
              <a:t>numeric</a:t>
            </a:r>
          </a:p>
          <a:p>
            <a:pPr lvl="2"/>
            <a:r>
              <a:rPr lang="en-US" smtClean="0"/>
              <a:t>character</a:t>
            </a:r>
          </a:p>
          <a:p>
            <a:pPr lvl="2"/>
            <a:r>
              <a:rPr lang="en-US" smtClean="0"/>
              <a:t>binary</a:t>
            </a:r>
          </a:p>
          <a:p>
            <a:pPr lvl="1"/>
            <a:r>
              <a:rPr lang="en-US" smtClean="0"/>
              <a:t>Program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Tree-Structured Directories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385888"/>
            <a:ext cx="73056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Tree-Structured Directories (Cont)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Efficient searching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Grouping Capability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Current directory (working directory)</a:t>
            </a:r>
          </a:p>
          <a:p>
            <a:pPr lvl="1"/>
            <a:r>
              <a:rPr lang="en-US" smtClean="0">
                <a:solidFill>
                  <a:srgbClr val="0033CC"/>
                </a:solidFill>
              </a:rPr>
              <a:t>cd /spell/mail/prog</a:t>
            </a:r>
          </a:p>
          <a:p>
            <a:pPr lvl="1"/>
            <a:r>
              <a:rPr lang="en-US" smtClean="0">
                <a:solidFill>
                  <a:srgbClr val="0033CC"/>
                </a:solidFill>
              </a:rPr>
              <a:t>type list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Tree-Structured Directories (Cont)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290638"/>
            <a:ext cx="7370762" cy="29924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b="1" smtClean="0"/>
              <a:t>Absolute</a:t>
            </a:r>
            <a:r>
              <a:rPr lang="en-US" smtClean="0"/>
              <a:t> or </a:t>
            </a:r>
            <a:r>
              <a:rPr lang="en-US" b="1" smtClean="0"/>
              <a:t>relative</a:t>
            </a:r>
            <a:r>
              <a:rPr lang="en-US" smtClean="0"/>
              <a:t> path name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smtClean="0"/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smtClean="0"/>
              <a:t>Delete a file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smtClean="0"/>
              <a:t>		</a:t>
            </a:r>
            <a:r>
              <a:rPr lang="en-US" smtClean="0">
                <a:solidFill>
                  <a:srgbClr val="0033CC"/>
                </a:solidFill>
              </a:rPr>
              <a:t>rm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smtClean="0"/>
              <a:t>Creating a new subdirectory is done in current directory</a:t>
            </a:r>
          </a:p>
          <a:p>
            <a:pPr marL="628650" lvl="1"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smtClean="0"/>
              <a:t>		</a:t>
            </a:r>
            <a:r>
              <a:rPr lang="en-US" smtClean="0">
                <a:solidFill>
                  <a:srgbClr val="0033CC"/>
                </a:solidFill>
              </a:rPr>
              <a:t>mkdir &lt;dir-name&gt;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smtClean="0"/>
              <a:t>	Example:  if in current directory   </a:t>
            </a:r>
            <a:r>
              <a:rPr lang="en-US" smtClean="0">
                <a:solidFill>
                  <a:srgbClr val="0033CC"/>
                </a:solidFill>
              </a:rPr>
              <a:t>/mail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2857500" algn="ctr"/>
              </a:tabLst>
            </a:pPr>
            <a:r>
              <a:rPr lang="en-US" smtClean="0"/>
              <a:t>		</a:t>
            </a:r>
            <a:r>
              <a:rPr lang="en-US" smtClean="0">
                <a:solidFill>
                  <a:srgbClr val="0033CC"/>
                </a:solidFill>
              </a:rPr>
              <a:t>mkdir count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24275" y="4589463"/>
            <a:ext cx="87947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mail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33650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prog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54375" y="5232400"/>
            <a:ext cx="72072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copy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975100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prt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16425" y="5232400"/>
            <a:ext cx="446088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exp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862513" y="5232400"/>
            <a:ext cx="706437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pitchFamily="34" charset="0"/>
              </a:rPr>
              <a:t>count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881438" y="4921250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52488" y="5902325"/>
            <a:ext cx="7423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857500" algn="ctr"/>
              </a:tabLst>
            </a:pPr>
            <a:r>
              <a:rPr lang="en-US" sz="2000">
                <a:latin typeface="Helvetica" pitchFamily="34" charset="0"/>
              </a:rPr>
              <a:t>Deleting “mail” 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 deleting the entire subtree rooted by “mail”</a:t>
            </a:r>
            <a:endParaRPr lang="en-US" sz="200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Acyclic-Graph Directories</a:t>
            </a:r>
            <a:endParaRPr lang="en-US" sz="2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2063"/>
            <a:ext cx="7029450" cy="522287"/>
          </a:xfrm>
        </p:spPr>
        <p:txBody>
          <a:bodyPr/>
          <a:lstStyle/>
          <a:p>
            <a:r>
              <a:rPr lang="en-US" smtClean="0"/>
              <a:t>Have shared subdirectories and files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1881188"/>
            <a:ext cx="49657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Acyclic-Graph Directories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different names (aliasing)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</a:t>
            </a:r>
            <a:r>
              <a:rPr lang="en-US" i="1" smtClean="0"/>
              <a:t>dict</a:t>
            </a:r>
            <a:r>
              <a:rPr lang="en-US" smtClean="0"/>
              <a:t> deletes </a:t>
            </a:r>
            <a:r>
              <a:rPr lang="en-US" i="1" smtClean="0"/>
              <a:t>list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 dangling pointer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Solutions:</a:t>
            </a:r>
          </a:p>
          <a:p>
            <a:pPr lvl="1"/>
            <a:r>
              <a:rPr lang="en-US" smtClean="0"/>
              <a:t>Backpointers, so we can delete all pointers</a:t>
            </a:r>
            <a:br>
              <a:rPr lang="en-US" smtClean="0"/>
            </a:br>
            <a:r>
              <a:rPr lang="en-US" smtClean="0"/>
              <a:t>Variable size records a problem</a:t>
            </a:r>
          </a:p>
          <a:p>
            <a:pPr lvl="1"/>
            <a:r>
              <a:rPr lang="en-US" smtClean="0"/>
              <a:t>Backpointers using a daisy chain organization</a:t>
            </a:r>
          </a:p>
          <a:p>
            <a:pPr lvl="1"/>
            <a:r>
              <a:rPr lang="en-US" smtClean="0"/>
              <a:t>Entry-hold-count solution</a:t>
            </a:r>
          </a:p>
          <a:p>
            <a:r>
              <a:rPr lang="en-US" smtClean="0"/>
              <a:t>New directory entry type</a:t>
            </a:r>
          </a:p>
          <a:p>
            <a:pPr lvl="1"/>
            <a:r>
              <a:rPr lang="en-US" b="1" smtClean="0"/>
              <a:t>Link</a:t>
            </a:r>
            <a:r>
              <a:rPr lang="en-US" smtClean="0"/>
              <a:t> – another name (pointer) to an existing file</a:t>
            </a:r>
          </a:p>
          <a:p>
            <a:pPr lvl="1"/>
            <a:r>
              <a:rPr lang="en-US" b="1" smtClean="0"/>
              <a:t>Resolve the link</a:t>
            </a:r>
            <a:r>
              <a:rPr lang="en-US" smtClean="0"/>
              <a:t> – follow pointer to locate the file</a:t>
            </a:r>
            <a:endParaRPr lang="en-US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Graph Directory</a:t>
            </a:r>
            <a:endParaRPr lang="en-US" sz="2400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1247775"/>
            <a:ext cx="66214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Graph Directory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guarantee no cycles?</a:t>
            </a:r>
          </a:p>
          <a:p>
            <a:pPr lvl="1"/>
            <a:r>
              <a:rPr lang="en-US" smtClean="0"/>
              <a:t>Allow only links to file not subdirectories</a:t>
            </a:r>
          </a:p>
          <a:p>
            <a:pPr lvl="1"/>
            <a:r>
              <a:rPr lang="en-US" smtClean="0"/>
              <a:t>Garbage collection</a:t>
            </a:r>
          </a:p>
          <a:p>
            <a:pPr lvl="1"/>
            <a:r>
              <a:rPr lang="en-US" smtClean="0"/>
              <a:t>Every time a new link is added use a cycle detection</a:t>
            </a:r>
            <a:br>
              <a:rPr lang="en-US" smtClean="0"/>
            </a:br>
            <a:r>
              <a:rPr lang="en-US" smtClean="0"/>
              <a:t>algorithm to determine whether it is OK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 Mounting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821488" cy="3067050"/>
          </a:xfrm>
        </p:spPr>
        <p:txBody>
          <a:bodyPr/>
          <a:lstStyle/>
          <a:p>
            <a:r>
              <a:rPr lang="en-US" smtClean="0"/>
              <a:t>A file system must be </a:t>
            </a:r>
            <a:r>
              <a:rPr lang="en-US" b="1" smtClean="0"/>
              <a:t>mounted</a:t>
            </a:r>
            <a:r>
              <a:rPr lang="en-US" smtClean="0"/>
              <a:t> before it can be accessed</a:t>
            </a:r>
          </a:p>
          <a:p>
            <a:r>
              <a:rPr lang="en-US" smtClean="0"/>
              <a:t>A unmounted file system (i.e. Fig. 11-11(b)) is mounted at a </a:t>
            </a:r>
            <a:r>
              <a:rPr lang="en-US" b="1" smtClean="0"/>
              <a:t>mount point</a:t>
            </a: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(a) Existing.  (b) Unmounted Partition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 l="821" t="11902" r="1038" b="12450"/>
          <a:stretch>
            <a:fillRect/>
          </a:stretch>
        </p:blipFill>
        <p:spPr bwMode="auto">
          <a:xfrm>
            <a:off x="1050925" y="1409700"/>
            <a:ext cx="7208838" cy="41671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Mount Point</a:t>
            </a:r>
            <a:endParaRPr lang="en-US" sz="2400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323975"/>
            <a:ext cx="409575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smtClean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smtClean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smtClean="0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smtClean="0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Program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Sharing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Sharing of files on multi-user systems is desirable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Sharing may be done through a </a:t>
            </a:r>
            <a:r>
              <a:rPr lang="en-US" b="1" smtClean="0"/>
              <a:t>protection</a:t>
            </a:r>
            <a:r>
              <a:rPr lang="en-US" smtClean="0"/>
              <a:t> scheme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On distributed systems, files may be shared across a network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Network File System (NFS) is a common distributed file-sharing method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Sharing – Multiple Users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40600" cy="3516312"/>
          </a:xfrm>
        </p:spPr>
        <p:txBody>
          <a:bodyPr/>
          <a:lstStyle/>
          <a:p>
            <a:r>
              <a:rPr lang="en-US" b="1" smtClean="0"/>
              <a:t>User IDs</a:t>
            </a:r>
            <a:r>
              <a:rPr lang="en-US" smtClean="0"/>
              <a:t> identify users, allowing permissions and protections to be per-user</a:t>
            </a:r>
            <a:br>
              <a:rPr lang="en-US" smtClean="0"/>
            </a:br>
            <a:endParaRPr lang="en-US" smtClean="0"/>
          </a:p>
          <a:p>
            <a:r>
              <a:rPr lang="en-US" b="1" smtClean="0"/>
              <a:t>Group IDs</a:t>
            </a:r>
            <a:r>
              <a:rPr lang="en-US" smtClean="0"/>
              <a:t> allow users to be in groups, permitting group access rights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File Sharing – Remote File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250950"/>
            <a:ext cx="7351712" cy="5237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Uses networking to allow file system access between systems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Manually via programs like FTP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Automatically, seamlessly using </a:t>
            </a:r>
            <a:r>
              <a:rPr lang="en-US" b="1" smtClean="0"/>
              <a:t>distributed file systems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Semi automatically via the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b="1" smtClean="0"/>
              <a:t>world wide web</a:t>
            </a:r>
          </a:p>
          <a:p>
            <a:pPr>
              <a:lnSpc>
                <a:spcPct val="90000"/>
              </a:lnSpc>
            </a:pPr>
            <a:r>
              <a:rPr lang="en-US" sz="1600" b="1" smtClean="0"/>
              <a:t>Client-server</a:t>
            </a:r>
            <a:r>
              <a:rPr lang="en-US" smtClean="0"/>
              <a:t> model allows clients to mount remote file systems from servers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Server can serve multiple clients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Client and user-on-client identification is insecure or complicated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NFS</a:t>
            </a:r>
            <a:r>
              <a:rPr lang="en-US" smtClean="0"/>
              <a:t> is standard UNIX client-server file sharing protocol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CIFS</a:t>
            </a:r>
            <a:r>
              <a:rPr lang="en-US" smtClean="0"/>
              <a:t> is standard Windows protocol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Standard operating system file calls are translated into remote calls</a:t>
            </a:r>
          </a:p>
          <a:p>
            <a:pPr>
              <a:lnSpc>
                <a:spcPct val="90000"/>
              </a:lnSpc>
            </a:pPr>
            <a:r>
              <a:rPr lang="en-US" smtClean="0"/>
              <a:t>Distributed Information Systems </a:t>
            </a:r>
            <a:r>
              <a:rPr lang="en-US" sz="1600" b="1" smtClean="0"/>
              <a:t>(distributed naming services)</a:t>
            </a:r>
            <a:r>
              <a:rPr lang="en-US" smtClean="0"/>
              <a:t> such as LDAP, DNS, NIS, Active Directory implement unified access to information needed for remote computing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Sharing – Failure Modes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39038" cy="4429125"/>
          </a:xfrm>
        </p:spPr>
        <p:txBody>
          <a:bodyPr/>
          <a:lstStyle/>
          <a:p>
            <a:r>
              <a:rPr lang="en-US" smtClean="0"/>
              <a:t>Remote file systems add new failure modes, due to network failure, server failure</a:t>
            </a:r>
          </a:p>
          <a:p>
            <a:r>
              <a:rPr lang="en-US" smtClean="0"/>
              <a:t>Recovery from failure can involve state information about status of each remote request</a:t>
            </a:r>
          </a:p>
          <a:p>
            <a:r>
              <a:rPr lang="en-US" smtClean="0"/>
              <a:t>Stateless protocols such as NFS include all information in each request, allowing easy recovery but less security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File Sharing – Consistency Semantics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Consistency semantics</a:t>
            </a:r>
            <a:r>
              <a:rPr lang="en-US" smtClean="0"/>
              <a:t> specify how multiple users are to access a shared file simultaneously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Similar to Ch 7 process synchronization algorithms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Tend to be less complex due to disk I/O and network latency (for remote file systems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Andrew File System (AFS) implemented complex remote file sharing semantics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Unix file system (UFS) implements: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Writes to an open file visible immediately to other users of the same open file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Sharing file pointer to allow multiple users to read and write concurrently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AFS has session semantics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Writes only visible to sessions starting after the file is closed</a:t>
            </a:r>
          </a:p>
          <a:p>
            <a:pPr lvl="2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File owner/creator should be able to control:</a:t>
            </a:r>
          </a:p>
          <a:p>
            <a:pPr lvl="1"/>
            <a:r>
              <a:rPr lang="en-US" smtClean="0"/>
              <a:t>what can be done</a:t>
            </a:r>
          </a:p>
          <a:p>
            <a:pPr lvl="1"/>
            <a:r>
              <a:rPr lang="en-US" smtClean="0"/>
              <a:t>by whom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Types of access</a:t>
            </a:r>
          </a:p>
          <a:p>
            <a:pPr lvl="1"/>
            <a:r>
              <a:rPr lang="en-US" b="1" smtClean="0"/>
              <a:t>Read</a:t>
            </a:r>
          </a:p>
          <a:p>
            <a:pPr lvl="1"/>
            <a:r>
              <a:rPr lang="en-US" b="1" smtClean="0"/>
              <a:t>Write</a:t>
            </a:r>
          </a:p>
          <a:p>
            <a:pPr lvl="1"/>
            <a:r>
              <a:rPr lang="en-US" b="1" smtClean="0"/>
              <a:t>Execute</a:t>
            </a:r>
          </a:p>
          <a:p>
            <a:pPr lvl="1"/>
            <a:r>
              <a:rPr lang="en-US" b="1" smtClean="0"/>
              <a:t>Append</a:t>
            </a:r>
          </a:p>
          <a:p>
            <a:pPr lvl="1"/>
            <a:r>
              <a:rPr lang="en-US" b="1" smtClean="0"/>
              <a:t>Delete</a:t>
            </a:r>
          </a:p>
          <a:p>
            <a:pPr lvl="1"/>
            <a:r>
              <a:rPr lang="en-US" b="1" smtClean="0"/>
              <a:t>List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Lists and Groups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42188" cy="327342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/>
              <a:t>Three classes of users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/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/>
              <a:t>		a) </a:t>
            </a:r>
            <a:r>
              <a:rPr lang="en-US" sz="1600" b="1" smtClean="0"/>
              <a:t>owner access</a:t>
            </a:r>
            <a:r>
              <a:rPr lang="en-US" sz="1600" smtClean="0"/>
              <a:t> 	7	</a:t>
            </a:r>
            <a:r>
              <a:rPr lang="en-US" sz="1600" smtClean="0">
                <a:sym typeface="Symbol" pitchFamily="18" charset="2"/>
              </a:rPr>
              <a:t>	1 1 1</a:t>
            </a:r>
            <a:br>
              <a:rPr lang="en-US" sz="1600" smtClean="0">
                <a:sym typeface="Symbol" pitchFamily="18" charset="2"/>
              </a:rPr>
            </a:br>
            <a:r>
              <a:rPr lang="en-US" sz="1600" smtClean="0">
                <a:sym typeface="Symbol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>
                <a:sym typeface="Symbol" pitchFamily="18" charset="2"/>
              </a:rPr>
              <a:t>		b) </a:t>
            </a:r>
            <a:r>
              <a:rPr lang="en-US" sz="1600" b="1" smtClean="0">
                <a:sym typeface="Symbol" pitchFamily="18" charset="2"/>
              </a:rPr>
              <a:t>group access</a:t>
            </a:r>
            <a:r>
              <a:rPr lang="en-US" sz="1600" smtClean="0">
                <a:sym typeface="Symbol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>
                <a:sym typeface="Symbol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>
                <a:sym typeface="Symbol" pitchFamily="18" charset="2"/>
              </a:rPr>
              <a:t>		c) </a:t>
            </a:r>
            <a:r>
              <a:rPr lang="en-US" sz="1600" b="1" smtClean="0">
                <a:sym typeface="Symbol" pitchFamily="18" charset="2"/>
              </a:rPr>
              <a:t>public access</a:t>
            </a:r>
            <a:r>
              <a:rPr lang="en-US" sz="1600" smtClean="0">
                <a:sym typeface="Symbol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>
                <a:sym typeface="Symbol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smtClean="0">
                <a:sym typeface="Symbol" pitchFamily="18" charset="2"/>
              </a:rPr>
              <a:t>For a particular file (say </a:t>
            </a:r>
            <a:r>
              <a:rPr lang="en-US" sz="1600" i="1" smtClean="0">
                <a:sym typeface="Symbol" pitchFamily="18" charset="2"/>
              </a:rPr>
              <a:t>game</a:t>
            </a:r>
            <a:r>
              <a:rPr lang="en-US" sz="1600" smtClean="0">
                <a:sym typeface="Symbol" pitchFamily="18" charset="2"/>
              </a:rPr>
              <a:t>) or subdirectory, define an appropriate access.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16300" y="4884738"/>
            <a:ext cx="59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owner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071938" y="488473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group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14888" y="4884738"/>
            <a:ext cx="579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public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475038" y="539908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chmod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108450" y="539908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761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91050" y="5399088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Helvetica" pitchFamily="34" charset="0"/>
              </a:rPr>
              <a:t>game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736975" y="5065713"/>
            <a:ext cx="461963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343400" y="510857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4494213" y="5080000"/>
            <a:ext cx="600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798513" y="5643563"/>
            <a:ext cx="70294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latin typeface="Arial" charset="0"/>
                <a:sym typeface="Symbol" pitchFamily="18" charset="2"/>
              </a:rPr>
              <a:t>Attach a group to a file</a:t>
            </a:r>
            <a:br>
              <a:rPr kumimoji="1" lang="en-US">
                <a:latin typeface="Arial" charset="0"/>
                <a:sym typeface="Symbol" pitchFamily="18" charset="2"/>
              </a:rPr>
            </a:br>
            <a:r>
              <a:rPr kumimoji="1" lang="en-US">
                <a:latin typeface="Arial" charset="0"/>
                <a:sym typeface="Symbol" pitchFamily="18" charset="2"/>
              </a:rPr>
              <a:t>	         chgrp     G    game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182563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Windows XP Access-control List Management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21805" t="1199" r="22041" b="1831"/>
          <a:stretch>
            <a:fillRect/>
          </a:stretch>
        </p:blipFill>
        <p:spPr>
          <a:xfrm>
            <a:off x="1674813" y="1003300"/>
            <a:ext cx="6107112" cy="538162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Sample UNIX Directory Listing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722" t="27065" r="722" b="27065"/>
          <a:stretch>
            <a:fillRect/>
          </a:stretch>
        </p:blipFill>
        <p:spPr>
          <a:xfrm>
            <a:off x="511175" y="1647825"/>
            <a:ext cx="8140700" cy="371633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Attributes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Name</a:t>
            </a:r>
            <a:r>
              <a:rPr lang="en-US" smtClean="0"/>
              <a:t> – only information kept in human-readable form</a:t>
            </a:r>
          </a:p>
          <a:p>
            <a:r>
              <a:rPr lang="en-US" b="1" smtClean="0"/>
              <a:t>Identifier</a:t>
            </a:r>
            <a:r>
              <a:rPr lang="en-US" smtClean="0"/>
              <a:t> – unique tag (number) identifies file within file system</a:t>
            </a:r>
          </a:p>
          <a:p>
            <a:r>
              <a:rPr lang="en-US" b="1" smtClean="0"/>
              <a:t>Type</a:t>
            </a:r>
            <a:r>
              <a:rPr lang="en-US" smtClean="0"/>
              <a:t> – needed for systems that support different types</a:t>
            </a:r>
          </a:p>
          <a:p>
            <a:r>
              <a:rPr lang="en-US" b="1" smtClean="0"/>
              <a:t>Location</a:t>
            </a:r>
            <a:r>
              <a:rPr lang="en-US" smtClean="0"/>
              <a:t> – pointer to file location on device</a:t>
            </a:r>
          </a:p>
          <a:p>
            <a:r>
              <a:rPr lang="en-US" b="1" smtClean="0"/>
              <a:t>Size</a:t>
            </a:r>
            <a:r>
              <a:rPr lang="en-US" smtClean="0"/>
              <a:t> – current file size</a:t>
            </a:r>
          </a:p>
          <a:p>
            <a:r>
              <a:rPr lang="en-US" b="1" smtClean="0"/>
              <a:t>Protection</a:t>
            </a:r>
            <a:r>
              <a:rPr lang="en-US" smtClean="0"/>
              <a:t> – controls who can do reading, writing, executing</a:t>
            </a:r>
          </a:p>
          <a:p>
            <a:r>
              <a:rPr lang="en-US" b="1" smtClean="0"/>
              <a:t>Time, date, and user identification</a:t>
            </a:r>
            <a:r>
              <a:rPr lang="en-US" smtClean="0"/>
              <a:t> – data for protection, security, and usage monitoring</a:t>
            </a:r>
          </a:p>
          <a:p>
            <a:r>
              <a:rPr lang="en-US" smtClean="0"/>
              <a:t>Information about files are kept in the directory structure, which is maintained on the disk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Operations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File is an </a:t>
            </a:r>
            <a:r>
              <a:rPr lang="en-US" b="1" smtClean="0"/>
              <a:t>abstract data type</a:t>
            </a:r>
          </a:p>
          <a:p>
            <a:r>
              <a:rPr lang="en-US" b="1" smtClean="0"/>
              <a:t>Create</a:t>
            </a:r>
          </a:p>
          <a:p>
            <a:r>
              <a:rPr lang="en-US" b="1" smtClean="0"/>
              <a:t>Write</a:t>
            </a:r>
          </a:p>
          <a:p>
            <a:r>
              <a:rPr lang="en-US" b="1" smtClean="0"/>
              <a:t>Read</a:t>
            </a:r>
          </a:p>
          <a:p>
            <a:r>
              <a:rPr lang="en-US" b="1" smtClean="0"/>
              <a:t>Reposition within file</a:t>
            </a:r>
          </a:p>
          <a:p>
            <a:r>
              <a:rPr lang="en-US" b="1" smtClean="0"/>
              <a:t>Delete</a:t>
            </a:r>
          </a:p>
          <a:p>
            <a:r>
              <a:rPr lang="en-US" b="1" smtClean="0"/>
              <a:t>Truncate</a:t>
            </a:r>
          </a:p>
          <a:p>
            <a:r>
              <a:rPr lang="en-US" i="1" smtClean="0"/>
              <a:t>Open(F</a:t>
            </a:r>
            <a:r>
              <a:rPr lang="en-US" i="1" baseline="-25000" smtClean="0"/>
              <a:t>i</a:t>
            </a:r>
            <a:r>
              <a:rPr lang="en-US" i="1" smtClean="0"/>
              <a:t>)</a:t>
            </a:r>
            <a:r>
              <a:rPr lang="en-US" smtClean="0"/>
              <a:t> – search the directory structure on disk for entry </a:t>
            </a:r>
            <a:r>
              <a:rPr lang="en-US" i="1" smtClean="0"/>
              <a:t>F</a:t>
            </a:r>
            <a:r>
              <a:rPr lang="en-US" i="1" baseline="-25000" smtClean="0"/>
              <a:t>i</a:t>
            </a:r>
            <a:r>
              <a:rPr lang="en-US" smtClean="0"/>
              <a:t>, and move the content of entry to memory</a:t>
            </a:r>
          </a:p>
          <a:p>
            <a:r>
              <a:rPr lang="en-US" i="1" smtClean="0"/>
              <a:t>Close (F</a:t>
            </a:r>
            <a:r>
              <a:rPr lang="en-US" i="1" baseline="-25000" smtClean="0"/>
              <a:t>i</a:t>
            </a:r>
            <a:r>
              <a:rPr lang="en-US" i="1" smtClean="0"/>
              <a:t>)</a:t>
            </a:r>
            <a:r>
              <a:rPr lang="en-US" smtClean="0"/>
              <a:t> – move the content of entry </a:t>
            </a:r>
            <a:r>
              <a:rPr lang="en-US" i="1" smtClean="0"/>
              <a:t>F</a:t>
            </a:r>
            <a:r>
              <a:rPr lang="en-US" i="1" baseline="-25000" smtClean="0"/>
              <a:t>i</a:t>
            </a:r>
            <a:r>
              <a:rPr lang="en-US" smtClean="0"/>
              <a:t> in memory to directory structure on disk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Files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Several pieces of data are needed to manage open files:</a:t>
            </a:r>
          </a:p>
          <a:p>
            <a:pPr lvl="1"/>
            <a:r>
              <a:rPr lang="en-US" smtClean="0"/>
              <a:t>File pointer:  pointer to last read/write location, per process that has the file open</a:t>
            </a:r>
          </a:p>
          <a:p>
            <a:pPr lvl="1"/>
            <a:r>
              <a:rPr lang="en-US" smtClean="0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 smtClean="0"/>
              <a:t>Disk location of the file: cache of data access information</a:t>
            </a:r>
          </a:p>
          <a:p>
            <a:pPr lvl="1"/>
            <a:r>
              <a:rPr lang="en-US" smtClean="0"/>
              <a:t>Access rights: per-process access mode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File Locking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Provided by some operating systems and file systems</a:t>
            </a:r>
          </a:p>
          <a:p>
            <a:r>
              <a:rPr lang="en-US" smtClean="0"/>
              <a:t>Mediates access to a file</a:t>
            </a:r>
          </a:p>
          <a:p>
            <a:r>
              <a:rPr lang="en-US" smtClean="0"/>
              <a:t>Mandatory or advisory:</a:t>
            </a:r>
          </a:p>
          <a:p>
            <a:pPr lvl="1"/>
            <a:r>
              <a:rPr lang="en-US" b="1" smtClean="0"/>
              <a:t>Mandatory</a:t>
            </a:r>
            <a:r>
              <a:rPr lang="en-US" smtClean="0"/>
              <a:t> – access is denied depending on locks held and requested</a:t>
            </a:r>
          </a:p>
          <a:p>
            <a:pPr lvl="1"/>
            <a:r>
              <a:rPr lang="en-US" b="1" smtClean="0"/>
              <a:t>Advisory</a:t>
            </a:r>
            <a:r>
              <a:rPr lang="en-US" smtClean="0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Types – Name, Extension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15715" t="1186" r="15715" b="1186"/>
          <a:stretch>
            <a:fillRect/>
          </a:stretch>
        </p:blipFill>
        <p:spPr bwMode="auto">
          <a:xfrm>
            <a:off x="2209800" y="1250950"/>
            <a:ext cx="4654550" cy="49704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1365250"/>
            <a:ext cx="7370763" cy="38227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 smtClean="0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sz="1600" b="1" smtClean="0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read </a:t>
            </a:r>
            <a:r>
              <a:rPr lang="en-US" sz="1600" i="1" smtClean="0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write </a:t>
            </a:r>
            <a:r>
              <a:rPr lang="en-US" sz="1600" i="1" smtClean="0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position to </a:t>
            </a:r>
            <a:r>
              <a:rPr lang="en-US" sz="1600" i="1" smtClean="0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>
                <a:solidFill>
                  <a:srgbClr val="0033CC"/>
                </a:solidFill>
              </a:rPr>
              <a:t>		rewrite </a:t>
            </a:r>
            <a:r>
              <a:rPr lang="en-US" sz="1600" i="1" smtClean="0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sz="1600" smtClean="0"/>
              <a:t>	</a:t>
            </a:r>
            <a:r>
              <a:rPr lang="en-US" sz="1600" i="1" smtClean="0"/>
              <a:t>n</a:t>
            </a:r>
            <a:r>
              <a:rPr lang="en-US" sz="1600" smtClean="0"/>
              <a:t> = relative block number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1606</TotalTime>
  <Words>1105</Words>
  <Application>Microsoft Office PowerPoint</Application>
  <PresentationFormat>On-screen Show (4:3)</PresentationFormat>
  <Paragraphs>264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Verdana</vt:lpstr>
      <vt:lpstr>Arial</vt:lpstr>
      <vt:lpstr>Helvetica</vt:lpstr>
      <vt:lpstr>Monotype Sorts</vt:lpstr>
      <vt:lpstr>Webdings</vt:lpstr>
      <vt:lpstr>Times New Roman</vt:lpstr>
      <vt:lpstr>Symbol</vt:lpstr>
      <vt:lpstr>os-8</vt:lpstr>
      <vt:lpstr>Chapter 10:  File-System Interface</vt:lpstr>
      <vt:lpstr>File Concept</vt:lpstr>
      <vt:lpstr>File Structure</vt:lpstr>
      <vt:lpstr>File Attributes</vt:lpstr>
      <vt:lpstr>File Operations</vt:lpstr>
      <vt:lpstr>Open Files</vt:lpstr>
      <vt:lpstr>Open File Locking</vt:lpstr>
      <vt:lpstr>File Types – Name, Extension</vt:lpstr>
      <vt:lpstr>Access Methods</vt:lpstr>
      <vt:lpstr>Sequential-access File</vt:lpstr>
      <vt:lpstr>Simulation of Sequential Access on Direct-access File</vt:lpstr>
      <vt:lpstr>Example of Index and Relative Files</vt:lpstr>
      <vt:lpstr>Directory Structure</vt:lpstr>
      <vt:lpstr>Disk Structure</vt:lpstr>
      <vt:lpstr>A Typical File-system Organization</vt:lpstr>
      <vt:lpstr>Operations Performed on Directory</vt:lpstr>
      <vt:lpstr>Organize the Directory (Logically) to Obtain</vt:lpstr>
      <vt:lpstr>Single-Level Directory</vt:lpstr>
      <vt:lpstr>Two-Level Directory</vt:lpstr>
      <vt:lpstr>Tree-Structured Directories</vt:lpstr>
      <vt:lpstr>Tree-Structured Directories (Cont)</vt:lpstr>
      <vt:lpstr>Tree-Structured Directories (Cont)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(a) Existing.  (b) Unmounted Partition</vt:lpstr>
      <vt:lpstr>Mount Point</vt:lpstr>
      <vt:lpstr>File Sharing</vt:lpstr>
      <vt:lpstr>File Sharing – Multiple Users</vt:lpstr>
      <vt:lpstr>File Sharing – Remote File Systems</vt:lpstr>
      <vt:lpstr>File Sharing – Failure Modes</vt:lpstr>
      <vt:lpstr>File Sharing – Consistency Semantics</vt:lpstr>
      <vt:lpstr>Protection</vt:lpstr>
      <vt:lpstr>Access Lists and Groups</vt:lpstr>
      <vt:lpstr>Windows XP Access-control List Management</vt:lpstr>
      <vt:lpstr>A Sample UNIX Directory Listing</vt:lpstr>
      <vt:lpstr>End of Chapter 10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lboloni</cp:lastModifiedBy>
  <cp:revision>58</cp:revision>
  <dcterms:created xsi:type="dcterms:W3CDTF">2004-10-07T18:29:30Z</dcterms:created>
  <dcterms:modified xsi:type="dcterms:W3CDTF">2015-11-09T19:20:49Z</dcterms:modified>
</cp:coreProperties>
</file>