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47"/>
  </p:notesMasterIdLst>
  <p:sldIdLst>
    <p:sldId id="369" r:id="rId2"/>
    <p:sldId id="370" r:id="rId3"/>
    <p:sldId id="295" r:id="rId4"/>
    <p:sldId id="359" r:id="rId5"/>
    <p:sldId id="360" r:id="rId6"/>
    <p:sldId id="364" r:id="rId7"/>
    <p:sldId id="363" r:id="rId8"/>
    <p:sldId id="367" r:id="rId9"/>
    <p:sldId id="366" r:id="rId10"/>
    <p:sldId id="371" r:id="rId11"/>
    <p:sldId id="361" r:id="rId12"/>
    <p:sldId id="373" r:id="rId13"/>
    <p:sldId id="374" r:id="rId14"/>
    <p:sldId id="375" r:id="rId15"/>
    <p:sldId id="376" r:id="rId16"/>
    <p:sldId id="377" r:id="rId17"/>
    <p:sldId id="378" r:id="rId18"/>
    <p:sldId id="372" r:id="rId19"/>
    <p:sldId id="297" r:id="rId20"/>
    <p:sldId id="269" r:id="rId21"/>
    <p:sldId id="256" r:id="rId22"/>
    <p:sldId id="368" r:id="rId23"/>
    <p:sldId id="271" r:id="rId24"/>
    <p:sldId id="272" r:id="rId25"/>
    <p:sldId id="362" r:id="rId26"/>
    <p:sldId id="349" r:id="rId27"/>
    <p:sldId id="273" r:id="rId28"/>
    <p:sldId id="299" r:id="rId29"/>
    <p:sldId id="356" r:id="rId30"/>
    <p:sldId id="357" r:id="rId31"/>
    <p:sldId id="358" r:id="rId32"/>
    <p:sldId id="300" r:id="rId33"/>
    <p:sldId id="301" r:id="rId34"/>
    <p:sldId id="324" r:id="rId35"/>
    <p:sldId id="303" r:id="rId36"/>
    <p:sldId id="306" r:id="rId37"/>
    <p:sldId id="307" r:id="rId38"/>
    <p:sldId id="309" r:id="rId39"/>
    <p:sldId id="325" r:id="rId40"/>
    <p:sldId id="345" r:id="rId41"/>
    <p:sldId id="352" r:id="rId42"/>
    <p:sldId id="353" r:id="rId43"/>
    <p:sldId id="355" r:id="rId44"/>
    <p:sldId id="279" r:id="rId45"/>
    <p:sldId id="281" r:id="rId46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360" y="-84"/>
      </p:cViewPr>
      <p:guideLst>
        <p:guide orient="horz" pos="789"/>
        <p:guide pos="4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A5A73FB-CD41-497A-9557-DA2A50DCC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AFF4D6-379F-4C3A-BB59-B319CE0E00C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6913"/>
            <a:ext cx="4648200" cy="34861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438" tIns="46219" rIns="92438" bIns="46219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pitchFamily="34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+mn-ea"/>
            </a:endParaRPr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1.</a:t>
            </a:r>
            <a:fld id="{4061157E-B98F-4D3D-B06C-F3B37E7AEE7A}" type="slidenum">
              <a:rPr lang="en-US" sz="1000" b="1">
                <a:solidFill>
                  <a:srgbClr val="006699"/>
                </a:solidFill>
                <a:latin typeface="Helvetica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006699"/>
              </a:solidFill>
              <a:latin typeface="Helvetica" pitchFamily="34" charset="0"/>
            </a:endParaRP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Silberschatz, Galvin and Gagne ©2009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pitchFamily="34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pitchFamily="3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2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2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class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Class: M,W 3:00 – 4:15</a:t>
            </a:r>
          </a:p>
          <a:p>
            <a:r>
              <a:rPr lang="en-US" dirty="0" smtClean="0"/>
              <a:t>Office hours M,W 1:30 – 3:00 (or by appointment)</a:t>
            </a:r>
          </a:p>
          <a:p>
            <a:r>
              <a:rPr lang="en-US" dirty="0" smtClean="0"/>
              <a:t>Pre-requisites: Some programming experience, general familiarity with computer organization and operating systems (as a user).</a:t>
            </a:r>
          </a:p>
          <a:p>
            <a:r>
              <a:rPr lang="en-US" dirty="0" smtClean="0"/>
              <a:t>Textbook:</a:t>
            </a:r>
          </a:p>
          <a:p>
            <a:pPr lvl="1"/>
            <a:r>
              <a:rPr lang="en-US" dirty="0" smtClean="0"/>
              <a:t>Operating Systems Concepts Essentials, 2013 edition by Abraham </a:t>
            </a:r>
            <a:r>
              <a:rPr lang="en-US" dirty="0" err="1" smtClean="0"/>
              <a:t>Silberschatz</a:t>
            </a:r>
            <a:r>
              <a:rPr lang="en-US" dirty="0" smtClean="0"/>
              <a:t>, Peter B. Galvin and Greg Gagne</a:t>
            </a:r>
          </a:p>
          <a:p>
            <a:pPr lvl="1"/>
            <a:r>
              <a:rPr lang="en-US" dirty="0" smtClean="0"/>
              <a:t>Other resources will be posted on webpage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 in the cloud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6450" y="5153891"/>
            <a:ext cx="7829550" cy="914400"/>
          </a:xfrm>
        </p:spPr>
        <p:txBody>
          <a:bodyPr/>
          <a:lstStyle/>
          <a:p>
            <a:r>
              <a:rPr lang="en-US" dirty="0" smtClean="0"/>
              <a:t>Basically, the 10% on Microsoft Azure is mostly Windows, everybody else does Linux. </a:t>
            </a:r>
            <a:endParaRPr lang="en-US" dirty="0"/>
          </a:p>
        </p:txBody>
      </p:sp>
      <p:pic>
        <p:nvPicPr>
          <p:cNvPr id="74754" name="Picture 2" descr="C:\Users\lboloni\Downloads\cis_q414_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4358" y="975013"/>
            <a:ext cx="6451203" cy="3967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722313" y="2214563"/>
            <a:ext cx="7772400" cy="1362075"/>
          </a:xfrm>
        </p:spPr>
        <p:txBody>
          <a:bodyPr/>
          <a:lstStyle/>
          <a:p>
            <a:r>
              <a:rPr lang="en-US" cap="none" dirty="0" smtClean="0"/>
              <a:t>Some preliminary notions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N1: “Naming” in computer science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4853276"/>
          </a:xfrm>
        </p:spPr>
        <p:txBody>
          <a:bodyPr/>
          <a:lstStyle/>
          <a:p>
            <a:r>
              <a:rPr lang="en-US" dirty="0" smtClean="0"/>
              <a:t>Computer systems manipulate </a:t>
            </a:r>
            <a:r>
              <a:rPr lang="en-US" i="1" dirty="0" smtClean="0"/>
              <a:t>objects</a:t>
            </a:r>
          </a:p>
          <a:p>
            <a:pPr lvl="1"/>
            <a:r>
              <a:rPr lang="en-US" i="1" dirty="0" smtClean="0"/>
              <a:t>Files, </a:t>
            </a:r>
            <a:r>
              <a:rPr lang="en-US" i="1" dirty="0" err="1" smtClean="0"/>
              <a:t>webpages</a:t>
            </a:r>
            <a:r>
              <a:rPr lang="en-US" i="1" dirty="0" smtClean="0"/>
              <a:t>, memory locations, memory blocks, users, sockets, procedures, etc. </a:t>
            </a:r>
          </a:p>
          <a:p>
            <a:r>
              <a:rPr lang="en-US" dirty="0" smtClean="0"/>
              <a:t>We can deal with them in two different ways:</a:t>
            </a:r>
          </a:p>
          <a:p>
            <a:pPr lvl="1"/>
            <a:r>
              <a:rPr lang="en-US" dirty="0" smtClean="0"/>
              <a:t>Pass them (or copies of them) around (by value)</a:t>
            </a:r>
          </a:p>
          <a:p>
            <a:pPr lvl="1"/>
            <a:r>
              <a:rPr lang="en-US" dirty="0" smtClean="0"/>
              <a:t>Refer to them using a </a:t>
            </a:r>
            <a:r>
              <a:rPr lang="en-US" b="1" dirty="0" smtClean="0"/>
              <a:t>name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Resolving a name in a context:</a:t>
            </a:r>
          </a:p>
          <a:p>
            <a:pPr lvl="1"/>
            <a:r>
              <a:rPr lang="en-US" dirty="0" smtClean="0"/>
              <a:t>Value = resolve(name, context)</a:t>
            </a:r>
          </a:p>
          <a:p>
            <a:r>
              <a:rPr lang="en-US" dirty="0" smtClean="0"/>
              <a:t>Some possible properties of naming schemes</a:t>
            </a:r>
          </a:p>
          <a:p>
            <a:pPr lvl="1"/>
            <a:r>
              <a:rPr lang="en-US" b="1" dirty="0" smtClean="0"/>
              <a:t>Universal naming scheme</a:t>
            </a:r>
            <a:r>
              <a:rPr lang="en-US" dirty="0" smtClean="0"/>
              <a:t>: no context is needed to resolve</a:t>
            </a:r>
          </a:p>
          <a:p>
            <a:pPr lvl="1"/>
            <a:r>
              <a:rPr lang="en-US" b="1" dirty="0" smtClean="0"/>
              <a:t>Unique identifier name space</a:t>
            </a:r>
            <a:r>
              <a:rPr lang="en-US" dirty="0" smtClean="0"/>
              <a:t>: names will never be reused</a:t>
            </a:r>
          </a:p>
          <a:p>
            <a:pPr lvl="1"/>
            <a:r>
              <a:rPr lang="en-US" b="1" dirty="0" smtClean="0"/>
              <a:t>Stable binding</a:t>
            </a:r>
            <a:r>
              <a:rPr lang="en-US" dirty="0" smtClean="0"/>
              <a:t>: names will not change</a:t>
            </a:r>
          </a:p>
          <a:p>
            <a:pPr lvl="1"/>
            <a:r>
              <a:rPr lang="en-US" b="1" dirty="0" smtClean="0"/>
              <a:t>Unique name:</a:t>
            </a:r>
            <a:r>
              <a:rPr lang="en-US" dirty="0" smtClean="0"/>
              <a:t> if an object can have at most one name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895205"/>
          </a:xfrm>
        </p:spPr>
        <p:txBody>
          <a:bodyPr/>
          <a:lstStyle/>
          <a:p>
            <a:r>
              <a:rPr lang="en-US" dirty="0" smtClean="0"/>
              <a:t>N1: Naming in computer science (applications)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Memory addresses (00BH)</a:t>
            </a:r>
          </a:p>
          <a:p>
            <a:pPr lvl="1"/>
            <a:r>
              <a:rPr lang="en-US" dirty="0" smtClean="0"/>
              <a:t>File names (“</a:t>
            </a:r>
            <a:r>
              <a:rPr lang="en-US" dirty="0" err="1" smtClean="0"/>
              <a:t>hello.c</a:t>
            </a:r>
            <a:r>
              <a:rPr lang="en-US" dirty="0" smtClean="0"/>
              <a:t>”, “/</a:t>
            </a:r>
            <a:r>
              <a:rPr lang="en-US" dirty="0" err="1" smtClean="0"/>
              <a:t>usr</a:t>
            </a:r>
            <a:r>
              <a:rPr lang="en-US" dirty="0" smtClean="0"/>
              <a:t>/bin/</a:t>
            </a:r>
            <a:r>
              <a:rPr lang="en-US" dirty="0" err="1" smtClean="0"/>
              <a:t>ls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Resource names (“/dev/mouse”)</a:t>
            </a:r>
          </a:p>
          <a:p>
            <a:pPr lvl="1"/>
            <a:r>
              <a:rPr lang="en-US" dirty="0" smtClean="0"/>
              <a:t>Web URIs  (</a:t>
            </a:r>
            <a:r>
              <a:rPr lang="en-US" dirty="0" smtClean="0">
                <a:hlinkClick r:id="rId2"/>
              </a:rPr>
              <a:t>www.google.com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Many aspects in OS can be seen as naming manipulation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N2: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concept:</a:t>
            </a:r>
          </a:p>
          <a:p>
            <a:pPr lvl="1"/>
            <a:r>
              <a:rPr lang="en-US" dirty="0" smtClean="0"/>
              <a:t>We want to repeatedly access (read or write) a remote object</a:t>
            </a:r>
          </a:p>
          <a:p>
            <a:pPr lvl="1"/>
            <a:r>
              <a:rPr lang="en-US" dirty="0" smtClean="0"/>
              <a:t>To speed up access, keep a closer copy</a:t>
            </a:r>
          </a:p>
          <a:p>
            <a:pPr lvl="1"/>
            <a:r>
              <a:rPr lang="en-US" dirty="0" smtClean="0"/>
              <a:t>When accessing we can have:</a:t>
            </a:r>
          </a:p>
          <a:p>
            <a:pPr lvl="2"/>
            <a:r>
              <a:rPr lang="en-US" dirty="0" smtClean="0"/>
              <a:t>Cache hit: we have a close copy</a:t>
            </a:r>
          </a:p>
          <a:p>
            <a:pPr lvl="2"/>
            <a:r>
              <a:rPr lang="en-US" dirty="0" smtClean="0"/>
              <a:t>Cache miss: we don’t have a close copy. Usually, we need to create one. </a:t>
            </a:r>
          </a:p>
          <a:p>
            <a:r>
              <a:rPr lang="en-US" dirty="0" smtClean="0"/>
              <a:t>General problems:</a:t>
            </a:r>
          </a:p>
          <a:p>
            <a:pPr lvl="1"/>
            <a:r>
              <a:rPr lang="en-US" dirty="0" smtClean="0"/>
              <a:t>What happens at write?</a:t>
            </a:r>
          </a:p>
          <a:p>
            <a:pPr lvl="2"/>
            <a:r>
              <a:rPr lang="en-US" dirty="0" smtClean="0"/>
              <a:t>Update the original right away: write-through</a:t>
            </a:r>
          </a:p>
          <a:p>
            <a:pPr lvl="2"/>
            <a:r>
              <a:rPr lang="en-US" dirty="0" smtClean="0"/>
              <a:t>Update the original later: write-back</a:t>
            </a:r>
          </a:p>
          <a:p>
            <a:pPr lvl="1"/>
            <a:r>
              <a:rPr lang="en-US" dirty="0" smtClean="0"/>
              <a:t>What happens if there are multiple caches of the same item?</a:t>
            </a:r>
          </a:p>
          <a:p>
            <a:pPr lvl="2"/>
            <a:r>
              <a:rPr lang="en-US" dirty="0" smtClean="0"/>
              <a:t>Cache coherence algorithms. </a:t>
            </a:r>
          </a:p>
          <a:p>
            <a:pPr lvl="3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N2: Caching (application)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 cache</a:t>
            </a:r>
          </a:p>
          <a:p>
            <a:r>
              <a:rPr lang="en-US" dirty="0" smtClean="0"/>
              <a:t>Translation </a:t>
            </a:r>
            <a:r>
              <a:rPr lang="en-US" dirty="0" err="1" smtClean="0"/>
              <a:t>lookaside</a:t>
            </a:r>
            <a:r>
              <a:rPr lang="en-US" dirty="0" smtClean="0"/>
              <a:t> buffer (for virtual memory)</a:t>
            </a:r>
          </a:p>
          <a:p>
            <a:r>
              <a:rPr lang="en-US" dirty="0" smtClean="0"/>
              <a:t>Disk cache</a:t>
            </a:r>
          </a:p>
          <a:p>
            <a:r>
              <a:rPr lang="en-US" dirty="0" smtClean="0"/>
              <a:t>Web cache</a:t>
            </a:r>
          </a:p>
          <a:p>
            <a:r>
              <a:rPr lang="en-US" dirty="0" smtClean="0"/>
              <a:t>Content delivery networks (CDNs)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N3: Abstract data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8229600" cy="4927167"/>
          </a:xfrm>
        </p:spPr>
        <p:txBody>
          <a:bodyPr/>
          <a:lstStyle/>
          <a:p>
            <a:r>
              <a:rPr lang="en-US" b="1" dirty="0" smtClean="0"/>
              <a:t>Abstract data type</a:t>
            </a:r>
            <a:r>
              <a:rPr lang="en-US" dirty="0" smtClean="0"/>
              <a:t>: a data type defined by its operations, without caring about the structure:</a:t>
            </a:r>
          </a:p>
          <a:p>
            <a:pPr lvl="1"/>
            <a:r>
              <a:rPr lang="en-US" dirty="0" smtClean="0"/>
              <a:t>Stack: </a:t>
            </a:r>
          </a:p>
          <a:p>
            <a:pPr lvl="2"/>
            <a:r>
              <a:rPr lang="en-US" dirty="0" smtClean="0"/>
              <a:t>Push()</a:t>
            </a:r>
          </a:p>
          <a:p>
            <a:pPr lvl="2"/>
            <a:r>
              <a:rPr lang="en-US" dirty="0" smtClean="0"/>
              <a:t>Pull()</a:t>
            </a:r>
          </a:p>
          <a:p>
            <a:pPr lvl="1"/>
            <a:r>
              <a:rPr lang="en-US" dirty="0" smtClean="0"/>
              <a:t>Array</a:t>
            </a:r>
          </a:p>
          <a:p>
            <a:pPr lvl="2"/>
            <a:r>
              <a:rPr lang="en-US" dirty="0" err="1" smtClean="0"/>
              <a:t>setAt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value)</a:t>
            </a:r>
          </a:p>
          <a:p>
            <a:pPr lvl="2"/>
            <a:r>
              <a:rPr lang="en-US" dirty="0" smtClean="0"/>
              <a:t>value = </a:t>
            </a:r>
            <a:r>
              <a:rPr lang="en-US" dirty="0" err="1" smtClean="0"/>
              <a:t>getAt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N3: Abstract data types (application)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8337550" cy="4927167"/>
          </a:xfrm>
        </p:spPr>
        <p:txBody>
          <a:bodyPr/>
          <a:lstStyle/>
          <a:p>
            <a:r>
              <a:rPr lang="en-US" dirty="0" smtClean="0"/>
              <a:t>Abstract data types are the basis of many simplifying assumption in operating systems. Consider, for instance the following abstract data type:</a:t>
            </a:r>
          </a:p>
          <a:p>
            <a:pPr lvl="1"/>
            <a:r>
              <a:rPr lang="en-US" dirty="0" smtClean="0"/>
              <a:t>Open()</a:t>
            </a:r>
          </a:p>
          <a:p>
            <a:pPr lvl="1"/>
            <a:r>
              <a:rPr lang="en-US" dirty="0" smtClean="0"/>
              <a:t>Close()</a:t>
            </a:r>
          </a:p>
          <a:p>
            <a:pPr lvl="1"/>
            <a:r>
              <a:rPr lang="en-US" dirty="0" smtClean="0"/>
              <a:t>Data = Read()</a:t>
            </a:r>
          </a:p>
          <a:p>
            <a:pPr lvl="1"/>
            <a:r>
              <a:rPr lang="en-US" dirty="0" smtClean="0"/>
              <a:t>Write(Data)</a:t>
            </a:r>
          </a:p>
          <a:p>
            <a:pPr lvl="1"/>
            <a:r>
              <a:rPr lang="en-US" dirty="0" smtClean="0"/>
              <a:t>Seek(location)</a:t>
            </a:r>
          </a:p>
          <a:p>
            <a:r>
              <a:rPr lang="en-US" dirty="0" smtClean="0"/>
              <a:t>This can represent:</a:t>
            </a:r>
          </a:p>
          <a:p>
            <a:pPr lvl="1"/>
            <a:r>
              <a:rPr lang="en-US" dirty="0" smtClean="0"/>
              <a:t>Files (local, remote)</a:t>
            </a:r>
          </a:p>
          <a:p>
            <a:pPr lvl="1"/>
            <a:r>
              <a:rPr lang="en-US" dirty="0" smtClean="0"/>
              <a:t>Devices (mouse, keyboard, screen)</a:t>
            </a:r>
          </a:p>
          <a:p>
            <a:pPr lvl="1"/>
            <a:r>
              <a:rPr lang="en-US" dirty="0" smtClean="0"/>
              <a:t>Network connections (</a:t>
            </a:r>
            <a:r>
              <a:rPr lang="en-US" dirty="0" err="1" smtClean="0"/>
              <a:t>tcp</a:t>
            </a:r>
            <a:r>
              <a:rPr lang="en-US" dirty="0" smtClean="0"/>
              <a:t> socket, http connection…)</a:t>
            </a:r>
          </a:p>
          <a:p>
            <a:pPr lvl="1"/>
            <a:r>
              <a:rPr lang="en-US" dirty="0" smtClean="0"/>
              <a:t>Access into a compressed “zip” archive</a:t>
            </a:r>
          </a:p>
          <a:p>
            <a:pPr lvl="1"/>
            <a:r>
              <a:rPr lang="en-US" dirty="0" smtClean="0"/>
              <a:t>Access into an encrypted repository…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722313" y="2214563"/>
            <a:ext cx="7772400" cy="1362075"/>
          </a:xfrm>
        </p:spPr>
        <p:txBody>
          <a:bodyPr/>
          <a:lstStyle/>
          <a:p>
            <a:r>
              <a:rPr lang="en-US" cap="none" smtClean="0"/>
              <a:t>Defining the field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 1: Intermediary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013" y="1535113"/>
            <a:ext cx="7867650" cy="4159250"/>
          </a:xfrm>
        </p:spPr>
        <p:txBody>
          <a:bodyPr/>
          <a:lstStyle/>
          <a:p>
            <a:r>
              <a:rPr lang="en-US" smtClean="0"/>
              <a:t>A program that acts as an intermediary between a user of a computer and the computer hardware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Grading:</a:t>
            </a:r>
          </a:p>
          <a:p>
            <a:pPr lvl="1"/>
            <a:r>
              <a:rPr lang="en-US" dirty="0" smtClean="0"/>
              <a:t>Quizzes every class (2 questions, one repeated next week) (5%)</a:t>
            </a:r>
          </a:p>
          <a:p>
            <a:pPr lvl="1"/>
            <a:r>
              <a:rPr lang="en-US" dirty="0" smtClean="0"/>
              <a:t>Midterm 1 (20%)</a:t>
            </a:r>
          </a:p>
          <a:p>
            <a:pPr lvl="1"/>
            <a:r>
              <a:rPr lang="en-US" dirty="0" smtClean="0"/>
              <a:t>Midterm 2 (20%)</a:t>
            </a:r>
          </a:p>
          <a:p>
            <a:pPr lvl="1"/>
            <a:r>
              <a:rPr lang="en-US" dirty="0" smtClean="0"/>
              <a:t>Final (30%)</a:t>
            </a:r>
          </a:p>
          <a:p>
            <a:pPr lvl="1"/>
            <a:r>
              <a:rPr lang="en-US" dirty="0" err="1" smtClean="0"/>
              <a:t>Homeworks</a:t>
            </a:r>
            <a:r>
              <a:rPr lang="en-US" dirty="0" smtClean="0"/>
              <a:t> / projects (25%)</a:t>
            </a:r>
          </a:p>
          <a:p>
            <a:r>
              <a:rPr lang="en-US" dirty="0" smtClean="0"/>
              <a:t>Bonus points (10..25) will be offered on midterms / </a:t>
            </a:r>
            <a:r>
              <a:rPr lang="en-US" dirty="0" err="1" smtClean="0"/>
              <a:t>homeworks</a:t>
            </a:r>
            <a:endParaRPr lang="en-US" dirty="0" smtClean="0"/>
          </a:p>
          <a:p>
            <a:pPr lvl="1"/>
            <a:r>
              <a:rPr lang="en-US" dirty="0" smtClean="0"/>
              <a:t>Can be used to compensate between midterms</a:t>
            </a:r>
          </a:p>
          <a:p>
            <a:r>
              <a:rPr lang="en-US" dirty="0" smtClean="0"/>
              <a:t>All midterms and exams are open book, one notes</a:t>
            </a:r>
          </a:p>
          <a:p>
            <a:pPr lvl="1"/>
            <a:r>
              <a:rPr lang="en-US" dirty="0" smtClean="0"/>
              <a:t>Textbook on Kindle, tablets ok (in airplane mode)</a:t>
            </a:r>
          </a:p>
          <a:p>
            <a:pPr lvl="1"/>
            <a:r>
              <a:rPr lang="en-US" dirty="0" smtClean="0"/>
              <a:t>No devices with a keyboard accepted at the exam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Intermediary (cont’d)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82725"/>
            <a:ext cx="7351712" cy="4483100"/>
          </a:xfrm>
        </p:spPr>
        <p:txBody>
          <a:bodyPr/>
          <a:lstStyle/>
          <a:p>
            <a:r>
              <a:rPr lang="en-US" smtClean="0"/>
              <a:t>Computer system can be divided into four components</a:t>
            </a:r>
          </a:p>
          <a:p>
            <a:pPr lvl="1"/>
            <a:r>
              <a:rPr lang="en-US" smtClean="0"/>
              <a:t>Hardware – provides basic computing resources</a:t>
            </a:r>
          </a:p>
          <a:p>
            <a:pPr lvl="2"/>
            <a:r>
              <a:rPr lang="en-US" smtClean="0"/>
              <a:t>CPU, memory, I/O devices</a:t>
            </a:r>
          </a:p>
          <a:p>
            <a:pPr lvl="1"/>
            <a:r>
              <a:rPr lang="en-US" smtClean="0"/>
              <a:t>Operating system</a:t>
            </a:r>
          </a:p>
          <a:p>
            <a:pPr lvl="2"/>
            <a:r>
              <a:rPr lang="en-US" smtClean="0"/>
              <a:t>Controls and coordinates use of hardware among various applications and users</a:t>
            </a:r>
          </a:p>
          <a:p>
            <a:pPr lvl="1"/>
            <a:r>
              <a:rPr lang="en-US" smtClean="0"/>
              <a:t>Application programs – define the ways in which the system resources are used to solve the computing problems of the users</a:t>
            </a:r>
          </a:p>
          <a:p>
            <a:pPr lvl="2"/>
            <a:r>
              <a:rPr lang="en-US" smtClean="0"/>
              <a:t>Word processors, compilers, web browsers, database systems, video games</a:t>
            </a:r>
          </a:p>
          <a:p>
            <a:pPr lvl="1"/>
            <a:r>
              <a:rPr lang="en-US" smtClean="0"/>
              <a:t>Users</a:t>
            </a:r>
          </a:p>
          <a:p>
            <a:pPr lvl="2"/>
            <a:r>
              <a:rPr lang="en-US" smtClean="0"/>
              <a:t>People, machines, other computers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z="2800" smtClean="0"/>
              <a:t>Intermediary (cont’d)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25" y="1533525"/>
            <a:ext cx="54483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 2: Resource allocator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806450" y="1233488"/>
            <a:ext cx="8074025" cy="4530725"/>
          </a:xfrm>
        </p:spPr>
        <p:txBody>
          <a:bodyPr/>
          <a:lstStyle/>
          <a:p>
            <a:r>
              <a:rPr lang="en-US" smtClean="0"/>
              <a:t>OS is a </a:t>
            </a:r>
            <a:r>
              <a:rPr lang="en-US" b="1" smtClean="0">
                <a:solidFill>
                  <a:srgbClr val="3366FF"/>
                </a:solidFill>
              </a:rPr>
              <a:t>resource allocator</a:t>
            </a:r>
          </a:p>
          <a:p>
            <a:pPr lvl="1"/>
            <a:r>
              <a:rPr lang="en-US" smtClean="0"/>
              <a:t>Manages all resources</a:t>
            </a:r>
          </a:p>
          <a:p>
            <a:pPr lvl="1"/>
            <a:r>
              <a:rPr lang="en-US" smtClean="0"/>
              <a:t>Decides between conflicting requests for efficient and fair resource use</a:t>
            </a:r>
          </a:p>
          <a:p>
            <a:r>
              <a:rPr lang="en-US" smtClean="0"/>
              <a:t>What is a resource?</a:t>
            </a:r>
          </a:p>
          <a:p>
            <a:pPr lvl="1"/>
            <a:r>
              <a:rPr lang="en-US" smtClean="0"/>
              <a:t>Anything you can run out of…</a:t>
            </a:r>
          </a:p>
          <a:p>
            <a:pPr lvl="1"/>
            <a:r>
              <a:rPr lang="en-US" smtClean="0"/>
              <a:t>Computing power, memory, storage space</a:t>
            </a:r>
          </a:p>
          <a:p>
            <a:pPr lvl="1"/>
            <a:r>
              <a:rPr lang="en-US" smtClean="0"/>
              <a:t>Energy</a:t>
            </a:r>
          </a:p>
          <a:p>
            <a:pPr lvl="1"/>
            <a:r>
              <a:rPr lang="en-US" smtClean="0"/>
              <a:t>Network  bandwidth</a:t>
            </a:r>
          </a:p>
          <a:p>
            <a:pPr lvl="1"/>
            <a:r>
              <a:rPr lang="en-US" smtClean="0"/>
              <a:t>Money (!)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 3: Control program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028700"/>
            <a:ext cx="7308850" cy="4265613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US" smtClean="0"/>
          </a:p>
          <a:p>
            <a:r>
              <a:rPr lang="en-US" smtClean="0"/>
              <a:t>OS is a </a:t>
            </a:r>
            <a:r>
              <a:rPr lang="en-US" b="1" smtClean="0">
                <a:solidFill>
                  <a:srgbClr val="3366FF"/>
                </a:solidFill>
              </a:rPr>
              <a:t>control program</a:t>
            </a:r>
          </a:p>
          <a:p>
            <a:pPr lvl="1"/>
            <a:r>
              <a:rPr lang="en-US" smtClean="0"/>
              <a:t>Controls execution of programs to prevent errors and improper use of the computer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Reviewing definitions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013" y="1404938"/>
            <a:ext cx="8050212" cy="3167062"/>
          </a:xfrm>
        </p:spPr>
        <p:txBody>
          <a:bodyPr/>
          <a:lstStyle/>
          <a:p>
            <a:r>
              <a:rPr lang="en-US" smtClean="0"/>
              <a:t>No universally accepted definition</a:t>
            </a:r>
          </a:p>
          <a:p>
            <a:r>
              <a:rPr lang="en-US" smtClean="0"/>
              <a:t>“Everything a vendor ships when you order an operating system” is good approximation</a:t>
            </a:r>
          </a:p>
          <a:p>
            <a:pPr lvl="1"/>
            <a:r>
              <a:rPr lang="en-US" smtClean="0"/>
              <a:t>But varies wildly</a:t>
            </a:r>
          </a:p>
          <a:p>
            <a:r>
              <a:rPr lang="en-US" smtClean="0"/>
              <a:t>“The one program running at all times on the computer” is the </a:t>
            </a:r>
            <a:r>
              <a:rPr lang="en-US" b="1" smtClean="0">
                <a:solidFill>
                  <a:srgbClr val="3366FF"/>
                </a:solidFill>
              </a:rPr>
              <a:t>kernel</a:t>
            </a:r>
            <a:r>
              <a:rPr lang="en-US" b="1" smtClean="0"/>
              <a:t>.  </a:t>
            </a:r>
            <a:r>
              <a:rPr lang="en-US" smtClean="0"/>
              <a:t>Everything else is either a system program (ships with the operating system) or an application program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760413" y="2214563"/>
            <a:ext cx="7772400" cy="1362075"/>
          </a:xfrm>
        </p:spPr>
        <p:txBody>
          <a:bodyPr/>
          <a:lstStyle/>
          <a:p>
            <a:r>
              <a:rPr lang="en-US" cap="none" smtClean="0"/>
              <a:t>A bagload of definitions</a:t>
            </a:r>
            <a:br>
              <a:rPr lang="en-US" cap="none" smtClean="0"/>
            </a:br>
            <a:r>
              <a:rPr lang="en-US" cap="none" smtClean="0"/>
              <a:t/>
            </a:r>
            <a:br>
              <a:rPr lang="en-US" cap="none" smtClean="0"/>
            </a:br>
            <a:r>
              <a:rPr lang="en-US" sz="2800" cap="none" smtClean="0"/>
              <a:t>This is that we talk about when we are talk about OSs</a:t>
            </a:r>
            <a:endParaRPr lang="en-US" cap="none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Startup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bootstrap program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is loaded at power-up or reboot</a:t>
            </a:r>
          </a:p>
          <a:p>
            <a:pPr lvl="1"/>
            <a:r>
              <a:rPr lang="en-US" dirty="0" smtClean="0"/>
              <a:t>Typically stored in ROM or EPROM, generally known as </a:t>
            </a:r>
            <a:r>
              <a:rPr lang="en-US" b="1" dirty="0" smtClean="0">
                <a:solidFill>
                  <a:srgbClr val="3366FF"/>
                </a:solidFill>
              </a:rPr>
              <a:t>firmware</a:t>
            </a:r>
          </a:p>
          <a:p>
            <a:pPr lvl="1"/>
            <a:r>
              <a:rPr lang="en-US" dirty="0" smtClean="0"/>
              <a:t>Initializes all aspects of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Determine where to boot from (</a:t>
            </a:r>
            <a:r>
              <a:rPr lang="en-US" dirty="0" err="1" smtClean="0"/>
              <a:t>harddisk</a:t>
            </a:r>
            <a:r>
              <a:rPr lang="en-US" dirty="0" smtClean="0"/>
              <a:t>, CD/DVD-ROM, USB, network)</a:t>
            </a:r>
            <a:endParaRPr lang="en-US" dirty="0" smtClean="0"/>
          </a:p>
          <a:p>
            <a:pPr lvl="1"/>
            <a:r>
              <a:rPr lang="en-US" dirty="0" smtClean="0"/>
              <a:t>Loads operating system kernel and starts </a:t>
            </a:r>
            <a:r>
              <a:rPr lang="en-US" dirty="0" smtClean="0"/>
              <a:t>execution</a:t>
            </a:r>
          </a:p>
          <a:p>
            <a:r>
              <a:rPr lang="en-US" dirty="0" smtClean="0"/>
              <a:t>On PC-class systems</a:t>
            </a:r>
          </a:p>
          <a:p>
            <a:pPr lvl="1"/>
            <a:r>
              <a:rPr lang="en-US" dirty="0" smtClean="0"/>
              <a:t>BIOS (Basic Inpu</a:t>
            </a:r>
            <a:r>
              <a:rPr lang="en-US" dirty="0" smtClean="0"/>
              <a:t>t Output)</a:t>
            </a:r>
          </a:p>
          <a:p>
            <a:pPr lvl="1"/>
            <a:r>
              <a:rPr lang="en-US" dirty="0" smtClean="0"/>
              <a:t>UEFI </a:t>
            </a:r>
            <a:r>
              <a:rPr lang="en-US" dirty="0" smtClean="0"/>
              <a:t>(Unified </a:t>
            </a:r>
            <a:r>
              <a:rPr lang="en-US" dirty="0" smtClean="0"/>
              <a:t>Extensible Firmware </a:t>
            </a:r>
            <a:r>
              <a:rPr lang="en-US" dirty="0" smtClean="0"/>
              <a:t>Interface)</a:t>
            </a:r>
          </a:p>
          <a:p>
            <a:r>
              <a:rPr lang="en-US" dirty="0" smtClean="0"/>
              <a:t>The firmware bootstrap often hands it over to another bootstrap program on the disk (second stage boot loaders):</a:t>
            </a:r>
          </a:p>
          <a:p>
            <a:pPr lvl="1"/>
            <a:r>
              <a:rPr lang="en-US" dirty="0" smtClean="0"/>
              <a:t>GRUB</a:t>
            </a:r>
          </a:p>
          <a:p>
            <a:pPr lvl="1"/>
            <a:r>
              <a:rPr lang="en-US" dirty="0" smtClean="0"/>
              <a:t>NTLDR – </a:t>
            </a:r>
            <a:r>
              <a:rPr lang="en-US" smtClean="0"/>
              <a:t>for Windows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System Organization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Computer-system operation</a:t>
            </a:r>
          </a:p>
          <a:p>
            <a:pPr lvl="1"/>
            <a:r>
              <a:rPr lang="en-US" smtClean="0"/>
              <a:t>One or more CPUs, device controllers connect through common bus providing access to shared memory</a:t>
            </a:r>
          </a:p>
          <a:p>
            <a:pPr lvl="1"/>
            <a:r>
              <a:rPr lang="en-US" smtClean="0"/>
              <a:t>Concurrent execution of CPUs and devices competing for memory cycles</a:t>
            </a:r>
          </a:p>
          <a:p>
            <a:pPr lvl="1"/>
            <a:endParaRPr lang="en-US" smtClean="0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881313"/>
            <a:ext cx="6737350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Computer-System Operation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I/O devices and the CPU can execute concurrently</a:t>
            </a:r>
          </a:p>
          <a:p>
            <a:r>
              <a:rPr lang="en-US" smtClean="0"/>
              <a:t>Each device controller is in charge of a particular device type</a:t>
            </a:r>
          </a:p>
          <a:p>
            <a:r>
              <a:rPr lang="en-US" smtClean="0"/>
              <a:t>Each device controller has a local buffer</a:t>
            </a:r>
          </a:p>
          <a:p>
            <a:r>
              <a:rPr lang="en-US" smtClean="0"/>
              <a:t>CPU moves data from/to main memory to/from local buffers</a:t>
            </a:r>
          </a:p>
          <a:p>
            <a:r>
              <a:rPr lang="en-US" smtClean="0"/>
              <a:t>I/O is from the device to local buffer of controller</a:t>
            </a:r>
          </a:p>
          <a:p>
            <a:r>
              <a:rPr lang="en-US" smtClean="0"/>
              <a:t>Device controller informs CPU that it has finished its operation by causing an </a:t>
            </a:r>
            <a:r>
              <a:rPr lang="en-US" i="1" smtClean="0"/>
              <a:t>interrupt</a:t>
            </a:r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How a Modern Computer Works</a:t>
            </a:r>
          </a:p>
        </p:txBody>
      </p:sp>
      <p:pic>
        <p:nvPicPr>
          <p:cNvPr id="21507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6550" y="1276350"/>
            <a:ext cx="5367338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4787900" y="5637213"/>
            <a:ext cx="2874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/>
              <a:t>A von Neumann architecture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1: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01725" y="274638"/>
            <a:ext cx="7891463" cy="527050"/>
          </a:xfrm>
        </p:spPr>
        <p:txBody>
          <a:bodyPr/>
          <a:lstStyle/>
          <a:p>
            <a:r>
              <a:rPr lang="en-US" smtClean="0"/>
              <a:t>Von Neumann (Princeton) architecture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2"/>
          </p:nvPr>
        </p:nvSpPr>
        <p:spPr>
          <a:xfrm>
            <a:off x="495300" y="901700"/>
            <a:ext cx="4040188" cy="5211763"/>
          </a:xfrm>
        </p:spPr>
        <p:txBody>
          <a:bodyPr/>
          <a:lstStyle/>
          <a:p>
            <a:r>
              <a:rPr lang="en-US" smtClean="0"/>
              <a:t>Von Neumann architecture (or Princeton architecture)</a:t>
            </a:r>
          </a:p>
          <a:p>
            <a:pPr lvl="1"/>
            <a:r>
              <a:rPr lang="en-US" smtClean="0"/>
              <a:t>Processor (or processors)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One common memory for data and code</a:t>
            </a:r>
          </a:p>
          <a:p>
            <a:pPr lvl="1"/>
            <a:r>
              <a:rPr lang="en-US" smtClean="0"/>
              <a:t>Buses used to access memory and input output</a:t>
            </a:r>
          </a:p>
          <a:p>
            <a:pPr lvl="1"/>
            <a:r>
              <a:rPr lang="en-US" smtClean="0"/>
              <a:t>Direct Memory Access – going from I/O to Memory directly</a:t>
            </a:r>
          </a:p>
          <a:p>
            <a:r>
              <a:rPr lang="en-US" smtClean="0"/>
              <a:t>Majority of modern general purpose GPUs (Intel, AMD, MIPS, most ARM etc)</a:t>
            </a:r>
          </a:p>
          <a:p>
            <a:pPr lvl="1">
              <a:buFont typeface="Monotype Sorts" pitchFamily="2" charset="2"/>
              <a:buNone/>
            </a:pPr>
            <a:endParaRPr lang="en-US" smtClean="0"/>
          </a:p>
        </p:txBody>
      </p:sp>
      <p:pic>
        <p:nvPicPr>
          <p:cNvPr id="22532" name="Picture 2" descr="C:\Users\Lotzi\Downloads\VonNeumannArchitecture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83138" y="1293813"/>
            <a:ext cx="4041775" cy="2957512"/>
          </a:xfrm>
          <a:noFill/>
        </p:spPr>
      </p:pic>
      <p:pic>
        <p:nvPicPr>
          <p:cNvPr id="22533" name="Picture 3" descr="C:\Users\Lotzi\Downloads\220px-JohnvonNeumann-LosAlamo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6413" y="4292600"/>
            <a:ext cx="159861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r>
              <a:rPr lang="en-US" smtClean="0"/>
              <a:t>Harvard architecture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27125"/>
            <a:ext cx="4040188" cy="4999038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Strict separation of Instruction memory, Data memory</a:t>
            </a:r>
            <a:r>
              <a:rPr lang="en-US" smtClean="0"/>
              <a:t>, ALU and I/O</a:t>
            </a:r>
          </a:p>
          <a:p>
            <a:r>
              <a:rPr lang="en-US" smtClean="0"/>
              <a:t>Advantage: simultaneous access to data and code</a:t>
            </a:r>
          </a:p>
          <a:p>
            <a:r>
              <a:rPr lang="en-US" smtClean="0"/>
              <a:t>Modified Harvard: relax the strict separation requirements</a:t>
            </a:r>
          </a:p>
          <a:p>
            <a:r>
              <a:rPr lang="en-US" smtClean="0"/>
              <a:t>Current applications: Digital Signal Processors (DSP), microcontrollers</a:t>
            </a:r>
          </a:p>
        </p:txBody>
      </p:sp>
      <p:pic>
        <p:nvPicPr>
          <p:cNvPr id="23556" name="Picture 2" descr="C:\Users\Lotzi\Downloads\Harvard_archite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3100" y="1190625"/>
            <a:ext cx="41973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Functions of Interrupts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Interrupt transfers control to the interrupt service routine generally, through the </a:t>
            </a:r>
            <a:r>
              <a:rPr lang="en-US" b="1" smtClean="0">
                <a:solidFill>
                  <a:srgbClr val="3366FF"/>
                </a:solidFill>
              </a:rPr>
              <a:t>interrupt</a:t>
            </a:r>
            <a:r>
              <a:rPr lang="en-US" i="1" smtClean="0"/>
              <a:t> </a:t>
            </a:r>
            <a:r>
              <a:rPr lang="en-US" b="1" smtClean="0">
                <a:solidFill>
                  <a:srgbClr val="3366FF"/>
                </a:solidFill>
              </a:rPr>
              <a:t>vector</a:t>
            </a:r>
            <a:r>
              <a:rPr lang="en-US" smtClean="0"/>
              <a:t>, which contains the addresses of all the service routines</a:t>
            </a:r>
          </a:p>
          <a:p>
            <a:r>
              <a:rPr lang="en-US" smtClean="0"/>
              <a:t>Interrupt architecture must save the address of the interrupted instruction</a:t>
            </a:r>
          </a:p>
          <a:p>
            <a:r>
              <a:rPr lang="en-US" smtClean="0"/>
              <a:t>Incoming interrupts are </a:t>
            </a:r>
            <a:r>
              <a:rPr lang="en-US" i="1" smtClean="0"/>
              <a:t>disabled</a:t>
            </a:r>
            <a:r>
              <a:rPr lang="en-US" smtClean="0"/>
              <a:t> while another interrupt is being processed to prevent a </a:t>
            </a:r>
            <a:r>
              <a:rPr lang="en-US" i="1" smtClean="0"/>
              <a:t>lost interrupt</a:t>
            </a:r>
            <a:endParaRPr lang="en-US" smtClean="0"/>
          </a:p>
          <a:p>
            <a:r>
              <a:rPr lang="en-US" smtClean="0"/>
              <a:t>A </a:t>
            </a:r>
            <a:r>
              <a:rPr lang="en-US" i="1" smtClean="0"/>
              <a:t>trap</a:t>
            </a:r>
            <a:r>
              <a:rPr lang="en-US" smtClean="0"/>
              <a:t> is a software-generated interrupt caused either by an error or a user request</a:t>
            </a:r>
          </a:p>
          <a:p>
            <a:r>
              <a:rPr lang="en-US" smtClean="0"/>
              <a:t>An operating system is </a:t>
            </a:r>
            <a:r>
              <a:rPr lang="en-US" b="1" smtClean="0">
                <a:solidFill>
                  <a:srgbClr val="3366FF"/>
                </a:solidFill>
              </a:rPr>
              <a:t>interrupt driven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25" y="0"/>
            <a:ext cx="7772400" cy="844550"/>
          </a:xfrm>
        </p:spPr>
        <p:txBody>
          <a:bodyPr/>
          <a:lstStyle/>
          <a:p>
            <a:pPr eaLnBrk="1" hangingPunct="1"/>
            <a:r>
              <a:rPr lang="en-US" smtClean="0"/>
              <a:t>Interrupt Handling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operating system preserves the state of the CPU by storing registers and the program counter</a:t>
            </a:r>
          </a:p>
          <a:p>
            <a:r>
              <a:rPr lang="en-US" smtClean="0"/>
              <a:t>Determines which type of interrupt has occurred: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polling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vectored</a:t>
            </a:r>
            <a:r>
              <a:rPr lang="en-US" smtClean="0"/>
              <a:t> interrupt system</a:t>
            </a:r>
          </a:p>
          <a:p>
            <a:r>
              <a:rPr lang="en-US" smtClean="0"/>
              <a:t>Separate segments of code determine what action should be taken for each type of interrupt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Interrupt Timeline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25" y="1717675"/>
            <a:ext cx="7138988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types of I/O calls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763" y="1244600"/>
            <a:ext cx="70294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/>
              <a:t>Blocking call:</a:t>
            </a:r>
            <a:r>
              <a:rPr lang="en-US" smtClean="0"/>
              <a:t> After I/O starts, control returns to user program only upon I/O completion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Wait instruction idles the CPU until the next interrupt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Wait loop (contention for memory access)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At most one I/O request is outstanding at a time, no simultaneous I/O processing</a:t>
            </a:r>
          </a:p>
          <a:p>
            <a:pPr>
              <a:lnSpc>
                <a:spcPct val="90000"/>
              </a:lnSpc>
            </a:pPr>
            <a:r>
              <a:rPr lang="en-US" b="1" smtClean="0"/>
              <a:t>Non-blocking call:</a:t>
            </a:r>
            <a:r>
              <a:rPr lang="en-US" smtClean="0"/>
              <a:t> After I/O starts, control returns to user program without waiting for I/O completion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</a:rPr>
              <a:t>System call </a:t>
            </a:r>
            <a:r>
              <a:rPr lang="en-US" smtClean="0"/>
              <a:t>– request to the operating system to allow user to wait for I/O completion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</a:rPr>
              <a:t>Device-status table </a:t>
            </a:r>
            <a:r>
              <a:rPr lang="en-US" smtClean="0"/>
              <a:t>contains entry for each I/O device indicating its type, address, and state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Operating system indexes into I/O device table to determine device status and to modify table entry to include interrupt</a:t>
            </a:r>
          </a:p>
          <a:p>
            <a:pPr lvl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 Memory Access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Direct memory access:</a:t>
            </a:r>
            <a:r>
              <a:rPr lang="en-US" smtClean="0"/>
              <a:t> special type of non-blocking call</a:t>
            </a:r>
          </a:p>
          <a:p>
            <a:r>
              <a:rPr lang="en-US" smtClean="0"/>
              <a:t>Used for high-speed I/O devices able to transmit information at close to memory speeds</a:t>
            </a:r>
          </a:p>
          <a:p>
            <a:r>
              <a:rPr lang="en-US" smtClean="0"/>
              <a:t>Device controller transfers blocks of data from buffer storage directly to main memory without CPU intervention</a:t>
            </a:r>
          </a:p>
          <a:p>
            <a:r>
              <a:rPr lang="en-US" smtClean="0"/>
              <a:t>Only one interrupt is generated per block, rather than the one interrupt per byte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Storage Structure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Main memory (primary storage)</a:t>
            </a:r>
          </a:p>
          <a:p>
            <a:pPr lvl="1"/>
            <a:r>
              <a:rPr lang="en-US" smtClean="0"/>
              <a:t>Directly accessible by the CPU</a:t>
            </a:r>
          </a:p>
          <a:p>
            <a:pPr lvl="1"/>
            <a:r>
              <a:rPr lang="en-US" smtClean="0"/>
              <a:t>Volatile</a:t>
            </a:r>
          </a:p>
          <a:p>
            <a:pPr lvl="1"/>
            <a:r>
              <a:rPr lang="en-US" smtClean="0"/>
              <a:t>Typical implementation: Dynamic RAM</a:t>
            </a:r>
          </a:p>
          <a:p>
            <a:r>
              <a:rPr lang="en-US" smtClean="0"/>
              <a:t>Secondary storage – extension of main memory that provides large nonvolatile storage capacity. </a:t>
            </a:r>
          </a:p>
          <a:p>
            <a:pPr lvl="1"/>
            <a:r>
              <a:rPr lang="en-US" smtClean="0"/>
              <a:t>Non-volatile</a:t>
            </a:r>
          </a:p>
          <a:p>
            <a:pPr lvl="1"/>
            <a:r>
              <a:rPr lang="en-US" smtClean="0"/>
              <a:t>Frequently accessed during the course of regular operation </a:t>
            </a:r>
          </a:p>
          <a:p>
            <a:pPr lvl="1"/>
            <a:r>
              <a:rPr lang="en-US" smtClean="0"/>
              <a:t>Typical implementation: </a:t>
            </a:r>
          </a:p>
          <a:p>
            <a:pPr lvl="2"/>
            <a:r>
              <a:rPr lang="en-US" smtClean="0"/>
              <a:t>Magnetic disks (hard drives)</a:t>
            </a:r>
          </a:p>
          <a:p>
            <a:pPr lvl="2"/>
            <a:r>
              <a:rPr lang="en-US" smtClean="0"/>
              <a:t>Solid state drives (flash drives)</a:t>
            </a:r>
          </a:p>
          <a:p>
            <a:r>
              <a:rPr lang="en-US" smtClean="0"/>
              <a:t>Tertiary storage</a:t>
            </a:r>
          </a:p>
          <a:p>
            <a:pPr lvl="1"/>
            <a:r>
              <a:rPr lang="en-US" smtClean="0"/>
              <a:t>Not normally accessed during the course of regular operation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Storage Hierarchy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Storage systems organized in hierarchy</a:t>
            </a:r>
          </a:p>
          <a:p>
            <a:pPr lvl="1"/>
            <a:r>
              <a:rPr lang="en-US" smtClean="0"/>
              <a:t>Speed</a:t>
            </a:r>
          </a:p>
          <a:p>
            <a:pPr lvl="1"/>
            <a:r>
              <a:rPr lang="en-US" smtClean="0"/>
              <a:t>Cost</a:t>
            </a:r>
          </a:p>
          <a:p>
            <a:pPr lvl="1"/>
            <a:r>
              <a:rPr lang="en-US" smtClean="0"/>
              <a:t>Volatility</a:t>
            </a:r>
          </a:p>
          <a:p>
            <a:r>
              <a:rPr lang="en-US" b="1" smtClean="0">
                <a:solidFill>
                  <a:srgbClr val="3366FF"/>
                </a:solidFill>
              </a:rPr>
              <a:t>Caching</a:t>
            </a:r>
            <a:r>
              <a:rPr lang="en-US" smtClean="0"/>
              <a:t> – copying information into faster storage system; main memory can be viewed as a last </a:t>
            </a:r>
            <a:r>
              <a:rPr lang="en-US" i="1" smtClean="0"/>
              <a:t>cache</a:t>
            </a:r>
            <a:r>
              <a:rPr lang="en-US" smtClean="0"/>
              <a:t> for secondary storage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Storage-Device Hierarchy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3238" y="1384300"/>
            <a:ext cx="54419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722313" y="2214563"/>
            <a:ext cx="7772400" cy="1362075"/>
          </a:xfrm>
        </p:spPr>
        <p:txBody>
          <a:bodyPr/>
          <a:lstStyle/>
          <a:p>
            <a:r>
              <a:rPr lang="en-US" cap="none" smtClean="0"/>
              <a:t>The landscape of operating systems (as of 2014)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Caching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272338" cy="4530725"/>
          </a:xfrm>
        </p:spPr>
        <p:txBody>
          <a:bodyPr/>
          <a:lstStyle/>
          <a:p>
            <a:r>
              <a:rPr lang="en-US" smtClean="0"/>
              <a:t>Important principle, performed at many levels in a computer (in hardware, operating system, software)</a:t>
            </a:r>
          </a:p>
          <a:p>
            <a:r>
              <a:rPr lang="en-US" smtClean="0"/>
              <a:t>Information in use copied from slower to faster storage temporarily</a:t>
            </a:r>
          </a:p>
          <a:p>
            <a:r>
              <a:rPr lang="en-US" smtClean="0"/>
              <a:t>Faster storage (cache) checked first to determine if information is there</a:t>
            </a:r>
          </a:p>
          <a:p>
            <a:pPr lvl="1"/>
            <a:r>
              <a:rPr lang="en-US" smtClean="0"/>
              <a:t>If it is, information used directly from the cache (fast)</a:t>
            </a:r>
          </a:p>
          <a:p>
            <a:pPr lvl="1"/>
            <a:r>
              <a:rPr lang="en-US" smtClean="0"/>
              <a:t>If not, data copied to cache and used there</a:t>
            </a:r>
          </a:p>
          <a:p>
            <a:r>
              <a:rPr lang="en-US" smtClean="0"/>
              <a:t>Cache smaller than storage being cached</a:t>
            </a:r>
          </a:p>
          <a:p>
            <a:pPr lvl="1"/>
            <a:r>
              <a:rPr lang="en-US" smtClean="0"/>
              <a:t>Cache management important design problem</a:t>
            </a:r>
          </a:p>
          <a:p>
            <a:pPr lvl="1"/>
            <a:r>
              <a:rPr lang="en-US" smtClean="0"/>
              <a:t>Cache size and replacement policy</a:t>
            </a:r>
          </a:p>
          <a:p>
            <a:pPr>
              <a:buFont typeface="Monotype Sort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Symmetric Multiprocessing Architecture</a:t>
            </a:r>
          </a:p>
        </p:txBody>
      </p:sp>
      <p:sp>
        <p:nvSpPr>
          <p:cNvPr id="33795" name="Content Placeholder 3"/>
          <p:cNvSpPr>
            <a:spLocks noGrp="1"/>
          </p:cNvSpPr>
          <p:nvPr>
            <p:ph idx="1"/>
          </p:nvPr>
        </p:nvSpPr>
        <p:spPr>
          <a:xfrm>
            <a:off x="806450" y="4489450"/>
            <a:ext cx="7870825" cy="1627188"/>
          </a:xfrm>
        </p:spPr>
        <p:txBody>
          <a:bodyPr/>
          <a:lstStyle/>
          <a:p>
            <a:r>
              <a:rPr lang="en-US" smtClean="0"/>
              <a:t>The memory is the same distance from all CPUs.</a:t>
            </a:r>
          </a:p>
        </p:txBody>
      </p:sp>
      <p:pic>
        <p:nvPicPr>
          <p:cNvPr id="33796" name="Picture 7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9538" y="1147763"/>
            <a:ext cx="6319837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Multi-Core Designs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>
          <a:xfrm>
            <a:off x="806450" y="4489450"/>
            <a:ext cx="8337550" cy="1884363"/>
          </a:xfrm>
        </p:spPr>
        <p:txBody>
          <a:bodyPr/>
          <a:lstStyle/>
          <a:p>
            <a:r>
              <a:rPr lang="en-US" smtClean="0"/>
              <a:t>Still qualifies as SMP, only embedded in a single chip.</a:t>
            </a:r>
          </a:p>
          <a:p>
            <a:r>
              <a:rPr lang="en-US" smtClean="0"/>
              <a:t>Examples:</a:t>
            </a:r>
          </a:p>
          <a:p>
            <a:pPr lvl="1"/>
            <a:r>
              <a:rPr lang="en-US" sz="1400" smtClean="0"/>
              <a:t>Intel Core i5: 2 cores, </a:t>
            </a:r>
          </a:p>
          <a:p>
            <a:pPr lvl="1"/>
            <a:r>
              <a:rPr lang="en-US" sz="1400" smtClean="0"/>
              <a:t>Core i7: 4 cores</a:t>
            </a:r>
          </a:p>
          <a:p>
            <a:pPr lvl="1"/>
            <a:r>
              <a:rPr lang="en-US" sz="1400" smtClean="0"/>
              <a:t>Some Core i7 “extreme” 6 cores</a:t>
            </a:r>
          </a:p>
          <a:p>
            <a:pPr lvl="1"/>
            <a:r>
              <a:rPr lang="en-US" sz="1400" smtClean="0"/>
              <a:t>Some Xeon: 10 cores</a:t>
            </a:r>
          </a:p>
          <a:p>
            <a:pPr lvl="1"/>
            <a:endParaRPr lang="en-US" smtClean="0"/>
          </a:p>
        </p:txBody>
      </p:sp>
      <p:pic>
        <p:nvPicPr>
          <p:cNvPr id="34820" name="Picture 10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8988" y="869950"/>
            <a:ext cx="4783137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Non-uniform memory architecture (NUMA)</a:t>
            </a:r>
          </a:p>
        </p:txBody>
      </p:sp>
      <p:pic>
        <p:nvPicPr>
          <p:cNvPr id="35843" name="Content Placeholder 4" descr="500px-NUMA.svg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5038" y="1117600"/>
            <a:ext cx="4038600" cy="2495550"/>
          </a:xfrm>
        </p:spPr>
      </p:pic>
      <p:sp>
        <p:nvSpPr>
          <p:cNvPr id="35844" name="Content Placeholder 5"/>
          <p:cNvSpPr>
            <a:spLocks noGrp="1"/>
          </p:cNvSpPr>
          <p:nvPr>
            <p:ph sz="half" idx="2"/>
          </p:nvPr>
        </p:nvSpPr>
        <p:spPr>
          <a:xfrm>
            <a:off x="795338" y="4224338"/>
            <a:ext cx="8240712" cy="1901825"/>
          </a:xfrm>
        </p:spPr>
        <p:txBody>
          <a:bodyPr/>
          <a:lstStyle/>
          <a:p>
            <a:r>
              <a:rPr lang="en-US" sz="2000" smtClean="0"/>
              <a:t>One can still access the whole memory</a:t>
            </a:r>
          </a:p>
          <a:p>
            <a:r>
              <a:rPr lang="en-US" sz="2000" smtClean="0"/>
              <a:t>But the speed of access depends whether memory is local or remote</a:t>
            </a:r>
          </a:p>
          <a:p>
            <a:r>
              <a:rPr lang="en-US" sz="2000" smtClean="0"/>
              <a:t>Contrast this with message based systems where remote memory can not be accessed as “memory” i.e. instead of read/write you need to use send/receive.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Operating System Structure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039813"/>
            <a:ext cx="7424737" cy="5005387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</a:rPr>
              <a:t>Multiprogramming</a:t>
            </a:r>
            <a:r>
              <a:rPr lang="en-US" sz="1600" smtClean="0"/>
              <a:t> needed for efficiency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Single user cannot keep CPU and I/O devices busy at all times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Multiprogramming organizes jobs (code and data) so CPU always has one to execute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A subset of total jobs in system is kept in memory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One job selected and run via </a:t>
            </a:r>
            <a:r>
              <a:rPr lang="en-US" b="1" smtClean="0">
                <a:solidFill>
                  <a:srgbClr val="3366FF"/>
                </a:solidFill>
              </a:rPr>
              <a:t>job scheduling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When it has to wait (for I/O for example), OS switches to another job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</a:rPr>
              <a:t>Timesharing (multitasking) </a:t>
            </a:r>
            <a:r>
              <a:rPr lang="en-US" sz="1600" smtClean="0"/>
              <a:t>is logical extension in which CPU switches jobs so frequently that users can interact with each job while it is running, creating </a:t>
            </a:r>
            <a:r>
              <a:rPr lang="en-US" b="1" smtClean="0">
                <a:solidFill>
                  <a:srgbClr val="3366FF"/>
                </a:solidFill>
              </a:rPr>
              <a:t>interactive</a:t>
            </a:r>
            <a:r>
              <a:rPr lang="en-US" sz="1600" smtClean="0"/>
              <a:t> computing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</a:rPr>
              <a:t>Response time </a:t>
            </a:r>
            <a:r>
              <a:rPr lang="en-US" sz="1600" smtClean="0"/>
              <a:t>should be &lt; 1 second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Each user has at least one program executing in memory </a:t>
            </a:r>
            <a:r>
              <a:rPr lang="en-US" sz="1600" smtClean="0">
                <a:sym typeface="Wingdings 3" charset="2"/>
              </a:rPr>
              <a:t></a:t>
            </a:r>
            <a:r>
              <a:rPr lang="en-US" b="1" smtClean="0">
                <a:solidFill>
                  <a:srgbClr val="3366FF"/>
                </a:solidFill>
                <a:sym typeface="Wingdings 3" charset="2"/>
              </a:rPr>
              <a:t>process</a:t>
            </a:r>
          </a:p>
          <a:p>
            <a:pPr lvl="1">
              <a:lnSpc>
                <a:spcPct val="90000"/>
              </a:lnSpc>
            </a:pPr>
            <a:r>
              <a:rPr lang="en-US" sz="1600" smtClean="0">
                <a:sym typeface="Wingdings 3" charset="2"/>
              </a:rPr>
              <a:t>If several jobs ready to run at the same time  </a:t>
            </a:r>
            <a:r>
              <a:rPr lang="en-US" b="1" smtClean="0">
                <a:solidFill>
                  <a:srgbClr val="3366FF"/>
                </a:solidFill>
                <a:sym typeface="Wingdings 3" charset="2"/>
              </a:rPr>
              <a:t>CPU scheduling</a:t>
            </a:r>
          </a:p>
          <a:p>
            <a:pPr lvl="1">
              <a:lnSpc>
                <a:spcPct val="90000"/>
              </a:lnSpc>
            </a:pPr>
            <a:r>
              <a:rPr lang="en-US" sz="1600" smtClean="0">
                <a:sym typeface="Wingdings 3" charset="2"/>
              </a:rPr>
              <a:t>If processes don’t fit in memory, </a:t>
            </a:r>
            <a:r>
              <a:rPr lang="en-US" b="1" smtClean="0">
                <a:solidFill>
                  <a:srgbClr val="3366FF"/>
                </a:solidFill>
                <a:sym typeface="Wingdings 3" charset="2"/>
              </a:rPr>
              <a:t>swapping</a:t>
            </a:r>
            <a:r>
              <a:rPr lang="en-US" sz="1600" smtClean="0">
                <a:sym typeface="Wingdings 3" charset="2"/>
              </a:rPr>
              <a:t> moves them in and out to run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solidFill>
                  <a:srgbClr val="3366FF"/>
                </a:solidFill>
                <a:sym typeface="Wingdings 3" charset="2"/>
              </a:rPr>
              <a:t>Virtual memory </a:t>
            </a:r>
            <a:r>
              <a:rPr lang="en-US" sz="1600" smtClean="0">
                <a:sym typeface="Wingdings 3" charset="2"/>
              </a:rPr>
              <a:t>allows execution of processes not completely in memory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Management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096963"/>
            <a:ext cx="7351712" cy="44831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z="1600" smtClean="0"/>
              <a:t>A </a:t>
            </a:r>
            <a:r>
              <a:rPr lang="en-US" b="1" smtClean="0">
                <a:solidFill>
                  <a:srgbClr val="0070C0"/>
                </a:solidFill>
              </a:rPr>
              <a:t>process</a:t>
            </a:r>
            <a:r>
              <a:rPr lang="en-US" sz="1600" smtClean="0"/>
              <a:t> is a </a:t>
            </a:r>
            <a:r>
              <a:rPr lang="en-US" b="1" smtClean="0">
                <a:solidFill>
                  <a:srgbClr val="0070C0"/>
                </a:solidFill>
              </a:rPr>
              <a:t>program</a:t>
            </a:r>
            <a:r>
              <a:rPr lang="en-US" sz="1600" smtClean="0"/>
              <a:t> in execution. It is a unit of work within the system. Program is a </a:t>
            </a:r>
            <a:r>
              <a:rPr lang="en-US" sz="1600" i="1" smtClean="0"/>
              <a:t>passive entity</a:t>
            </a:r>
            <a:r>
              <a:rPr lang="en-US" sz="1600" smtClean="0"/>
              <a:t>, process is </a:t>
            </a:r>
            <a:r>
              <a:rPr lang="en-US" sz="1600" smtClean="0">
                <a:solidFill>
                  <a:srgbClr val="000000"/>
                </a:solidFill>
              </a:rPr>
              <a:t>an </a:t>
            </a:r>
            <a:r>
              <a:rPr lang="en-US" sz="1600" i="1" smtClean="0">
                <a:solidFill>
                  <a:srgbClr val="000000"/>
                </a:solidFill>
              </a:rPr>
              <a:t>active entity</a:t>
            </a:r>
            <a:r>
              <a:rPr lang="en-US" sz="160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1600" smtClean="0"/>
              <a:t>Process needs resources to accomplish its task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CPU, memory, I/O, files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Initialization data</a:t>
            </a:r>
          </a:p>
          <a:p>
            <a:pPr>
              <a:lnSpc>
                <a:spcPct val="90000"/>
              </a:lnSpc>
            </a:pPr>
            <a:r>
              <a:rPr lang="en-US" sz="1600" smtClean="0"/>
              <a:t>Process termination requires reclaim of any reusable resources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0070C0"/>
                </a:solidFill>
              </a:rPr>
              <a:t>Single-threaded</a:t>
            </a:r>
            <a:r>
              <a:rPr lang="en-US" sz="1600" smtClean="0"/>
              <a:t> process has one </a:t>
            </a:r>
            <a:r>
              <a:rPr lang="en-US" b="1" smtClean="0">
                <a:solidFill>
                  <a:srgbClr val="3366FF"/>
                </a:solidFill>
              </a:rPr>
              <a:t>program counter </a:t>
            </a:r>
            <a:r>
              <a:rPr lang="en-US" sz="1600" smtClean="0"/>
              <a:t>specifying location of next instruction to execute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Process executes instructions sequentially, one at a time, until completion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0070C0"/>
                </a:solidFill>
              </a:rPr>
              <a:t>Multi-threaded</a:t>
            </a:r>
            <a:r>
              <a:rPr lang="en-US" sz="1600" smtClean="0"/>
              <a:t> process has one program counter per thread</a:t>
            </a:r>
          </a:p>
          <a:p>
            <a:pPr>
              <a:lnSpc>
                <a:spcPct val="90000"/>
              </a:lnSpc>
            </a:pPr>
            <a:r>
              <a:rPr lang="en-US" sz="1600" smtClean="0"/>
              <a:t>Typically system has many processes, some user, some operating system running concurrently on one or more CPUs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Concurrency by multiplexing the CPUs among the processes / threads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16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OS wars (in 2006)</a:t>
            </a:r>
          </a:p>
        </p:txBody>
      </p:sp>
      <p:pic>
        <p:nvPicPr>
          <p:cNvPr id="5123" name="Picture 2" descr="C:\Users\Lotzi\Downloads\os_war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3" y="725488"/>
            <a:ext cx="8259762" cy="613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computing (including mobile)</a:t>
            </a:r>
          </a:p>
        </p:txBody>
      </p:sp>
      <p:pic>
        <p:nvPicPr>
          <p:cNvPr id="6147" name="Picture 2" descr="C:\Users\Lotzi\Downloads\mm-pres-os-market-sha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952500"/>
            <a:ext cx="8526463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14400" y="131763"/>
            <a:ext cx="8229600" cy="576262"/>
          </a:xfrm>
        </p:spPr>
        <p:txBody>
          <a:bodyPr/>
          <a:lstStyle/>
          <a:p>
            <a:r>
              <a:rPr lang="en-US" sz="2400" smtClean="0"/>
              <a:t>Desktop Operating Systems (internet usage  May 2014)</a:t>
            </a:r>
          </a:p>
        </p:txBody>
      </p:sp>
      <p:pic>
        <p:nvPicPr>
          <p:cNvPr id="7171" name="Picture 5" descr="http://cdn1.tnwcdn.com/wp-content/blogs.dir/1/files/2014/06/os_share_may_20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1044575"/>
            <a:ext cx="721360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Smartphone OS </a:t>
            </a:r>
          </a:p>
        </p:txBody>
      </p:sp>
      <p:pic>
        <p:nvPicPr>
          <p:cNvPr id="8195" name="Picture 2" descr="IDC: Smartphone OS Market Share 2014, 2013, 2012, and 2011 Ch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8" y="973138"/>
            <a:ext cx="7358062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Operating systems on supercomputers</a:t>
            </a:r>
          </a:p>
        </p:txBody>
      </p:sp>
      <p:pic>
        <p:nvPicPr>
          <p:cNvPr id="9219" name="Picture 2" descr="C:\Users\lboloni\Downloads\1000px-Operating_systems_used_on_top_500_supercomputer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443" y="1017589"/>
            <a:ext cx="772477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2694</TotalTime>
  <Words>2022</Words>
  <Application>Microsoft Office PowerPoint</Application>
  <PresentationFormat>On-screen Show (4:3)</PresentationFormat>
  <Paragraphs>258</Paragraphs>
  <Slides>45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os-8</vt:lpstr>
      <vt:lpstr>About the class</vt:lpstr>
      <vt:lpstr>Grading</vt:lpstr>
      <vt:lpstr>Chapter 1: Introduction</vt:lpstr>
      <vt:lpstr>The landscape of operating systems (as of 2014)</vt:lpstr>
      <vt:lpstr>The OS wars (in 2006)</vt:lpstr>
      <vt:lpstr>Personal computing (including mobile)</vt:lpstr>
      <vt:lpstr>Desktop Operating Systems (internet usage  May 2014)</vt:lpstr>
      <vt:lpstr>Smartphone OS </vt:lpstr>
      <vt:lpstr>Operating systems on supercomputers</vt:lpstr>
      <vt:lpstr>Operating systems in the cloud</vt:lpstr>
      <vt:lpstr>Some preliminary notions</vt:lpstr>
      <vt:lpstr>N1: “Naming” in computer science</vt:lpstr>
      <vt:lpstr>N1: Naming in computer science (applications)</vt:lpstr>
      <vt:lpstr>N2: Caching</vt:lpstr>
      <vt:lpstr>N2: Caching (application)</vt:lpstr>
      <vt:lpstr>N3: Abstract data types</vt:lpstr>
      <vt:lpstr>N3: Abstract data types (application)</vt:lpstr>
      <vt:lpstr>Defining the field</vt:lpstr>
      <vt:lpstr>Definition 1: Intermediary</vt:lpstr>
      <vt:lpstr>Intermediary (cont’d)</vt:lpstr>
      <vt:lpstr>Intermediary (cont’d)</vt:lpstr>
      <vt:lpstr>Definition 2: Resource allocator</vt:lpstr>
      <vt:lpstr>Definition 3: Control program</vt:lpstr>
      <vt:lpstr>Reviewing definitions</vt:lpstr>
      <vt:lpstr>A bagload of definitions  This is that we talk about when we are talk about OSs</vt:lpstr>
      <vt:lpstr>Computer Startup</vt:lpstr>
      <vt:lpstr>Computer System Organization</vt:lpstr>
      <vt:lpstr>Computer-System Operation</vt:lpstr>
      <vt:lpstr>How a Modern Computer Works</vt:lpstr>
      <vt:lpstr>Von Neumann (Princeton) architecture</vt:lpstr>
      <vt:lpstr>Harvard architecture</vt:lpstr>
      <vt:lpstr>Common Functions of Interrupts</vt:lpstr>
      <vt:lpstr>Interrupt Handling</vt:lpstr>
      <vt:lpstr>Interrupt Timeline</vt:lpstr>
      <vt:lpstr>Two types of I/O calls</vt:lpstr>
      <vt:lpstr>Direct Memory Access</vt:lpstr>
      <vt:lpstr>Storage Structure</vt:lpstr>
      <vt:lpstr>Storage Hierarchy</vt:lpstr>
      <vt:lpstr>Storage-Device Hierarchy</vt:lpstr>
      <vt:lpstr>Caching</vt:lpstr>
      <vt:lpstr>Symmetric Multiprocessing Architecture</vt:lpstr>
      <vt:lpstr>Multi-Core Designs</vt:lpstr>
      <vt:lpstr>Non-uniform memory architecture (NUMA)</vt:lpstr>
      <vt:lpstr>Operating System Structure</vt:lpstr>
      <vt:lpstr>Process Management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1.01</dc:title>
  <dc:creator>Lucent End User</dc:creator>
  <cp:lastModifiedBy>lboloni</cp:lastModifiedBy>
  <cp:revision>109</cp:revision>
  <dcterms:created xsi:type="dcterms:W3CDTF">2008-07-01T15:14:26Z</dcterms:created>
  <dcterms:modified xsi:type="dcterms:W3CDTF">2015-08-26T18:38:39Z</dcterms:modified>
</cp:coreProperties>
</file>