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59"/>
  </p:notesMasterIdLst>
  <p:handoutMasterIdLst>
    <p:handoutMasterId r:id="rId60"/>
  </p:handoutMasterIdLst>
  <p:sldIdLst>
    <p:sldId id="389" r:id="rId2"/>
    <p:sldId id="286" r:id="rId3"/>
    <p:sldId id="438" r:id="rId4"/>
    <p:sldId id="369" r:id="rId5"/>
    <p:sldId id="287" r:id="rId6"/>
    <p:sldId id="285" r:id="rId7"/>
    <p:sldId id="288" r:id="rId8"/>
    <p:sldId id="292" r:id="rId9"/>
    <p:sldId id="293" r:id="rId10"/>
    <p:sldId id="370" r:id="rId11"/>
    <p:sldId id="373" r:id="rId12"/>
    <p:sldId id="371" r:id="rId13"/>
    <p:sldId id="444" r:id="rId14"/>
    <p:sldId id="441" r:id="rId15"/>
    <p:sldId id="294" r:id="rId16"/>
    <p:sldId id="295" r:id="rId17"/>
    <p:sldId id="296" r:id="rId18"/>
    <p:sldId id="297" r:id="rId19"/>
    <p:sldId id="442" r:id="rId20"/>
    <p:sldId id="298" r:id="rId21"/>
    <p:sldId id="299" r:id="rId22"/>
    <p:sldId id="439" r:id="rId23"/>
    <p:sldId id="301" r:id="rId24"/>
    <p:sldId id="375" r:id="rId25"/>
    <p:sldId id="376" r:id="rId26"/>
    <p:sldId id="302" r:id="rId27"/>
    <p:sldId id="303" r:id="rId28"/>
    <p:sldId id="377" r:id="rId29"/>
    <p:sldId id="304" r:id="rId30"/>
    <p:sldId id="305" r:id="rId31"/>
    <p:sldId id="378" r:id="rId32"/>
    <p:sldId id="379" r:id="rId33"/>
    <p:sldId id="380" r:id="rId34"/>
    <p:sldId id="416" r:id="rId35"/>
    <p:sldId id="381" r:id="rId36"/>
    <p:sldId id="308" r:id="rId37"/>
    <p:sldId id="436" r:id="rId38"/>
    <p:sldId id="384" r:id="rId39"/>
    <p:sldId id="382" r:id="rId40"/>
    <p:sldId id="310" r:id="rId41"/>
    <p:sldId id="311" r:id="rId42"/>
    <p:sldId id="443" r:id="rId43"/>
    <p:sldId id="314" r:id="rId44"/>
    <p:sldId id="385" r:id="rId45"/>
    <p:sldId id="315" r:id="rId46"/>
    <p:sldId id="316" r:id="rId47"/>
    <p:sldId id="318" r:id="rId48"/>
    <p:sldId id="414" r:id="rId49"/>
    <p:sldId id="387" r:id="rId50"/>
    <p:sldId id="420" r:id="rId51"/>
    <p:sldId id="422" r:id="rId52"/>
    <p:sldId id="423" r:id="rId53"/>
    <p:sldId id="424" r:id="rId54"/>
    <p:sldId id="445" r:id="rId55"/>
    <p:sldId id="435" r:id="rId56"/>
    <p:sldId id="425" r:id="rId57"/>
    <p:sldId id="413" r:id="rId5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6600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288" y="-84"/>
      </p:cViewPr>
      <p:guideLst>
        <p:guide orient="horz" pos="868"/>
        <p:guide pos="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ctr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charset="0"/>
              </a:defRPr>
            </a:lvl1pPr>
          </a:lstStyle>
          <a:p>
            <a:pPr>
              <a:defRPr/>
            </a:pPr>
            <a:fld id="{9165B9BF-62ED-4B55-B9BC-093351299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ctr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charset="0"/>
              </a:defRPr>
            </a:lvl1pPr>
          </a:lstStyle>
          <a:p>
            <a:pPr>
              <a:defRPr/>
            </a:pPr>
            <a:fld id="{3362C5AA-ABF0-4112-94F4-1BEFE2014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5066CF-86E7-4737-A7FB-B7D70CB8C16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135FC4-8363-4709-A34F-7DA74FB179C5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A06382-00DA-462C-9054-87B17F5279D5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B85B2B-BD37-4EB8-8CA2-947627D38AC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75FC0-4A0C-483A-A4BB-6B751EF5DE8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61B44A-1482-47E7-A8E4-BCA321AC145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0277CF-CF5E-4263-B7A4-D414498D3FB9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77A012-C4D7-4651-80F0-E026DE72F11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DD5153-7C9D-4C27-8B61-15962596D3A7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105EE3-0F67-4968-B35D-503B24520DB6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7CBDE2-A3F9-451C-B969-C11B481EF04B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CD9AB0-C26E-43AD-A780-3A90F5CEE2A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DE5711-47B6-43CC-8B68-85890CE3FD75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5B0CC0-A349-4E1E-BBE4-111BE2DEF433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74745F-9DC0-4C58-BCE6-CFDD4700E4C2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16FA28-A4D3-4A72-A6E9-9C1E00946AA8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C7A0F3-F39D-4383-BC08-808544C97E81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C5B7D-D229-4E06-928E-E50851ED6CDE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A2D00A-6F4C-4279-93D7-00388BC19110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55849E-8473-4281-82B3-FA9DC241626A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46D04D-8C94-4CB6-A64F-430BBE174230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F49792-1345-4771-970F-E49A733914BD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98BE5B-ED52-4BE7-8E3C-274836DE4B0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0CEE32-689E-4C9D-BEA4-2AC300D739B7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969980-818D-4400-A821-C7C840C88CB1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6D849B-515F-4AC0-8146-D8F277EAC94D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2A21D7-52A1-4ED4-B1EF-827A10481BE4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F8D1D6-EC0F-4C17-A728-B297F6E52C54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DC541E-C6E2-410A-A49C-2E52EFA03EF1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35D5DB-0592-4167-973E-DFAC2C7C99C8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643D97-51F6-4E7F-9323-A5D3B95E681E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455758-8FAE-40BF-9E4F-1E16856CA854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76C7A6-BBD4-46DA-98FD-EA6FEC606544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06CD88-66D5-4765-B0AF-B8B9389EA21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08C93A-47FE-4189-B014-DDB9DCDF160C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7EF669-3406-4DCD-9E2B-4984FD0347CA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9F7227-01AC-4F6E-8F09-AC102FEDBA0A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51A949-7BCE-4F5A-9E2E-3234F3640085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560A8A-1DC2-4EEC-BD38-31E04E282A28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233BD3-52D4-41B3-AA4F-ADE381BD6459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BBC662-FC1F-4DD1-B176-26B6CACF9483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5E490B-FA67-4F89-9B5C-C1E95EA04788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9267EA-5944-46D4-88E8-54B73BB52AC3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0E33C4-2611-4D2E-A5AC-0C251299D3E5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8918DC-A632-46F7-9612-73036E2432D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0C461D-FE3D-4480-B35C-8DCFB94CD857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A82AE2-58CF-4530-BA8F-1EEE1A57EB20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057B8B-187C-488F-AD9A-BEFF71390140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87536C-F204-4840-A6C2-EED15947BD57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09EC36-C976-4899-AD1C-0F7E91FFD0DF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B4F205-233A-46F8-9075-0E1A2FBD974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DF5379-3D5B-4BD0-876E-31BEF9992D2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1167C4-CBA9-4D55-8A5C-C087865F9EA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988" y="6613525"/>
            <a:ext cx="2670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charset="0"/>
              </a:rPr>
              <a:t>Operating System Concepts – 8</a:t>
            </a:r>
            <a:r>
              <a:rPr lang="en-US" sz="1000" b="1" baseline="30000">
                <a:solidFill>
                  <a:srgbClr val="336699"/>
                </a:solidFill>
                <a:latin typeface="Helvetica" charset="0"/>
              </a:rPr>
              <a:t>th</a:t>
            </a:r>
            <a:r>
              <a:rPr lang="en-US" sz="1000" b="1">
                <a:solidFill>
                  <a:srgbClr val="336699"/>
                </a:solidFill>
                <a:latin typeface="Helvetica" charset="0"/>
              </a:rPr>
              <a:t> Edition,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24326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3957" name="Rectangle 5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charset="0"/>
            </a:endParaRPr>
          </a:p>
        </p:txBody>
      </p:sp>
      <p:sp>
        <p:nvSpPr>
          <p:cNvPr id="253958" name="Line 6"/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53959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charset="0"/>
            </a:endParaRPr>
          </a:p>
        </p:txBody>
      </p:sp>
      <p:sp>
        <p:nvSpPr>
          <p:cNvPr id="253960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charset="0"/>
            </a:endParaRPr>
          </a:p>
        </p:txBody>
      </p:sp>
      <p:sp>
        <p:nvSpPr>
          <p:cNvPr id="253961" name="Text Box 9"/>
          <p:cNvSpPr txBox="1">
            <a:spLocks noChangeArrowheads="1"/>
          </p:cNvSpPr>
          <p:nvPr/>
        </p:nvSpPr>
        <p:spPr bwMode="auto">
          <a:xfrm>
            <a:off x="4257675" y="6613525"/>
            <a:ext cx="444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8.</a:t>
            </a:r>
            <a:fld id="{0BDDBD5C-7BAA-4D15-B4DF-6B70EA71E106}" type="slidenum">
              <a:rPr lang="en-US" sz="1000" b="1">
                <a:solidFill>
                  <a:srgbClr val="006699"/>
                </a:solidFill>
                <a:latin typeface="Helvetica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000" b="1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253962" name="Text Box 10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253963" name="Text Box 11"/>
          <p:cNvSpPr txBox="1">
            <a:spLocks noChangeArrowheads="1"/>
          </p:cNvSpPr>
          <p:nvPr/>
        </p:nvSpPr>
        <p:spPr bwMode="auto">
          <a:xfrm>
            <a:off x="185738" y="6621463"/>
            <a:ext cx="2635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Operating System Concepts – 8</a:t>
            </a:r>
            <a:r>
              <a:rPr lang="en-US" sz="1000" b="1" baseline="30000">
                <a:solidFill>
                  <a:srgbClr val="006699"/>
                </a:solidFill>
                <a:latin typeface="Helvetica" charset="0"/>
              </a:rPr>
              <a:t>th</a:t>
            </a:r>
            <a:r>
              <a:rPr lang="en-US" sz="1000" b="1">
                <a:solidFill>
                  <a:srgbClr val="00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charset="2"/>
        <a:buChar char="n"/>
        <a:defRPr kumimoji="1"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charset="2"/>
        <a:buChar char="l"/>
        <a:defRPr kumimoji="1"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charset="2"/>
        <a:buChar char="4"/>
        <a:defRPr kumimoji="1"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8:  Main Memory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Logical vs. Physical Address Space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7950"/>
            <a:ext cx="6937375" cy="4468813"/>
          </a:xfrm>
        </p:spPr>
        <p:txBody>
          <a:bodyPr/>
          <a:lstStyle/>
          <a:p>
            <a:r>
              <a:rPr lang="en-US" sz="1800" smtClean="0"/>
              <a:t>The concept of a logical address space that is bound to a separate </a:t>
            </a:r>
            <a:r>
              <a:rPr lang="en-US" sz="1800" b="1" smtClean="0">
                <a:solidFill>
                  <a:srgbClr val="3366FF"/>
                </a:solidFill>
              </a:rPr>
              <a:t>physical address space</a:t>
            </a:r>
            <a:r>
              <a:rPr lang="en-US" sz="1800" smtClean="0">
                <a:solidFill>
                  <a:srgbClr val="3366FF"/>
                </a:solidFill>
              </a:rPr>
              <a:t> </a:t>
            </a:r>
            <a:r>
              <a:rPr lang="en-US" sz="1800" smtClean="0"/>
              <a:t>is central to proper memory management</a:t>
            </a:r>
          </a:p>
          <a:p>
            <a:pPr lvl="1"/>
            <a:r>
              <a:rPr lang="en-US" sz="1800" b="1" smtClean="0">
                <a:solidFill>
                  <a:srgbClr val="3366FF"/>
                </a:solidFill>
              </a:rPr>
              <a:t>Logical address</a:t>
            </a:r>
            <a:r>
              <a:rPr lang="en-US" sz="1800" smtClean="0">
                <a:solidFill>
                  <a:srgbClr val="3366FF"/>
                </a:solidFill>
              </a:rPr>
              <a:t> </a:t>
            </a:r>
            <a:r>
              <a:rPr lang="en-US" sz="1800" smtClean="0"/>
              <a:t>– generated by the CPU; also referred to as </a:t>
            </a:r>
            <a:r>
              <a:rPr lang="en-US" sz="1800" b="1" smtClean="0">
                <a:solidFill>
                  <a:srgbClr val="3366FF"/>
                </a:solidFill>
              </a:rPr>
              <a:t>virtual address</a:t>
            </a:r>
          </a:p>
          <a:p>
            <a:pPr lvl="1"/>
            <a:r>
              <a:rPr lang="en-US" sz="1800" b="1" smtClean="0">
                <a:solidFill>
                  <a:srgbClr val="3366FF"/>
                </a:solidFill>
              </a:rPr>
              <a:t>Physical address</a:t>
            </a:r>
            <a:r>
              <a:rPr lang="en-US" sz="1800" smtClean="0">
                <a:solidFill>
                  <a:srgbClr val="3366FF"/>
                </a:solidFill>
              </a:rPr>
              <a:t> </a:t>
            </a:r>
            <a:r>
              <a:rPr lang="en-US" sz="1800" smtClean="0"/>
              <a:t>– address seen by the memory unit</a:t>
            </a:r>
          </a:p>
          <a:p>
            <a:r>
              <a:rPr lang="en-US" sz="1800" smtClean="0"/>
              <a:t>Compile time + Load time address binding:</a:t>
            </a:r>
          </a:p>
          <a:p>
            <a:pPr lvl="1"/>
            <a:r>
              <a:rPr lang="en-US" sz="1800" smtClean="0"/>
              <a:t>Logical address = physical address</a:t>
            </a:r>
          </a:p>
          <a:p>
            <a:r>
              <a:rPr lang="en-US" sz="1800" smtClean="0"/>
              <a:t>Execution time address binding:</a:t>
            </a:r>
          </a:p>
          <a:p>
            <a:pPr lvl="1"/>
            <a:r>
              <a:rPr lang="en-US" sz="1800" smtClean="0"/>
              <a:t>Logical (virtual) address != physical address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Memory-Management Unit (</a:t>
            </a:r>
            <a:r>
              <a:rPr lang="en-US" sz="2400" smtClean="0"/>
              <a:t>MMU</a:t>
            </a:r>
            <a:r>
              <a:rPr lang="en-US" smtClean="0"/>
              <a:t>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7950"/>
            <a:ext cx="7351713" cy="4483100"/>
          </a:xfrm>
        </p:spPr>
        <p:txBody>
          <a:bodyPr/>
          <a:lstStyle/>
          <a:p>
            <a:r>
              <a:rPr lang="en-US" sz="1800" smtClean="0"/>
              <a:t>Hardware device that maps virtual to physical address</a:t>
            </a:r>
            <a:br>
              <a:rPr lang="en-US" sz="1800" smtClean="0"/>
            </a:br>
            <a:endParaRPr lang="en-US" sz="1800" smtClean="0"/>
          </a:p>
          <a:p>
            <a:r>
              <a:rPr lang="en-US" sz="1800" smtClean="0"/>
              <a:t>In MMU scheme, the value in the relocation register is added to every address generated by a user process at the time it is sent to memory</a:t>
            </a:r>
            <a:br>
              <a:rPr lang="en-US" sz="1800" smtClean="0"/>
            </a:br>
            <a:endParaRPr lang="en-US" sz="1800" smtClean="0"/>
          </a:p>
          <a:p>
            <a:r>
              <a:rPr lang="en-US" sz="1800" smtClean="0"/>
              <a:t>The user program deals with </a:t>
            </a:r>
            <a:r>
              <a:rPr lang="en-US" sz="1800" i="1" smtClean="0"/>
              <a:t>logical</a:t>
            </a:r>
            <a:r>
              <a:rPr lang="en-US" sz="1800" smtClean="0"/>
              <a:t> addresses; it never sees the </a:t>
            </a:r>
            <a:r>
              <a:rPr lang="en-US" sz="1800" i="1" smtClean="0"/>
              <a:t>real</a:t>
            </a:r>
            <a:r>
              <a:rPr lang="en-US" sz="1800" smtClean="0"/>
              <a:t> physical addresses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27100" y="0"/>
            <a:ext cx="8054975" cy="801688"/>
          </a:xfrm>
        </p:spPr>
        <p:txBody>
          <a:bodyPr/>
          <a:lstStyle/>
          <a:p>
            <a:pPr eaLnBrk="1" hangingPunct="1"/>
            <a:r>
              <a:rPr lang="en-US" sz="2000" smtClean="0"/>
              <a:t>Simplest example of MMU: </a:t>
            </a:r>
            <a:br>
              <a:rPr lang="en-US" sz="2000" smtClean="0"/>
            </a:br>
            <a:r>
              <a:rPr lang="en-US" sz="2000" smtClean="0"/>
              <a:t>dynamic relocation using a relocation register</a:t>
            </a: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6100" y="1474788"/>
            <a:ext cx="5357813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sz="2400" smtClean="0"/>
              <a:t>Hardware Support for Relocation and Limit Registers</a:t>
            </a:r>
          </a:p>
        </p:txBody>
      </p:sp>
      <p:pic>
        <p:nvPicPr>
          <p:cNvPr id="11267" name="Picture 4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8450" y="1858963"/>
            <a:ext cx="6437313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Contiguous allocation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smtClean="0"/>
              <a:t>The following slides will make the assumption that the program in your computer is allocated memory in a single piece. </a:t>
            </a:r>
          </a:p>
          <a:p>
            <a:r>
              <a:rPr lang="en-US" sz="1800" smtClean="0">
                <a:solidFill>
                  <a:srgbClr val="FF0000"/>
                </a:solidFill>
              </a:rPr>
              <a:t>This is not the case in any modern operating system</a:t>
            </a:r>
          </a:p>
          <a:p>
            <a:r>
              <a:rPr lang="en-US" sz="1800" smtClean="0"/>
              <a:t>… but it will allow us to introduce some important concepts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Contiguous Allocation in an OS</a:t>
            </a:r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62000" y="1377950"/>
            <a:ext cx="7037388" cy="4511675"/>
          </a:xfrm>
        </p:spPr>
        <p:txBody>
          <a:bodyPr/>
          <a:lstStyle/>
          <a:p>
            <a:r>
              <a:rPr lang="en-US" sz="1800" smtClean="0"/>
              <a:t>Main memory usually divided into two partitions:</a:t>
            </a:r>
          </a:p>
          <a:p>
            <a:pPr lvl="1"/>
            <a:r>
              <a:rPr lang="en-US" sz="1800" smtClean="0"/>
              <a:t>Resident operating system, usually held in low memory with interrupt vector</a:t>
            </a:r>
          </a:p>
          <a:p>
            <a:pPr lvl="1"/>
            <a:r>
              <a:rPr lang="en-US" sz="1800" smtClean="0"/>
              <a:t>User processes then held in high memory</a:t>
            </a:r>
          </a:p>
          <a:p>
            <a:pPr lvl="1"/>
            <a:r>
              <a:rPr lang="en-US" sz="1800" smtClean="0"/>
              <a:t>Example: MS-DOS</a:t>
            </a:r>
          </a:p>
          <a:p>
            <a:r>
              <a:rPr lang="en-US" sz="1800" smtClean="0"/>
              <a:t>Relocation registers used to protect user processes from each other, and from changing operating-system code and data</a:t>
            </a:r>
          </a:p>
          <a:p>
            <a:pPr lvl="1"/>
            <a:r>
              <a:rPr lang="en-US" sz="1800" smtClean="0"/>
              <a:t>Base register contains value of smallest physical address</a:t>
            </a:r>
          </a:p>
          <a:p>
            <a:pPr lvl="1"/>
            <a:r>
              <a:rPr lang="en-US" sz="1800" smtClean="0"/>
              <a:t>Limit register contains range of logical addresses – each logical address must be less than the limit register </a:t>
            </a:r>
          </a:p>
          <a:p>
            <a:pPr lvl="1"/>
            <a:r>
              <a:rPr lang="en-US" sz="1800" smtClean="0"/>
              <a:t>MMU maps logical address </a:t>
            </a:r>
            <a:r>
              <a:rPr lang="en-US" sz="1800" i="1" smtClean="0"/>
              <a:t>dynamically</a:t>
            </a:r>
          </a:p>
          <a:p>
            <a:r>
              <a:rPr lang="en-US" sz="1400" i="1" smtClean="0">
                <a:solidFill>
                  <a:srgbClr val="0070C0"/>
                </a:solidFill>
              </a:rPr>
              <a:t>Note: although it is possible to do advanced relocation, protection etc. with contiguous allocation, there are no widely used examples of OS-s which do this.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Contiguous Allocation (Cont)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35088"/>
            <a:ext cx="7351713" cy="2605087"/>
          </a:xfrm>
        </p:spPr>
        <p:txBody>
          <a:bodyPr/>
          <a:lstStyle/>
          <a:p>
            <a:r>
              <a:rPr lang="en-US" sz="1800" smtClean="0"/>
              <a:t>Multiple-partition allocation</a:t>
            </a:r>
          </a:p>
          <a:p>
            <a:pPr lvl="1"/>
            <a:r>
              <a:rPr lang="en-US" sz="1800" smtClean="0"/>
              <a:t>Hole – block of available memory; holes of various size are scattered throughout memory</a:t>
            </a:r>
          </a:p>
          <a:p>
            <a:pPr lvl="1"/>
            <a:r>
              <a:rPr lang="en-US" sz="1800" smtClean="0"/>
              <a:t>When a process arrives, it is allocated memory from a hole large enough to accommodate it</a:t>
            </a:r>
          </a:p>
          <a:p>
            <a:pPr lvl="1"/>
            <a:r>
              <a:rPr lang="en-US" sz="1800" smtClean="0"/>
              <a:t>Operating system maintains information about:</a:t>
            </a:r>
            <a:br>
              <a:rPr lang="en-US" sz="1800" smtClean="0"/>
            </a:br>
            <a:r>
              <a:rPr lang="en-US" sz="1800" smtClean="0"/>
              <a:t>a) allocated partitions    b) free partitions (hole)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104900" y="4067175"/>
            <a:ext cx="1143000" cy="213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1104900" y="4430713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1104900" y="484187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1104900" y="577373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409700" y="4067175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Helvetica" charset="0"/>
              </a:rPr>
              <a:t>OS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104900" y="4511675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Helvetica" charset="0"/>
              </a:rPr>
              <a:t>process 5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1104900" y="51943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Helvetica" charset="0"/>
              </a:rPr>
              <a:t>process 8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1104900" y="57912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Helvetica" charset="0"/>
              </a:rPr>
              <a:t>process 2</a:t>
            </a:r>
          </a:p>
        </p:txBody>
      </p:sp>
      <p:sp>
        <p:nvSpPr>
          <p:cNvPr id="18444" name="Rectangle 14"/>
          <p:cNvSpPr>
            <a:spLocks noChangeArrowheads="1"/>
          </p:cNvSpPr>
          <p:nvPr/>
        </p:nvSpPr>
        <p:spPr bwMode="auto">
          <a:xfrm>
            <a:off x="2933700" y="4067175"/>
            <a:ext cx="1143000" cy="213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Line 15"/>
          <p:cNvSpPr>
            <a:spLocks noChangeShapeType="1"/>
          </p:cNvSpPr>
          <p:nvPr/>
        </p:nvSpPr>
        <p:spPr bwMode="auto">
          <a:xfrm>
            <a:off x="2933700" y="4430713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Line 16"/>
          <p:cNvSpPr>
            <a:spLocks noChangeShapeType="1"/>
          </p:cNvSpPr>
          <p:nvPr/>
        </p:nvSpPr>
        <p:spPr bwMode="auto">
          <a:xfrm>
            <a:off x="2933700" y="484187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Line 17"/>
          <p:cNvSpPr>
            <a:spLocks noChangeShapeType="1"/>
          </p:cNvSpPr>
          <p:nvPr/>
        </p:nvSpPr>
        <p:spPr bwMode="auto">
          <a:xfrm>
            <a:off x="2933700" y="577373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Text Box 18"/>
          <p:cNvSpPr txBox="1">
            <a:spLocks noChangeArrowheads="1"/>
          </p:cNvSpPr>
          <p:nvPr/>
        </p:nvSpPr>
        <p:spPr bwMode="auto">
          <a:xfrm>
            <a:off x="3238500" y="4067175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Helvetica" charset="0"/>
              </a:rPr>
              <a:t>OS</a:t>
            </a:r>
          </a:p>
        </p:txBody>
      </p:sp>
      <p:sp>
        <p:nvSpPr>
          <p:cNvPr id="18449" name="Text Box 19"/>
          <p:cNvSpPr txBox="1">
            <a:spLocks noChangeArrowheads="1"/>
          </p:cNvSpPr>
          <p:nvPr/>
        </p:nvSpPr>
        <p:spPr bwMode="auto">
          <a:xfrm>
            <a:off x="2933700" y="4511675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Helvetica" charset="0"/>
              </a:rPr>
              <a:t>process 5</a:t>
            </a:r>
          </a:p>
        </p:txBody>
      </p:sp>
      <p:sp>
        <p:nvSpPr>
          <p:cNvPr id="18450" name="Text Box 21"/>
          <p:cNvSpPr txBox="1">
            <a:spLocks noChangeArrowheads="1"/>
          </p:cNvSpPr>
          <p:nvPr/>
        </p:nvSpPr>
        <p:spPr bwMode="auto">
          <a:xfrm>
            <a:off x="2933700" y="57912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Helvetica" charset="0"/>
              </a:rPr>
              <a:t>process 2</a:t>
            </a:r>
          </a:p>
        </p:txBody>
      </p:sp>
      <p:sp>
        <p:nvSpPr>
          <p:cNvPr id="18451" name="Rectangle 23"/>
          <p:cNvSpPr>
            <a:spLocks noChangeArrowheads="1"/>
          </p:cNvSpPr>
          <p:nvPr/>
        </p:nvSpPr>
        <p:spPr bwMode="auto">
          <a:xfrm>
            <a:off x="4762500" y="4067175"/>
            <a:ext cx="1143000" cy="213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Line 24"/>
          <p:cNvSpPr>
            <a:spLocks noChangeShapeType="1"/>
          </p:cNvSpPr>
          <p:nvPr/>
        </p:nvSpPr>
        <p:spPr bwMode="auto">
          <a:xfrm>
            <a:off x="4762500" y="4430713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Line 25"/>
          <p:cNvSpPr>
            <a:spLocks noChangeShapeType="1"/>
          </p:cNvSpPr>
          <p:nvPr/>
        </p:nvSpPr>
        <p:spPr bwMode="auto">
          <a:xfrm>
            <a:off x="4762500" y="484187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Line 26"/>
          <p:cNvSpPr>
            <a:spLocks noChangeShapeType="1"/>
          </p:cNvSpPr>
          <p:nvPr/>
        </p:nvSpPr>
        <p:spPr bwMode="auto">
          <a:xfrm>
            <a:off x="4762500" y="577373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Text Box 27"/>
          <p:cNvSpPr txBox="1">
            <a:spLocks noChangeArrowheads="1"/>
          </p:cNvSpPr>
          <p:nvPr/>
        </p:nvSpPr>
        <p:spPr bwMode="auto">
          <a:xfrm>
            <a:off x="5067300" y="4067175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Helvetica" charset="0"/>
              </a:rPr>
              <a:t>OS</a:t>
            </a:r>
          </a:p>
        </p:txBody>
      </p:sp>
      <p:sp>
        <p:nvSpPr>
          <p:cNvPr id="18456" name="Text Box 28"/>
          <p:cNvSpPr txBox="1">
            <a:spLocks noChangeArrowheads="1"/>
          </p:cNvSpPr>
          <p:nvPr/>
        </p:nvSpPr>
        <p:spPr bwMode="auto">
          <a:xfrm>
            <a:off x="4762500" y="4511675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Helvetica" charset="0"/>
              </a:rPr>
              <a:t>process 5</a:t>
            </a:r>
          </a:p>
        </p:txBody>
      </p:sp>
      <p:sp>
        <p:nvSpPr>
          <p:cNvPr id="18457" name="Text Box 30"/>
          <p:cNvSpPr txBox="1">
            <a:spLocks noChangeArrowheads="1"/>
          </p:cNvSpPr>
          <p:nvPr/>
        </p:nvSpPr>
        <p:spPr bwMode="auto">
          <a:xfrm>
            <a:off x="4762500" y="57912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Helvetica" charset="0"/>
              </a:rPr>
              <a:t>process 2</a:t>
            </a:r>
          </a:p>
        </p:txBody>
      </p:sp>
      <p:sp>
        <p:nvSpPr>
          <p:cNvPr id="18458" name="Rectangle 32"/>
          <p:cNvSpPr>
            <a:spLocks noChangeArrowheads="1"/>
          </p:cNvSpPr>
          <p:nvPr/>
        </p:nvSpPr>
        <p:spPr bwMode="auto">
          <a:xfrm>
            <a:off x="6591300" y="4067175"/>
            <a:ext cx="1143000" cy="213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Line 33"/>
          <p:cNvSpPr>
            <a:spLocks noChangeShapeType="1"/>
          </p:cNvSpPr>
          <p:nvPr/>
        </p:nvSpPr>
        <p:spPr bwMode="auto">
          <a:xfrm>
            <a:off x="6591300" y="4430713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Line 34"/>
          <p:cNvSpPr>
            <a:spLocks noChangeShapeType="1"/>
          </p:cNvSpPr>
          <p:nvPr/>
        </p:nvSpPr>
        <p:spPr bwMode="auto">
          <a:xfrm>
            <a:off x="6591300" y="484187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Line 35"/>
          <p:cNvSpPr>
            <a:spLocks noChangeShapeType="1"/>
          </p:cNvSpPr>
          <p:nvPr/>
        </p:nvSpPr>
        <p:spPr bwMode="auto">
          <a:xfrm>
            <a:off x="6591300" y="577373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2" name="Text Box 36"/>
          <p:cNvSpPr txBox="1">
            <a:spLocks noChangeArrowheads="1"/>
          </p:cNvSpPr>
          <p:nvPr/>
        </p:nvSpPr>
        <p:spPr bwMode="auto">
          <a:xfrm>
            <a:off x="6896100" y="4067175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Helvetica" charset="0"/>
              </a:rPr>
              <a:t>OS</a:t>
            </a:r>
          </a:p>
        </p:txBody>
      </p:sp>
      <p:sp>
        <p:nvSpPr>
          <p:cNvPr id="18463" name="Text Box 37"/>
          <p:cNvSpPr txBox="1">
            <a:spLocks noChangeArrowheads="1"/>
          </p:cNvSpPr>
          <p:nvPr/>
        </p:nvSpPr>
        <p:spPr bwMode="auto">
          <a:xfrm>
            <a:off x="6591300" y="4511675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Helvetica" charset="0"/>
              </a:rPr>
              <a:t>process 5</a:t>
            </a:r>
          </a:p>
        </p:txBody>
      </p:sp>
      <p:sp>
        <p:nvSpPr>
          <p:cNvPr id="18464" name="Text Box 38"/>
          <p:cNvSpPr txBox="1">
            <a:spLocks noChangeArrowheads="1"/>
          </p:cNvSpPr>
          <p:nvPr/>
        </p:nvSpPr>
        <p:spPr bwMode="auto">
          <a:xfrm>
            <a:off x="6591300" y="4829175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Helvetica" charset="0"/>
              </a:rPr>
              <a:t>process 9</a:t>
            </a:r>
          </a:p>
        </p:txBody>
      </p:sp>
      <p:sp>
        <p:nvSpPr>
          <p:cNvPr id="18465" name="Text Box 39"/>
          <p:cNvSpPr txBox="1">
            <a:spLocks noChangeArrowheads="1"/>
          </p:cNvSpPr>
          <p:nvPr/>
        </p:nvSpPr>
        <p:spPr bwMode="auto">
          <a:xfrm>
            <a:off x="6591300" y="57912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Helvetica" charset="0"/>
              </a:rPr>
              <a:t>process 2</a:t>
            </a:r>
          </a:p>
        </p:txBody>
      </p:sp>
      <p:sp>
        <p:nvSpPr>
          <p:cNvPr id="18466" name="Rectangle 41"/>
          <p:cNvSpPr>
            <a:spLocks noChangeArrowheads="1"/>
          </p:cNvSpPr>
          <p:nvPr/>
        </p:nvSpPr>
        <p:spPr bwMode="auto">
          <a:xfrm>
            <a:off x="2933700" y="4829175"/>
            <a:ext cx="1143000" cy="990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7" name="Rectangle 42"/>
          <p:cNvSpPr>
            <a:spLocks noChangeArrowheads="1"/>
          </p:cNvSpPr>
          <p:nvPr/>
        </p:nvSpPr>
        <p:spPr bwMode="auto">
          <a:xfrm>
            <a:off x="4762500" y="5210175"/>
            <a:ext cx="1143000" cy="609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8" name="Text Box 43"/>
          <p:cNvSpPr txBox="1">
            <a:spLocks noChangeArrowheads="1"/>
          </p:cNvSpPr>
          <p:nvPr/>
        </p:nvSpPr>
        <p:spPr bwMode="auto">
          <a:xfrm>
            <a:off x="4762500" y="4829175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Helvetica" charset="0"/>
              </a:rPr>
              <a:t>process 9</a:t>
            </a:r>
          </a:p>
        </p:txBody>
      </p:sp>
      <p:sp>
        <p:nvSpPr>
          <p:cNvPr id="18469" name="Rectangle 44"/>
          <p:cNvSpPr>
            <a:spLocks noChangeArrowheads="1"/>
          </p:cNvSpPr>
          <p:nvPr/>
        </p:nvSpPr>
        <p:spPr bwMode="auto">
          <a:xfrm>
            <a:off x="6591300" y="5514975"/>
            <a:ext cx="1143000" cy="304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0" name="Line 45"/>
          <p:cNvSpPr>
            <a:spLocks noChangeShapeType="1"/>
          </p:cNvSpPr>
          <p:nvPr/>
        </p:nvSpPr>
        <p:spPr bwMode="auto">
          <a:xfrm>
            <a:off x="6591300" y="516572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1" name="Text Box 46"/>
          <p:cNvSpPr txBox="1">
            <a:spLocks noChangeArrowheads="1"/>
          </p:cNvSpPr>
          <p:nvPr/>
        </p:nvSpPr>
        <p:spPr bwMode="auto">
          <a:xfrm>
            <a:off x="6591300" y="5210175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Helvetica" charset="0"/>
              </a:rPr>
              <a:t>process 10</a:t>
            </a:r>
          </a:p>
        </p:txBody>
      </p:sp>
      <p:sp>
        <p:nvSpPr>
          <p:cNvPr id="18472" name="AutoShape 47"/>
          <p:cNvSpPr>
            <a:spLocks noChangeArrowheads="1"/>
          </p:cNvSpPr>
          <p:nvPr/>
        </p:nvSpPr>
        <p:spPr bwMode="auto">
          <a:xfrm>
            <a:off x="2324100" y="5210175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3" name="AutoShape 48"/>
          <p:cNvSpPr>
            <a:spLocks noChangeArrowheads="1"/>
          </p:cNvSpPr>
          <p:nvPr/>
        </p:nvSpPr>
        <p:spPr bwMode="auto">
          <a:xfrm>
            <a:off x="4152900" y="5210175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4" name="AutoShape 49"/>
          <p:cNvSpPr>
            <a:spLocks noChangeArrowheads="1"/>
          </p:cNvSpPr>
          <p:nvPr/>
        </p:nvSpPr>
        <p:spPr bwMode="auto">
          <a:xfrm>
            <a:off x="5981700" y="5210175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Dynamic Storage-Allocation Problem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438" y="1871663"/>
            <a:ext cx="7515225" cy="22923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b="1" smtClean="0">
                <a:solidFill>
                  <a:srgbClr val="3366FF"/>
                </a:solidFill>
              </a:rPr>
              <a:t>First-fit</a:t>
            </a:r>
            <a:r>
              <a:rPr lang="en-US" sz="1800" smtClean="0"/>
              <a:t>:  Allocate the </a:t>
            </a:r>
            <a:r>
              <a:rPr lang="en-US" sz="1800" i="1" smtClean="0"/>
              <a:t>first</a:t>
            </a:r>
            <a:r>
              <a:rPr lang="en-US" sz="1800" smtClean="0"/>
              <a:t> hole that is big enough</a:t>
            </a:r>
          </a:p>
          <a:p>
            <a:pPr>
              <a:lnSpc>
                <a:spcPct val="90000"/>
              </a:lnSpc>
            </a:pPr>
            <a:r>
              <a:rPr lang="en-US" sz="1800" b="1" smtClean="0">
                <a:solidFill>
                  <a:srgbClr val="3366FF"/>
                </a:solidFill>
              </a:rPr>
              <a:t>Best-fit</a:t>
            </a:r>
            <a:r>
              <a:rPr lang="en-US" sz="1800" smtClean="0"/>
              <a:t>:  Allocate the </a:t>
            </a:r>
            <a:r>
              <a:rPr lang="en-US" sz="1800" i="1" smtClean="0"/>
              <a:t>smallest</a:t>
            </a:r>
            <a:r>
              <a:rPr lang="en-US" sz="1800" smtClean="0"/>
              <a:t> hole that is big enough; must search entire list, unless ordered by size  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Produces the smallest leftover hole</a:t>
            </a:r>
          </a:p>
          <a:p>
            <a:pPr>
              <a:lnSpc>
                <a:spcPct val="90000"/>
              </a:lnSpc>
            </a:pPr>
            <a:r>
              <a:rPr lang="en-US" sz="1800" b="1" smtClean="0">
                <a:solidFill>
                  <a:srgbClr val="3366FF"/>
                </a:solidFill>
              </a:rPr>
              <a:t>Worst-fit</a:t>
            </a:r>
            <a:r>
              <a:rPr lang="en-US" sz="1800" smtClean="0"/>
              <a:t>:  Allocate the </a:t>
            </a:r>
            <a:r>
              <a:rPr lang="en-US" sz="1800" i="1" smtClean="0"/>
              <a:t>largest</a:t>
            </a:r>
            <a:r>
              <a:rPr lang="en-US" sz="1800" smtClean="0"/>
              <a:t> hole; must also search entire list  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Produces the largest leftover hole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762000" y="1377950"/>
            <a:ext cx="653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Helvetica" charset="0"/>
              </a:rPr>
              <a:t>How to satisfy a request of size </a:t>
            </a:r>
            <a:r>
              <a:rPr lang="en-US" sz="2000" i="1">
                <a:latin typeface="Helvetica" charset="0"/>
              </a:rPr>
              <a:t>n</a:t>
            </a:r>
            <a:r>
              <a:rPr lang="en-US" sz="2000">
                <a:latin typeface="Helvetica" charset="0"/>
              </a:rPr>
              <a:t> from a list of free holes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62000" y="4333875"/>
            <a:ext cx="6530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Helvetica" charset="0"/>
              </a:rPr>
              <a:t>First-fit and best-fit better than worst-fit in terms of speed and storage utilization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Fragmentation</a:t>
            </a:r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62000" y="1017588"/>
            <a:ext cx="7351713" cy="4843462"/>
          </a:xfrm>
        </p:spPr>
        <p:txBody>
          <a:bodyPr/>
          <a:lstStyle/>
          <a:p>
            <a:r>
              <a:rPr lang="en-US" sz="1800" b="1" smtClean="0">
                <a:solidFill>
                  <a:srgbClr val="3366FF"/>
                </a:solidFill>
              </a:rPr>
              <a:t>External Fragmentation</a:t>
            </a:r>
            <a:r>
              <a:rPr lang="en-US" sz="1800" smtClean="0">
                <a:solidFill>
                  <a:srgbClr val="3366FF"/>
                </a:solidFill>
              </a:rPr>
              <a:t>:</a:t>
            </a:r>
            <a:r>
              <a:rPr lang="en-US" sz="1800" smtClean="0"/>
              <a:t> the allocated blocks have holes between them</a:t>
            </a:r>
          </a:p>
          <a:p>
            <a:pPr lvl="1"/>
            <a:r>
              <a:rPr lang="en-US" sz="1800" smtClean="0"/>
              <a:t>Potential problem: total memory space exists to satisfy a request, but it is not contiguous</a:t>
            </a:r>
          </a:p>
          <a:p>
            <a:r>
              <a:rPr lang="en-US" sz="1800" b="1" smtClean="0">
                <a:solidFill>
                  <a:srgbClr val="3366FF"/>
                </a:solidFill>
              </a:rPr>
              <a:t>Internal Fragmentation: </a:t>
            </a:r>
            <a:r>
              <a:rPr lang="en-US" sz="1800" smtClean="0"/>
              <a:t> the allocated block is larger than the requested memory, so there is a hole inside the block</a:t>
            </a:r>
            <a:endParaRPr lang="en-US" sz="1800" b="1" smtClean="0">
              <a:solidFill>
                <a:srgbClr val="3366FF"/>
              </a:solidFill>
            </a:endParaRPr>
          </a:p>
          <a:p>
            <a:pPr lvl="1"/>
            <a:r>
              <a:rPr lang="en-US" sz="1800" smtClean="0"/>
              <a:t>Potential problem: overall waste of space</a:t>
            </a:r>
          </a:p>
          <a:p>
            <a:r>
              <a:rPr lang="en-US" sz="1800" smtClean="0"/>
              <a:t>Reduce external fragmentation by </a:t>
            </a:r>
            <a:r>
              <a:rPr lang="en-US" sz="1800" b="1" smtClean="0">
                <a:solidFill>
                  <a:srgbClr val="3366FF"/>
                </a:solidFill>
              </a:rPr>
              <a:t>compaction</a:t>
            </a:r>
          </a:p>
          <a:p>
            <a:pPr lvl="1"/>
            <a:r>
              <a:rPr lang="en-US" sz="1800" smtClean="0"/>
              <a:t>Shuffle memory contents to place all free memory together in one large block</a:t>
            </a:r>
          </a:p>
          <a:p>
            <a:pPr lvl="1"/>
            <a:r>
              <a:rPr lang="en-US" sz="1800" smtClean="0"/>
              <a:t>Compaction is possible </a:t>
            </a:r>
            <a:r>
              <a:rPr lang="en-US" sz="1800" i="1" smtClean="0"/>
              <a:t>only</a:t>
            </a:r>
            <a:r>
              <a:rPr lang="en-US" sz="1800" smtClean="0"/>
              <a:t> if relocation is dynamic, and is done at execution time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>
          <a:xfrm>
            <a:off x="530225" y="2338388"/>
            <a:ext cx="8229600" cy="576262"/>
          </a:xfrm>
        </p:spPr>
        <p:txBody>
          <a:bodyPr/>
          <a:lstStyle/>
          <a:p>
            <a:r>
              <a:rPr lang="en-US" smtClean="0"/>
              <a:t>Paging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367588" cy="576262"/>
          </a:xfrm>
        </p:spPr>
        <p:txBody>
          <a:bodyPr/>
          <a:lstStyle/>
          <a:p>
            <a:pPr eaLnBrk="1" hangingPunct="1"/>
            <a:r>
              <a:rPr lang="en-US" smtClean="0"/>
              <a:t>Background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62000" y="1377950"/>
            <a:ext cx="7351713" cy="4483100"/>
          </a:xfrm>
        </p:spPr>
        <p:txBody>
          <a:bodyPr/>
          <a:lstStyle/>
          <a:p>
            <a:r>
              <a:rPr lang="en-US" sz="1800" smtClean="0"/>
              <a:t>Von Neumann architecture:</a:t>
            </a:r>
          </a:p>
          <a:p>
            <a:pPr lvl="1"/>
            <a:r>
              <a:rPr lang="en-US" sz="1800" smtClean="0"/>
              <a:t>Program and data is in the same memory (code </a:t>
            </a:r>
            <a:r>
              <a:rPr lang="en-US" sz="1800" b="1" smtClean="0"/>
              <a:t>is</a:t>
            </a:r>
            <a:r>
              <a:rPr lang="en-US" sz="1800" smtClean="0"/>
              <a:t> data)</a:t>
            </a:r>
          </a:p>
          <a:p>
            <a:r>
              <a:rPr lang="en-US" sz="1800" smtClean="0"/>
              <a:t>Harvard architecture:</a:t>
            </a:r>
          </a:p>
          <a:p>
            <a:pPr lvl="1"/>
            <a:r>
              <a:rPr lang="en-US" sz="1800" smtClean="0"/>
              <a:t>Physically separate memory for code and data</a:t>
            </a:r>
          </a:p>
          <a:p>
            <a:r>
              <a:rPr lang="en-US" sz="1800" smtClean="0"/>
              <a:t>Program must be brought (from disk) into memory and placed within a process for it to be run</a:t>
            </a:r>
          </a:p>
          <a:p>
            <a:r>
              <a:rPr lang="en-US" sz="1800" smtClean="0"/>
              <a:t>Main memory and registers are only storage CPU can access directly</a:t>
            </a:r>
          </a:p>
          <a:p>
            <a:pPr lvl="1"/>
            <a:r>
              <a:rPr lang="en-US" sz="1800" smtClean="0"/>
              <a:t>Register access in one CPU clock (or less)</a:t>
            </a:r>
          </a:p>
          <a:p>
            <a:pPr lvl="1"/>
            <a:r>
              <a:rPr lang="en-US" sz="1800" smtClean="0"/>
              <a:t>Main memory can take many cycles</a:t>
            </a:r>
          </a:p>
          <a:p>
            <a:pPr lvl="1"/>
            <a:r>
              <a:rPr lang="en-US" sz="1800" b="1" smtClean="0">
                <a:solidFill>
                  <a:srgbClr val="3366FF"/>
                </a:solidFill>
              </a:rPr>
              <a:t>Cache</a:t>
            </a:r>
            <a:r>
              <a:rPr lang="en-US" sz="1800" smtClean="0">
                <a:solidFill>
                  <a:srgbClr val="3366FF"/>
                </a:solidFill>
              </a:rPr>
              <a:t> </a:t>
            </a:r>
            <a:r>
              <a:rPr lang="en-US" sz="1800" smtClean="0"/>
              <a:t>sits between main memory and CPU registers</a:t>
            </a:r>
          </a:p>
          <a:p>
            <a:r>
              <a:rPr lang="en-US" sz="1800" smtClean="0"/>
              <a:t>Protection of memory required to ensure correct operation</a:t>
            </a:r>
          </a:p>
          <a:p>
            <a:pPr>
              <a:buFont typeface="Monotype Sorts" charset="2"/>
              <a:buNone/>
            </a:pPr>
            <a:endParaRPr lang="en-US" sz="1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Paging</a:t>
            </a:r>
          </a:p>
        </p:txBody>
      </p:sp>
      <p:sp>
        <p:nvSpPr>
          <p:cNvPr id="225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9163" y="1449388"/>
            <a:ext cx="6883400" cy="4524375"/>
          </a:xfrm>
        </p:spPr>
        <p:txBody>
          <a:bodyPr/>
          <a:lstStyle/>
          <a:p>
            <a:r>
              <a:rPr lang="en-US" sz="1800" smtClean="0"/>
              <a:t>Logical address space of a process can be noncontiguous; process is allocated physical memory whenever the latter is available</a:t>
            </a:r>
          </a:p>
          <a:p>
            <a:r>
              <a:rPr lang="en-US" sz="1800" smtClean="0"/>
              <a:t>Divide physical memory into fixed-sized blocks called </a:t>
            </a:r>
            <a:r>
              <a:rPr lang="en-US" sz="1800" b="1" smtClean="0">
                <a:solidFill>
                  <a:srgbClr val="3366FF"/>
                </a:solidFill>
              </a:rPr>
              <a:t>frames</a:t>
            </a:r>
            <a:r>
              <a:rPr lang="en-US" sz="1800" smtClean="0">
                <a:solidFill>
                  <a:srgbClr val="3366FF"/>
                </a:solidFill>
              </a:rPr>
              <a:t> </a:t>
            </a:r>
            <a:r>
              <a:rPr lang="en-US" sz="1800" smtClean="0"/>
              <a:t>(size is power of 2, between 512 bytes and 8,192 bytes)</a:t>
            </a:r>
          </a:p>
          <a:p>
            <a:r>
              <a:rPr lang="en-US" sz="1800" smtClean="0"/>
              <a:t>Divide logical memory into blocks of same size called </a:t>
            </a:r>
            <a:r>
              <a:rPr lang="en-US" sz="1800" b="1" smtClean="0">
                <a:solidFill>
                  <a:srgbClr val="3366FF"/>
                </a:solidFill>
              </a:rPr>
              <a:t>pages</a:t>
            </a:r>
            <a:endParaRPr lang="en-US" sz="1800" smtClean="0">
              <a:solidFill>
                <a:srgbClr val="3366FF"/>
              </a:solidFill>
            </a:endParaRPr>
          </a:p>
          <a:p>
            <a:r>
              <a:rPr lang="en-US" sz="1800" smtClean="0"/>
              <a:t>Keep track of all free frames</a:t>
            </a:r>
          </a:p>
          <a:p>
            <a:r>
              <a:rPr lang="en-US" sz="1800" smtClean="0"/>
              <a:t>To run a program of size </a:t>
            </a:r>
            <a:r>
              <a:rPr lang="en-US" sz="1800" b="1" i="1" smtClean="0">
                <a:solidFill>
                  <a:srgbClr val="FF0000"/>
                </a:solidFill>
              </a:rPr>
              <a:t>n</a:t>
            </a:r>
            <a:r>
              <a:rPr lang="en-US" sz="1800" smtClean="0"/>
              <a:t> pages, need to find </a:t>
            </a:r>
            <a:r>
              <a:rPr lang="en-US" sz="1800" i="1" smtClean="0"/>
              <a:t>n</a:t>
            </a:r>
            <a:r>
              <a:rPr lang="en-US" sz="1800" smtClean="0"/>
              <a:t> free frames and load program</a:t>
            </a:r>
          </a:p>
          <a:p>
            <a:r>
              <a:rPr lang="en-US" sz="1800" smtClean="0"/>
              <a:t>Set up a page table to translate logical to physical addresses</a:t>
            </a:r>
          </a:p>
          <a:p>
            <a:r>
              <a:rPr lang="en-US" sz="1800" smtClean="0"/>
              <a:t>Internal fragmentation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Address Translation Scheme</a:t>
            </a:r>
          </a:p>
        </p:txBody>
      </p:sp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62000" y="1377950"/>
            <a:ext cx="6689725" cy="4483100"/>
          </a:xfrm>
        </p:spPr>
        <p:txBody>
          <a:bodyPr/>
          <a:lstStyle/>
          <a:p>
            <a:r>
              <a:rPr lang="en-US" sz="1600" smtClean="0"/>
              <a:t>Address generated by CPU is divided into:</a:t>
            </a:r>
            <a:br>
              <a:rPr lang="en-US" sz="1600" smtClean="0"/>
            </a:br>
            <a:endParaRPr lang="en-US" sz="1600" smtClean="0"/>
          </a:p>
          <a:p>
            <a:pPr lvl="1"/>
            <a:r>
              <a:rPr lang="en-US" sz="1600" b="1" smtClean="0">
                <a:solidFill>
                  <a:srgbClr val="3366FF"/>
                </a:solidFill>
              </a:rPr>
              <a:t>Page number (</a:t>
            </a:r>
            <a:r>
              <a:rPr lang="en-US" sz="1600" b="1" i="1" smtClean="0">
                <a:solidFill>
                  <a:srgbClr val="3366FF"/>
                </a:solidFill>
              </a:rPr>
              <a:t>p</a:t>
            </a:r>
            <a:r>
              <a:rPr lang="en-US" sz="1600" b="1" smtClean="0">
                <a:solidFill>
                  <a:srgbClr val="3366FF"/>
                </a:solidFill>
              </a:rPr>
              <a:t>)</a:t>
            </a:r>
            <a:r>
              <a:rPr lang="en-US" sz="1600" smtClean="0">
                <a:solidFill>
                  <a:srgbClr val="3366FF"/>
                </a:solidFill>
              </a:rPr>
              <a:t> </a:t>
            </a:r>
            <a:r>
              <a:rPr lang="en-US" sz="1600" smtClean="0"/>
              <a:t>– used as an index into a </a:t>
            </a:r>
            <a:r>
              <a:rPr lang="en-US" sz="1600" i="1" smtClean="0"/>
              <a:t>page</a:t>
            </a:r>
            <a:r>
              <a:rPr lang="en-US" sz="1600" smtClean="0"/>
              <a:t> </a:t>
            </a:r>
            <a:r>
              <a:rPr lang="en-US" sz="1600" i="1" smtClean="0"/>
              <a:t>table</a:t>
            </a:r>
            <a:r>
              <a:rPr lang="en-US" sz="1600" smtClean="0"/>
              <a:t> which contains base address of each page in physical memory</a:t>
            </a:r>
            <a:br>
              <a:rPr lang="en-US" sz="1600" smtClean="0"/>
            </a:br>
            <a:endParaRPr lang="en-US" sz="1600" smtClean="0"/>
          </a:p>
          <a:p>
            <a:pPr lvl="1"/>
            <a:r>
              <a:rPr lang="en-US" sz="1600" b="1" smtClean="0">
                <a:solidFill>
                  <a:srgbClr val="3366FF"/>
                </a:solidFill>
              </a:rPr>
              <a:t>Page offset (d)</a:t>
            </a:r>
            <a:r>
              <a:rPr lang="en-US" sz="1600" smtClean="0">
                <a:solidFill>
                  <a:srgbClr val="3366FF"/>
                </a:solidFill>
              </a:rPr>
              <a:t> </a:t>
            </a:r>
            <a:r>
              <a:rPr lang="en-US" sz="1600" smtClean="0"/>
              <a:t>– combined with base address to define the physical memory address that is sent to the memory unit</a:t>
            </a:r>
          </a:p>
          <a:p>
            <a:pPr lvl="1"/>
            <a:endParaRPr lang="en-US" sz="1600" smtClean="0"/>
          </a:p>
          <a:p>
            <a:pPr lvl="1"/>
            <a:endParaRPr lang="en-US" sz="1600" smtClean="0"/>
          </a:p>
          <a:p>
            <a:pPr lvl="1"/>
            <a:endParaRPr lang="en-US" sz="1600" smtClean="0"/>
          </a:p>
          <a:p>
            <a:pPr lvl="1"/>
            <a:endParaRPr lang="en-US" sz="1600" smtClean="0"/>
          </a:p>
          <a:p>
            <a:pPr lvl="1"/>
            <a:endParaRPr lang="en-US" sz="1600" smtClean="0"/>
          </a:p>
          <a:p>
            <a:pPr lvl="1"/>
            <a:r>
              <a:rPr lang="en-US" sz="1600" smtClean="0"/>
              <a:t>For given logical address space 2</a:t>
            </a:r>
            <a:r>
              <a:rPr lang="en-US" sz="1600" i="1" baseline="30000" smtClean="0"/>
              <a:t>m </a:t>
            </a:r>
            <a:r>
              <a:rPr lang="en-US" sz="1600" i="1" smtClean="0"/>
              <a:t>and page size</a:t>
            </a:r>
            <a:r>
              <a:rPr lang="en-US" sz="1600" i="1" baseline="30000" smtClean="0"/>
              <a:t> </a:t>
            </a:r>
            <a:r>
              <a:rPr lang="en-US" sz="1600" i="1" smtClean="0"/>
              <a:t>2</a:t>
            </a:r>
            <a:r>
              <a:rPr lang="en-US" sz="1600" baseline="30000" smtClean="0"/>
              <a:t>n</a:t>
            </a:r>
          </a:p>
        </p:txBody>
      </p:sp>
      <p:sp>
        <p:nvSpPr>
          <p:cNvPr id="23556" name="Rectangle 1028"/>
          <p:cNvSpPr>
            <a:spLocks noChangeArrowheads="1"/>
          </p:cNvSpPr>
          <p:nvPr/>
        </p:nvSpPr>
        <p:spPr bwMode="auto">
          <a:xfrm>
            <a:off x="2592388" y="3913188"/>
            <a:ext cx="3105150" cy="438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Line 1030"/>
          <p:cNvSpPr>
            <a:spLocks noChangeShapeType="1"/>
          </p:cNvSpPr>
          <p:nvPr/>
        </p:nvSpPr>
        <p:spPr bwMode="auto">
          <a:xfrm>
            <a:off x="4225925" y="3570288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Text Box 1031"/>
          <p:cNvSpPr txBox="1">
            <a:spLocks noChangeArrowheads="1"/>
          </p:cNvSpPr>
          <p:nvPr/>
        </p:nvSpPr>
        <p:spPr bwMode="auto">
          <a:xfrm>
            <a:off x="2433638" y="3481388"/>
            <a:ext cx="153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page number</a:t>
            </a:r>
          </a:p>
        </p:txBody>
      </p:sp>
      <p:sp>
        <p:nvSpPr>
          <p:cNvPr id="23559" name="Text Box 1032"/>
          <p:cNvSpPr txBox="1">
            <a:spLocks noChangeArrowheads="1"/>
          </p:cNvSpPr>
          <p:nvPr/>
        </p:nvSpPr>
        <p:spPr bwMode="auto">
          <a:xfrm>
            <a:off x="4297363" y="3494088"/>
            <a:ext cx="1314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page offset</a:t>
            </a:r>
          </a:p>
        </p:txBody>
      </p:sp>
      <p:sp>
        <p:nvSpPr>
          <p:cNvPr id="23560" name="Text Box 1033"/>
          <p:cNvSpPr txBox="1">
            <a:spLocks noChangeArrowheads="1"/>
          </p:cNvSpPr>
          <p:nvPr/>
        </p:nvSpPr>
        <p:spPr bwMode="auto">
          <a:xfrm>
            <a:off x="3146425" y="39401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Helvetica" charset="0"/>
              </a:rPr>
              <a:t>p</a:t>
            </a:r>
            <a:endParaRPr lang="en-US">
              <a:latin typeface="Helvetica" charset="0"/>
            </a:endParaRPr>
          </a:p>
        </p:txBody>
      </p:sp>
      <p:sp>
        <p:nvSpPr>
          <p:cNvPr id="23561" name="Text Box 1035"/>
          <p:cNvSpPr txBox="1">
            <a:spLocks noChangeArrowheads="1"/>
          </p:cNvSpPr>
          <p:nvPr/>
        </p:nvSpPr>
        <p:spPr bwMode="auto">
          <a:xfrm>
            <a:off x="4595813" y="39703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Helvetica" charset="0"/>
              </a:rPr>
              <a:t>d</a:t>
            </a:r>
            <a:endParaRPr lang="en-US">
              <a:latin typeface="Helvetica" charset="0"/>
            </a:endParaRPr>
          </a:p>
        </p:txBody>
      </p:sp>
      <p:sp>
        <p:nvSpPr>
          <p:cNvPr id="23562" name="Text Box 1036"/>
          <p:cNvSpPr txBox="1">
            <a:spLocks noChangeArrowheads="1"/>
          </p:cNvSpPr>
          <p:nvPr/>
        </p:nvSpPr>
        <p:spPr bwMode="auto">
          <a:xfrm>
            <a:off x="2952750" y="4387850"/>
            <a:ext cx="79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Helvetica" charset="0"/>
              </a:rPr>
              <a:t>m - n</a:t>
            </a:r>
          </a:p>
        </p:txBody>
      </p:sp>
      <p:sp>
        <p:nvSpPr>
          <p:cNvPr id="23563" name="Text Box 1038"/>
          <p:cNvSpPr txBox="1">
            <a:spLocks noChangeArrowheads="1"/>
          </p:cNvSpPr>
          <p:nvPr/>
        </p:nvSpPr>
        <p:spPr bwMode="auto">
          <a:xfrm>
            <a:off x="4549775" y="439737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Helvetica" charset="0"/>
              </a:rPr>
              <a:t>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Paging Hardware</a:t>
            </a:r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0163" y="1343025"/>
            <a:ext cx="663098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Paging Model of Logical and Physical Memory</a:t>
            </a:r>
            <a:endParaRPr lang="en-US" sz="2000" smtClean="0"/>
          </a:p>
        </p:txBody>
      </p:sp>
      <p:pic>
        <p:nvPicPr>
          <p:cNvPr id="25603" name="Picture 10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1203325"/>
            <a:ext cx="4938712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228600"/>
            <a:ext cx="8077200" cy="609600"/>
          </a:xfrm>
        </p:spPr>
        <p:txBody>
          <a:bodyPr/>
          <a:lstStyle/>
          <a:p>
            <a:pPr eaLnBrk="1" hangingPunct="1"/>
            <a:r>
              <a:rPr lang="en-US" smtClean="0"/>
              <a:t>Paging Example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2506663" y="6107113"/>
            <a:ext cx="4078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Helvetica" charset="0"/>
              </a:rPr>
              <a:t>32-byte memory and 4-byte pages</a:t>
            </a:r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9663" y="1270000"/>
            <a:ext cx="3760787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Free Frames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1936750" y="6002338"/>
            <a:ext cx="188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Before allocation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5351463" y="5964238"/>
            <a:ext cx="169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After allocation</a:t>
            </a:r>
          </a:p>
        </p:txBody>
      </p:sp>
      <p:pic>
        <p:nvPicPr>
          <p:cNvPr id="2765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7175" y="1360488"/>
            <a:ext cx="6202363" cy="444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Implementation of Page Table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7950"/>
            <a:ext cx="6675438" cy="4454525"/>
          </a:xfrm>
        </p:spPr>
        <p:txBody>
          <a:bodyPr/>
          <a:lstStyle/>
          <a:p>
            <a:r>
              <a:rPr lang="en-US" sz="1800" smtClean="0"/>
              <a:t>Page table is kept in main memory</a:t>
            </a:r>
          </a:p>
          <a:p>
            <a:r>
              <a:rPr lang="en-US" sz="1800" b="1" smtClean="0">
                <a:solidFill>
                  <a:srgbClr val="3366FF"/>
                </a:solidFill>
              </a:rPr>
              <a:t>Page-table base register (PTBR)</a:t>
            </a:r>
            <a:r>
              <a:rPr lang="en-US" sz="1800" smtClean="0">
                <a:solidFill>
                  <a:srgbClr val="3366FF"/>
                </a:solidFill>
              </a:rPr>
              <a:t> </a:t>
            </a:r>
            <a:r>
              <a:rPr lang="en-US" sz="1800" smtClean="0"/>
              <a:t>points to the page table</a:t>
            </a:r>
          </a:p>
          <a:p>
            <a:r>
              <a:rPr lang="en-US" sz="1800" b="1" smtClean="0">
                <a:solidFill>
                  <a:srgbClr val="3366FF"/>
                </a:solidFill>
              </a:rPr>
              <a:t>Page-table length register (PRLR)</a:t>
            </a:r>
            <a:r>
              <a:rPr lang="en-US" sz="1800" smtClean="0">
                <a:solidFill>
                  <a:srgbClr val="3366FF"/>
                </a:solidFill>
              </a:rPr>
              <a:t> </a:t>
            </a:r>
            <a:r>
              <a:rPr lang="en-US" sz="1800" smtClean="0"/>
              <a:t>indicates size of the page table</a:t>
            </a:r>
          </a:p>
          <a:p>
            <a:r>
              <a:rPr lang="en-US" sz="1800" smtClean="0"/>
              <a:t>In this scheme every data/instruction access requires two memory accesses.  One for the page table and one for the data/instruction.</a:t>
            </a:r>
          </a:p>
          <a:p>
            <a:r>
              <a:rPr lang="en-US" sz="1800" smtClean="0"/>
              <a:t>The two memory access problem can be solved by the use of a special fast-lookup hardware cache called </a:t>
            </a:r>
            <a:r>
              <a:rPr lang="en-US" sz="1800" b="1" smtClean="0">
                <a:solidFill>
                  <a:srgbClr val="3366FF"/>
                </a:solidFill>
              </a:rPr>
              <a:t>associative memory </a:t>
            </a:r>
            <a:r>
              <a:rPr lang="en-US" sz="1800" smtClean="0"/>
              <a:t>or </a:t>
            </a:r>
            <a:r>
              <a:rPr lang="en-US" sz="1800" b="1" smtClean="0">
                <a:solidFill>
                  <a:srgbClr val="3366FF"/>
                </a:solidFill>
              </a:rPr>
              <a:t>translation look-aside buffers (TLBs)</a:t>
            </a:r>
          </a:p>
          <a:p>
            <a:r>
              <a:rPr lang="en-US" sz="1800" smtClean="0"/>
              <a:t>Some TLBs store</a:t>
            </a:r>
            <a:r>
              <a:rPr lang="en-US" sz="1800" b="1" smtClean="0"/>
              <a:t> </a:t>
            </a:r>
            <a:r>
              <a:rPr lang="en-US" sz="1800" b="1" smtClean="0">
                <a:solidFill>
                  <a:srgbClr val="3366FF"/>
                </a:solidFill>
              </a:rPr>
              <a:t>address-space identifiers (ASIDs) </a:t>
            </a:r>
            <a:r>
              <a:rPr lang="en-US" sz="1800" smtClean="0"/>
              <a:t>in each TLB entry – uniquely identifies each process to provide address-space protection for that process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Associative Memory</a:t>
            </a:r>
          </a:p>
        </p:txBody>
      </p:sp>
      <p:sp>
        <p:nvSpPr>
          <p:cNvPr id="29699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762000" y="1306513"/>
            <a:ext cx="7351713" cy="4483100"/>
          </a:xfrm>
        </p:spPr>
        <p:txBody>
          <a:bodyPr/>
          <a:lstStyle/>
          <a:p>
            <a:r>
              <a:rPr lang="en-US" sz="1800" smtClean="0"/>
              <a:t>Associative memory – parallel search </a:t>
            </a:r>
          </a:p>
          <a:p>
            <a:endParaRPr lang="en-US" sz="1800" smtClean="0"/>
          </a:p>
          <a:p>
            <a:endParaRPr lang="en-US" sz="1800" smtClean="0"/>
          </a:p>
          <a:p>
            <a:endParaRPr lang="en-US" sz="1800" smtClean="0"/>
          </a:p>
          <a:p>
            <a:endParaRPr lang="en-US" sz="1800" smtClean="0"/>
          </a:p>
          <a:p>
            <a:endParaRPr lang="en-US" sz="1800" smtClean="0"/>
          </a:p>
          <a:p>
            <a:pPr>
              <a:buFont typeface="Monotype Sorts" charset="2"/>
              <a:buNone/>
            </a:pPr>
            <a:r>
              <a:rPr lang="en-US" sz="1800" smtClean="0"/>
              <a:t>	Address translation (p, d)</a:t>
            </a:r>
          </a:p>
          <a:p>
            <a:pPr marL="628650" lvl="1"/>
            <a:r>
              <a:rPr lang="en-US" sz="1800" smtClean="0"/>
              <a:t>If p is in associative register, get frame # out</a:t>
            </a:r>
          </a:p>
          <a:p>
            <a:pPr marL="628650" lvl="1"/>
            <a:r>
              <a:rPr lang="en-US" sz="1800" smtClean="0"/>
              <a:t>Otherwise get frame # from page table in memory</a:t>
            </a:r>
          </a:p>
          <a:p>
            <a:pPr marL="628650" lvl="1"/>
            <a:endParaRPr lang="en-US" sz="1800" smtClean="0"/>
          </a:p>
        </p:txBody>
      </p:sp>
      <p:sp>
        <p:nvSpPr>
          <p:cNvPr id="29700" name="Rectangle 2052"/>
          <p:cNvSpPr>
            <a:spLocks noChangeArrowheads="1"/>
          </p:cNvSpPr>
          <p:nvPr/>
        </p:nvSpPr>
        <p:spPr bwMode="auto">
          <a:xfrm>
            <a:off x="3059113" y="2105025"/>
            <a:ext cx="28956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Line 2053"/>
          <p:cNvSpPr>
            <a:spLocks noChangeShapeType="1"/>
          </p:cNvSpPr>
          <p:nvPr/>
        </p:nvSpPr>
        <p:spPr bwMode="auto">
          <a:xfrm>
            <a:off x="4506913" y="1647825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Line 2054"/>
          <p:cNvSpPr>
            <a:spLocks noChangeShapeType="1"/>
          </p:cNvSpPr>
          <p:nvPr/>
        </p:nvSpPr>
        <p:spPr bwMode="auto">
          <a:xfrm>
            <a:off x="3059113" y="2409825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Line 2055"/>
          <p:cNvSpPr>
            <a:spLocks noChangeShapeType="1"/>
          </p:cNvSpPr>
          <p:nvPr/>
        </p:nvSpPr>
        <p:spPr bwMode="auto">
          <a:xfrm>
            <a:off x="3059113" y="2714625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Line 2056"/>
          <p:cNvSpPr>
            <a:spLocks noChangeShapeType="1"/>
          </p:cNvSpPr>
          <p:nvPr/>
        </p:nvSpPr>
        <p:spPr bwMode="auto">
          <a:xfrm>
            <a:off x="3059113" y="3095625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Rectangle 2057"/>
          <p:cNvSpPr>
            <a:spLocks noChangeArrowheads="1"/>
          </p:cNvSpPr>
          <p:nvPr/>
        </p:nvSpPr>
        <p:spPr bwMode="auto">
          <a:xfrm>
            <a:off x="3363913" y="1724025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>
                <a:latin typeface="Helvetica" charset="0"/>
              </a:rPr>
              <a:t>Page #</a:t>
            </a:r>
          </a:p>
        </p:txBody>
      </p:sp>
      <p:sp>
        <p:nvSpPr>
          <p:cNvPr id="29706" name="Rectangle 2058"/>
          <p:cNvSpPr>
            <a:spLocks noChangeArrowheads="1"/>
          </p:cNvSpPr>
          <p:nvPr/>
        </p:nvSpPr>
        <p:spPr bwMode="auto">
          <a:xfrm>
            <a:off x="4735513" y="1724025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>
                <a:latin typeface="Helvetica" charset="0"/>
              </a:rPr>
              <a:t>Frame #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Paging Hardware With TLB</a:t>
            </a:r>
            <a:endParaRPr lang="en-US" sz="2400" smtClean="0"/>
          </a:p>
        </p:txBody>
      </p:sp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0" y="1362075"/>
            <a:ext cx="6100763" cy="461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Effective Access Time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304925"/>
            <a:ext cx="7473950" cy="4432300"/>
          </a:xfrm>
        </p:spPr>
        <p:txBody>
          <a:bodyPr/>
          <a:lstStyle/>
          <a:p>
            <a:pPr>
              <a:tabLst>
                <a:tab pos="2063750" algn="l"/>
                <a:tab pos="2568575" algn="l"/>
              </a:tabLst>
            </a:pPr>
            <a:r>
              <a:rPr lang="en-US" sz="1800" smtClean="0"/>
              <a:t>Associative Lookup = </a:t>
            </a:r>
            <a:r>
              <a:rPr lang="en-US" sz="1800" smtClean="0">
                <a:sym typeface="Symbol" charset="2"/>
              </a:rPr>
              <a:t> time unit</a:t>
            </a:r>
          </a:p>
          <a:p>
            <a:pPr>
              <a:tabLst>
                <a:tab pos="2063750" algn="l"/>
                <a:tab pos="2568575" algn="l"/>
              </a:tabLst>
            </a:pPr>
            <a:r>
              <a:rPr lang="en-US" sz="1800" smtClean="0">
                <a:sym typeface="Symbol" charset="2"/>
              </a:rPr>
              <a:t>Assume memory cycle time is 1 microsecond</a:t>
            </a:r>
          </a:p>
          <a:p>
            <a:pPr>
              <a:tabLst>
                <a:tab pos="2063750" algn="l"/>
                <a:tab pos="2568575" algn="l"/>
              </a:tabLst>
            </a:pPr>
            <a:r>
              <a:rPr lang="en-US" sz="1800" smtClean="0">
                <a:sym typeface="Symbol" charset="2"/>
              </a:rPr>
              <a:t>Hit ratio – percentage of times that a page number is found in the associative registers; ratio related to number of associative registers</a:t>
            </a:r>
          </a:p>
          <a:p>
            <a:pPr>
              <a:tabLst>
                <a:tab pos="2063750" algn="l"/>
                <a:tab pos="2568575" algn="l"/>
              </a:tabLst>
            </a:pPr>
            <a:r>
              <a:rPr lang="en-US" sz="1800" smtClean="0">
                <a:sym typeface="Symbol" charset="2"/>
              </a:rPr>
              <a:t>Hit ratio = </a:t>
            </a:r>
          </a:p>
          <a:p>
            <a:pPr>
              <a:tabLst>
                <a:tab pos="2063750" algn="l"/>
                <a:tab pos="2568575" algn="l"/>
              </a:tabLst>
            </a:pPr>
            <a:r>
              <a:rPr lang="en-US" sz="1800" b="1" smtClean="0">
                <a:solidFill>
                  <a:srgbClr val="3366FF"/>
                </a:solidFill>
                <a:sym typeface="Symbol" charset="2"/>
              </a:rPr>
              <a:t>Effective Access Time</a:t>
            </a:r>
            <a:r>
              <a:rPr lang="en-US" sz="1800" smtClean="0">
                <a:solidFill>
                  <a:srgbClr val="3366FF"/>
                </a:solidFill>
                <a:sym typeface="Symbol" charset="2"/>
              </a:rPr>
              <a:t> </a:t>
            </a:r>
            <a:r>
              <a:rPr lang="en-US" sz="1800" smtClean="0">
                <a:sym typeface="Symbol" charset="2"/>
              </a:rPr>
              <a:t>(EAT)</a:t>
            </a:r>
          </a:p>
          <a:p>
            <a:pPr>
              <a:buFont typeface="Monotype Sorts" charset="2"/>
              <a:buNone/>
              <a:tabLst>
                <a:tab pos="2063750" algn="l"/>
                <a:tab pos="2568575" algn="l"/>
              </a:tabLst>
            </a:pPr>
            <a:r>
              <a:rPr lang="en-US" sz="1800" smtClean="0"/>
              <a:t>		EAT = (1 + </a:t>
            </a:r>
            <a:r>
              <a:rPr lang="en-US" sz="1800" smtClean="0">
                <a:sym typeface="Symbol" charset="2"/>
              </a:rPr>
              <a:t>)  + (2 + )(1 – )</a:t>
            </a:r>
          </a:p>
          <a:p>
            <a:pPr>
              <a:buFont typeface="Monotype Sorts" charset="2"/>
              <a:buNone/>
              <a:tabLst>
                <a:tab pos="2063750" algn="l"/>
                <a:tab pos="2568575" algn="l"/>
              </a:tabLst>
            </a:pPr>
            <a:r>
              <a:rPr lang="en-US" sz="1800" smtClean="0">
                <a:sym typeface="Symbol" charset="2"/>
              </a:rPr>
              <a:t>			= 2 +  – </a:t>
            </a:r>
          </a:p>
          <a:p>
            <a:pPr>
              <a:buFont typeface="Monotype Sorts" charset="2"/>
              <a:buNone/>
              <a:tabLst>
                <a:tab pos="2063750" algn="l"/>
                <a:tab pos="2568575" algn="l"/>
              </a:tabLst>
            </a:pPr>
            <a:r>
              <a:rPr lang="en-US" sz="1800" smtClean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34338" cy="576262"/>
          </a:xfrm>
        </p:spPr>
        <p:txBody>
          <a:bodyPr/>
          <a:lstStyle/>
          <a:p>
            <a:pPr eaLnBrk="1" hangingPunct="1"/>
            <a:r>
              <a:rPr lang="en-US" sz="2800" smtClean="0"/>
              <a:t>An example of limiting memory access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39838"/>
            <a:ext cx="7351713" cy="4483100"/>
          </a:xfrm>
        </p:spPr>
        <p:txBody>
          <a:bodyPr/>
          <a:lstStyle/>
          <a:p>
            <a:r>
              <a:rPr lang="en-US" sz="1800" smtClean="0"/>
              <a:t>A pair of </a:t>
            </a:r>
            <a:r>
              <a:rPr lang="en-US" sz="1800" b="1" smtClean="0">
                <a:solidFill>
                  <a:srgbClr val="3366FF"/>
                </a:solidFill>
              </a:rPr>
              <a:t>base</a:t>
            </a:r>
            <a:r>
              <a:rPr lang="en-US" sz="1800" smtClean="0">
                <a:solidFill>
                  <a:srgbClr val="3366FF"/>
                </a:solidFill>
              </a:rPr>
              <a:t> </a:t>
            </a:r>
            <a:r>
              <a:rPr lang="en-US" sz="1800" smtClean="0"/>
              <a:t>and</a:t>
            </a:r>
            <a:r>
              <a:rPr lang="en-US" sz="1800" b="1" smtClean="0">
                <a:solidFill>
                  <a:srgbClr val="FF0000"/>
                </a:solidFill>
              </a:rPr>
              <a:t> </a:t>
            </a:r>
            <a:r>
              <a:rPr lang="en-US" sz="1800" b="1" smtClean="0">
                <a:solidFill>
                  <a:srgbClr val="3366FF"/>
                </a:solidFill>
              </a:rPr>
              <a:t>limit</a:t>
            </a:r>
            <a:r>
              <a:rPr lang="en-US" sz="1800" smtClean="0">
                <a:solidFill>
                  <a:srgbClr val="3366FF"/>
                </a:solidFill>
              </a:rPr>
              <a:t> </a:t>
            </a:r>
            <a:r>
              <a:rPr lang="en-US" sz="1800" smtClean="0"/>
              <a:t>registers define the logical address space</a:t>
            </a: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1795463"/>
            <a:ext cx="3600450" cy="396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Memory Protection</a:t>
            </a:r>
          </a:p>
        </p:txBody>
      </p:sp>
      <p:sp>
        <p:nvSpPr>
          <p:cNvPr id="32771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762000" y="1377950"/>
            <a:ext cx="6873875" cy="4468813"/>
          </a:xfrm>
        </p:spPr>
        <p:txBody>
          <a:bodyPr/>
          <a:lstStyle/>
          <a:p>
            <a:r>
              <a:rPr lang="en-US" sz="1800" smtClean="0"/>
              <a:t>Memory protection implemented by associating protection bit with each frame</a:t>
            </a:r>
            <a:br>
              <a:rPr lang="en-US" sz="1800" smtClean="0"/>
            </a:br>
            <a:endParaRPr lang="en-US" sz="1800" smtClean="0"/>
          </a:p>
          <a:p>
            <a:r>
              <a:rPr lang="en-US" sz="1800" b="1" smtClean="0">
                <a:solidFill>
                  <a:srgbClr val="3366FF"/>
                </a:solidFill>
              </a:rPr>
              <a:t>Valid-invalid</a:t>
            </a:r>
            <a:r>
              <a:rPr lang="en-US" sz="1800" smtClean="0">
                <a:solidFill>
                  <a:srgbClr val="3366FF"/>
                </a:solidFill>
              </a:rPr>
              <a:t> </a:t>
            </a:r>
            <a:r>
              <a:rPr lang="en-US" sz="1800" smtClean="0"/>
              <a:t>bit attached to each entry in the page table:</a:t>
            </a:r>
          </a:p>
          <a:p>
            <a:pPr lvl="1"/>
            <a:r>
              <a:rPr lang="en-US" sz="1800" smtClean="0"/>
              <a:t>“valid” indicates that the associated page is in the process’ logical address space, and is thus a legal page</a:t>
            </a:r>
          </a:p>
          <a:p>
            <a:pPr lvl="1"/>
            <a:r>
              <a:rPr lang="en-US" sz="1800" smtClean="0"/>
              <a:t>“invalid” indicates that the page is not in the process’ logical address space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22338" y="0"/>
            <a:ext cx="8161337" cy="844550"/>
          </a:xfrm>
        </p:spPr>
        <p:txBody>
          <a:bodyPr/>
          <a:lstStyle/>
          <a:p>
            <a:pPr eaLnBrk="1" hangingPunct="1"/>
            <a:r>
              <a:rPr lang="en-US" smtClean="0"/>
              <a:t>Valid (v) or Invalid (i) Bit In A Page Table</a:t>
            </a:r>
          </a:p>
        </p:txBody>
      </p:sp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7225" y="1341438"/>
            <a:ext cx="5505450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Structure of the Page Table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7950"/>
            <a:ext cx="7351713" cy="4483100"/>
          </a:xfrm>
        </p:spPr>
        <p:txBody>
          <a:bodyPr/>
          <a:lstStyle/>
          <a:p>
            <a:r>
              <a:rPr lang="en-US" sz="1800" smtClean="0"/>
              <a:t>Hierarchical Paging</a:t>
            </a:r>
          </a:p>
          <a:p>
            <a:endParaRPr lang="en-US" sz="1800" smtClean="0"/>
          </a:p>
          <a:p>
            <a:r>
              <a:rPr lang="en-US" sz="1800" smtClean="0"/>
              <a:t>Hashed Page Tables</a:t>
            </a:r>
          </a:p>
          <a:p>
            <a:endParaRPr lang="en-US" sz="1800" smtClean="0"/>
          </a:p>
          <a:p>
            <a:r>
              <a:rPr lang="en-US" sz="1800" smtClean="0"/>
              <a:t>Inverted Page Tables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Hierarchical Page Tables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7950"/>
            <a:ext cx="7351713" cy="4483100"/>
          </a:xfrm>
        </p:spPr>
        <p:txBody>
          <a:bodyPr/>
          <a:lstStyle/>
          <a:p>
            <a:r>
              <a:rPr lang="en-US" sz="1800" smtClean="0"/>
              <a:t>Break up the logical address space into multiple page tables</a:t>
            </a:r>
          </a:p>
          <a:p>
            <a:endParaRPr lang="en-US" sz="1800" smtClean="0"/>
          </a:p>
          <a:p>
            <a:r>
              <a:rPr lang="en-US" sz="1800" smtClean="0"/>
              <a:t>A simple technique is a two-level page table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Two-Level Page-Table Scheme</a:t>
            </a:r>
            <a:endParaRPr lang="en-US" sz="2400" smtClean="0"/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2138" y="1011238"/>
            <a:ext cx="4906962" cy="515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Two-Level Paging Example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4738" y="1477963"/>
            <a:ext cx="7932737" cy="4157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600" smtClean="0"/>
              <a:t>A logical address (on 32-bit machine with 1K page size) is divided into:</a:t>
            </a:r>
          </a:p>
          <a:p>
            <a:pPr marL="628650" lvl="1">
              <a:lnSpc>
                <a:spcPct val="90000"/>
              </a:lnSpc>
            </a:pPr>
            <a:r>
              <a:rPr lang="en-US" sz="1600" smtClean="0"/>
              <a:t>a page number consisting of 22 bits</a:t>
            </a:r>
          </a:p>
          <a:p>
            <a:pPr marL="628650" lvl="1">
              <a:lnSpc>
                <a:spcPct val="90000"/>
              </a:lnSpc>
            </a:pPr>
            <a:r>
              <a:rPr lang="en-US" sz="1600" smtClean="0"/>
              <a:t>a page offset consisting of 10 bits</a:t>
            </a:r>
          </a:p>
          <a:p>
            <a:pPr>
              <a:lnSpc>
                <a:spcPct val="90000"/>
              </a:lnSpc>
            </a:pPr>
            <a:r>
              <a:rPr lang="en-US" sz="1600" smtClean="0"/>
              <a:t>Since the page table is paged, the page number is further divided into:</a:t>
            </a:r>
          </a:p>
          <a:p>
            <a:pPr marL="628650" lvl="1">
              <a:lnSpc>
                <a:spcPct val="90000"/>
              </a:lnSpc>
            </a:pPr>
            <a:r>
              <a:rPr lang="en-US" sz="1600" smtClean="0"/>
              <a:t>a 12-bit page number </a:t>
            </a:r>
          </a:p>
          <a:p>
            <a:pPr marL="628650" lvl="1">
              <a:lnSpc>
                <a:spcPct val="90000"/>
              </a:lnSpc>
            </a:pPr>
            <a:r>
              <a:rPr lang="en-US" sz="1600" smtClean="0"/>
              <a:t>a 10-bit page offset</a:t>
            </a:r>
          </a:p>
          <a:p>
            <a:pPr>
              <a:lnSpc>
                <a:spcPct val="90000"/>
              </a:lnSpc>
            </a:pPr>
            <a:r>
              <a:rPr lang="en-US" sz="1600" smtClean="0"/>
              <a:t>Thus, a logical address is as follows:</a:t>
            </a:r>
            <a:br>
              <a:rPr lang="en-US" sz="1600" smtClean="0"/>
            </a:br>
            <a:r>
              <a:rPr lang="en-US" sz="1600" smtClean="0"/>
              <a:t/>
            </a:r>
            <a:br>
              <a:rPr lang="en-US" sz="1600" smtClean="0"/>
            </a:br>
            <a:r>
              <a:rPr lang="en-US" sz="1600" smtClean="0"/>
              <a:t/>
            </a:r>
            <a:br>
              <a:rPr lang="en-US" sz="1600" smtClean="0"/>
            </a:br>
            <a:r>
              <a:rPr lang="en-US" sz="1600" smtClean="0"/>
              <a:t/>
            </a:r>
            <a:br>
              <a:rPr lang="en-US" sz="1600" smtClean="0"/>
            </a:br>
            <a:r>
              <a:rPr lang="en-US" sz="1600" smtClean="0"/>
              <a:t/>
            </a:r>
            <a:br>
              <a:rPr lang="en-US" sz="1600" smtClean="0"/>
            </a:br>
            <a:r>
              <a:rPr lang="en-US" sz="1600" smtClean="0"/>
              <a:t/>
            </a:r>
            <a:br>
              <a:rPr lang="en-US" sz="1600" smtClean="0"/>
            </a:br>
            <a:r>
              <a:rPr lang="en-US" sz="1600" smtClean="0"/>
              <a:t/>
            </a:r>
            <a:br>
              <a:rPr lang="en-US" sz="1600" smtClean="0"/>
            </a:br>
            <a:r>
              <a:rPr lang="en-US" sz="1600" smtClean="0"/>
              <a:t/>
            </a:r>
            <a:br>
              <a:rPr lang="en-US" sz="1600" smtClean="0"/>
            </a:br>
            <a:r>
              <a:rPr lang="en-US" sz="1600" smtClean="0"/>
              <a:t/>
            </a:r>
            <a:br>
              <a:rPr lang="en-US" sz="1600" smtClean="0"/>
            </a:br>
            <a:r>
              <a:rPr lang="en-US" sz="1600" smtClean="0"/>
              <a:t/>
            </a:r>
            <a:br>
              <a:rPr lang="en-US" sz="1600" smtClean="0"/>
            </a:br>
            <a:r>
              <a:rPr lang="en-US" sz="1600" smtClean="0"/>
              <a:t>where</a:t>
            </a:r>
            <a:r>
              <a:rPr lang="en-US" sz="1600" i="1" smtClean="0"/>
              <a:t> p</a:t>
            </a:r>
            <a:r>
              <a:rPr lang="en-US" sz="1600" i="1" baseline="-25000" smtClean="0"/>
              <a:t>i</a:t>
            </a:r>
            <a:r>
              <a:rPr lang="en-US" sz="1600" smtClean="0"/>
              <a:t> is an index into the outer page table, and </a:t>
            </a:r>
            <a:r>
              <a:rPr lang="en-US" sz="1600" i="1" smtClean="0"/>
              <a:t>p</a:t>
            </a:r>
            <a:r>
              <a:rPr lang="en-US" sz="1600" i="1" baseline="-25000" smtClean="0"/>
              <a:t>2</a:t>
            </a:r>
            <a:r>
              <a:rPr lang="en-US" sz="1600" smtClean="0"/>
              <a:t> is the displacement within the page of the outer page table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067050" y="4387850"/>
            <a:ext cx="3105150" cy="438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3905250" y="44259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4700588" y="404495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908300" y="3956050"/>
            <a:ext cx="153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page number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4772025" y="3968750"/>
            <a:ext cx="1314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page offset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3295650" y="4414838"/>
            <a:ext cx="344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Helvetica" charset="0"/>
              </a:rPr>
              <a:t>p</a:t>
            </a:r>
            <a:r>
              <a:rPr lang="en-US" baseline="-25000">
                <a:latin typeface="Helvetica" charset="0"/>
              </a:rPr>
              <a:t>i</a:t>
            </a:r>
            <a:endParaRPr lang="en-US">
              <a:latin typeface="Helvetica" charset="0"/>
            </a:endParaRP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4070350" y="4406900"/>
            <a:ext cx="395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Helvetica" charset="0"/>
              </a:rPr>
              <a:t>p</a:t>
            </a:r>
            <a:r>
              <a:rPr lang="en-US" baseline="-25000">
                <a:latin typeface="Helvetica" charset="0"/>
              </a:rPr>
              <a:t>2</a:t>
            </a:r>
            <a:endParaRPr lang="en-US">
              <a:latin typeface="Helvetica" charset="0"/>
            </a:endParaRP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5070475" y="44450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Helvetica" charset="0"/>
              </a:rPr>
              <a:t>d</a:t>
            </a:r>
            <a:endParaRPr lang="en-US">
              <a:latin typeface="Helvetica" charset="0"/>
            </a:endParaRP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3371850" y="506412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12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4038600" y="503555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10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5105400" y="503555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10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Address-Translation Scheme</a:t>
            </a:r>
            <a:endParaRPr lang="en-US" sz="2400" smtClean="0"/>
          </a:p>
        </p:txBody>
      </p:sp>
      <p:pic>
        <p:nvPicPr>
          <p:cNvPr id="38915" name="Picture 10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7275" y="1747838"/>
            <a:ext cx="7097713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Three-level Paging Scheme</a:t>
            </a:r>
          </a:p>
        </p:txBody>
      </p:sp>
      <p:pic>
        <p:nvPicPr>
          <p:cNvPr id="3993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1438" y="1817688"/>
            <a:ext cx="62087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0963" y="3925888"/>
            <a:ext cx="6446837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Hashed Page Tables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7950"/>
            <a:ext cx="7351713" cy="4483100"/>
          </a:xfrm>
        </p:spPr>
        <p:txBody>
          <a:bodyPr/>
          <a:lstStyle/>
          <a:p>
            <a:r>
              <a:rPr lang="en-US" sz="1800" smtClean="0"/>
              <a:t>Common in address spaces &gt; 32 bits</a:t>
            </a:r>
          </a:p>
          <a:p>
            <a:endParaRPr lang="en-US" sz="1800" smtClean="0"/>
          </a:p>
          <a:p>
            <a:r>
              <a:rPr lang="en-US" sz="1800" smtClean="0"/>
              <a:t>The virtual page number is hashed into a page table</a:t>
            </a:r>
          </a:p>
          <a:p>
            <a:pPr lvl="1"/>
            <a:r>
              <a:rPr lang="en-US" sz="1800" smtClean="0"/>
              <a:t>This page table contains a chain of elements hashing to the same location</a:t>
            </a:r>
          </a:p>
          <a:p>
            <a:endParaRPr lang="en-US" sz="1800" smtClean="0"/>
          </a:p>
          <a:p>
            <a:r>
              <a:rPr lang="en-US" sz="1800" smtClean="0"/>
              <a:t>Virtual page numbers are compared in this chain searching for a match</a:t>
            </a:r>
          </a:p>
          <a:p>
            <a:pPr lvl="1"/>
            <a:r>
              <a:rPr lang="en-US" sz="1800" smtClean="0"/>
              <a:t>If a match is found, the corresponding physical frame is extracted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Hashed Page Table</a:t>
            </a:r>
            <a:endParaRPr lang="en-US" sz="2400" smtClean="0"/>
          </a:p>
        </p:txBody>
      </p:sp>
      <p:pic>
        <p:nvPicPr>
          <p:cNvPr id="4198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2063" y="1530350"/>
            <a:ext cx="6883400" cy="39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Multistep Processing of a User Program 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1350" y="1374775"/>
            <a:ext cx="2355850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Inverted Page Table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9175" y="1420813"/>
            <a:ext cx="6516688" cy="4792662"/>
          </a:xfrm>
        </p:spPr>
        <p:txBody>
          <a:bodyPr/>
          <a:lstStyle/>
          <a:p>
            <a:r>
              <a:rPr lang="en-US" sz="1800" smtClean="0"/>
              <a:t>One entry for each real page of memory</a:t>
            </a:r>
          </a:p>
          <a:p>
            <a:r>
              <a:rPr lang="en-US" sz="1800" smtClean="0"/>
              <a:t>Entry consists of the virtual address of the page stored in that real memory location, with information about the process that owns that page</a:t>
            </a:r>
          </a:p>
          <a:p>
            <a:r>
              <a:rPr lang="en-US" sz="1800" smtClean="0"/>
              <a:t>Decreases memory needed to store each page table, but increases time needed to search the table when a page reference occurs</a:t>
            </a:r>
          </a:p>
          <a:p>
            <a:r>
              <a:rPr lang="en-US" sz="1800" smtClean="0"/>
              <a:t>Use hash table to limit the search to one — or at most a few — page-table entries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Inverted Page Table Architecture</a:t>
            </a:r>
            <a:endParaRPr lang="en-US" sz="2400" smtClean="0"/>
          </a:p>
        </p:txBody>
      </p:sp>
      <p:pic>
        <p:nvPicPr>
          <p:cNvPr id="4403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3175" y="1296988"/>
            <a:ext cx="650240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2"/>
          <p:cNvSpPr>
            <a:spLocks noGrp="1"/>
          </p:cNvSpPr>
          <p:nvPr>
            <p:ph type="title"/>
          </p:nvPr>
        </p:nvSpPr>
        <p:spPr>
          <a:xfrm>
            <a:off x="530225" y="2411413"/>
            <a:ext cx="8229600" cy="576262"/>
          </a:xfrm>
        </p:spPr>
        <p:txBody>
          <a:bodyPr/>
          <a:lstStyle/>
          <a:p>
            <a:r>
              <a:rPr lang="en-US" smtClean="0"/>
              <a:t>Segmentation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Segmentation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7950"/>
            <a:ext cx="7351713" cy="448310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833563" algn="l"/>
              </a:tabLst>
            </a:pPr>
            <a:r>
              <a:rPr lang="en-US" sz="1800" smtClean="0"/>
              <a:t>Memory-management scheme that supports user view of memory </a:t>
            </a:r>
          </a:p>
          <a:p>
            <a:pPr>
              <a:lnSpc>
                <a:spcPct val="90000"/>
              </a:lnSpc>
              <a:tabLst>
                <a:tab pos="1833563" algn="l"/>
              </a:tabLst>
            </a:pPr>
            <a:r>
              <a:rPr lang="en-US" sz="1800" smtClean="0"/>
              <a:t>A program is a collection of segments</a:t>
            </a:r>
          </a:p>
          <a:p>
            <a:pPr lvl="1">
              <a:lnSpc>
                <a:spcPct val="90000"/>
              </a:lnSpc>
              <a:tabLst>
                <a:tab pos="1833563" algn="l"/>
              </a:tabLst>
            </a:pPr>
            <a:r>
              <a:rPr lang="en-US" sz="1800" smtClean="0"/>
              <a:t>A segment is a logical unit such as: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1833563" algn="l"/>
              </a:tabLst>
            </a:pPr>
            <a:r>
              <a:rPr lang="en-US" sz="1800" smtClean="0"/>
              <a:t>		main program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1833563" algn="l"/>
              </a:tabLst>
            </a:pPr>
            <a:r>
              <a:rPr lang="en-US" sz="1800" smtClean="0"/>
              <a:t>		procedure 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1833563" algn="l"/>
              </a:tabLst>
            </a:pPr>
            <a:r>
              <a:rPr lang="en-US" sz="1800" smtClean="0"/>
              <a:t>		function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1833563" algn="l"/>
              </a:tabLst>
            </a:pPr>
            <a:r>
              <a:rPr lang="en-US" sz="1800" smtClean="0"/>
              <a:t>		method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1833563" algn="l"/>
              </a:tabLst>
            </a:pPr>
            <a:r>
              <a:rPr lang="en-US" sz="1800" smtClean="0"/>
              <a:t>		object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1833563" algn="l"/>
              </a:tabLst>
            </a:pPr>
            <a:r>
              <a:rPr lang="en-US" sz="1800" smtClean="0"/>
              <a:t>		local variables, global variables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1833563" algn="l"/>
              </a:tabLst>
            </a:pPr>
            <a:r>
              <a:rPr lang="en-US" sz="1800" smtClean="0"/>
              <a:t>		common block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1833563" algn="l"/>
              </a:tabLst>
            </a:pPr>
            <a:r>
              <a:rPr lang="en-US" sz="1800" smtClean="0"/>
              <a:t>		stack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1833563" algn="l"/>
              </a:tabLst>
            </a:pPr>
            <a:r>
              <a:rPr lang="en-US" sz="1800" smtClean="0"/>
              <a:t>		symbol table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1833563" algn="l"/>
              </a:tabLst>
            </a:pPr>
            <a:r>
              <a:rPr lang="en-US" sz="1800" smtClean="0"/>
              <a:t>		arrays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User’s View of a Program</a:t>
            </a:r>
            <a:endParaRPr lang="en-US" sz="2400" smtClean="0"/>
          </a:p>
        </p:txBody>
      </p:sp>
      <p:pic>
        <p:nvPicPr>
          <p:cNvPr id="4710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6975" y="1233488"/>
            <a:ext cx="36957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Logical View of Segmentation</a:t>
            </a:r>
          </a:p>
        </p:txBody>
      </p:sp>
      <p:sp>
        <p:nvSpPr>
          <p:cNvPr id="48131" name="Oval 3"/>
          <p:cNvSpPr>
            <a:spLocks noChangeArrowheads="1"/>
          </p:cNvSpPr>
          <p:nvPr/>
        </p:nvSpPr>
        <p:spPr bwMode="auto">
          <a:xfrm>
            <a:off x="1371600" y="1171575"/>
            <a:ext cx="2895600" cy="396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905000" y="1857375"/>
            <a:ext cx="990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1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1752600" y="3000375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3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3200400" y="2466975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2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3124200" y="3457575"/>
            <a:ext cx="914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4</a:t>
            </a:r>
          </a:p>
        </p:txBody>
      </p:sp>
      <p:grpSp>
        <p:nvGrpSpPr>
          <p:cNvPr id="48136" name="Group 24"/>
          <p:cNvGrpSpPr>
            <a:grpSpLocks/>
          </p:cNvGrpSpPr>
          <p:nvPr/>
        </p:nvGrpSpPr>
        <p:grpSpPr bwMode="auto">
          <a:xfrm>
            <a:off x="5638800" y="1171575"/>
            <a:ext cx="1143000" cy="3962400"/>
            <a:chOff x="3888" y="1056"/>
            <a:chExt cx="720" cy="2496"/>
          </a:xfrm>
        </p:grpSpPr>
        <p:grpSp>
          <p:nvGrpSpPr>
            <p:cNvPr id="48139" name="Group 11"/>
            <p:cNvGrpSpPr>
              <a:grpSpLocks/>
            </p:cNvGrpSpPr>
            <p:nvPr/>
          </p:nvGrpSpPr>
          <p:grpSpPr bwMode="auto">
            <a:xfrm>
              <a:off x="3888" y="1056"/>
              <a:ext cx="720" cy="672"/>
              <a:chOff x="3888" y="1056"/>
              <a:chExt cx="720" cy="672"/>
            </a:xfrm>
          </p:grpSpPr>
          <p:sp>
            <p:nvSpPr>
              <p:cNvPr id="48150" name="Rectangle 8"/>
              <p:cNvSpPr>
                <a:spLocks noChangeArrowheads="1"/>
              </p:cNvSpPr>
              <p:nvPr/>
            </p:nvSpPr>
            <p:spPr bwMode="auto">
              <a:xfrm>
                <a:off x="3888" y="1056"/>
                <a:ext cx="720" cy="67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1" name="Line 9"/>
              <p:cNvSpPr>
                <a:spLocks noChangeShapeType="1"/>
              </p:cNvSpPr>
              <p:nvPr/>
            </p:nvSpPr>
            <p:spPr bwMode="auto">
              <a:xfrm>
                <a:off x="3888" y="1392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140" name="Group 12"/>
            <p:cNvGrpSpPr>
              <a:grpSpLocks/>
            </p:cNvGrpSpPr>
            <p:nvPr/>
          </p:nvGrpSpPr>
          <p:grpSpPr bwMode="auto">
            <a:xfrm>
              <a:off x="3888" y="1728"/>
              <a:ext cx="720" cy="672"/>
              <a:chOff x="3888" y="1056"/>
              <a:chExt cx="720" cy="672"/>
            </a:xfrm>
          </p:grpSpPr>
          <p:sp>
            <p:nvSpPr>
              <p:cNvPr id="48148" name="Rectangle 13"/>
              <p:cNvSpPr>
                <a:spLocks noChangeArrowheads="1"/>
              </p:cNvSpPr>
              <p:nvPr/>
            </p:nvSpPr>
            <p:spPr bwMode="auto">
              <a:xfrm>
                <a:off x="3888" y="1056"/>
                <a:ext cx="720" cy="672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9" name="Line 14"/>
              <p:cNvSpPr>
                <a:spLocks noChangeShapeType="1"/>
              </p:cNvSpPr>
              <p:nvPr/>
            </p:nvSpPr>
            <p:spPr bwMode="auto">
              <a:xfrm>
                <a:off x="3888" y="1392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8141" name="Text Box 15"/>
            <p:cNvSpPr txBox="1">
              <a:spLocks noChangeArrowheads="1"/>
            </p:cNvSpPr>
            <p:nvPr/>
          </p:nvSpPr>
          <p:spPr bwMode="auto">
            <a:xfrm>
              <a:off x="4126" y="1133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1</a:t>
              </a:r>
            </a:p>
          </p:txBody>
        </p:sp>
        <p:sp>
          <p:nvSpPr>
            <p:cNvPr id="48142" name="Text Box 16"/>
            <p:cNvSpPr txBox="1">
              <a:spLocks noChangeArrowheads="1"/>
            </p:cNvSpPr>
            <p:nvPr/>
          </p:nvSpPr>
          <p:spPr bwMode="auto">
            <a:xfrm>
              <a:off x="4128" y="144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4</a:t>
              </a:r>
            </a:p>
          </p:txBody>
        </p:sp>
        <p:sp>
          <p:nvSpPr>
            <p:cNvPr id="48143" name="Rectangle 17"/>
            <p:cNvSpPr>
              <a:spLocks noChangeArrowheads="1"/>
            </p:cNvSpPr>
            <p:nvPr/>
          </p:nvSpPr>
          <p:spPr bwMode="auto">
            <a:xfrm>
              <a:off x="3888" y="2400"/>
              <a:ext cx="720" cy="9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4" name="Rectangle 18"/>
            <p:cNvSpPr>
              <a:spLocks noChangeArrowheads="1"/>
            </p:cNvSpPr>
            <p:nvPr/>
          </p:nvSpPr>
          <p:spPr bwMode="auto">
            <a:xfrm>
              <a:off x="3888" y="3312"/>
              <a:ext cx="72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5" name="Line 19"/>
            <p:cNvSpPr>
              <a:spLocks noChangeShapeType="1"/>
            </p:cNvSpPr>
            <p:nvPr/>
          </p:nvSpPr>
          <p:spPr bwMode="auto">
            <a:xfrm>
              <a:off x="3888" y="264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6" name="Text Box 20"/>
            <p:cNvSpPr txBox="1">
              <a:spLocks noChangeArrowheads="1"/>
            </p:cNvSpPr>
            <p:nvPr/>
          </p:nvSpPr>
          <p:spPr bwMode="auto">
            <a:xfrm>
              <a:off x="4128" y="2429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2</a:t>
              </a:r>
            </a:p>
          </p:txBody>
        </p:sp>
        <p:sp>
          <p:nvSpPr>
            <p:cNvPr id="48147" name="Text Box 21"/>
            <p:cNvSpPr txBox="1">
              <a:spLocks noChangeArrowheads="1"/>
            </p:cNvSpPr>
            <p:nvPr/>
          </p:nvSpPr>
          <p:spPr bwMode="auto">
            <a:xfrm>
              <a:off x="4128" y="2889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3</a:t>
              </a:r>
            </a:p>
          </p:txBody>
        </p:sp>
      </p:grpSp>
      <p:sp>
        <p:nvSpPr>
          <p:cNvPr id="48137" name="Text Box 22"/>
          <p:cNvSpPr txBox="1">
            <a:spLocks noChangeArrowheads="1"/>
          </p:cNvSpPr>
          <p:nvPr/>
        </p:nvSpPr>
        <p:spPr bwMode="auto">
          <a:xfrm>
            <a:off x="2022475" y="5256213"/>
            <a:ext cx="1365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user space </a:t>
            </a:r>
          </a:p>
        </p:txBody>
      </p:sp>
      <p:sp>
        <p:nvSpPr>
          <p:cNvPr id="48138" name="Text Box 23"/>
          <p:cNvSpPr txBox="1">
            <a:spLocks noChangeArrowheads="1"/>
          </p:cNvSpPr>
          <p:nvPr/>
        </p:nvSpPr>
        <p:spPr bwMode="auto">
          <a:xfrm>
            <a:off x="4883150" y="5256213"/>
            <a:ext cx="2571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physical memory space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Segmentation Architecture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77963"/>
            <a:ext cx="6791325" cy="4527550"/>
          </a:xfrm>
        </p:spPr>
        <p:txBody>
          <a:bodyPr/>
          <a:lstStyle/>
          <a:p>
            <a:pPr>
              <a:tabLst>
                <a:tab pos="1830388" algn="l"/>
                <a:tab pos="2857500" algn="ctr"/>
              </a:tabLst>
            </a:pPr>
            <a:r>
              <a:rPr lang="en-US" sz="1800" smtClean="0"/>
              <a:t>Logical address consists of a two tuple:</a:t>
            </a:r>
          </a:p>
          <a:p>
            <a:pPr>
              <a:buFont typeface="Monotype Sorts" charset="2"/>
              <a:buNone/>
              <a:tabLst>
                <a:tab pos="1830388" algn="l"/>
                <a:tab pos="2857500" algn="ctr"/>
              </a:tabLst>
            </a:pPr>
            <a:r>
              <a:rPr lang="en-US" sz="1800" smtClean="0"/>
              <a:t>		&lt;segment-number, offset&gt;,</a:t>
            </a:r>
          </a:p>
          <a:p>
            <a:pPr>
              <a:tabLst>
                <a:tab pos="1830388" algn="l"/>
                <a:tab pos="2857500" algn="ctr"/>
              </a:tabLst>
            </a:pPr>
            <a:r>
              <a:rPr lang="en-US" sz="1800" b="1" smtClean="0">
                <a:solidFill>
                  <a:srgbClr val="3366FF"/>
                </a:solidFill>
              </a:rPr>
              <a:t>Segment table</a:t>
            </a:r>
            <a:r>
              <a:rPr lang="en-US" sz="1800" smtClean="0">
                <a:solidFill>
                  <a:srgbClr val="3366FF"/>
                </a:solidFill>
              </a:rPr>
              <a:t> </a:t>
            </a:r>
            <a:r>
              <a:rPr lang="en-US" sz="1800" smtClean="0"/>
              <a:t>– maps two-dimensional physical addresses; each table entry has:</a:t>
            </a:r>
          </a:p>
          <a:p>
            <a:pPr lvl="1">
              <a:tabLst>
                <a:tab pos="1830388" algn="l"/>
                <a:tab pos="2857500" algn="ctr"/>
              </a:tabLst>
            </a:pPr>
            <a:r>
              <a:rPr lang="en-US" sz="1800" b="1" smtClean="0">
                <a:solidFill>
                  <a:srgbClr val="3366FF"/>
                </a:solidFill>
              </a:rPr>
              <a:t>base</a:t>
            </a:r>
            <a:r>
              <a:rPr lang="en-US" sz="1800" smtClean="0">
                <a:solidFill>
                  <a:srgbClr val="3366FF"/>
                </a:solidFill>
              </a:rPr>
              <a:t> </a:t>
            </a:r>
            <a:r>
              <a:rPr lang="en-US" sz="1800" smtClean="0"/>
              <a:t>– contains the starting physical address where the segments reside in memory</a:t>
            </a:r>
          </a:p>
          <a:p>
            <a:pPr lvl="1">
              <a:tabLst>
                <a:tab pos="1830388" algn="l"/>
                <a:tab pos="2857500" algn="ctr"/>
              </a:tabLst>
            </a:pPr>
            <a:r>
              <a:rPr lang="en-US" sz="1800" b="1" smtClean="0">
                <a:solidFill>
                  <a:srgbClr val="3366FF"/>
                </a:solidFill>
              </a:rPr>
              <a:t>limit</a:t>
            </a:r>
            <a:r>
              <a:rPr lang="en-US" sz="1800" smtClean="0">
                <a:solidFill>
                  <a:srgbClr val="3366FF"/>
                </a:solidFill>
              </a:rPr>
              <a:t> </a:t>
            </a:r>
            <a:r>
              <a:rPr lang="en-US" sz="1800" smtClean="0"/>
              <a:t>– specifies the length of the segment</a:t>
            </a:r>
          </a:p>
          <a:p>
            <a:pPr>
              <a:tabLst>
                <a:tab pos="1830388" algn="l"/>
                <a:tab pos="2857500" algn="ctr"/>
              </a:tabLst>
            </a:pPr>
            <a:r>
              <a:rPr lang="en-US" sz="1800" b="1" smtClean="0">
                <a:solidFill>
                  <a:srgbClr val="3366FF"/>
                </a:solidFill>
              </a:rPr>
              <a:t>Segment-table base register (STBR)</a:t>
            </a:r>
            <a:r>
              <a:rPr lang="en-US" sz="1800" smtClean="0">
                <a:solidFill>
                  <a:srgbClr val="3366FF"/>
                </a:solidFill>
              </a:rPr>
              <a:t> </a:t>
            </a:r>
            <a:r>
              <a:rPr lang="en-US" sz="1800" smtClean="0"/>
              <a:t>points to the segment table’s location in memory</a:t>
            </a:r>
          </a:p>
          <a:p>
            <a:pPr>
              <a:tabLst>
                <a:tab pos="1830388" algn="l"/>
                <a:tab pos="2857500" algn="ctr"/>
              </a:tabLst>
            </a:pPr>
            <a:r>
              <a:rPr lang="en-US" sz="1800" b="1" smtClean="0">
                <a:solidFill>
                  <a:srgbClr val="3366FF"/>
                </a:solidFill>
              </a:rPr>
              <a:t>Segment-table length register (STLR)</a:t>
            </a:r>
            <a:r>
              <a:rPr lang="en-US" sz="1800" smtClean="0">
                <a:solidFill>
                  <a:srgbClr val="3366FF"/>
                </a:solidFill>
              </a:rPr>
              <a:t> </a:t>
            </a:r>
            <a:r>
              <a:rPr lang="en-US" sz="1800" smtClean="0"/>
              <a:t>indicates number of segments used by a program;</a:t>
            </a:r>
          </a:p>
          <a:p>
            <a:pPr>
              <a:buFont typeface="Monotype Sorts" charset="2"/>
              <a:buNone/>
              <a:tabLst>
                <a:tab pos="1830388" algn="l"/>
                <a:tab pos="2857500" algn="ctr"/>
              </a:tabLst>
            </a:pPr>
            <a:r>
              <a:rPr lang="en-US" sz="1800" smtClean="0"/>
              <a:t>	                  segment number </a:t>
            </a:r>
            <a:r>
              <a:rPr lang="en-US" sz="1800" b="1" i="1" smtClean="0">
                <a:solidFill>
                  <a:srgbClr val="FF0000"/>
                </a:solidFill>
              </a:rPr>
              <a:t>s</a:t>
            </a:r>
            <a:r>
              <a:rPr lang="en-US" sz="1800" smtClean="0"/>
              <a:t> is legal if </a:t>
            </a:r>
            <a:r>
              <a:rPr lang="en-US" sz="1800" b="1" i="1" smtClean="0">
                <a:solidFill>
                  <a:srgbClr val="FF0000"/>
                </a:solidFill>
              </a:rPr>
              <a:t>s</a:t>
            </a:r>
            <a:r>
              <a:rPr lang="en-US" sz="1800" smtClean="0"/>
              <a:t> &lt; </a:t>
            </a:r>
            <a:r>
              <a:rPr lang="en-US" sz="1800" b="1" smtClean="0">
                <a:solidFill>
                  <a:srgbClr val="FF0000"/>
                </a:solidFill>
              </a:rPr>
              <a:t>STLR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Segmentation Architecture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50" y="1477963"/>
            <a:ext cx="6657975" cy="4468812"/>
          </a:xfrm>
        </p:spPr>
        <p:txBody>
          <a:bodyPr/>
          <a:lstStyle/>
          <a:p>
            <a:r>
              <a:rPr lang="en-US" sz="1800" smtClean="0"/>
              <a:t>Protection</a:t>
            </a:r>
          </a:p>
          <a:p>
            <a:pPr lvl="1"/>
            <a:r>
              <a:rPr lang="en-US" sz="1800" smtClean="0"/>
              <a:t>With each entry in segment table associate:</a:t>
            </a:r>
          </a:p>
          <a:p>
            <a:pPr lvl="2"/>
            <a:r>
              <a:rPr lang="en-US" sz="1800" smtClean="0"/>
              <a:t>validation bit = 0 </a:t>
            </a:r>
            <a:r>
              <a:rPr lang="en-US" sz="1800" smtClean="0">
                <a:sym typeface="Symbol" charset="2"/>
              </a:rPr>
              <a:t> illegal segment</a:t>
            </a:r>
          </a:p>
          <a:p>
            <a:pPr lvl="2"/>
            <a:r>
              <a:rPr lang="en-US" sz="1800" smtClean="0">
                <a:sym typeface="Symbol" charset="2"/>
              </a:rPr>
              <a:t>read/write/execute privileges</a:t>
            </a:r>
          </a:p>
          <a:p>
            <a:r>
              <a:rPr lang="en-US" sz="1800" smtClean="0"/>
              <a:t>Protection bits associated with segments; code sharing occurs at segment level</a:t>
            </a:r>
          </a:p>
          <a:p>
            <a:r>
              <a:rPr lang="en-US" sz="1800" smtClean="0"/>
              <a:t>Since segments vary in length, memory allocation is a dynamic storage-allocation problem</a:t>
            </a:r>
          </a:p>
          <a:p>
            <a:r>
              <a:rPr lang="en-US" sz="1800" smtClean="0"/>
              <a:t>A segmentation example is shown in the following diagram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Segmentation Hardware</a:t>
            </a:r>
            <a:endParaRPr lang="en-US" sz="2400" smtClean="0"/>
          </a:p>
        </p:txBody>
      </p:sp>
      <p:pic>
        <p:nvPicPr>
          <p:cNvPr id="5120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6675" y="1419225"/>
            <a:ext cx="6357938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of Segmentation</a:t>
            </a:r>
            <a:endParaRPr lang="en-US" sz="2400" smtClean="0"/>
          </a:p>
        </p:txBody>
      </p:sp>
      <p:pic>
        <p:nvPicPr>
          <p:cNvPr id="5222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1500" y="1214438"/>
            <a:ext cx="55499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9650" y="307975"/>
            <a:ext cx="8134350" cy="457200"/>
          </a:xfrm>
        </p:spPr>
        <p:txBody>
          <a:bodyPr/>
          <a:lstStyle/>
          <a:p>
            <a:pPr eaLnBrk="1" hangingPunct="1"/>
            <a:r>
              <a:rPr lang="en-US" sz="2800" smtClean="0"/>
              <a:t>Binding of Instructions and Data to Memory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750" y="1139825"/>
            <a:ext cx="7029450" cy="5008563"/>
          </a:xfrm>
        </p:spPr>
        <p:txBody>
          <a:bodyPr/>
          <a:lstStyle/>
          <a:p>
            <a:pPr>
              <a:buFont typeface="Monotype Sorts" charset="2"/>
              <a:buNone/>
            </a:pPr>
            <a:endParaRPr lang="en-US" sz="1800" smtClean="0"/>
          </a:p>
          <a:p>
            <a:r>
              <a:rPr kumimoji="0" lang="en-US" sz="1800" smtClean="0"/>
              <a:t>Address binding of instructions and data to memory addresses can happen at three different stages</a:t>
            </a:r>
          </a:p>
          <a:p>
            <a:pPr lvl="1"/>
            <a:r>
              <a:rPr lang="en-US" sz="1800" b="1" smtClean="0"/>
              <a:t>Compile time</a:t>
            </a:r>
            <a:r>
              <a:rPr lang="en-US" sz="1800" smtClean="0"/>
              <a:t>:  If memory location known a priori, </a:t>
            </a:r>
            <a:r>
              <a:rPr lang="en-US" sz="1800" b="1" smtClean="0">
                <a:solidFill>
                  <a:srgbClr val="3366FF"/>
                </a:solidFill>
              </a:rPr>
              <a:t>absolute code</a:t>
            </a:r>
            <a:r>
              <a:rPr lang="en-US" sz="1800" smtClean="0">
                <a:solidFill>
                  <a:srgbClr val="3366FF"/>
                </a:solidFill>
              </a:rPr>
              <a:t> </a:t>
            </a:r>
            <a:r>
              <a:rPr lang="en-US" sz="1800" smtClean="0"/>
              <a:t>can be generated; must recompile code if starting location changes </a:t>
            </a:r>
          </a:p>
          <a:p>
            <a:pPr lvl="2"/>
            <a:r>
              <a:rPr lang="en-US" sz="1800" smtClean="0"/>
              <a:t>(eg. DOS *.com programs)</a:t>
            </a:r>
          </a:p>
          <a:p>
            <a:pPr lvl="1"/>
            <a:r>
              <a:rPr lang="en-US" sz="1800" b="1" smtClean="0"/>
              <a:t>Load time</a:t>
            </a:r>
            <a:r>
              <a:rPr lang="en-US" sz="1800" smtClean="0"/>
              <a:t>:  Must generate </a:t>
            </a:r>
            <a:r>
              <a:rPr lang="en-US" sz="1800" b="1" smtClean="0">
                <a:solidFill>
                  <a:srgbClr val="3366FF"/>
                </a:solidFill>
              </a:rPr>
              <a:t>relocatable code</a:t>
            </a:r>
            <a:r>
              <a:rPr lang="en-US" sz="1800" smtClean="0"/>
              <a:t> if memory location is not known at compile time</a:t>
            </a:r>
          </a:p>
          <a:p>
            <a:pPr lvl="1"/>
            <a:r>
              <a:rPr lang="en-US" sz="1800" b="1" smtClean="0"/>
              <a:t>Execution time</a:t>
            </a:r>
            <a:r>
              <a:rPr lang="en-US" sz="1800" smtClean="0"/>
              <a:t>:  Binding delayed until run time if the process can be moved during its execution from one memory segment to another.  Need hardware support for address maps (e.g., base and limit</a:t>
            </a:r>
            <a:r>
              <a:rPr lang="en-US" sz="1800" i="1" smtClean="0"/>
              <a:t> </a:t>
            </a:r>
            <a:r>
              <a:rPr lang="en-US" sz="1800" smtClean="0"/>
              <a:t>registers)</a:t>
            </a:r>
          </a:p>
          <a:p>
            <a:pPr lvl="1"/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The Intel Pentium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smtClean="0"/>
              <a:t>Supports both segmentation and segmentation with paging</a:t>
            </a:r>
          </a:p>
          <a:p>
            <a:r>
              <a:rPr lang="en-US" sz="1800" smtClean="0"/>
              <a:t>CPU generates logical address</a:t>
            </a:r>
          </a:p>
          <a:p>
            <a:pPr lvl="1"/>
            <a:r>
              <a:rPr lang="en-US" sz="1800" smtClean="0"/>
              <a:t>Given to segmentation unit</a:t>
            </a:r>
          </a:p>
          <a:p>
            <a:pPr lvl="2"/>
            <a:r>
              <a:rPr lang="en-US" sz="1800" smtClean="0"/>
              <a:t>Which produces linear addresses </a:t>
            </a:r>
          </a:p>
          <a:p>
            <a:pPr lvl="1"/>
            <a:r>
              <a:rPr lang="en-US" sz="1800" smtClean="0"/>
              <a:t>Linear address given to paging unit</a:t>
            </a:r>
          </a:p>
          <a:p>
            <a:pPr lvl="2"/>
            <a:r>
              <a:rPr lang="en-US" sz="1800" smtClean="0"/>
              <a:t>Which generates physical address in main memory</a:t>
            </a:r>
          </a:p>
          <a:p>
            <a:pPr lvl="2"/>
            <a:r>
              <a:rPr lang="en-US" sz="1800" smtClean="0"/>
              <a:t>Paging units form equivalent of MMU</a:t>
            </a:r>
          </a:p>
          <a:p>
            <a:endParaRPr lang="en-US" sz="1800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975" y="198438"/>
            <a:ext cx="7670800" cy="619125"/>
          </a:xfrm>
        </p:spPr>
        <p:txBody>
          <a:bodyPr/>
          <a:lstStyle/>
          <a:p>
            <a:pPr eaLnBrk="1" hangingPunct="1"/>
            <a:r>
              <a:rPr lang="en-US" sz="2400" smtClean="0"/>
              <a:t>Logical to Physical Address Translation in Pentium</a:t>
            </a:r>
          </a:p>
        </p:txBody>
      </p:sp>
      <p:pic>
        <p:nvPicPr>
          <p:cNvPr id="54275" name="Picture 4"/>
          <p:cNvPicPr>
            <a:picLocks noChangeAspect="1" noChangeArrowheads="1"/>
          </p:cNvPicPr>
          <p:nvPr/>
        </p:nvPicPr>
        <p:blipFill>
          <a:blip r:embed="rId3"/>
          <a:srcRect l="638" t="35571" r="661" b="35571"/>
          <a:stretch>
            <a:fillRect/>
          </a:stretch>
        </p:blipFill>
        <p:spPr bwMode="auto">
          <a:xfrm>
            <a:off x="1533525" y="4364038"/>
            <a:ext cx="5805488" cy="12731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5427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3150" y="2179638"/>
            <a:ext cx="70389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Intel Pentium Segmentation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/>
          <a:srcRect l="665" t="9654" r="665" b="10266"/>
          <a:stretch>
            <a:fillRect/>
          </a:stretch>
        </p:blipFill>
        <p:spPr bwMode="auto">
          <a:xfrm>
            <a:off x="1266825" y="1754188"/>
            <a:ext cx="6435725" cy="39179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Pentium Paging Architecture</a:t>
            </a:r>
          </a:p>
        </p:txBody>
      </p:sp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6588" y="1219200"/>
            <a:ext cx="5119687" cy="499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Segmentation and paging on Linux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smtClean="0"/>
              <a:t>Segmentation:</a:t>
            </a:r>
          </a:p>
          <a:p>
            <a:pPr lvl="1"/>
            <a:r>
              <a:rPr lang="en-US" sz="1800" smtClean="0"/>
              <a:t>Linux only uses segmentation on the Intel x86 architecture</a:t>
            </a:r>
          </a:p>
          <a:p>
            <a:pPr lvl="1"/>
            <a:r>
              <a:rPr lang="en-US" sz="1800" smtClean="0"/>
              <a:t>Very limited way</a:t>
            </a:r>
          </a:p>
          <a:p>
            <a:pPr lvl="2"/>
            <a:r>
              <a:rPr lang="en-US" sz="1800" smtClean="0"/>
              <a:t> 4 segments: user code, user data, kernel code, kernel data</a:t>
            </a:r>
          </a:p>
          <a:p>
            <a:r>
              <a:rPr lang="en-US" sz="1800" smtClean="0"/>
              <a:t>Paging</a:t>
            </a:r>
          </a:p>
          <a:p>
            <a:pPr lvl="1"/>
            <a:r>
              <a:rPr lang="en-US" sz="1800" smtClean="0"/>
              <a:t>Three paging levels (up to kernel 2.6.11)</a:t>
            </a:r>
          </a:p>
          <a:p>
            <a:pPr lvl="1"/>
            <a:r>
              <a:rPr lang="en-US" sz="1800" smtClean="0"/>
              <a:t>Four paging levels (from 2.6.11)</a:t>
            </a:r>
          </a:p>
          <a:p>
            <a:pPr lvl="1"/>
            <a:endParaRPr lang="en-US" sz="1800" smtClean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Linear Address in Linux</a:t>
            </a:r>
          </a:p>
        </p:txBody>
      </p:sp>
      <p:sp>
        <p:nvSpPr>
          <p:cNvPr id="58371" name="Text Box 4"/>
          <p:cNvSpPr txBox="1">
            <a:spLocks noChangeArrowheads="1"/>
          </p:cNvSpPr>
          <p:nvPr/>
        </p:nvSpPr>
        <p:spPr bwMode="auto">
          <a:xfrm>
            <a:off x="1211263" y="1512888"/>
            <a:ext cx="5861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>
                <a:latin typeface="Helvetica" charset="0"/>
              </a:rPr>
              <a:t>Broken into four parts:</a:t>
            </a:r>
          </a:p>
        </p:txBody>
      </p:sp>
      <p:pic>
        <p:nvPicPr>
          <p:cNvPr id="5837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0" y="2630488"/>
            <a:ext cx="6907213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Three-level Paging in Linux</a:t>
            </a:r>
          </a:p>
        </p:txBody>
      </p:sp>
      <p:pic>
        <p:nvPicPr>
          <p:cNvPr id="5939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5388" y="1304925"/>
            <a:ext cx="687705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End of Chapter 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Dynamic Loading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7950"/>
            <a:ext cx="7351713" cy="4483100"/>
          </a:xfrm>
        </p:spPr>
        <p:txBody>
          <a:bodyPr/>
          <a:lstStyle/>
          <a:p>
            <a:r>
              <a:rPr lang="en-US" sz="1800" smtClean="0"/>
              <a:t>Routine is not loaded until it is called</a:t>
            </a:r>
          </a:p>
          <a:p>
            <a:r>
              <a:rPr lang="en-US" sz="1800" smtClean="0"/>
              <a:t>Better memory-space utilization; unused routine is never loaded</a:t>
            </a:r>
          </a:p>
          <a:p>
            <a:r>
              <a:rPr lang="en-US" sz="1800" smtClean="0"/>
              <a:t>Useful when large amounts of code are needed to handle infrequently occurring cases</a:t>
            </a:r>
          </a:p>
          <a:p>
            <a:r>
              <a:rPr lang="en-US" sz="1800" smtClean="0"/>
              <a:t>No special support from the operating system is required implemented through program design</a:t>
            </a:r>
          </a:p>
          <a:p>
            <a:r>
              <a:rPr lang="en-US" sz="1800" smtClean="0"/>
              <a:t>Example of a modern system implementing this: Java class loader</a:t>
            </a:r>
          </a:p>
          <a:p>
            <a:pPr lvl="1"/>
            <a:r>
              <a:rPr lang="en-US" sz="1800" smtClean="0"/>
              <a:t>Loading can be very complex, for instance, loading from the network etc.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Dynamic Linking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7950"/>
            <a:ext cx="6734175" cy="4341813"/>
          </a:xfrm>
        </p:spPr>
        <p:txBody>
          <a:bodyPr/>
          <a:lstStyle/>
          <a:p>
            <a:r>
              <a:rPr lang="en-US" sz="1800" smtClean="0"/>
              <a:t>Linking postponed until execution time</a:t>
            </a:r>
          </a:p>
          <a:p>
            <a:r>
              <a:rPr lang="en-US" sz="1800" smtClean="0"/>
              <a:t>Small piece of code, </a:t>
            </a:r>
            <a:r>
              <a:rPr lang="en-US" sz="1800" i="1" smtClean="0"/>
              <a:t>stub</a:t>
            </a:r>
            <a:r>
              <a:rPr lang="en-US" sz="1800" smtClean="0"/>
              <a:t>, used to locate the appropriate memory-resident library routine</a:t>
            </a:r>
          </a:p>
          <a:p>
            <a:r>
              <a:rPr lang="en-US" sz="1800" smtClean="0"/>
              <a:t>Stub replaces itself with the address of the routine, and executes the routine</a:t>
            </a:r>
          </a:p>
          <a:p>
            <a:r>
              <a:rPr lang="en-US" sz="1800" smtClean="0"/>
              <a:t>Operating system needed to check if routine is in processes’ memory address</a:t>
            </a:r>
          </a:p>
          <a:p>
            <a:r>
              <a:rPr lang="en-US" sz="1800" smtClean="0"/>
              <a:t>Dynamic linking is particularly useful for libraries</a:t>
            </a:r>
          </a:p>
          <a:p>
            <a:r>
              <a:rPr lang="en-US" sz="1800" smtClean="0"/>
              <a:t>System also known as </a:t>
            </a:r>
            <a:r>
              <a:rPr lang="en-US" sz="1800" b="1" smtClean="0">
                <a:solidFill>
                  <a:srgbClr val="3366FF"/>
                </a:solidFill>
              </a:rPr>
              <a:t>shared libraries</a:t>
            </a:r>
          </a:p>
          <a:p>
            <a:endParaRPr lang="en-US" sz="1800" b="1" smtClean="0">
              <a:solidFill>
                <a:srgbClr val="3366FF"/>
              </a:solidFill>
            </a:endParaRPr>
          </a:p>
          <a:p>
            <a:r>
              <a:rPr lang="en-US" sz="1800" smtClean="0"/>
              <a:t>Examples:</a:t>
            </a:r>
          </a:p>
          <a:p>
            <a:pPr lvl="1"/>
            <a:r>
              <a:rPr lang="en-US" sz="1800" smtClean="0"/>
              <a:t>.DLL  libraries in Windows (PE/COFF)</a:t>
            </a:r>
          </a:p>
          <a:p>
            <a:pPr lvl="1"/>
            <a:r>
              <a:rPr lang="en-US" sz="1800" smtClean="0"/>
              <a:t>.SO dynamic link libraries in Linux  (ELF)</a:t>
            </a:r>
          </a:p>
          <a:p>
            <a:pPr lvl="1"/>
            <a:r>
              <a:rPr lang="en-US" sz="1800" smtClean="0"/>
              <a:t>Mach-O in MacOS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Swapping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7950"/>
            <a:ext cx="7351713" cy="44831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smtClean="0"/>
              <a:t>A process can be swapped temporarily out of memory to a backing store, and then brought back into memory for continued execution</a:t>
            </a:r>
          </a:p>
          <a:p>
            <a:pPr>
              <a:lnSpc>
                <a:spcPct val="80000"/>
              </a:lnSpc>
            </a:pPr>
            <a:r>
              <a:rPr lang="en-US" sz="1800" b="1" smtClean="0">
                <a:solidFill>
                  <a:srgbClr val="3366FF"/>
                </a:solidFill>
              </a:rPr>
              <a:t>Backing store</a:t>
            </a:r>
            <a:r>
              <a:rPr lang="en-US" sz="1800" smtClean="0">
                <a:solidFill>
                  <a:srgbClr val="3366FF"/>
                </a:solidFill>
              </a:rPr>
              <a:t> </a:t>
            </a:r>
            <a:r>
              <a:rPr lang="en-US" sz="1800" smtClean="0"/>
              <a:t>– fast disk large enough to accommodate copies of all memory images for all users; must provide direct access to these memory images</a:t>
            </a:r>
          </a:p>
          <a:p>
            <a:pPr>
              <a:lnSpc>
                <a:spcPct val="80000"/>
              </a:lnSpc>
            </a:pPr>
            <a:r>
              <a:rPr lang="en-US" sz="1800" b="1" smtClean="0">
                <a:solidFill>
                  <a:srgbClr val="3366FF"/>
                </a:solidFill>
              </a:rPr>
              <a:t>Roll out, roll in</a:t>
            </a:r>
            <a:r>
              <a:rPr lang="en-US" sz="1800" smtClean="0">
                <a:solidFill>
                  <a:srgbClr val="3366FF"/>
                </a:solidFill>
              </a:rPr>
              <a:t> </a:t>
            </a:r>
            <a:r>
              <a:rPr lang="en-US" sz="1800" smtClean="0"/>
              <a:t>– swapping variant used for priority-based scheduling algorithms; lower-priority process is swapped out so higher-priority process can be loaded and executed</a:t>
            </a:r>
          </a:p>
          <a:p>
            <a:pPr>
              <a:lnSpc>
                <a:spcPct val="80000"/>
              </a:lnSpc>
            </a:pPr>
            <a:r>
              <a:rPr lang="en-US" sz="1800" smtClean="0"/>
              <a:t>Major part of swap time is transfer time; total transfer time is directly proportional to the amount of memory swapped</a:t>
            </a:r>
          </a:p>
          <a:p>
            <a:pPr>
              <a:lnSpc>
                <a:spcPct val="80000"/>
              </a:lnSpc>
            </a:pPr>
            <a:r>
              <a:rPr lang="en-US" sz="1800" smtClean="0"/>
              <a:t>Modified versions of swapping are found on many systems (i.e., UNIX, Linux, and Windows)</a:t>
            </a:r>
          </a:p>
          <a:p>
            <a:pPr>
              <a:lnSpc>
                <a:spcPct val="80000"/>
              </a:lnSpc>
            </a:pPr>
            <a:r>
              <a:rPr lang="en-US" sz="1800" smtClean="0"/>
              <a:t>System maintains a </a:t>
            </a:r>
            <a:r>
              <a:rPr lang="en-US" sz="1800" b="1" smtClean="0">
                <a:solidFill>
                  <a:srgbClr val="3366FF"/>
                </a:solidFill>
              </a:rPr>
              <a:t>ready queue</a:t>
            </a:r>
            <a:r>
              <a:rPr lang="en-US" sz="1800" smtClean="0">
                <a:solidFill>
                  <a:srgbClr val="3366FF"/>
                </a:solidFill>
              </a:rPr>
              <a:t> </a:t>
            </a:r>
            <a:r>
              <a:rPr lang="en-US" sz="1800" smtClean="0"/>
              <a:t>of ready-to-run processes which have memory images on disk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Schematic View of Swapping</a:t>
            </a:r>
            <a:endParaRPr lang="en-US" sz="2400" smtClean="0"/>
          </a:p>
        </p:txBody>
      </p:sp>
      <p:pic>
        <p:nvPicPr>
          <p:cNvPr id="1536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2400" y="1296988"/>
            <a:ext cx="6080125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3882</TotalTime>
  <Words>1908</Words>
  <Application>Microsoft Office PowerPoint</Application>
  <PresentationFormat>On-screen Show (4:3)</PresentationFormat>
  <Paragraphs>347</Paragraphs>
  <Slides>57</Slides>
  <Notes>53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os-8</vt:lpstr>
      <vt:lpstr>Chapter 8:  Main Memory</vt:lpstr>
      <vt:lpstr>Background</vt:lpstr>
      <vt:lpstr>An example of limiting memory access</vt:lpstr>
      <vt:lpstr>Multistep Processing of a User Program </vt:lpstr>
      <vt:lpstr>Binding of Instructions and Data to Memory</vt:lpstr>
      <vt:lpstr>Dynamic Loading</vt:lpstr>
      <vt:lpstr>Dynamic Linking</vt:lpstr>
      <vt:lpstr>Swapping</vt:lpstr>
      <vt:lpstr>Schematic View of Swapping</vt:lpstr>
      <vt:lpstr>Logical vs. Physical Address Space</vt:lpstr>
      <vt:lpstr>Memory-Management Unit (MMU)</vt:lpstr>
      <vt:lpstr>Simplest example of MMU:  dynamic relocation using a relocation register</vt:lpstr>
      <vt:lpstr>Hardware Support for Relocation and Limit Registers</vt:lpstr>
      <vt:lpstr>Contiguous allocation</vt:lpstr>
      <vt:lpstr>Contiguous Allocation in an OS</vt:lpstr>
      <vt:lpstr>Contiguous Allocation (Cont)</vt:lpstr>
      <vt:lpstr>Dynamic Storage-Allocation Problem</vt:lpstr>
      <vt:lpstr>Fragmentation</vt:lpstr>
      <vt:lpstr>Paging</vt:lpstr>
      <vt:lpstr>Paging</vt:lpstr>
      <vt:lpstr>Address Translation Scheme</vt:lpstr>
      <vt:lpstr>Paging Hardware</vt:lpstr>
      <vt:lpstr>Paging Model of Logical and Physical Memory</vt:lpstr>
      <vt:lpstr>Paging Example</vt:lpstr>
      <vt:lpstr>Free Frames</vt:lpstr>
      <vt:lpstr>Implementation of Page Table</vt:lpstr>
      <vt:lpstr>Associative Memory</vt:lpstr>
      <vt:lpstr>Paging Hardware With TLB</vt:lpstr>
      <vt:lpstr>Effective Access Time</vt:lpstr>
      <vt:lpstr>Memory Protection</vt:lpstr>
      <vt:lpstr>Valid (v) or Invalid (i) Bit In A Page Table</vt:lpstr>
      <vt:lpstr>Structure of the Page Table</vt:lpstr>
      <vt:lpstr>Hierarchical Page Tables</vt:lpstr>
      <vt:lpstr>Two-Level Page-Table Scheme</vt:lpstr>
      <vt:lpstr>Two-Level Paging Example</vt:lpstr>
      <vt:lpstr>Address-Translation Scheme</vt:lpstr>
      <vt:lpstr>Three-level Paging Scheme</vt:lpstr>
      <vt:lpstr>Hashed Page Tables</vt:lpstr>
      <vt:lpstr>Hashed Page Table</vt:lpstr>
      <vt:lpstr>Inverted Page Table</vt:lpstr>
      <vt:lpstr>Inverted Page Table Architecture</vt:lpstr>
      <vt:lpstr>Segmentation</vt:lpstr>
      <vt:lpstr>Segmentation</vt:lpstr>
      <vt:lpstr>User’s View of a Program</vt:lpstr>
      <vt:lpstr>Logical View of Segmentation</vt:lpstr>
      <vt:lpstr>Segmentation Architecture </vt:lpstr>
      <vt:lpstr>Segmentation Architecture (Cont.)</vt:lpstr>
      <vt:lpstr>Segmentation Hardware</vt:lpstr>
      <vt:lpstr>Example of Segmentation</vt:lpstr>
      <vt:lpstr>Example: The Intel Pentium</vt:lpstr>
      <vt:lpstr>Logical to Physical Address Translation in Pentium</vt:lpstr>
      <vt:lpstr>Intel Pentium Segmentation</vt:lpstr>
      <vt:lpstr>Pentium Paging Architecture</vt:lpstr>
      <vt:lpstr>Segmentation and paging on Linux</vt:lpstr>
      <vt:lpstr>Linear Address in Linux</vt:lpstr>
      <vt:lpstr>Three-level Paging in Linux</vt:lpstr>
      <vt:lpstr>End of Chapter 8</vt:lpstr>
    </vt:vector>
  </TitlesOfParts>
  <Company>Lucent Technologies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 9.01</dc:title>
  <dc:creator>Marilyn Turnamian</dc:creator>
  <cp:lastModifiedBy>lboloni</cp:lastModifiedBy>
  <cp:revision>183</cp:revision>
  <cp:lastPrinted>2001-06-14T19:17:20Z</cp:lastPrinted>
  <dcterms:created xsi:type="dcterms:W3CDTF">2008-08-19T19:48:45Z</dcterms:created>
  <dcterms:modified xsi:type="dcterms:W3CDTF">2015-10-19T18:41:19Z</dcterms:modified>
</cp:coreProperties>
</file>