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8"/>
  </p:notesMasterIdLst>
  <p:sldIdLst>
    <p:sldId id="307" r:id="rId2"/>
    <p:sldId id="309" r:id="rId3"/>
    <p:sldId id="301" r:id="rId4"/>
    <p:sldId id="302" r:id="rId5"/>
    <p:sldId id="318" r:id="rId6"/>
    <p:sldId id="257" r:id="rId7"/>
    <p:sldId id="310" r:id="rId8"/>
    <p:sldId id="303" r:id="rId9"/>
    <p:sldId id="304" r:id="rId10"/>
    <p:sldId id="311" r:id="rId11"/>
    <p:sldId id="315" r:id="rId12"/>
    <p:sldId id="313" r:id="rId13"/>
    <p:sldId id="305" r:id="rId14"/>
    <p:sldId id="306" r:id="rId15"/>
    <p:sldId id="314"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316" r:id="rId30"/>
    <p:sldId id="271" r:id="rId31"/>
    <p:sldId id="272" r:id="rId32"/>
    <p:sldId id="273" r:id="rId33"/>
    <p:sldId id="317" r:id="rId34"/>
    <p:sldId id="275" r:id="rId35"/>
    <p:sldId id="276" r:id="rId36"/>
    <p:sldId id="277" r:id="rId37"/>
    <p:sldId id="278"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8"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712" autoAdjust="0"/>
  </p:normalViewPr>
  <p:slideViewPr>
    <p:cSldViewPr snapToGrid="0">
      <p:cViewPr varScale="1">
        <p:scale>
          <a:sx n="106" d="100"/>
          <a:sy n="106" d="100"/>
        </p:scale>
        <p:origin x="-198" y="-102"/>
      </p:cViewPr>
      <p:guideLst>
        <p:guide orient="horz" pos="816"/>
        <p:guide pos="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0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0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E83F2636-70C9-4792-94FC-A1BFAF2550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79A5C33-6B81-4D02-BB59-D03491885EE5}" type="slidenum">
              <a:rPr lang="en-US" smtClean="0"/>
              <a:pPr/>
              <a:t>1</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E6313D-756E-47D7-B46D-C36C256F1FC5}" type="slidenum">
              <a:rPr lang="en-US" smtClean="0"/>
              <a:pPr/>
              <a:t>17</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7E9439A-F669-4CB2-A88A-578B45C613C8}" type="slidenum">
              <a:rPr lang="en-US" smtClean="0"/>
              <a:pPr/>
              <a:t>18</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4224D14-3A56-4EBB-A6FB-27B0D3BB842A}" type="slidenum">
              <a:rPr lang="en-US" smtClean="0"/>
              <a:pPr/>
              <a:t>19</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B5EA6F8-5D14-4CE1-BB3B-4A0CCE4F03C1}" type="slidenum">
              <a:rPr lang="en-US" smtClean="0"/>
              <a:pPr/>
              <a:t>20</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DEF2C10-733C-46AB-9233-14C586EB3AF5}" type="slidenum">
              <a:rPr lang="en-US" smtClean="0"/>
              <a:pPr/>
              <a:t>21</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ABCFE09-3080-43BF-8DB7-FD56A59F7727}" type="slidenum">
              <a:rPr lang="en-US" smtClean="0"/>
              <a:pPr/>
              <a:t>22</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7706401-EEA1-4966-83BD-A8696B2987DF}" type="slidenum">
              <a:rPr lang="en-US" smtClean="0"/>
              <a:pPr/>
              <a:t>23</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2BAB746-8FC9-45DC-B4CA-2A697EFCA664}" type="slidenum">
              <a:rPr lang="en-US" smtClean="0"/>
              <a:pPr/>
              <a:t>24</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CB1F33D-1518-4F88-A25C-56AFF6438DA9}" type="slidenum">
              <a:rPr lang="en-US" smtClean="0"/>
              <a:pPr/>
              <a:t>25</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D0ABCF4-6CCB-41E5-AC84-57FE829708DB}" type="slidenum">
              <a:rPr lang="en-US" smtClean="0"/>
              <a:pPr/>
              <a:t>26</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5E8DA6-E914-4B06-AF9E-ADD8B1E8BD45}" type="slidenum">
              <a:rPr lang="en-US" smtClean="0"/>
              <a:pPr/>
              <a:t>3</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A3E8905-7966-404E-B7FC-51B2B0B2AD64}" type="slidenum">
              <a:rPr lang="en-US" smtClean="0"/>
              <a:pPr/>
              <a:t>27</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FC16112-F393-4F47-A19B-7745AAEAC704}" type="slidenum">
              <a:rPr lang="en-US" smtClean="0"/>
              <a:pPr/>
              <a:t>28</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29F591D-2E06-4DB7-A313-2B8CCA9F1439}" type="slidenum">
              <a:rPr lang="en-US" smtClean="0"/>
              <a:pPr/>
              <a:t>30</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C32EAC3-3C0D-49D7-9110-471CA8DEE61A}" type="slidenum">
              <a:rPr lang="en-US" smtClean="0"/>
              <a:pPr/>
              <a:t>31</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B75B496-C379-402D-9DE5-C6FBBFC3A919}" type="slidenum">
              <a:rPr lang="en-US" smtClean="0"/>
              <a:pPr/>
              <a:t>32</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C5C6E77-1DC5-44C3-8DA6-AC3E6DB44065}" type="slidenum">
              <a:rPr lang="en-US" smtClean="0"/>
              <a:pPr/>
              <a:t>34</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B2F214F-0B57-446D-A84B-077D3D6C2D80}" type="slidenum">
              <a:rPr lang="en-US" smtClean="0"/>
              <a:pPr/>
              <a:t>35</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47BCCB2-730C-4754-9F38-F4F9B6A44AE7}" type="slidenum">
              <a:rPr lang="en-US" smtClean="0"/>
              <a:pPr/>
              <a:t>36</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A900816-01FC-4118-9F5F-5175A821FB28}" type="slidenum">
              <a:rPr lang="en-US" smtClean="0"/>
              <a:pPr/>
              <a:t>37</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2D53B52-9473-4B78-A37E-7D4EA858CF45}" type="slidenum">
              <a:rPr lang="en-US" smtClean="0"/>
              <a:pPr/>
              <a:t>38</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BF47041-BFC0-47BA-A502-E1D12CE3D07F}" type="slidenum">
              <a:rPr lang="en-US" smtClean="0"/>
              <a:pPr/>
              <a:t>4</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7E4F655-0F1F-46B8-A1F7-5072593EB414}" type="slidenum">
              <a:rPr lang="en-US" smtClean="0"/>
              <a:pPr/>
              <a:t>39</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2CA446D-DA64-475E-9E23-CCBAB6A0A2EC}" type="slidenum">
              <a:rPr lang="en-US" smtClean="0"/>
              <a:pPr/>
              <a:t>40</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36779A1-21B2-4064-803B-C9566333D8A2}" type="slidenum">
              <a:rPr lang="en-US" smtClean="0"/>
              <a:pPr/>
              <a:t>41</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1B39E4F-7FBF-49E4-BF77-E7D398771695}" type="slidenum">
              <a:rPr lang="en-US" smtClean="0"/>
              <a:pPr/>
              <a:t>42</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48B146B-58DB-42D7-BB58-27BF39AAB253}" type="slidenum">
              <a:rPr lang="en-US" smtClean="0"/>
              <a:pPr/>
              <a:t>43</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89918F6-CBB3-4B1B-A05A-723A4CE4D1E6}" type="slidenum">
              <a:rPr lang="en-US" smtClean="0"/>
              <a:pPr/>
              <a:t>44</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6A04808-0293-4A52-89A2-5E44EC41CC6A}" type="slidenum">
              <a:rPr lang="en-US" smtClean="0"/>
              <a:pPr/>
              <a:t>45</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5FF319C-4558-4C11-8AE5-4039C469D75E}" type="slidenum">
              <a:rPr lang="en-US" smtClean="0"/>
              <a:pPr/>
              <a:t>46</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66FA199-014F-4092-8C13-4C2D809CE8DA}" type="slidenum">
              <a:rPr lang="en-US" smtClean="0"/>
              <a:pPr/>
              <a:t>47</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AB1C96C-0FD9-4B69-80E6-D0F848C1ED86}" type="slidenum">
              <a:rPr lang="en-US" smtClean="0"/>
              <a:pPr/>
              <a:t>48</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B837699-60FD-4265-BC5A-32CC34B3B29A}" type="slidenum">
              <a:rPr lang="en-US" smtClean="0"/>
              <a:pPr/>
              <a:t>6</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E72DE28-F952-49D4-AB23-943CBD328F53}" type="slidenum">
              <a:rPr lang="en-US" smtClean="0"/>
              <a:pPr/>
              <a:t>49</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5B1C4DD-8A22-4695-8233-AB3F9FB2D772}" type="slidenum">
              <a:rPr lang="en-US" smtClean="0"/>
              <a:pPr/>
              <a:t>50</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0BB81AF-C90C-420D-AD7D-3572B2901588}" type="slidenum">
              <a:rPr lang="en-US" smtClean="0"/>
              <a:pPr/>
              <a:t>51</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3A038EB-C17F-49D8-8FAC-BA7418CF8104}" type="slidenum">
              <a:rPr lang="en-US" smtClean="0"/>
              <a:pPr/>
              <a:t>52</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827BCD-5CB0-4B3D-8991-48B37BE05151}" type="slidenum">
              <a:rPr lang="en-US" smtClean="0"/>
              <a:pPr/>
              <a:t>53</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79FDDC4-8576-493D-9FCB-3731C523AF94}" type="slidenum">
              <a:rPr lang="en-US" smtClean="0"/>
              <a:pPr/>
              <a:t>54</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571AC86-7B00-45E1-BF6B-2713A64BAA1B}" type="slidenum">
              <a:rPr lang="en-US" smtClean="0"/>
              <a:pPr/>
              <a:t>55</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EF41EEA-E405-4046-9CA6-FABA05ADA339}" type="slidenum">
              <a:rPr lang="en-US" smtClean="0"/>
              <a:pPr/>
              <a:t>56</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01F08DA-96F2-44DC-84C7-3050B2350D66}" type="slidenum">
              <a:rPr lang="en-US" smtClean="0"/>
              <a:pPr/>
              <a:t>8</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2EBE85-040D-44F0-95BB-E29F00322C20}" type="slidenum">
              <a:rPr lang="en-US" smtClean="0"/>
              <a:pPr/>
              <a:t>9</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0AB4168-511A-4D55-A308-A4C5651DA2DF}" type="slidenum">
              <a:rPr lang="en-US" smtClean="0"/>
              <a:pPr/>
              <a:t>13</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16A0F38-5D8A-4DFD-B79E-255C156FED6C}" type="slidenum">
              <a:rPr lang="en-US" smtClean="0"/>
              <a:pPr/>
              <a:t>14</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3E7FADE-E659-4651-B1B8-3B9217BD4586}" type="slidenum">
              <a:rPr lang="en-US" smtClean="0"/>
              <a:pPr/>
              <a:t>16</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pitchFamily="34" charset="0"/>
              </a:rPr>
              <a:t>Silberschatz, Galvin and Gagne ©2009</a:t>
            </a:r>
          </a:p>
        </p:txBody>
      </p:sp>
      <p:sp>
        <p:nvSpPr>
          <p:cNvPr id="8" name="Text Box 8"/>
          <p:cNvSpPr txBox="1">
            <a:spLocks noChangeArrowheads="1"/>
          </p:cNvSpPr>
          <p:nvPr/>
        </p:nvSpPr>
        <p:spPr bwMode="auto">
          <a:xfrm>
            <a:off x="26988" y="6613525"/>
            <a:ext cx="267017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pitchFamily="34" charset="0"/>
              </a:rPr>
              <a:t>Operating System Concepts – 8</a:t>
            </a:r>
            <a:r>
              <a:rPr lang="en-US" sz="1000" b="1" baseline="30000">
                <a:solidFill>
                  <a:srgbClr val="336699"/>
                </a:solidFill>
                <a:latin typeface="Helvetica" pitchFamily="34" charset="0"/>
              </a:rPr>
              <a:t>th</a:t>
            </a:r>
            <a:r>
              <a:rPr lang="en-US" sz="1000" b="1">
                <a:solidFill>
                  <a:srgbClr val="336699"/>
                </a:solidFill>
                <a:latin typeface="Helvetica" pitchFamily="34" charset="0"/>
              </a:rPr>
              <a:t> Edition,</a:t>
            </a:r>
          </a:p>
        </p:txBody>
      </p:sp>
      <p:pic>
        <p:nvPicPr>
          <p:cNvPr id="9" name="Picture 9" descr="dino_4"/>
          <p:cNvPicPr>
            <a:picLocks noChangeAspect="1" noChangeArrowheads="1"/>
          </p:cNvPicPr>
          <p:nvPr/>
        </p:nvPicPr>
        <p:blipFill>
          <a:blip r:embed="rId2" cstate="print"/>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4326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p>
        </p:txBody>
      </p:sp>
      <p:sp>
        <p:nvSpPr>
          <p:cNvPr id="297986"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cstate="print"/>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65"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96966"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p>
        </p:txBody>
      </p:sp>
      <p:sp>
        <p:nvSpPr>
          <p:cNvPr id="296967"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96968" name="Rectangle 8"/>
          <p:cNvSpPr>
            <a:spLocks noChangeArrowheads="1"/>
          </p:cNvSpPr>
          <p:nvPr/>
        </p:nvSpPr>
        <p:spPr bwMode="auto">
          <a:xfrm>
            <a:off x="0" y="4572000"/>
            <a:ext cx="228600" cy="2286000"/>
          </a:xfrm>
          <a:prstGeom prst="rect">
            <a:avLst/>
          </a:prstGeom>
          <a:solidFill>
            <a:srgbClr val="336699"/>
          </a:solidFill>
          <a:ln w="9525" algn="ctr">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96969" name="Text Box 9"/>
          <p:cNvSpPr txBox="1">
            <a:spLocks noChangeArrowheads="1"/>
          </p:cNvSpPr>
          <p:nvPr/>
        </p:nvSpPr>
        <p:spPr bwMode="auto">
          <a:xfrm>
            <a:off x="4222750" y="6613525"/>
            <a:ext cx="51435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pitchFamily="34" charset="0"/>
              </a:rPr>
              <a:t>12.</a:t>
            </a:r>
            <a:fld id="{9CC2FC5B-7551-48AE-BCAF-B336CF611B98}" type="slidenum">
              <a:rPr lang="en-US" sz="1000" b="1">
                <a:solidFill>
                  <a:srgbClr val="006699"/>
                </a:solidFill>
                <a:latin typeface="Helvetica" pitchFamily="34" charset="0"/>
              </a:rPr>
              <a:pPr algn="ctr">
                <a:spcBef>
                  <a:spcPct val="50000"/>
                </a:spcBef>
                <a:defRPr/>
              </a:pPr>
              <a:t>‹#›</a:t>
            </a:fld>
            <a:endParaRPr lang="en-US" sz="1000" b="1">
              <a:solidFill>
                <a:srgbClr val="006699"/>
              </a:solidFill>
              <a:latin typeface="Helvetica" pitchFamily="34" charset="0"/>
            </a:endParaRPr>
          </a:p>
        </p:txBody>
      </p:sp>
      <p:sp>
        <p:nvSpPr>
          <p:cNvPr id="296970"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pitchFamily="34" charset="0"/>
              </a:rPr>
              <a:t>Silberschatz, Galvin and Gagne ©2009</a:t>
            </a:r>
          </a:p>
        </p:txBody>
      </p:sp>
      <p:sp>
        <p:nvSpPr>
          <p:cNvPr id="296971"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pitchFamily="34" charset="0"/>
              </a:rPr>
              <a:t>Operating System Concepts – 8</a:t>
            </a:r>
            <a:r>
              <a:rPr lang="en-US" sz="1000" b="1" baseline="30000">
                <a:solidFill>
                  <a:srgbClr val="006699"/>
                </a:solidFill>
                <a:latin typeface="Helvetica" pitchFamily="34" charset="0"/>
              </a:rPr>
              <a:t>th</a:t>
            </a:r>
            <a:r>
              <a:rPr lang="en-US" sz="1000" b="1">
                <a:solidFill>
                  <a:srgbClr val="006699"/>
                </a:solidFill>
                <a:latin typeface="Helvetica" pitchFamily="34" charset="0"/>
              </a:rPr>
              <a:t> Edition</a:t>
            </a:r>
          </a:p>
        </p:txBody>
      </p:sp>
      <p:pic>
        <p:nvPicPr>
          <p:cNvPr id="1036" name="Picture 12" descr="dino_6"/>
          <p:cNvPicPr>
            <a:picLocks noChangeAspect="1" noChangeArrowheads="1"/>
          </p:cNvPicPr>
          <p:nvPr/>
        </p:nvPicPr>
        <p:blipFill>
          <a:blip r:embed="rId14" cstate="print"/>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mj-ea"/>
          <a:cs typeface="+mj-cs"/>
        </a:defRPr>
      </a:lvl1pPr>
      <a:lvl2pPr algn="ctr" rtl="0" eaLnBrk="0" fontAlgn="base" hangingPunct="0">
        <a:spcBef>
          <a:spcPct val="0"/>
        </a:spcBef>
        <a:spcAft>
          <a:spcPct val="0"/>
        </a:spcAft>
        <a:defRPr sz="3200" b="1">
          <a:solidFill>
            <a:srgbClr val="006699"/>
          </a:solidFill>
          <a:latin typeface="Arial" charset="0"/>
        </a:defRPr>
      </a:lvl2pPr>
      <a:lvl3pPr algn="ctr" rtl="0" eaLnBrk="0" fontAlgn="base" hangingPunct="0">
        <a:spcBef>
          <a:spcPct val="0"/>
        </a:spcBef>
        <a:spcAft>
          <a:spcPct val="0"/>
        </a:spcAft>
        <a:defRPr sz="3200" b="1">
          <a:solidFill>
            <a:srgbClr val="006699"/>
          </a:solidFill>
          <a:latin typeface="Arial" charset="0"/>
        </a:defRPr>
      </a:lvl3pPr>
      <a:lvl4pPr algn="ctr" rtl="0" eaLnBrk="0" fontAlgn="base" hangingPunct="0">
        <a:spcBef>
          <a:spcPct val="0"/>
        </a:spcBef>
        <a:spcAft>
          <a:spcPct val="0"/>
        </a:spcAft>
        <a:defRPr sz="3200" b="1">
          <a:solidFill>
            <a:srgbClr val="006699"/>
          </a:solidFill>
          <a:latin typeface="Arial" charset="0"/>
        </a:defRPr>
      </a:lvl4pPr>
      <a:lvl5pPr algn="ctr" rtl="0" eaLnBrk="0" fontAlgn="base" hangingPunct="0">
        <a:spcBef>
          <a:spcPct val="0"/>
        </a:spcBef>
        <a:spcAft>
          <a:spcPct val="0"/>
        </a:spcAft>
        <a:defRPr sz="3200" b="1">
          <a:solidFill>
            <a:srgbClr val="006699"/>
          </a:solidFill>
          <a:latin typeface="Arial" charset="0"/>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2" charset="2"/>
        <a:buChar char="n"/>
        <a:defRPr kumimoji="1">
          <a:solidFill>
            <a:schemeClr val="tx1"/>
          </a:solidFill>
          <a:latin typeface="+mn-lt"/>
          <a:ea typeface="+mn-ea"/>
          <a:cs typeface="+mn-cs"/>
        </a:defRPr>
      </a:lvl1pPr>
      <a:lvl2pPr marL="742950" indent="-285750" algn="l" rtl="0" eaLnBrk="0" fontAlgn="base" hangingPunct="0">
        <a:spcBef>
          <a:spcPct val="35000"/>
        </a:spcBef>
        <a:spcAft>
          <a:spcPct val="0"/>
        </a:spcAft>
        <a:buClr>
          <a:srgbClr val="CC6600"/>
        </a:buClr>
        <a:buSzPct val="80000"/>
        <a:buFont typeface="Monotype Sorts" pitchFamily="2" charset="2"/>
        <a:buChar char="l"/>
        <a:defRPr kumimoji="1">
          <a:solidFill>
            <a:schemeClr val="tx1"/>
          </a:solidFill>
          <a:latin typeface="+mn-lt"/>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12:  Mass-Storage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smtClean="0"/>
              <a:t>Attaching storage to the computer (cont’d)</a:t>
            </a:r>
          </a:p>
        </p:txBody>
      </p:sp>
      <p:sp>
        <p:nvSpPr>
          <p:cNvPr id="12291" name="Content Placeholder 2"/>
          <p:cNvSpPr>
            <a:spLocks noGrp="1"/>
          </p:cNvSpPr>
          <p:nvPr>
            <p:ph idx="1"/>
          </p:nvPr>
        </p:nvSpPr>
        <p:spPr>
          <a:xfrm>
            <a:off x="806450" y="1233488"/>
            <a:ext cx="7824788" cy="4878387"/>
          </a:xfrm>
        </p:spPr>
        <p:txBody>
          <a:bodyPr/>
          <a:lstStyle/>
          <a:p>
            <a:r>
              <a:rPr lang="en-US" sz="1600" b="1" smtClean="0"/>
              <a:t>Fibre Channel  </a:t>
            </a:r>
            <a:r>
              <a:rPr lang="en-US" sz="1600" smtClean="0"/>
              <a:t>(FC) is high-speed serial architecture</a:t>
            </a:r>
          </a:p>
          <a:p>
            <a:pPr lvl="1"/>
            <a:r>
              <a:rPr lang="en-US" sz="1600" smtClean="0"/>
              <a:t>Originally designed for optical fiber, can run on twisted pair copper</a:t>
            </a:r>
          </a:p>
          <a:p>
            <a:pPr lvl="1"/>
            <a:r>
              <a:rPr lang="en-US" sz="1600" smtClean="0"/>
              <a:t>Can be switched fabric with 24-bit address space – the basis of </a:t>
            </a:r>
            <a:r>
              <a:rPr lang="en-US" sz="1600" b="1" smtClean="0"/>
              <a:t>storage area networks</a:t>
            </a:r>
            <a:r>
              <a:rPr lang="en-US" sz="1600" smtClean="0"/>
              <a:t> (</a:t>
            </a:r>
            <a:r>
              <a:rPr lang="en-US" sz="1600" b="1" smtClean="0"/>
              <a:t>SAN</a:t>
            </a:r>
            <a:r>
              <a:rPr lang="en-US" sz="1600" smtClean="0"/>
              <a:t>s) in which many hosts attach to many storage units</a:t>
            </a:r>
          </a:p>
          <a:p>
            <a:pPr lvl="1"/>
            <a:r>
              <a:rPr lang="en-US" sz="1600" smtClean="0"/>
              <a:t>Can be </a:t>
            </a:r>
            <a:r>
              <a:rPr lang="en-US" sz="1600" b="1" smtClean="0"/>
              <a:t>arbitrated loop</a:t>
            </a:r>
            <a:r>
              <a:rPr lang="en-US" sz="1600" smtClean="0"/>
              <a:t> (</a:t>
            </a:r>
            <a:r>
              <a:rPr lang="en-US" sz="1600" b="1" smtClean="0"/>
              <a:t>FC-AL</a:t>
            </a:r>
            <a:r>
              <a:rPr lang="en-US" sz="1600" smtClean="0"/>
              <a:t>) of 126 devices</a:t>
            </a:r>
          </a:p>
          <a:p>
            <a:r>
              <a:rPr lang="en-US" sz="1600" b="1" smtClean="0"/>
              <a:t>Peripheral Component Interconnect Express (PCI-e)</a:t>
            </a:r>
          </a:p>
          <a:p>
            <a:pPr lvl="1"/>
            <a:r>
              <a:rPr lang="en-US" sz="1600" smtClean="0"/>
              <a:t>External connection of high speed device (eg. graphics card)</a:t>
            </a:r>
          </a:p>
          <a:p>
            <a:pPr lvl="1"/>
            <a:r>
              <a:rPr lang="en-US" sz="1600" smtClean="0"/>
              <a:t>Sometimes used to connect hard drives in laptops</a:t>
            </a:r>
          </a:p>
          <a:p>
            <a:r>
              <a:rPr lang="en-US" sz="1600" b="1" smtClean="0"/>
              <a:t>Thunderbolt </a:t>
            </a:r>
          </a:p>
          <a:p>
            <a:pPr lvl="1"/>
            <a:r>
              <a:rPr lang="en-US" sz="1600" smtClean="0"/>
              <a:t>Developed by Intel, introduced by Apple (you find it on all Apple computers, some Windows computers)</a:t>
            </a:r>
          </a:p>
          <a:p>
            <a:pPr lvl="1"/>
            <a:r>
              <a:rPr lang="en-US" sz="1600" smtClean="0"/>
              <a:t>Originally designed for optical fiber, runs on twisted pair copper</a:t>
            </a:r>
          </a:p>
          <a:p>
            <a:pPr lvl="1"/>
            <a:r>
              <a:rPr lang="en-US" sz="1600" smtClean="0"/>
              <a:t>Combines PCIe (PCI express) and DisplayPort in a single interface</a:t>
            </a:r>
          </a:p>
          <a:p>
            <a:pPr lvl="1"/>
            <a:r>
              <a:rPr lang="en-US" sz="1600" smtClean="0"/>
              <a:t>Can be used to connect hard drives at essentially native speed</a:t>
            </a:r>
          </a:p>
          <a:p>
            <a:pPr lvl="1"/>
            <a:endParaRPr lang="en-US" smtClean="0"/>
          </a:p>
          <a:p>
            <a:pPr lvl="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Organization of storage and computing devices</a:t>
            </a:r>
            <a:endParaRPr lang="en-US" dirty="0"/>
          </a:p>
        </p:txBody>
      </p:sp>
      <p:sp>
        <p:nvSpPr>
          <p:cNvPr id="13315" name="Text Placeholder 3"/>
          <p:cNvSpPr>
            <a:spLocks noGrp="1"/>
          </p:cNvSpPr>
          <p:nvPr>
            <p:ph type="body" idx="1"/>
          </p:nvPr>
        </p:nvSpPr>
        <p:spPr/>
        <p:txBody>
          <a:bodyPr/>
          <a:lstStyle/>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Storage organization</a:t>
            </a:r>
          </a:p>
        </p:txBody>
      </p:sp>
      <p:sp>
        <p:nvSpPr>
          <p:cNvPr id="14339" name="Content Placeholder 2"/>
          <p:cNvSpPr>
            <a:spLocks noGrp="1"/>
          </p:cNvSpPr>
          <p:nvPr>
            <p:ph idx="1"/>
          </p:nvPr>
        </p:nvSpPr>
        <p:spPr/>
        <p:txBody>
          <a:bodyPr/>
          <a:lstStyle/>
          <a:p>
            <a:r>
              <a:rPr lang="en-US" smtClean="0"/>
              <a:t>Computer local harddrives</a:t>
            </a:r>
          </a:p>
          <a:p>
            <a:r>
              <a:rPr lang="en-US" smtClean="0"/>
              <a:t>Network-attached storage</a:t>
            </a:r>
          </a:p>
          <a:p>
            <a:r>
              <a:rPr lang="en-US" smtClean="0"/>
              <a:t>Storage area network</a:t>
            </a:r>
          </a:p>
          <a:p>
            <a:endParaRPr lang="en-US" smtClean="0"/>
          </a:p>
          <a:p>
            <a:r>
              <a:rPr lang="en-US" smtClean="0"/>
              <a:t>Can you think of some alternatives?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Network-Attached Storage</a:t>
            </a:r>
          </a:p>
        </p:txBody>
      </p:sp>
      <p:sp>
        <p:nvSpPr>
          <p:cNvPr id="15363" name="Rectangle 3"/>
          <p:cNvSpPr>
            <a:spLocks noGrp="1" noChangeArrowheads="1"/>
          </p:cNvSpPr>
          <p:nvPr>
            <p:ph type="body" idx="1"/>
          </p:nvPr>
        </p:nvSpPr>
        <p:spPr>
          <a:xfrm>
            <a:off x="806450" y="1233488"/>
            <a:ext cx="8229600" cy="5037137"/>
          </a:xfrm>
        </p:spPr>
        <p:txBody>
          <a:bodyPr/>
          <a:lstStyle/>
          <a:p>
            <a:r>
              <a:rPr lang="en-US" smtClean="0"/>
              <a:t>Network-attached storage (</a:t>
            </a:r>
            <a:r>
              <a:rPr lang="en-US" b="1" smtClean="0"/>
              <a:t>NAS</a:t>
            </a:r>
            <a:r>
              <a:rPr lang="en-US" smtClean="0"/>
              <a:t>) is storage made available over a network rather than over a local connection (such as a bus)</a:t>
            </a:r>
          </a:p>
          <a:p>
            <a:r>
              <a:rPr lang="en-US" smtClean="0"/>
              <a:t>NFS and CIFS (SMB) are common protocols</a:t>
            </a:r>
          </a:p>
          <a:p>
            <a:pPr lvl="1"/>
            <a:r>
              <a:rPr lang="en-US" smtClean="0"/>
              <a:t>Network File System (Sun, mostly Unix world)</a:t>
            </a:r>
          </a:p>
          <a:p>
            <a:pPr lvl="1"/>
            <a:r>
              <a:rPr lang="en-US" smtClean="0"/>
              <a:t>SMB (Server Message Block)  or Common Internet File System (CIFS), mostly Windows </a:t>
            </a:r>
          </a:p>
          <a:p>
            <a:r>
              <a:rPr lang="en-US" smtClean="0"/>
              <a:t>Implemented via remote procedure calls (RPCs) between host and storage</a:t>
            </a:r>
          </a:p>
        </p:txBody>
      </p:sp>
      <p:pic>
        <p:nvPicPr>
          <p:cNvPr id="15364" name="Picture 6"/>
          <p:cNvPicPr>
            <a:picLocks noChangeAspect="1" noChangeArrowheads="1"/>
          </p:cNvPicPr>
          <p:nvPr/>
        </p:nvPicPr>
        <p:blipFill>
          <a:blip r:embed="rId3" cstate="print"/>
          <a:srcRect/>
          <a:stretch>
            <a:fillRect/>
          </a:stretch>
        </p:blipFill>
        <p:spPr bwMode="auto">
          <a:xfrm>
            <a:off x="1512888" y="3727450"/>
            <a:ext cx="6497637" cy="2746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Storage Area Network</a:t>
            </a:r>
          </a:p>
        </p:txBody>
      </p:sp>
      <p:sp>
        <p:nvSpPr>
          <p:cNvPr id="16387" name="Rectangle 3"/>
          <p:cNvSpPr>
            <a:spLocks noGrp="1" noChangeArrowheads="1"/>
          </p:cNvSpPr>
          <p:nvPr>
            <p:ph type="body" idx="1"/>
          </p:nvPr>
        </p:nvSpPr>
        <p:spPr/>
        <p:txBody>
          <a:bodyPr/>
          <a:lstStyle/>
          <a:p>
            <a:r>
              <a:rPr lang="en-US" smtClean="0"/>
              <a:t>Common in large storage environments (and becoming more common)</a:t>
            </a:r>
          </a:p>
          <a:p>
            <a:r>
              <a:rPr lang="en-US" smtClean="0"/>
              <a:t>Multiple hosts attached to multiple storage arrays - flexible</a:t>
            </a:r>
          </a:p>
        </p:txBody>
      </p:sp>
      <p:pic>
        <p:nvPicPr>
          <p:cNvPr id="16388" name="Picture 5"/>
          <p:cNvPicPr>
            <a:picLocks noChangeAspect="1" noChangeArrowheads="1"/>
          </p:cNvPicPr>
          <p:nvPr/>
        </p:nvPicPr>
        <p:blipFill>
          <a:blip r:embed="rId3" cstate="print"/>
          <a:srcRect/>
          <a:stretch>
            <a:fillRect/>
          </a:stretch>
        </p:blipFill>
        <p:spPr bwMode="auto">
          <a:xfrm>
            <a:off x="1220788" y="2370138"/>
            <a:ext cx="6448425" cy="36877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smtClean="0"/>
              <a:t>Disk scheduling</a:t>
            </a:r>
          </a:p>
        </p:txBody>
      </p:sp>
      <p:sp>
        <p:nvSpPr>
          <p:cNvPr id="17411" name="Text Placeholder 3"/>
          <p:cNvSpPr>
            <a:spLocks noGrp="1"/>
          </p:cNvSpPr>
          <p:nvPr>
            <p:ph type="body" idx="1"/>
          </p:nvPr>
        </p:nvSpPr>
        <p:spPr/>
        <p:txBody>
          <a:bodyPr/>
          <a:lstStyle/>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Disk Scheduling</a:t>
            </a:r>
          </a:p>
        </p:txBody>
      </p:sp>
      <p:sp>
        <p:nvSpPr>
          <p:cNvPr id="18435" name="Rectangle 3"/>
          <p:cNvSpPr>
            <a:spLocks noGrp="1" noChangeArrowheads="1"/>
          </p:cNvSpPr>
          <p:nvPr>
            <p:ph type="body" idx="1"/>
          </p:nvPr>
        </p:nvSpPr>
        <p:spPr/>
        <p:txBody>
          <a:bodyPr/>
          <a:lstStyle/>
          <a:p>
            <a:r>
              <a:rPr lang="en-US" smtClean="0"/>
              <a:t>The operating system is responsible for using hardware efficiently — for the disk drives, this means having a fast access time and disk bandwidth.</a:t>
            </a:r>
          </a:p>
          <a:p>
            <a:r>
              <a:rPr lang="en-US" smtClean="0"/>
              <a:t>Access time has two major components</a:t>
            </a:r>
          </a:p>
          <a:p>
            <a:pPr lvl="1"/>
            <a:r>
              <a:rPr lang="en-US" i="1" smtClean="0"/>
              <a:t>Seek time</a:t>
            </a:r>
            <a:r>
              <a:rPr lang="en-US" smtClean="0"/>
              <a:t> is the time for the disk are to move the heads to the cylinder containing the desired sector.</a:t>
            </a:r>
          </a:p>
          <a:p>
            <a:pPr lvl="1"/>
            <a:r>
              <a:rPr lang="en-US" i="1" smtClean="0"/>
              <a:t>Rotational latency</a:t>
            </a:r>
            <a:r>
              <a:rPr lang="en-US" smtClean="0"/>
              <a:t> is the additional time waiting for the disk to rotate the desired sector to the disk head.</a:t>
            </a:r>
          </a:p>
          <a:p>
            <a:r>
              <a:rPr lang="en-US" smtClean="0"/>
              <a:t>Minimize seek time</a:t>
            </a:r>
          </a:p>
          <a:p>
            <a:r>
              <a:rPr lang="en-US" smtClean="0"/>
              <a:t>Seek time </a:t>
            </a:r>
            <a:r>
              <a:rPr lang="en-US" smtClean="0">
                <a:sym typeface="Symbol" pitchFamily="18" charset="2"/>
              </a:rPr>
              <a:t> seek distance</a:t>
            </a:r>
          </a:p>
          <a:p>
            <a:r>
              <a:rPr lang="en-US" smtClean="0">
                <a:sym typeface="Symbol" pitchFamily="18" charset="2"/>
              </a:rPr>
              <a:t>Disk bandwidth is the total number of bytes transferred, divided by the total time between the first request for service and the completion of the last transfer.</a:t>
            </a: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Disk Scheduling (Cont.)</a:t>
            </a:r>
          </a:p>
        </p:txBody>
      </p:sp>
      <p:sp>
        <p:nvSpPr>
          <p:cNvPr id="19459" name="Rectangle 3"/>
          <p:cNvSpPr>
            <a:spLocks noGrp="1" noChangeArrowheads="1"/>
          </p:cNvSpPr>
          <p:nvPr>
            <p:ph type="body" idx="1"/>
          </p:nvPr>
        </p:nvSpPr>
        <p:spPr/>
        <p:txBody>
          <a:bodyPr/>
          <a:lstStyle/>
          <a:p>
            <a:pPr>
              <a:tabLst>
                <a:tab pos="1711325" algn="l"/>
              </a:tabLst>
            </a:pPr>
            <a:r>
              <a:rPr lang="en-US" smtClean="0"/>
              <a:t>Several algorithms exist to schedule the servicing of disk I/O requests. </a:t>
            </a:r>
          </a:p>
          <a:p>
            <a:pPr>
              <a:tabLst>
                <a:tab pos="1711325" algn="l"/>
              </a:tabLst>
            </a:pPr>
            <a:r>
              <a:rPr lang="en-US" smtClean="0"/>
              <a:t>We illustrate them with a request queue (0-199).</a:t>
            </a:r>
          </a:p>
          <a:p>
            <a:pPr>
              <a:buFont typeface="Monotype Sorts" pitchFamily="2" charset="2"/>
              <a:buNone/>
              <a:tabLst>
                <a:tab pos="1711325" algn="l"/>
              </a:tabLst>
            </a:pPr>
            <a:r>
              <a:rPr lang="en-US" smtClean="0"/>
              <a:t>		</a:t>
            </a:r>
            <a:br>
              <a:rPr lang="en-US" smtClean="0"/>
            </a:br>
            <a:r>
              <a:rPr lang="en-US" smtClean="0"/>
              <a:t>	98, 183, 37, 122, 14, 124, 65, 67</a:t>
            </a:r>
          </a:p>
          <a:p>
            <a:pPr>
              <a:buFont typeface="Monotype Sorts" pitchFamily="2" charset="2"/>
              <a:buNone/>
              <a:tabLst>
                <a:tab pos="1711325" algn="l"/>
              </a:tabLst>
            </a:pPr>
            <a:endParaRPr lang="en-US" smtClean="0"/>
          </a:p>
          <a:p>
            <a:pPr>
              <a:buFont typeface="Monotype Sorts" pitchFamily="2" charset="2"/>
              <a:buNone/>
              <a:tabLst>
                <a:tab pos="1711325" algn="l"/>
              </a:tabLst>
            </a:pPr>
            <a:r>
              <a:rPr lang="en-US" smtClean="0"/>
              <a:t>	Head pointer 53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7475538" cy="576262"/>
          </a:xfrm>
        </p:spPr>
        <p:txBody>
          <a:bodyPr/>
          <a:lstStyle/>
          <a:p>
            <a:pPr eaLnBrk="1" hangingPunct="1"/>
            <a:r>
              <a:rPr lang="en-US" smtClean="0"/>
              <a:t>FCFS</a:t>
            </a:r>
          </a:p>
        </p:txBody>
      </p:sp>
      <p:sp>
        <p:nvSpPr>
          <p:cNvPr id="20483" name="Text Box 4"/>
          <p:cNvSpPr txBox="1">
            <a:spLocks noChangeArrowheads="1"/>
          </p:cNvSpPr>
          <p:nvPr/>
        </p:nvSpPr>
        <p:spPr bwMode="auto">
          <a:xfrm>
            <a:off x="825500" y="1295400"/>
            <a:ext cx="6488113" cy="396875"/>
          </a:xfrm>
          <a:prstGeom prst="rect">
            <a:avLst/>
          </a:prstGeom>
          <a:noFill/>
          <a:ln w="9525">
            <a:noFill/>
            <a:miter lim="800000"/>
            <a:headEnd/>
            <a:tailEnd/>
          </a:ln>
        </p:spPr>
        <p:txBody>
          <a:bodyPr wrap="none" anchor="ctr">
            <a:spAutoFit/>
          </a:bodyPr>
          <a:lstStyle/>
          <a:p>
            <a:pPr algn="ctr">
              <a:spcBef>
                <a:spcPct val="50000"/>
              </a:spcBef>
            </a:pPr>
            <a:r>
              <a:rPr lang="en-US" sz="2000">
                <a:latin typeface="Helvetica" pitchFamily="34" charset="0"/>
              </a:rPr>
              <a:t>Illustration shows total head movement of 640 cylinders.</a:t>
            </a:r>
          </a:p>
        </p:txBody>
      </p:sp>
      <p:pic>
        <p:nvPicPr>
          <p:cNvPr id="20484" name="Picture 6"/>
          <p:cNvPicPr>
            <a:picLocks noChangeAspect="1" noChangeArrowheads="1"/>
          </p:cNvPicPr>
          <p:nvPr/>
        </p:nvPicPr>
        <p:blipFill>
          <a:blip r:embed="rId3" cstate="print"/>
          <a:srcRect/>
          <a:stretch>
            <a:fillRect/>
          </a:stretch>
        </p:blipFill>
        <p:spPr bwMode="auto">
          <a:xfrm>
            <a:off x="1220788" y="1906588"/>
            <a:ext cx="5840412" cy="42306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SSTF</a:t>
            </a:r>
          </a:p>
        </p:txBody>
      </p:sp>
      <p:sp>
        <p:nvSpPr>
          <p:cNvPr id="21507" name="Rectangle 3"/>
          <p:cNvSpPr>
            <a:spLocks noGrp="1" noChangeArrowheads="1"/>
          </p:cNvSpPr>
          <p:nvPr>
            <p:ph type="body" idx="1"/>
          </p:nvPr>
        </p:nvSpPr>
        <p:spPr/>
        <p:txBody>
          <a:bodyPr/>
          <a:lstStyle/>
          <a:p>
            <a:r>
              <a:rPr lang="en-US" smtClean="0"/>
              <a:t>Selects the request with the minimum seek time from the current head position.</a:t>
            </a:r>
          </a:p>
          <a:p>
            <a:r>
              <a:rPr lang="en-US" smtClean="0"/>
              <a:t>SSTF scheduling is a form of SJF scheduling; may cause starvation of some requests.</a:t>
            </a:r>
          </a:p>
          <a:p>
            <a:r>
              <a:rPr lang="en-US" smtClean="0"/>
              <a:t>Illustration shows total head movement of 236 cylinders.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defRPr/>
            </a:pPr>
            <a:r>
              <a:rPr lang="en-US" smtClean="0"/>
              <a:t>Hard disks</a:t>
            </a:r>
          </a:p>
        </p:txBody>
      </p:sp>
      <p:sp>
        <p:nvSpPr>
          <p:cNvPr id="4099" name="Text Placeholder 2"/>
          <p:cNvSpPr>
            <a:spLocks noGrp="1"/>
          </p:cNvSpPr>
          <p:nvPr>
            <p:ph type="body" idx="1"/>
          </p:nvPr>
        </p:nvSpPr>
        <p:spPr/>
        <p:txBody>
          <a:bodyPr/>
          <a:lstStyle/>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SSTF (Cont.)</a:t>
            </a:r>
          </a:p>
        </p:txBody>
      </p:sp>
      <p:pic>
        <p:nvPicPr>
          <p:cNvPr id="22531" name="Picture 4"/>
          <p:cNvPicPr>
            <a:picLocks noChangeAspect="1" noChangeArrowheads="1"/>
          </p:cNvPicPr>
          <p:nvPr/>
        </p:nvPicPr>
        <p:blipFill>
          <a:blip r:embed="rId3" cstate="print"/>
          <a:srcRect l="829" t="6129" r="829" b="6129"/>
          <a:stretch>
            <a:fillRect/>
          </a:stretch>
        </p:blipFill>
        <p:spPr bwMode="auto">
          <a:xfrm>
            <a:off x="1136650" y="1295400"/>
            <a:ext cx="7164388" cy="4794250"/>
          </a:xfrm>
          <a:prstGeom prst="rect">
            <a:avLst/>
          </a:prstGeom>
          <a:noFill/>
          <a:ln w="38100" cmpd="dbl">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SCAN</a:t>
            </a:r>
          </a:p>
        </p:txBody>
      </p:sp>
      <p:sp>
        <p:nvSpPr>
          <p:cNvPr id="23555" name="Rectangle 3"/>
          <p:cNvSpPr>
            <a:spLocks noGrp="1" noChangeArrowheads="1"/>
          </p:cNvSpPr>
          <p:nvPr>
            <p:ph type="body" idx="1"/>
          </p:nvPr>
        </p:nvSpPr>
        <p:spPr/>
        <p:txBody>
          <a:bodyPr/>
          <a:lstStyle/>
          <a:p>
            <a:r>
              <a:rPr lang="en-US" smtClean="0"/>
              <a:t>The disk arm starts at one end of the disk, and moves toward the other end, servicing requests until it gets to the other end of the disk, where the head movement is reversed and servicing continues.</a:t>
            </a:r>
          </a:p>
          <a:p>
            <a:r>
              <a:rPr lang="en-US" smtClean="0"/>
              <a:t>Sometimes called the </a:t>
            </a:r>
            <a:r>
              <a:rPr lang="en-US" i="1" smtClean="0"/>
              <a:t>elevator algorithm</a:t>
            </a:r>
            <a:r>
              <a:rPr lang="en-US" smtClean="0"/>
              <a:t>.</a:t>
            </a:r>
          </a:p>
          <a:p>
            <a:r>
              <a:rPr lang="en-US" smtClean="0"/>
              <a:t>Illustration shows total head movement of 208 cylinders.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SCAN (Cont.)</a:t>
            </a:r>
          </a:p>
        </p:txBody>
      </p:sp>
      <p:pic>
        <p:nvPicPr>
          <p:cNvPr id="24579" name="Picture 6"/>
          <p:cNvPicPr>
            <a:picLocks noChangeAspect="1" noChangeArrowheads="1"/>
          </p:cNvPicPr>
          <p:nvPr/>
        </p:nvPicPr>
        <p:blipFill>
          <a:blip r:embed="rId3" cstate="print"/>
          <a:srcRect/>
          <a:stretch>
            <a:fillRect/>
          </a:stretch>
        </p:blipFill>
        <p:spPr bwMode="auto">
          <a:xfrm>
            <a:off x="1357313" y="1158875"/>
            <a:ext cx="6697662" cy="50530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C-SCAN</a:t>
            </a:r>
          </a:p>
        </p:txBody>
      </p:sp>
      <p:sp>
        <p:nvSpPr>
          <p:cNvPr id="25603" name="Rectangle 3"/>
          <p:cNvSpPr>
            <a:spLocks noGrp="1" noChangeArrowheads="1"/>
          </p:cNvSpPr>
          <p:nvPr>
            <p:ph type="body" idx="1"/>
          </p:nvPr>
        </p:nvSpPr>
        <p:spPr/>
        <p:txBody>
          <a:bodyPr/>
          <a:lstStyle/>
          <a:p>
            <a:r>
              <a:rPr lang="en-US" smtClean="0"/>
              <a:t>Provides a more uniform wait time than SCAN.</a:t>
            </a:r>
          </a:p>
          <a:p>
            <a:r>
              <a:rPr lang="en-US" smtClean="0"/>
              <a:t>The head moves from one end of the disk to the other. servicing requests as it goes.  When it reaches the other end, however, it immediately returns to the beginning of the disk, without servicing any requests on the return trip.</a:t>
            </a:r>
          </a:p>
          <a:p>
            <a:r>
              <a:rPr lang="en-US" smtClean="0"/>
              <a:t>Treats the cylinders as a circular list that wraps around from the last cylinder to the first 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C-SCAN (Cont.)</a:t>
            </a:r>
          </a:p>
        </p:txBody>
      </p:sp>
      <p:pic>
        <p:nvPicPr>
          <p:cNvPr id="26627" name="Picture 4"/>
          <p:cNvPicPr>
            <a:picLocks noChangeAspect="1" noChangeArrowheads="1"/>
          </p:cNvPicPr>
          <p:nvPr/>
        </p:nvPicPr>
        <p:blipFill>
          <a:blip r:embed="rId3" cstate="print"/>
          <a:srcRect l="706" t="3731" r="925" b="3731"/>
          <a:stretch>
            <a:fillRect/>
          </a:stretch>
        </p:blipFill>
        <p:spPr bwMode="auto">
          <a:xfrm>
            <a:off x="1231900" y="1239838"/>
            <a:ext cx="7000875" cy="4940300"/>
          </a:xfrm>
          <a:prstGeom prst="rect">
            <a:avLst/>
          </a:prstGeom>
          <a:noFill/>
          <a:ln w="38100" cmpd="dbl">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C-LOOK</a:t>
            </a:r>
          </a:p>
        </p:txBody>
      </p:sp>
      <p:sp>
        <p:nvSpPr>
          <p:cNvPr id="27651" name="Rectangle 3"/>
          <p:cNvSpPr>
            <a:spLocks noGrp="1" noChangeArrowheads="1"/>
          </p:cNvSpPr>
          <p:nvPr>
            <p:ph type="body" idx="1"/>
          </p:nvPr>
        </p:nvSpPr>
        <p:spPr>
          <a:xfrm>
            <a:off x="806450" y="1233488"/>
            <a:ext cx="8169275" cy="3257550"/>
          </a:xfrm>
        </p:spPr>
        <p:txBody>
          <a:bodyPr/>
          <a:lstStyle/>
          <a:p>
            <a:r>
              <a:rPr lang="en-US" smtClean="0"/>
              <a:t>Version of C-SCAN</a:t>
            </a:r>
          </a:p>
          <a:p>
            <a:r>
              <a:rPr lang="en-US" smtClean="0"/>
              <a:t>Arm only goes as far as the last request in each direction, then reverses direction immediately, without first going all the way to the end of the disk.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C-LOOK (Cont.)</a:t>
            </a:r>
          </a:p>
        </p:txBody>
      </p:sp>
      <p:pic>
        <p:nvPicPr>
          <p:cNvPr id="28675" name="Picture 4"/>
          <p:cNvPicPr>
            <a:picLocks noChangeAspect="1" noChangeArrowheads="1"/>
          </p:cNvPicPr>
          <p:nvPr/>
        </p:nvPicPr>
        <p:blipFill>
          <a:blip r:embed="rId3" cstate="print"/>
          <a:srcRect l="514" t="4144" r="1297" b="4504"/>
          <a:stretch>
            <a:fillRect/>
          </a:stretch>
        </p:blipFill>
        <p:spPr bwMode="auto">
          <a:xfrm>
            <a:off x="825500" y="1295400"/>
            <a:ext cx="7151688" cy="4991100"/>
          </a:xfrm>
          <a:prstGeom prst="rect">
            <a:avLst/>
          </a:prstGeom>
          <a:noFill/>
          <a:ln w="38100" cmpd="dbl">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Selecting a Disk-Scheduling Algorithm</a:t>
            </a:r>
          </a:p>
        </p:txBody>
      </p:sp>
      <p:sp>
        <p:nvSpPr>
          <p:cNvPr id="29699" name="Rectangle 3"/>
          <p:cNvSpPr>
            <a:spLocks noGrp="1" noChangeArrowheads="1"/>
          </p:cNvSpPr>
          <p:nvPr>
            <p:ph type="body" idx="1"/>
          </p:nvPr>
        </p:nvSpPr>
        <p:spPr/>
        <p:txBody>
          <a:bodyPr/>
          <a:lstStyle/>
          <a:p>
            <a:r>
              <a:rPr lang="en-US" smtClean="0"/>
              <a:t>SSTF is common and has a natural appeal</a:t>
            </a:r>
          </a:p>
          <a:p>
            <a:r>
              <a:rPr lang="en-US" smtClean="0"/>
              <a:t>SCAN and C-SCAN perform better for systems that place a heavy load on the disk.</a:t>
            </a:r>
          </a:p>
          <a:p>
            <a:r>
              <a:rPr lang="en-US" smtClean="0"/>
              <a:t>Performance depends on the number and types of requests.</a:t>
            </a:r>
          </a:p>
          <a:p>
            <a:r>
              <a:rPr lang="en-US" smtClean="0"/>
              <a:t>Requests for disk service can be influenced by the file-allocation method.</a:t>
            </a:r>
          </a:p>
          <a:p>
            <a:r>
              <a:rPr lang="en-US" smtClean="0"/>
              <a:t>The disk-scheduling algorithm should be written as a separate module of the operating system, allowing it to be replaced with a different algorithm if necessary.</a:t>
            </a:r>
          </a:p>
          <a:p>
            <a:r>
              <a:rPr lang="en-US" smtClean="0"/>
              <a:t>Either SSTF or LOOK is a reasonable choice for the default algorithm.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Disk Management</a:t>
            </a:r>
          </a:p>
        </p:txBody>
      </p:sp>
      <p:sp>
        <p:nvSpPr>
          <p:cNvPr id="30723" name="Rectangle 3"/>
          <p:cNvSpPr>
            <a:spLocks noGrp="1" noChangeArrowheads="1"/>
          </p:cNvSpPr>
          <p:nvPr>
            <p:ph type="body" idx="1"/>
          </p:nvPr>
        </p:nvSpPr>
        <p:spPr/>
        <p:txBody>
          <a:bodyPr/>
          <a:lstStyle/>
          <a:p>
            <a:r>
              <a:rPr lang="en-US" i="1" smtClean="0"/>
              <a:t>Low-level formatting</a:t>
            </a:r>
            <a:r>
              <a:rPr lang="en-US" smtClean="0"/>
              <a:t>, or </a:t>
            </a:r>
            <a:r>
              <a:rPr lang="en-US" i="1" smtClean="0"/>
              <a:t>physical formatting</a:t>
            </a:r>
            <a:r>
              <a:rPr lang="en-US" smtClean="0"/>
              <a:t> — Dividing a disk into sectors that the disk controller can read and write.</a:t>
            </a:r>
          </a:p>
          <a:p>
            <a:r>
              <a:rPr lang="en-US" smtClean="0"/>
              <a:t>To use a disk to hold files, the operating system still needs to record its own data structures on the disk.</a:t>
            </a:r>
          </a:p>
          <a:p>
            <a:pPr lvl="1"/>
            <a:r>
              <a:rPr lang="en-US" i="1" smtClean="0"/>
              <a:t>Partition</a:t>
            </a:r>
            <a:r>
              <a:rPr lang="en-US" smtClean="0"/>
              <a:t> the disk into one or more groups of cylinders.</a:t>
            </a:r>
          </a:p>
          <a:p>
            <a:pPr lvl="1"/>
            <a:r>
              <a:rPr lang="en-US" i="1" smtClean="0"/>
              <a:t>Logical formatting</a:t>
            </a:r>
            <a:r>
              <a:rPr lang="en-US" smtClean="0"/>
              <a:t> or “making a file system”.</a:t>
            </a:r>
          </a:p>
          <a:p>
            <a:r>
              <a:rPr lang="en-US" smtClean="0"/>
              <a:t>Boot block initializes system.</a:t>
            </a:r>
          </a:p>
          <a:p>
            <a:pPr lvl="1"/>
            <a:r>
              <a:rPr lang="en-US" smtClean="0"/>
              <a:t>The bootstrap is stored in ROM.</a:t>
            </a:r>
          </a:p>
          <a:p>
            <a:pPr lvl="1"/>
            <a:r>
              <a:rPr lang="en-US" i="1" smtClean="0"/>
              <a:t>Bootstrap loader</a:t>
            </a:r>
            <a:r>
              <a:rPr lang="en-US" smtClean="0"/>
              <a:t> program.</a:t>
            </a:r>
          </a:p>
          <a:p>
            <a:r>
              <a:rPr lang="en-US" smtClean="0"/>
              <a:t>Methods such as </a:t>
            </a:r>
            <a:r>
              <a:rPr lang="en-US" i="1" smtClean="0"/>
              <a:t>sector sparing</a:t>
            </a:r>
            <a:r>
              <a:rPr lang="en-US" smtClean="0"/>
              <a:t> used to handle bad blocks.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Disk organization</a:t>
            </a:r>
            <a:endParaRPr lang="en-US" dirty="0"/>
          </a:p>
        </p:txBody>
      </p:sp>
      <p:sp>
        <p:nvSpPr>
          <p:cNvPr id="31747" name="Text Placeholder 3"/>
          <p:cNvSpPr>
            <a:spLocks noGrp="1"/>
          </p:cNvSpPr>
          <p:nvPr>
            <p:ph type="body" idx="1"/>
          </p:nvPr>
        </p:nvSpPr>
        <p:spPr/>
        <p:txBody>
          <a:bodyPr/>
          <a:lstStyle/>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Magnetic disks</a:t>
            </a:r>
          </a:p>
        </p:txBody>
      </p:sp>
      <p:sp>
        <p:nvSpPr>
          <p:cNvPr id="5123" name="Rectangle 3"/>
          <p:cNvSpPr>
            <a:spLocks noGrp="1" noChangeArrowheads="1"/>
          </p:cNvSpPr>
          <p:nvPr>
            <p:ph type="body" idx="1"/>
          </p:nvPr>
        </p:nvSpPr>
        <p:spPr>
          <a:xfrm>
            <a:off x="806450" y="1233488"/>
            <a:ext cx="8229600" cy="5073650"/>
          </a:xfrm>
        </p:spPr>
        <p:txBody>
          <a:bodyPr/>
          <a:lstStyle/>
          <a:p>
            <a:r>
              <a:rPr lang="en-US" sz="1600" smtClean="0"/>
              <a:t>Magnetic disks provide bulk of secondary storage of modern computers</a:t>
            </a:r>
          </a:p>
          <a:p>
            <a:pPr lvl="1"/>
            <a:r>
              <a:rPr lang="en-US" sz="1600" smtClean="0"/>
              <a:t>Drives rotate at 60 to 200 times per second</a:t>
            </a:r>
          </a:p>
          <a:p>
            <a:pPr lvl="1"/>
            <a:r>
              <a:rPr lang="en-US" sz="1600" b="1" smtClean="0"/>
              <a:t>Transfer rate</a:t>
            </a:r>
            <a:r>
              <a:rPr lang="en-US" sz="1600" smtClean="0"/>
              <a:t> is rate at which data flow between drive and computer</a:t>
            </a:r>
          </a:p>
          <a:p>
            <a:pPr lvl="1"/>
            <a:r>
              <a:rPr lang="en-US" sz="1600" b="1" smtClean="0"/>
              <a:t>Positioning time</a:t>
            </a:r>
            <a:r>
              <a:rPr lang="en-US" sz="1600" smtClean="0"/>
              <a:t> (</a:t>
            </a:r>
            <a:r>
              <a:rPr lang="en-US" sz="1600" b="1" smtClean="0"/>
              <a:t>random-access time</a:t>
            </a:r>
            <a:r>
              <a:rPr lang="en-US" sz="1600" smtClean="0"/>
              <a:t>) is time to move disk arm to desired cylinder (</a:t>
            </a:r>
            <a:r>
              <a:rPr lang="en-US" sz="1600" b="1" smtClean="0"/>
              <a:t>seek time</a:t>
            </a:r>
            <a:r>
              <a:rPr lang="en-US" sz="1600" smtClean="0"/>
              <a:t>) and time for desired sector to rotate under the disk head (</a:t>
            </a:r>
            <a:r>
              <a:rPr lang="en-US" sz="1600" b="1" smtClean="0"/>
              <a:t>rotational latency</a:t>
            </a:r>
            <a:r>
              <a:rPr lang="en-US" sz="1600" smtClean="0"/>
              <a:t>)</a:t>
            </a:r>
          </a:p>
          <a:p>
            <a:pPr lvl="1"/>
            <a:r>
              <a:rPr lang="en-US" sz="1600" b="1" smtClean="0"/>
              <a:t>Head crash</a:t>
            </a:r>
            <a:r>
              <a:rPr lang="en-US" sz="1600" smtClean="0"/>
              <a:t> results from disk head making contact with the disk surface</a:t>
            </a:r>
          </a:p>
          <a:p>
            <a:pPr lvl="2"/>
            <a:r>
              <a:rPr lang="en-US" sz="1600" smtClean="0"/>
              <a:t>That’s bad</a:t>
            </a:r>
          </a:p>
          <a:p>
            <a:r>
              <a:rPr lang="en-US" sz="1600" smtClean="0"/>
              <a:t>Disks can be removable</a:t>
            </a:r>
          </a:p>
          <a:p>
            <a:r>
              <a:rPr lang="en-US" sz="1600" smtClean="0"/>
              <a:t>Drive attached to computer via </a:t>
            </a:r>
            <a:r>
              <a:rPr lang="en-US" sz="1600" b="1" smtClean="0"/>
              <a:t>I/O bus</a:t>
            </a:r>
          </a:p>
          <a:p>
            <a:pPr lvl="1"/>
            <a:r>
              <a:rPr lang="en-US" sz="1600" smtClean="0"/>
              <a:t>Buses vary, including </a:t>
            </a:r>
            <a:r>
              <a:rPr lang="en-US" sz="1600" b="1" smtClean="0"/>
              <a:t>EIDE, ATA, SATA, USB, Fibre Channel, SCSI</a:t>
            </a:r>
          </a:p>
          <a:p>
            <a:pPr lvl="1"/>
            <a:r>
              <a:rPr lang="en-US" sz="1600" b="1" smtClean="0"/>
              <a:t>Host controller</a:t>
            </a:r>
            <a:r>
              <a:rPr lang="en-US" sz="1600" smtClean="0"/>
              <a:t> in computer uses bus to talk to </a:t>
            </a:r>
            <a:r>
              <a:rPr lang="en-US" sz="1600" b="1" smtClean="0"/>
              <a:t>disk controller</a:t>
            </a:r>
            <a:r>
              <a:rPr lang="en-US" sz="1600" smtClean="0"/>
              <a:t> built into drive or storage array</a:t>
            </a:r>
          </a:p>
          <a:p>
            <a:endParaRPr lang="en-US" sz="16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Booting from a Disk in Windows 2000</a:t>
            </a:r>
            <a:endParaRPr lang="en-US" sz="2400" smtClean="0"/>
          </a:p>
        </p:txBody>
      </p:sp>
      <p:pic>
        <p:nvPicPr>
          <p:cNvPr id="32771" name="Picture 5"/>
          <p:cNvPicPr>
            <a:picLocks noChangeAspect="1" noChangeArrowheads="1"/>
          </p:cNvPicPr>
          <p:nvPr/>
        </p:nvPicPr>
        <p:blipFill>
          <a:blip r:embed="rId3" cstate="print"/>
          <a:srcRect/>
          <a:stretch>
            <a:fillRect/>
          </a:stretch>
        </p:blipFill>
        <p:spPr bwMode="auto">
          <a:xfrm>
            <a:off x="1130300" y="1128713"/>
            <a:ext cx="6845300" cy="51276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Swap-Space Management</a:t>
            </a:r>
          </a:p>
        </p:txBody>
      </p:sp>
      <p:sp>
        <p:nvSpPr>
          <p:cNvPr id="33795" name="Rectangle 3"/>
          <p:cNvSpPr>
            <a:spLocks noGrp="1" noChangeArrowheads="1"/>
          </p:cNvSpPr>
          <p:nvPr>
            <p:ph type="body" idx="1"/>
          </p:nvPr>
        </p:nvSpPr>
        <p:spPr/>
        <p:txBody>
          <a:bodyPr/>
          <a:lstStyle/>
          <a:p>
            <a:r>
              <a:rPr lang="en-US" smtClean="0"/>
              <a:t>Swap-space — Virtual memory uses disk space as an extension of main memory.</a:t>
            </a:r>
          </a:p>
          <a:p>
            <a:r>
              <a:rPr lang="en-US" smtClean="0"/>
              <a:t>Swap-space can be carved out of the normal file system,or, more commonly, it can be in a separate disk partition.</a:t>
            </a:r>
          </a:p>
          <a:p>
            <a:r>
              <a:rPr lang="en-US" smtClean="0"/>
              <a:t>Swap-space management</a:t>
            </a:r>
          </a:p>
          <a:p>
            <a:pPr lvl="1"/>
            <a:r>
              <a:rPr lang="en-US" smtClean="0"/>
              <a:t>4.3BSD allocates swap space when process starts; holds </a:t>
            </a:r>
            <a:r>
              <a:rPr lang="en-US" i="1" smtClean="0"/>
              <a:t>text segment</a:t>
            </a:r>
            <a:r>
              <a:rPr lang="en-US" smtClean="0"/>
              <a:t> (the program) and </a:t>
            </a:r>
            <a:r>
              <a:rPr lang="en-US" i="1" smtClean="0"/>
              <a:t>data segment.</a:t>
            </a:r>
          </a:p>
          <a:p>
            <a:pPr lvl="1"/>
            <a:r>
              <a:rPr lang="en-US" smtClean="0"/>
              <a:t>Kernel uses </a:t>
            </a:r>
            <a:r>
              <a:rPr lang="en-US" i="1" smtClean="0"/>
              <a:t>swap maps</a:t>
            </a:r>
            <a:r>
              <a:rPr lang="en-US" smtClean="0"/>
              <a:t> to track swap-space use.</a:t>
            </a:r>
          </a:p>
          <a:p>
            <a:pPr lvl="1"/>
            <a:r>
              <a:rPr lang="en-US" smtClean="0"/>
              <a:t>Solaris 2 allocates swap space only when a page is forced out of physical memory, not when the virtual memory page is first created.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800" smtClean="0"/>
              <a:t>Data Structures for Swapping on Linux Systems</a:t>
            </a:r>
            <a:endParaRPr lang="en-US" sz="2000" smtClean="0"/>
          </a:p>
        </p:txBody>
      </p:sp>
      <p:pic>
        <p:nvPicPr>
          <p:cNvPr id="34819" name="Picture 5"/>
          <p:cNvPicPr>
            <a:picLocks noChangeAspect="1" noChangeArrowheads="1"/>
          </p:cNvPicPr>
          <p:nvPr/>
        </p:nvPicPr>
        <p:blipFill>
          <a:blip r:embed="rId3" cstate="print"/>
          <a:srcRect/>
          <a:stretch>
            <a:fillRect/>
          </a:stretch>
        </p:blipFill>
        <p:spPr bwMode="auto">
          <a:xfrm>
            <a:off x="1117600" y="1695450"/>
            <a:ext cx="7188200" cy="33766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RAID: achieving reliability</a:t>
            </a:r>
            <a:endParaRPr lang="en-US" dirty="0"/>
          </a:p>
        </p:txBody>
      </p:sp>
      <p:sp>
        <p:nvSpPr>
          <p:cNvPr id="35843" name="Text Placeholder 2"/>
          <p:cNvSpPr>
            <a:spLocks noGrp="1"/>
          </p:cNvSpPr>
          <p:nvPr>
            <p:ph type="body" idx="1"/>
          </p:nvPr>
        </p:nvSpPr>
        <p:spPr/>
        <p:txBody>
          <a:bodyPr/>
          <a:lstStyle/>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RAID Structure</a:t>
            </a:r>
          </a:p>
        </p:txBody>
      </p:sp>
      <p:sp>
        <p:nvSpPr>
          <p:cNvPr id="36867" name="Rectangle 3"/>
          <p:cNvSpPr>
            <a:spLocks noGrp="1" noChangeArrowheads="1"/>
          </p:cNvSpPr>
          <p:nvPr>
            <p:ph type="body" idx="1"/>
          </p:nvPr>
        </p:nvSpPr>
        <p:spPr/>
        <p:txBody>
          <a:bodyPr/>
          <a:lstStyle/>
          <a:p>
            <a:r>
              <a:rPr lang="en-US" b="1" smtClean="0"/>
              <a:t>RAID</a:t>
            </a:r>
            <a:r>
              <a:rPr lang="en-US" smtClean="0"/>
              <a:t> – multiple disk drives provides </a:t>
            </a:r>
            <a:r>
              <a:rPr lang="en-US" b="1" smtClean="0"/>
              <a:t>reliability</a:t>
            </a:r>
            <a:r>
              <a:rPr lang="en-US" smtClean="0"/>
              <a:t> via </a:t>
            </a:r>
            <a:r>
              <a:rPr lang="en-US" b="1" smtClean="0"/>
              <a:t>redundancy</a:t>
            </a:r>
            <a:r>
              <a:rPr lang="en-US" smtClean="0"/>
              <a:t>.</a:t>
            </a:r>
          </a:p>
          <a:p>
            <a:endParaRPr lang="en-US" smtClean="0"/>
          </a:p>
          <a:p>
            <a:r>
              <a:rPr lang="en-US" smtClean="0"/>
              <a:t>RAID is arranged into six different levels.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RAID (cont)</a:t>
            </a:r>
          </a:p>
        </p:txBody>
      </p:sp>
      <p:sp>
        <p:nvSpPr>
          <p:cNvPr id="37891" name="Rectangle 3"/>
          <p:cNvSpPr>
            <a:spLocks noGrp="1" noChangeArrowheads="1"/>
          </p:cNvSpPr>
          <p:nvPr>
            <p:ph type="body" idx="1"/>
          </p:nvPr>
        </p:nvSpPr>
        <p:spPr/>
        <p:txBody>
          <a:bodyPr/>
          <a:lstStyle/>
          <a:p>
            <a:r>
              <a:rPr lang="en-US" smtClean="0"/>
              <a:t>Several improvements in disk-use techniques involve the use of multiple disks working cooperatively.</a:t>
            </a:r>
            <a:br>
              <a:rPr lang="en-US" smtClean="0"/>
            </a:br>
            <a:endParaRPr lang="en-US" smtClean="0"/>
          </a:p>
          <a:p>
            <a:r>
              <a:rPr lang="en-US" smtClean="0"/>
              <a:t>Disk striping uses a group of disks as one storage unit.</a:t>
            </a:r>
            <a:br>
              <a:rPr lang="en-US" smtClean="0"/>
            </a:br>
            <a:endParaRPr lang="en-US" smtClean="0"/>
          </a:p>
          <a:p>
            <a:r>
              <a:rPr lang="en-US" smtClean="0"/>
              <a:t>RAID schemes improve performance and improve the reliability of the storage system by storing redundant data.</a:t>
            </a:r>
          </a:p>
          <a:p>
            <a:pPr lvl="1"/>
            <a:r>
              <a:rPr lang="en-US" i="1" smtClean="0"/>
              <a:t>Mirroring</a:t>
            </a:r>
            <a:r>
              <a:rPr lang="en-US" smtClean="0"/>
              <a:t> or </a:t>
            </a:r>
            <a:r>
              <a:rPr lang="en-US" i="1" smtClean="0"/>
              <a:t>shadowing</a:t>
            </a:r>
            <a:r>
              <a:rPr lang="en-US" smtClean="0"/>
              <a:t> keeps duplicate of each disk.</a:t>
            </a:r>
          </a:p>
          <a:p>
            <a:pPr lvl="1"/>
            <a:r>
              <a:rPr lang="en-US" i="1" smtClean="0"/>
              <a:t>Block interleaved parity</a:t>
            </a:r>
            <a:r>
              <a:rPr lang="en-US" smtClean="0"/>
              <a:t> uses much less redundancy.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RAID Levels</a:t>
            </a:r>
            <a:endParaRPr lang="en-US" sz="2400" smtClean="0"/>
          </a:p>
        </p:txBody>
      </p:sp>
      <p:pic>
        <p:nvPicPr>
          <p:cNvPr id="38915" name="Picture 6"/>
          <p:cNvPicPr>
            <a:picLocks noChangeAspect="1" noChangeArrowheads="1"/>
          </p:cNvPicPr>
          <p:nvPr/>
        </p:nvPicPr>
        <p:blipFill>
          <a:blip r:embed="rId3" cstate="print"/>
          <a:srcRect/>
          <a:stretch>
            <a:fillRect/>
          </a:stretch>
        </p:blipFill>
        <p:spPr bwMode="auto">
          <a:xfrm>
            <a:off x="2474913" y="982663"/>
            <a:ext cx="3609975" cy="54737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RAID (0 + 1) and (1 + 0)</a:t>
            </a:r>
            <a:endParaRPr lang="en-US" sz="2400" smtClean="0"/>
          </a:p>
        </p:txBody>
      </p:sp>
      <p:pic>
        <p:nvPicPr>
          <p:cNvPr id="39939" name="Picture 5"/>
          <p:cNvPicPr>
            <a:picLocks noChangeAspect="1" noChangeArrowheads="1"/>
          </p:cNvPicPr>
          <p:nvPr/>
        </p:nvPicPr>
        <p:blipFill>
          <a:blip r:embed="rId3" cstate="print"/>
          <a:srcRect/>
          <a:stretch>
            <a:fillRect/>
          </a:stretch>
        </p:blipFill>
        <p:spPr bwMode="auto">
          <a:xfrm>
            <a:off x="2271713" y="1131888"/>
            <a:ext cx="4716462" cy="49053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Stable-Storage Implementation</a:t>
            </a:r>
          </a:p>
        </p:txBody>
      </p:sp>
      <p:sp>
        <p:nvSpPr>
          <p:cNvPr id="40963" name="Rectangle 3"/>
          <p:cNvSpPr>
            <a:spLocks noGrp="1" noChangeArrowheads="1"/>
          </p:cNvSpPr>
          <p:nvPr>
            <p:ph type="body" idx="1"/>
          </p:nvPr>
        </p:nvSpPr>
        <p:spPr/>
        <p:txBody>
          <a:bodyPr/>
          <a:lstStyle/>
          <a:p>
            <a:r>
              <a:rPr lang="en-US" smtClean="0"/>
              <a:t>Write-ahead log scheme requires stable storage.</a:t>
            </a:r>
            <a:br>
              <a:rPr lang="en-US" smtClean="0"/>
            </a:br>
            <a:endParaRPr lang="en-US" smtClean="0"/>
          </a:p>
          <a:p>
            <a:r>
              <a:rPr lang="en-US" smtClean="0"/>
              <a:t>To implement stable storage:</a:t>
            </a:r>
          </a:p>
          <a:p>
            <a:pPr lvl="1"/>
            <a:r>
              <a:rPr lang="en-US" smtClean="0"/>
              <a:t>Replicate information on more than one nonvolatile storage media with independent failure modes.</a:t>
            </a:r>
          </a:p>
          <a:p>
            <a:pPr lvl="1"/>
            <a:r>
              <a:rPr lang="en-US" smtClean="0"/>
              <a:t>Update information in a controlled manner to ensure that we can recover the stable data after any failure during data transfer or recovery.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Tertiary Storage Devices</a:t>
            </a:r>
          </a:p>
        </p:txBody>
      </p:sp>
      <p:sp>
        <p:nvSpPr>
          <p:cNvPr id="41987" name="Rectangle 3"/>
          <p:cNvSpPr>
            <a:spLocks noGrp="1" noChangeArrowheads="1"/>
          </p:cNvSpPr>
          <p:nvPr>
            <p:ph type="body" idx="1"/>
          </p:nvPr>
        </p:nvSpPr>
        <p:spPr/>
        <p:txBody>
          <a:bodyPr/>
          <a:lstStyle/>
          <a:p>
            <a:r>
              <a:rPr lang="en-US" smtClean="0"/>
              <a:t>Low cost is the defining characteristic of tertiary storage.</a:t>
            </a:r>
            <a:br>
              <a:rPr lang="en-US" smtClean="0"/>
            </a:br>
            <a:endParaRPr lang="en-US" smtClean="0"/>
          </a:p>
          <a:p>
            <a:r>
              <a:rPr lang="en-US" smtClean="0"/>
              <a:t>Generally, tertiary storage is built using </a:t>
            </a:r>
            <a:r>
              <a:rPr lang="en-US" i="1" smtClean="0"/>
              <a:t>removable media</a:t>
            </a:r>
            <a:br>
              <a:rPr lang="en-US" i="1" smtClean="0"/>
            </a:br>
            <a:endParaRPr lang="en-US" smtClean="0"/>
          </a:p>
          <a:p>
            <a:r>
              <a:rPr lang="en-US" smtClean="0"/>
              <a:t>Common examples of removable media are floppy disks and CD-ROMs; other types are available.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smtClean="0"/>
              <a:t>Moving-head Disk Mechanism</a:t>
            </a:r>
          </a:p>
        </p:txBody>
      </p:sp>
      <p:pic>
        <p:nvPicPr>
          <p:cNvPr id="6147" name="Picture 5"/>
          <p:cNvPicPr>
            <a:picLocks noChangeAspect="1" noChangeArrowheads="1"/>
          </p:cNvPicPr>
          <p:nvPr/>
        </p:nvPicPr>
        <p:blipFill>
          <a:blip r:embed="rId3" cstate="print"/>
          <a:srcRect l="801" t="2466" r="801" b="2834"/>
          <a:stretch>
            <a:fillRect/>
          </a:stretch>
        </p:blipFill>
        <p:spPr bwMode="auto">
          <a:xfrm>
            <a:off x="1293813" y="1282700"/>
            <a:ext cx="6996112" cy="5048250"/>
          </a:xfrm>
          <a:prstGeom prst="rect">
            <a:avLst/>
          </a:prstGeom>
          <a:noFill/>
          <a:ln w="38100" cmpd="dbl">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Removable Disks</a:t>
            </a:r>
          </a:p>
        </p:txBody>
      </p:sp>
      <p:sp>
        <p:nvSpPr>
          <p:cNvPr id="43011" name="Rectangle 3"/>
          <p:cNvSpPr>
            <a:spLocks noGrp="1" noChangeArrowheads="1"/>
          </p:cNvSpPr>
          <p:nvPr>
            <p:ph type="body" idx="1"/>
          </p:nvPr>
        </p:nvSpPr>
        <p:spPr>
          <a:xfrm>
            <a:off x="838200" y="1300163"/>
            <a:ext cx="7848600" cy="4876800"/>
          </a:xfrm>
        </p:spPr>
        <p:txBody>
          <a:bodyPr/>
          <a:lstStyle/>
          <a:p>
            <a:r>
              <a:rPr lang="en-US" smtClean="0"/>
              <a:t>Floppy disk — thin flexible disk coated with magnetic material, enclosed in a protective plastic case.</a:t>
            </a:r>
            <a:br>
              <a:rPr lang="en-US" smtClean="0"/>
            </a:br>
            <a:endParaRPr lang="en-US" smtClean="0"/>
          </a:p>
          <a:p>
            <a:pPr lvl="1"/>
            <a:r>
              <a:rPr lang="en-US" smtClean="0"/>
              <a:t>Most floppies hold about 1 MB; similar technology is used for removable disks that hold more than 1 GB.</a:t>
            </a:r>
          </a:p>
          <a:p>
            <a:pPr lvl="1"/>
            <a:r>
              <a:rPr lang="en-US" smtClean="0"/>
              <a:t>Removable magnetic disks can be nearly as fast as hard disks, but they are at a greater risk of damage from exposure.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Removable Disks (Cont.)</a:t>
            </a:r>
          </a:p>
        </p:txBody>
      </p:sp>
      <p:sp>
        <p:nvSpPr>
          <p:cNvPr id="44035" name="Rectangle 3"/>
          <p:cNvSpPr>
            <a:spLocks noGrp="1" noChangeArrowheads="1"/>
          </p:cNvSpPr>
          <p:nvPr>
            <p:ph type="body" idx="1"/>
          </p:nvPr>
        </p:nvSpPr>
        <p:spPr/>
        <p:txBody>
          <a:bodyPr/>
          <a:lstStyle/>
          <a:p>
            <a:r>
              <a:rPr lang="en-US" smtClean="0"/>
              <a:t>A magneto-optic disk records data on a rigid platter coated with magnetic material.</a:t>
            </a:r>
          </a:p>
          <a:p>
            <a:pPr lvl="1"/>
            <a:r>
              <a:rPr lang="en-US" smtClean="0"/>
              <a:t>Laser heat is used to amplify a large, weak magnetic field to record a bit.</a:t>
            </a:r>
          </a:p>
          <a:p>
            <a:pPr lvl="1"/>
            <a:r>
              <a:rPr lang="en-US" smtClean="0"/>
              <a:t>Laser light is also used to read data (Kerr effect).</a:t>
            </a:r>
          </a:p>
          <a:p>
            <a:pPr lvl="1"/>
            <a:r>
              <a:rPr lang="en-US" smtClean="0"/>
              <a:t>The magneto-optic head flies much farther from the disk surface than a magnetic disk head, and the magnetic material is covered with a protective layer of plastic or glass; resistant to head crashes.</a:t>
            </a:r>
            <a:br>
              <a:rPr lang="en-US" smtClean="0"/>
            </a:br>
            <a:endParaRPr lang="en-US" smtClean="0"/>
          </a:p>
          <a:p>
            <a:r>
              <a:rPr lang="en-US" smtClean="0"/>
              <a:t>Optical disks do not use magnetism; they employ special materials that are altered by laser light.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WORM Disks</a:t>
            </a:r>
          </a:p>
        </p:txBody>
      </p:sp>
      <p:sp>
        <p:nvSpPr>
          <p:cNvPr id="45059" name="Rectangle 3"/>
          <p:cNvSpPr>
            <a:spLocks noGrp="1" noChangeArrowheads="1"/>
          </p:cNvSpPr>
          <p:nvPr>
            <p:ph type="body" idx="1"/>
          </p:nvPr>
        </p:nvSpPr>
        <p:spPr/>
        <p:txBody>
          <a:bodyPr/>
          <a:lstStyle/>
          <a:p>
            <a:r>
              <a:rPr lang="en-US" smtClean="0"/>
              <a:t>The data on read-write disks can be modified over and over.</a:t>
            </a:r>
          </a:p>
          <a:p>
            <a:r>
              <a:rPr lang="en-US" smtClean="0"/>
              <a:t>WORM (“Write Once, Read Many Times”) disks can be written only once.</a:t>
            </a:r>
          </a:p>
          <a:p>
            <a:r>
              <a:rPr lang="en-US" smtClean="0"/>
              <a:t>Thin aluminum film sandwiched between two glass or plastic platters.</a:t>
            </a:r>
          </a:p>
          <a:p>
            <a:r>
              <a:rPr lang="en-US" smtClean="0"/>
              <a:t>To write a bit, the drive uses a laser light to burn a small hole through the aluminum; information can be destroyed by not altered.</a:t>
            </a:r>
          </a:p>
          <a:p>
            <a:r>
              <a:rPr lang="en-US" smtClean="0"/>
              <a:t>Very durable and reliable.</a:t>
            </a:r>
          </a:p>
          <a:p>
            <a:r>
              <a:rPr lang="en-US" i="1" smtClean="0"/>
              <a:t>Read Only</a:t>
            </a:r>
            <a:r>
              <a:rPr lang="en-US" smtClean="0"/>
              <a:t> disks, such ad CD-ROM and DVD, com from the factory with the data pre-recorded.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Tapes</a:t>
            </a:r>
          </a:p>
        </p:txBody>
      </p:sp>
      <p:sp>
        <p:nvSpPr>
          <p:cNvPr id="46083" name="Rectangle 3"/>
          <p:cNvSpPr>
            <a:spLocks noGrp="1" noChangeArrowheads="1"/>
          </p:cNvSpPr>
          <p:nvPr>
            <p:ph type="body" idx="1"/>
          </p:nvPr>
        </p:nvSpPr>
        <p:spPr/>
        <p:txBody>
          <a:bodyPr/>
          <a:lstStyle/>
          <a:p>
            <a:r>
              <a:rPr lang="en-US" smtClean="0"/>
              <a:t>Compared to a disk, a tape is less expensive and holds more data, but random access is much slower.</a:t>
            </a:r>
          </a:p>
          <a:p>
            <a:r>
              <a:rPr lang="en-US" smtClean="0"/>
              <a:t>Tape is an economical medium for purposes that do not require fast random access, e.g., backup copies of disk data, holding huge volumes of data.</a:t>
            </a:r>
          </a:p>
          <a:p>
            <a:r>
              <a:rPr lang="en-US" smtClean="0"/>
              <a:t>Large tape installations typically use robotic tape changers that move tapes between tape drives and storage slots in a tape library.</a:t>
            </a:r>
          </a:p>
          <a:p>
            <a:pPr lvl="1"/>
            <a:r>
              <a:rPr lang="en-US" smtClean="0"/>
              <a:t>stacker – library that holds a few tapes</a:t>
            </a:r>
          </a:p>
          <a:p>
            <a:pPr lvl="1"/>
            <a:r>
              <a:rPr lang="en-US" smtClean="0"/>
              <a:t>silo – library that holds thousands of tapes </a:t>
            </a:r>
          </a:p>
          <a:p>
            <a:r>
              <a:rPr lang="en-US" smtClean="0"/>
              <a:t>A disk-resident file can be </a:t>
            </a:r>
            <a:r>
              <a:rPr lang="en-US" i="1" smtClean="0"/>
              <a:t>archived</a:t>
            </a:r>
            <a:r>
              <a:rPr lang="en-US" smtClean="0"/>
              <a:t> to tape for low cost storage; the computer can </a:t>
            </a:r>
            <a:r>
              <a:rPr lang="en-US" i="1" smtClean="0"/>
              <a:t>stage</a:t>
            </a:r>
            <a:r>
              <a:rPr lang="en-US" smtClean="0"/>
              <a:t> it back into disk storage for active use.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Operating System Issues</a:t>
            </a:r>
          </a:p>
        </p:txBody>
      </p:sp>
      <p:sp>
        <p:nvSpPr>
          <p:cNvPr id="47107" name="Rectangle 3"/>
          <p:cNvSpPr>
            <a:spLocks noGrp="1" noChangeArrowheads="1"/>
          </p:cNvSpPr>
          <p:nvPr>
            <p:ph type="body" idx="1"/>
          </p:nvPr>
        </p:nvSpPr>
        <p:spPr/>
        <p:txBody>
          <a:bodyPr/>
          <a:lstStyle/>
          <a:p>
            <a:r>
              <a:rPr lang="en-US" smtClean="0"/>
              <a:t>Major OS jobs are to manage physical devices and to present a virtual machine abstraction to applications</a:t>
            </a:r>
            <a:br>
              <a:rPr lang="en-US" smtClean="0"/>
            </a:br>
            <a:endParaRPr lang="en-US" smtClean="0"/>
          </a:p>
          <a:p>
            <a:r>
              <a:rPr lang="en-US" smtClean="0"/>
              <a:t>For hard disks, the OS provides two abstraction:</a:t>
            </a:r>
          </a:p>
          <a:p>
            <a:pPr lvl="1"/>
            <a:r>
              <a:rPr lang="en-US" smtClean="0"/>
              <a:t>Raw device – an array of data blocks.</a:t>
            </a:r>
          </a:p>
          <a:p>
            <a:pPr lvl="1"/>
            <a:r>
              <a:rPr lang="en-US" smtClean="0"/>
              <a:t>File system – the OS queues and schedules the interleaved requests from several applications.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Application Interface</a:t>
            </a:r>
          </a:p>
        </p:txBody>
      </p:sp>
      <p:sp>
        <p:nvSpPr>
          <p:cNvPr id="48131" name="Rectangle 3"/>
          <p:cNvSpPr>
            <a:spLocks noGrp="1" noChangeArrowheads="1"/>
          </p:cNvSpPr>
          <p:nvPr>
            <p:ph type="body" idx="1"/>
          </p:nvPr>
        </p:nvSpPr>
        <p:spPr/>
        <p:txBody>
          <a:bodyPr/>
          <a:lstStyle/>
          <a:p>
            <a:r>
              <a:rPr lang="en-US" smtClean="0"/>
              <a:t>Most OSs  handle removable disks almost exactly like fixed disks — a new cartridge is formatted and an empty file system is generated on the disk.</a:t>
            </a:r>
          </a:p>
          <a:p>
            <a:r>
              <a:rPr lang="en-US" smtClean="0"/>
              <a:t>Tapes are presented as a raw storage medium, i.e., and application does not not open a file on the tape, it opens the whole tape drive as a raw device.</a:t>
            </a:r>
          </a:p>
          <a:p>
            <a:r>
              <a:rPr lang="en-US" smtClean="0"/>
              <a:t>Usually the tape drive is reserved for the exclusive use of that application.</a:t>
            </a:r>
          </a:p>
          <a:p>
            <a:r>
              <a:rPr lang="en-US" smtClean="0"/>
              <a:t>Since the OS does not provide file system services, the application must decide how to use the array of blocks.</a:t>
            </a:r>
          </a:p>
          <a:p>
            <a:r>
              <a:rPr lang="en-US" smtClean="0"/>
              <a:t>Since every application makes up its own rules for how to organize a tape, a tape full of data can generally only be used by the program that created it.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Tape Drives</a:t>
            </a:r>
          </a:p>
        </p:txBody>
      </p:sp>
      <p:sp>
        <p:nvSpPr>
          <p:cNvPr id="49155" name="Rectangle 3"/>
          <p:cNvSpPr>
            <a:spLocks noGrp="1" noChangeArrowheads="1"/>
          </p:cNvSpPr>
          <p:nvPr>
            <p:ph type="body" idx="1"/>
          </p:nvPr>
        </p:nvSpPr>
        <p:spPr/>
        <p:txBody>
          <a:bodyPr/>
          <a:lstStyle/>
          <a:p>
            <a:r>
              <a:rPr lang="en-US" smtClean="0"/>
              <a:t>The basic operations for a tape drive differ from those of a disk drive.</a:t>
            </a:r>
          </a:p>
          <a:p>
            <a:r>
              <a:rPr lang="en-US" b="1" smtClean="0"/>
              <a:t>locate</a:t>
            </a:r>
            <a:r>
              <a:rPr lang="en-US" smtClean="0"/>
              <a:t> positions the tape to a specific logical block, not an entire track (corresponds to </a:t>
            </a:r>
            <a:r>
              <a:rPr lang="en-US" b="1" smtClean="0"/>
              <a:t>seek</a:t>
            </a:r>
            <a:r>
              <a:rPr lang="en-US" smtClean="0"/>
              <a:t>).</a:t>
            </a:r>
          </a:p>
          <a:p>
            <a:r>
              <a:rPr lang="en-US" smtClean="0"/>
              <a:t>The </a:t>
            </a:r>
            <a:r>
              <a:rPr lang="en-US" b="1" smtClean="0"/>
              <a:t>read position</a:t>
            </a:r>
            <a:r>
              <a:rPr lang="en-US" smtClean="0"/>
              <a:t> operation returns the logical block number where the tape head is.</a:t>
            </a:r>
          </a:p>
          <a:p>
            <a:r>
              <a:rPr lang="en-US" smtClean="0"/>
              <a:t>The </a:t>
            </a:r>
            <a:r>
              <a:rPr lang="en-US" b="1" smtClean="0"/>
              <a:t>space</a:t>
            </a:r>
            <a:r>
              <a:rPr lang="en-US" smtClean="0"/>
              <a:t> operation enables relative motion.</a:t>
            </a:r>
          </a:p>
          <a:p>
            <a:r>
              <a:rPr lang="en-US" smtClean="0"/>
              <a:t>Tape drives are “append-only” devices; updating a block in the middle of the tape also effectively erases everything beyond that block.</a:t>
            </a:r>
          </a:p>
          <a:p>
            <a:r>
              <a:rPr lang="en-US" smtClean="0"/>
              <a:t>An EOT mark is placed after a block that is written.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File Naming</a:t>
            </a:r>
          </a:p>
        </p:txBody>
      </p:sp>
      <p:sp>
        <p:nvSpPr>
          <p:cNvPr id="50179" name="Rectangle 3"/>
          <p:cNvSpPr>
            <a:spLocks noGrp="1" noChangeArrowheads="1"/>
          </p:cNvSpPr>
          <p:nvPr>
            <p:ph type="body" idx="1"/>
          </p:nvPr>
        </p:nvSpPr>
        <p:spPr/>
        <p:txBody>
          <a:bodyPr/>
          <a:lstStyle/>
          <a:p>
            <a:r>
              <a:rPr lang="en-US" smtClean="0"/>
              <a:t>The issue of naming files on removable media is especially difficult when we want to write data on a removable cartridge on one computer, and then use the cartridge in another computer. </a:t>
            </a:r>
          </a:p>
          <a:p>
            <a:r>
              <a:rPr lang="en-US" smtClean="0"/>
              <a:t>Contemporary OSs generally leave the name space problem unsolved for removable media, and depend on applications and users to figure out how to access and interpret the data.</a:t>
            </a:r>
          </a:p>
          <a:p>
            <a:r>
              <a:rPr lang="en-US" smtClean="0"/>
              <a:t>Some kinds of removable media (e.g., CDs) are so well standardized that all computers use them the same way.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27125" y="454025"/>
            <a:ext cx="7405688" cy="457200"/>
          </a:xfrm>
        </p:spPr>
        <p:txBody>
          <a:bodyPr/>
          <a:lstStyle/>
          <a:p>
            <a:pPr eaLnBrk="1" hangingPunct="1"/>
            <a:r>
              <a:rPr lang="en-US" sz="2800" smtClean="0"/>
              <a:t>Hierarchical Storage Management (HSM)</a:t>
            </a:r>
          </a:p>
        </p:txBody>
      </p:sp>
      <p:sp>
        <p:nvSpPr>
          <p:cNvPr id="51203" name="Rectangle 3"/>
          <p:cNvSpPr>
            <a:spLocks noGrp="1" noChangeArrowheads="1"/>
          </p:cNvSpPr>
          <p:nvPr>
            <p:ph type="body" idx="1"/>
          </p:nvPr>
        </p:nvSpPr>
        <p:spPr/>
        <p:txBody>
          <a:bodyPr/>
          <a:lstStyle/>
          <a:p>
            <a:r>
              <a:rPr lang="en-US" smtClean="0"/>
              <a:t>A hierarchical storage system extends the storage hierarchy beyond primary memory and secondary storage to incorporate tertiary storage — usually implemented as a jukebox of tapes or removable disks.</a:t>
            </a:r>
          </a:p>
          <a:p>
            <a:r>
              <a:rPr lang="en-US" smtClean="0"/>
              <a:t>Usually incorporate tertiary storage by extending the file system.</a:t>
            </a:r>
          </a:p>
          <a:p>
            <a:pPr lvl="1"/>
            <a:r>
              <a:rPr lang="en-US" smtClean="0"/>
              <a:t>Small and frequently used files remain on disk.</a:t>
            </a:r>
          </a:p>
          <a:p>
            <a:pPr lvl="1"/>
            <a:r>
              <a:rPr lang="en-US" smtClean="0"/>
              <a:t>Large, old, inactive files are archived to the jukebox.</a:t>
            </a:r>
          </a:p>
          <a:p>
            <a:r>
              <a:rPr lang="en-US" smtClean="0"/>
              <a:t>HSM is usually found in supercomputing centers and other large installations that have enormous volumes of data.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Speed </a:t>
            </a:r>
          </a:p>
        </p:txBody>
      </p:sp>
      <p:sp>
        <p:nvSpPr>
          <p:cNvPr id="52227" name="Rectangle 3"/>
          <p:cNvSpPr>
            <a:spLocks noGrp="1" noChangeArrowheads="1"/>
          </p:cNvSpPr>
          <p:nvPr>
            <p:ph type="body" idx="1"/>
          </p:nvPr>
        </p:nvSpPr>
        <p:spPr/>
        <p:txBody>
          <a:bodyPr/>
          <a:lstStyle/>
          <a:p>
            <a:r>
              <a:rPr lang="en-US" smtClean="0"/>
              <a:t>Two aspects of speed in tertiary storage are bandwidth and latency.</a:t>
            </a:r>
            <a:br>
              <a:rPr lang="en-US" smtClean="0"/>
            </a:br>
            <a:endParaRPr lang="en-US" smtClean="0"/>
          </a:p>
          <a:p>
            <a:r>
              <a:rPr lang="en-US" smtClean="0"/>
              <a:t>Bandwidth is measured in bytes per second.</a:t>
            </a:r>
          </a:p>
          <a:p>
            <a:pPr lvl="1"/>
            <a:r>
              <a:rPr lang="en-US" smtClean="0"/>
              <a:t>Sustained bandwidth – average data rate during a large transfer; # of bytes/transfer time.</a:t>
            </a:r>
            <a:br>
              <a:rPr lang="en-US" smtClean="0"/>
            </a:br>
            <a:r>
              <a:rPr lang="en-US" smtClean="0"/>
              <a:t>Data rate when the data stream is actually flowing.</a:t>
            </a:r>
          </a:p>
          <a:p>
            <a:pPr lvl="1"/>
            <a:r>
              <a:rPr lang="en-US" smtClean="0"/>
              <a:t>Effective bandwidth – average over the entire I/O time, including </a:t>
            </a:r>
            <a:r>
              <a:rPr lang="en-US" b="1" smtClean="0"/>
              <a:t>seek</a:t>
            </a:r>
            <a:r>
              <a:rPr lang="en-US" smtClean="0"/>
              <a:t> or </a:t>
            </a:r>
            <a:r>
              <a:rPr lang="en-US" b="1" smtClean="0"/>
              <a:t>locate</a:t>
            </a:r>
            <a:r>
              <a:rPr lang="en-US" smtClean="0"/>
              <a:t>, and cartridge switching.</a:t>
            </a:r>
            <a:br>
              <a:rPr lang="en-US" smtClean="0"/>
            </a:br>
            <a:r>
              <a:rPr lang="en-US" smtClean="0"/>
              <a:t>Drive’s overall data rate.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Solid state disks</a:t>
            </a:r>
          </a:p>
        </p:txBody>
      </p:sp>
      <p:sp>
        <p:nvSpPr>
          <p:cNvPr id="7171" name="Content Placeholder 2"/>
          <p:cNvSpPr>
            <a:spLocks noGrp="1"/>
          </p:cNvSpPr>
          <p:nvPr>
            <p:ph idx="1"/>
          </p:nvPr>
        </p:nvSpPr>
        <p:spPr/>
        <p:txBody>
          <a:bodyPr/>
          <a:lstStyle/>
          <a:p>
            <a:r>
              <a:rPr lang="en-US" smtClean="0"/>
              <a:t>Flash memory:</a:t>
            </a:r>
          </a:p>
          <a:p>
            <a:pPr lvl="1"/>
            <a:r>
              <a:rPr lang="en-US" smtClean="0"/>
              <a:t>Single level cell (SLC)</a:t>
            </a:r>
          </a:p>
          <a:p>
            <a:pPr lvl="1"/>
            <a:r>
              <a:rPr lang="en-US" smtClean="0"/>
              <a:t>Multi-level cell (MLC)</a:t>
            </a:r>
          </a:p>
          <a:p>
            <a:r>
              <a:rPr lang="en-US" smtClean="0"/>
              <a:t>Differences from hard disks</a:t>
            </a:r>
          </a:p>
          <a:p>
            <a:pPr lvl="1"/>
            <a:r>
              <a:rPr lang="en-US" smtClean="0"/>
              <a:t>No moving component</a:t>
            </a:r>
          </a:p>
          <a:p>
            <a:pPr lvl="1"/>
            <a:r>
              <a:rPr lang="en-US" smtClean="0"/>
              <a:t>Speed:</a:t>
            </a:r>
          </a:p>
          <a:p>
            <a:pPr lvl="2"/>
            <a:r>
              <a:rPr lang="en-US" smtClean="0"/>
              <a:t>Faster random access (no moving component)</a:t>
            </a:r>
          </a:p>
          <a:p>
            <a:pPr lvl="2"/>
            <a:r>
              <a:rPr lang="en-US" smtClean="0"/>
              <a:t>(possibly) Faster sequential access</a:t>
            </a:r>
          </a:p>
          <a:p>
            <a:pPr lvl="1"/>
            <a:r>
              <a:rPr lang="en-US" smtClean="0"/>
              <a:t>Contiguous allocation does not help</a:t>
            </a:r>
          </a:p>
          <a:p>
            <a:pPr lvl="1"/>
            <a:r>
              <a:rPr lang="en-US" smtClean="0"/>
              <a:t>Spreading data across multiple chips can help performance</a:t>
            </a:r>
          </a:p>
          <a:p>
            <a:pPr lvl="1"/>
            <a:r>
              <a:rPr lang="en-US" smtClean="0"/>
              <a:t>Memory wear: about 3000-5000 overwrite cycles</a:t>
            </a:r>
          </a:p>
          <a:p>
            <a:pPr lvl="2"/>
            <a:r>
              <a:rPr lang="en-US" smtClean="0"/>
              <a:t>Needs clever algorithms to manage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Speed (Cont.)</a:t>
            </a:r>
          </a:p>
        </p:txBody>
      </p:sp>
      <p:sp>
        <p:nvSpPr>
          <p:cNvPr id="53251" name="Rectangle 3"/>
          <p:cNvSpPr>
            <a:spLocks noGrp="1" noChangeArrowheads="1"/>
          </p:cNvSpPr>
          <p:nvPr>
            <p:ph type="body" idx="1"/>
          </p:nvPr>
        </p:nvSpPr>
        <p:spPr>
          <a:xfrm>
            <a:off x="825500" y="1295400"/>
            <a:ext cx="7643813" cy="4114800"/>
          </a:xfrm>
        </p:spPr>
        <p:txBody>
          <a:bodyPr/>
          <a:lstStyle/>
          <a:p>
            <a:r>
              <a:rPr lang="en-US" smtClean="0"/>
              <a:t>Access latency – amount of time needed to locate data.</a:t>
            </a:r>
          </a:p>
          <a:p>
            <a:pPr lvl="1"/>
            <a:r>
              <a:rPr lang="en-US" smtClean="0"/>
              <a:t>Access time for a disk – move the arm to the selected cylinder and wait for the rotational latency; &lt; 35 milliseconds.</a:t>
            </a:r>
          </a:p>
          <a:p>
            <a:pPr lvl="1"/>
            <a:r>
              <a:rPr lang="en-US" smtClean="0"/>
              <a:t>Access on tape requires winding the tape reels until the selected block reaches the tape head; tens or hundreds of seconds.</a:t>
            </a:r>
          </a:p>
          <a:p>
            <a:pPr lvl="1"/>
            <a:r>
              <a:rPr lang="en-US" smtClean="0"/>
              <a:t>Generally say that random access within a tape cartridge is about a thousand times slower than random access on disk.</a:t>
            </a:r>
          </a:p>
          <a:p>
            <a:r>
              <a:rPr lang="en-US" smtClean="0"/>
              <a:t>The low cost of tertiary storage is a result of having many cheap cartridges share a few expensive drives.</a:t>
            </a:r>
          </a:p>
          <a:p>
            <a:r>
              <a:rPr lang="en-US" smtClean="0"/>
              <a:t>A removable library is best devoted to the storage of infrequently used data, because the library can only satisfy a relatively small number of I/O requests per hour.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Reliability</a:t>
            </a:r>
          </a:p>
        </p:txBody>
      </p:sp>
      <p:sp>
        <p:nvSpPr>
          <p:cNvPr id="54275" name="Rectangle 3"/>
          <p:cNvSpPr>
            <a:spLocks noGrp="1" noChangeArrowheads="1"/>
          </p:cNvSpPr>
          <p:nvPr>
            <p:ph type="body" idx="1"/>
          </p:nvPr>
        </p:nvSpPr>
        <p:spPr/>
        <p:txBody>
          <a:bodyPr/>
          <a:lstStyle/>
          <a:p>
            <a:r>
              <a:rPr lang="en-US" smtClean="0"/>
              <a:t>A fixed disk drive is likely to be more reliable than a removable disk or tape drive.</a:t>
            </a:r>
            <a:br>
              <a:rPr lang="en-US" smtClean="0"/>
            </a:br>
            <a:endParaRPr lang="en-US" smtClean="0"/>
          </a:p>
          <a:p>
            <a:r>
              <a:rPr lang="en-US" smtClean="0"/>
              <a:t>An optical cartridge is likely to be more reliable than a magnetic disk or tape.</a:t>
            </a:r>
            <a:br>
              <a:rPr lang="en-US" smtClean="0"/>
            </a:br>
            <a:endParaRPr lang="en-US" smtClean="0"/>
          </a:p>
          <a:p>
            <a:r>
              <a:rPr lang="en-US" smtClean="0"/>
              <a:t>A head crash in a fixed hard disk generally destroys the data, whereas the failure of a tape drive or optical disk drive often leaves the data cartridge unharmed.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Cost</a:t>
            </a:r>
          </a:p>
        </p:txBody>
      </p:sp>
      <p:sp>
        <p:nvSpPr>
          <p:cNvPr id="55299" name="Rectangle 3"/>
          <p:cNvSpPr>
            <a:spLocks noGrp="1" noChangeArrowheads="1"/>
          </p:cNvSpPr>
          <p:nvPr>
            <p:ph type="body" idx="1"/>
          </p:nvPr>
        </p:nvSpPr>
        <p:spPr/>
        <p:txBody>
          <a:bodyPr/>
          <a:lstStyle/>
          <a:p>
            <a:r>
              <a:rPr lang="en-US" smtClean="0"/>
              <a:t>Main memory is much more expensive than disk storage</a:t>
            </a:r>
            <a:br>
              <a:rPr lang="en-US" smtClean="0"/>
            </a:br>
            <a:endParaRPr lang="en-US" smtClean="0"/>
          </a:p>
          <a:p>
            <a:r>
              <a:rPr lang="en-US" smtClean="0"/>
              <a:t>The cost per megabyte of hard disk storage is competitive with magnetic tape if only one tape is used per drive.</a:t>
            </a:r>
            <a:br>
              <a:rPr lang="en-US" smtClean="0"/>
            </a:br>
            <a:endParaRPr lang="en-US" smtClean="0"/>
          </a:p>
          <a:p>
            <a:r>
              <a:rPr lang="en-US" smtClean="0"/>
              <a:t>The cheapest tape drives and the cheapest disk drives have had about the same storage capacity over the years.</a:t>
            </a:r>
            <a:br>
              <a:rPr lang="en-US" smtClean="0"/>
            </a:br>
            <a:endParaRPr lang="en-US" smtClean="0"/>
          </a:p>
          <a:p>
            <a:r>
              <a:rPr lang="en-US" smtClean="0"/>
              <a:t>Tertiary storage gives a cost savings only when the number of cartridges is considerably larger than the number of drives.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38225" y="0"/>
            <a:ext cx="7772400" cy="844550"/>
          </a:xfrm>
        </p:spPr>
        <p:txBody>
          <a:bodyPr/>
          <a:lstStyle/>
          <a:p>
            <a:pPr eaLnBrk="1" hangingPunct="1"/>
            <a:r>
              <a:rPr lang="en-US" sz="2400" smtClean="0"/>
              <a:t>Price per Megabyte of DRAM, From 1981 to 2004</a:t>
            </a:r>
          </a:p>
        </p:txBody>
      </p:sp>
      <p:pic>
        <p:nvPicPr>
          <p:cNvPr id="56323" name="Picture 6"/>
          <p:cNvPicPr>
            <a:picLocks noChangeAspect="1" noChangeArrowheads="1"/>
          </p:cNvPicPr>
          <p:nvPr/>
        </p:nvPicPr>
        <p:blipFill>
          <a:blip r:embed="rId3" cstate="print"/>
          <a:srcRect/>
          <a:stretch>
            <a:fillRect/>
          </a:stretch>
        </p:blipFill>
        <p:spPr bwMode="auto">
          <a:xfrm>
            <a:off x="1136650" y="1154113"/>
            <a:ext cx="6757988" cy="49212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11250" y="0"/>
            <a:ext cx="7772400" cy="844550"/>
          </a:xfrm>
        </p:spPr>
        <p:txBody>
          <a:bodyPr/>
          <a:lstStyle/>
          <a:p>
            <a:pPr eaLnBrk="1" hangingPunct="1"/>
            <a:r>
              <a:rPr lang="en-US" sz="2000" smtClean="0"/>
              <a:t>Price per Megabyte of Magnetic Hard Disk, From 1981 to 2004</a:t>
            </a:r>
          </a:p>
        </p:txBody>
      </p:sp>
      <p:pic>
        <p:nvPicPr>
          <p:cNvPr id="57347" name="Picture 5"/>
          <p:cNvPicPr>
            <a:picLocks noChangeAspect="1" noChangeArrowheads="1"/>
          </p:cNvPicPr>
          <p:nvPr/>
        </p:nvPicPr>
        <p:blipFill>
          <a:blip r:embed="rId3" cstate="print"/>
          <a:srcRect/>
          <a:stretch>
            <a:fillRect/>
          </a:stretch>
        </p:blipFill>
        <p:spPr bwMode="auto">
          <a:xfrm>
            <a:off x="952500" y="1162050"/>
            <a:ext cx="6972300" cy="50927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2400" smtClean="0"/>
              <a:t>Price per Megabyte of a Tape Drive, From 1984-2000</a:t>
            </a:r>
          </a:p>
        </p:txBody>
      </p:sp>
      <p:pic>
        <p:nvPicPr>
          <p:cNvPr id="58371" name="Picture 6"/>
          <p:cNvPicPr>
            <a:picLocks noChangeAspect="1" noChangeArrowheads="1"/>
          </p:cNvPicPr>
          <p:nvPr/>
        </p:nvPicPr>
        <p:blipFill>
          <a:blip r:embed="rId3" cstate="print"/>
          <a:srcRect/>
          <a:stretch>
            <a:fillRect/>
          </a:stretch>
        </p:blipFill>
        <p:spPr bwMode="auto">
          <a:xfrm>
            <a:off x="912813" y="1350963"/>
            <a:ext cx="6672262" cy="481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pPr eaLnBrk="1" hangingPunct="1"/>
            <a:r>
              <a:rPr lang="en-US" smtClean="0"/>
              <a:t>End of Chapter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Disk Structure</a:t>
            </a:r>
          </a:p>
        </p:txBody>
      </p:sp>
      <p:sp>
        <p:nvSpPr>
          <p:cNvPr id="8195" name="Rectangle 3"/>
          <p:cNvSpPr>
            <a:spLocks noGrp="1" noChangeArrowheads="1"/>
          </p:cNvSpPr>
          <p:nvPr>
            <p:ph type="body" idx="1"/>
          </p:nvPr>
        </p:nvSpPr>
        <p:spPr/>
        <p:txBody>
          <a:bodyPr/>
          <a:lstStyle/>
          <a:p>
            <a:r>
              <a:rPr lang="en-US" smtClean="0"/>
              <a:t>Disk drives are addressed as large 1-dimensional arrays of </a:t>
            </a:r>
            <a:r>
              <a:rPr lang="en-US" i="1" smtClean="0"/>
              <a:t>logical blocks</a:t>
            </a:r>
            <a:r>
              <a:rPr lang="en-US" smtClean="0"/>
              <a:t>, where the logical block is the smallest unit of transfer. </a:t>
            </a:r>
            <a:br>
              <a:rPr lang="en-US" smtClean="0"/>
            </a:br>
            <a:endParaRPr lang="en-US" smtClean="0"/>
          </a:p>
          <a:p>
            <a:r>
              <a:rPr lang="en-US" smtClean="0"/>
              <a:t>The 1-dimensional array of logical blocks is mapped into the sectors of the disk sequentially.</a:t>
            </a:r>
          </a:p>
          <a:p>
            <a:pPr lvl="1"/>
            <a:r>
              <a:rPr lang="en-US" smtClean="0"/>
              <a:t>Sector 0 is the first sector of the first track on the outermost cylinder.</a:t>
            </a:r>
          </a:p>
          <a:p>
            <a:pPr lvl="1"/>
            <a:r>
              <a:rPr lang="en-US" smtClean="0"/>
              <a:t>Mapping proceeds in order through that track, then the rest of the tracks in that cylinder, and then through the rest of the cylinders from outermost to innermost.</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smtClean="0"/>
              <a:t>Magnetic tape</a:t>
            </a:r>
          </a:p>
        </p:txBody>
      </p:sp>
      <p:sp>
        <p:nvSpPr>
          <p:cNvPr id="9219" name="Text Placeholder 3"/>
          <p:cNvSpPr>
            <a:spLocks noGrp="1"/>
          </p:cNvSpPr>
          <p:nvPr>
            <p:ph type="body" idx="1"/>
          </p:nvPr>
        </p:nvSpPr>
        <p:spPr/>
        <p:txBody>
          <a:bodyPr/>
          <a:lstStyle/>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800" smtClean="0"/>
              <a:t>Magnetic tape</a:t>
            </a:r>
          </a:p>
        </p:txBody>
      </p:sp>
      <p:sp>
        <p:nvSpPr>
          <p:cNvPr id="10243" name="Rectangle 3"/>
          <p:cNvSpPr>
            <a:spLocks noGrp="1" noChangeArrowheads="1"/>
          </p:cNvSpPr>
          <p:nvPr>
            <p:ph type="body" idx="1"/>
          </p:nvPr>
        </p:nvSpPr>
        <p:spPr/>
        <p:txBody>
          <a:bodyPr/>
          <a:lstStyle/>
          <a:p>
            <a:r>
              <a:rPr lang="en-US" smtClean="0"/>
              <a:t>Magnetic tape</a:t>
            </a:r>
          </a:p>
          <a:p>
            <a:pPr lvl="1"/>
            <a:r>
              <a:rPr lang="en-US" smtClean="0"/>
              <a:t>Was early secondary-storage medium</a:t>
            </a:r>
          </a:p>
          <a:p>
            <a:pPr lvl="1"/>
            <a:r>
              <a:rPr lang="en-US" smtClean="0"/>
              <a:t>Relatively permanent and holds large quantities of data</a:t>
            </a:r>
          </a:p>
          <a:p>
            <a:pPr lvl="1"/>
            <a:r>
              <a:rPr lang="en-US" smtClean="0"/>
              <a:t>Access time slow</a:t>
            </a:r>
          </a:p>
          <a:p>
            <a:pPr lvl="1"/>
            <a:r>
              <a:rPr lang="en-US" smtClean="0"/>
              <a:t>Random access ~1000 times slower than disk</a:t>
            </a:r>
          </a:p>
          <a:p>
            <a:pPr lvl="1"/>
            <a:r>
              <a:rPr lang="en-US" smtClean="0"/>
              <a:t>Mainly used for backup, storage of infrequently-used data, transfer medium between systems</a:t>
            </a:r>
          </a:p>
          <a:p>
            <a:pPr lvl="1"/>
            <a:r>
              <a:rPr lang="en-US" smtClean="0"/>
              <a:t>Kept in spool and wound or rewound past read-write head</a:t>
            </a:r>
          </a:p>
          <a:p>
            <a:pPr lvl="1"/>
            <a:r>
              <a:rPr lang="en-US" smtClean="0"/>
              <a:t>Once data under head, transfer rates comparable to disk</a:t>
            </a:r>
          </a:p>
          <a:p>
            <a:pPr lvl="1"/>
            <a:r>
              <a:rPr lang="en-US" smtClean="0"/>
              <a:t>20-200GB typical storage</a:t>
            </a:r>
          </a:p>
          <a:p>
            <a:pPr lvl="1"/>
            <a:r>
              <a:rPr lang="en-US" smtClean="0"/>
              <a:t>Common technologies are 4mm, 8mm, 19mm, LTO-2 and SDLT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Attaching storage to the computer</a:t>
            </a:r>
          </a:p>
        </p:txBody>
      </p:sp>
      <p:sp>
        <p:nvSpPr>
          <p:cNvPr id="11267" name="Rectangle 3"/>
          <p:cNvSpPr>
            <a:spLocks noGrp="1" noChangeArrowheads="1"/>
          </p:cNvSpPr>
          <p:nvPr>
            <p:ph type="body" idx="1"/>
          </p:nvPr>
        </p:nvSpPr>
        <p:spPr/>
        <p:txBody>
          <a:bodyPr/>
          <a:lstStyle/>
          <a:p>
            <a:r>
              <a:rPr lang="en-US" smtClean="0"/>
              <a:t>Host-attached storage accessed through I/O ports talking to I/O busses</a:t>
            </a:r>
          </a:p>
          <a:p>
            <a:r>
              <a:rPr lang="en-US" smtClean="0"/>
              <a:t>ATA and Serial ATA </a:t>
            </a:r>
          </a:p>
          <a:p>
            <a:pPr lvl="1"/>
            <a:r>
              <a:rPr lang="en-US" smtClean="0"/>
              <a:t>Name coming from IBM PC AT (AT attachment techology)</a:t>
            </a:r>
          </a:p>
          <a:p>
            <a:pPr lvl="1"/>
            <a:r>
              <a:rPr lang="en-US" smtClean="0"/>
              <a:t>Parallel ATA </a:t>
            </a:r>
            <a:r>
              <a:rPr lang="en-US" smtClean="0">
                <a:sym typeface="Wingdings" pitchFamily="2" charset="2"/>
              </a:rPr>
              <a:t> Serial ATA</a:t>
            </a:r>
          </a:p>
          <a:p>
            <a:pPr lvl="1"/>
            <a:r>
              <a:rPr lang="en-US" b="1" smtClean="0"/>
              <a:t>Serial ATA </a:t>
            </a:r>
            <a:r>
              <a:rPr lang="en-US" smtClean="0"/>
              <a:t>revision 3 – 6GBit / sec – this is what you will find in most modern desktop systems</a:t>
            </a:r>
            <a:endParaRPr lang="en-US" b="1" smtClean="0"/>
          </a:p>
          <a:p>
            <a:r>
              <a:rPr lang="en-US" smtClean="0"/>
              <a:t>SCSI – small computer system interface</a:t>
            </a:r>
          </a:p>
          <a:p>
            <a:pPr lvl="1"/>
            <a:r>
              <a:rPr lang="en-US" smtClean="0"/>
              <a:t>SCSI itself is a bus, up to 16 devices on one cable, </a:t>
            </a:r>
            <a:r>
              <a:rPr lang="en-US" b="1" smtClean="0"/>
              <a:t>SCSI initiator</a:t>
            </a:r>
            <a:r>
              <a:rPr lang="en-US" smtClean="0"/>
              <a:t> requests operation and </a:t>
            </a:r>
            <a:r>
              <a:rPr lang="en-US" b="1" smtClean="0"/>
              <a:t>SCSI targets</a:t>
            </a:r>
            <a:r>
              <a:rPr lang="en-US" smtClean="0"/>
              <a:t> perform tasks </a:t>
            </a:r>
          </a:p>
          <a:p>
            <a:pPr lvl="1"/>
            <a:r>
              <a:rPr lang="en-US" smtClean="0"/>
              <a:t>Each target can have up to 8 </a:t>
            </a:r>
            <a:r>
              <a:rPr lang="en-US" b="1" smtClean="0"/>
              <a:t>logical units</a:t>
            </a:r>
            <a:r>
              <a:rPr lang="en-US" smtClean="0"/>
              <a:t> (disks attached to device controller</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OS8</Template>
  <TotalTime>2597</TotalTime>
  <Words>2386</Words>
  <Application>Microsoft Office PowerPoint</Application>
  <PresentationFormat>On-screen Show (4:3)</PresentationFormat>
  <Paragraphs>290</Paragraphs>
  <Slides>56</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Verdana</vt:lpstr>
      <vt:lpstr>Arial</vt:lpstr>
      <vt:lpstr>Helvetica</vt:lpstr>
      <vt:lpstr>Monotype Sorts</vt:lpstr>
      <vt:lpstr>Webdings</vt:lpstr>
      <vt:lpstr>Times New Roman</vt:lpstr>
      <vt:lpstr>Wingdings</vt:lpstr>
      <vt:lpstr>Symbol</vt:lpstr>
      <vt:lpstr>os-8</vt:lpstr>
      <vt:lpstr>Chapter 12:  Mass-Storage Systems</vt:lpstr>
      <vt:lpstr>Hard disks</vt:lpstr>
      <vt:lpstr>Magnetic disks</vt:lpstr>
      <vt:lpstr>Moving-head Disk Mechanism</vt:lpstr>
      <vt:lpstr>Solid state disks</vt:lpstr>
      <vt:lpstr>Disk Structure</vt:lpstr>
      <vt:lpstr>Magnetic tape</vt:lpstr>
      <vt:lpstr>Magnetic tape</vt:lpstr>
      <vt:lpstr>Attaching storage to the computer</vt:lpstr>
      <vt:lpstr>Attaching storage to the computer (cont’d)</vt:lpstr>
      <vt:lpstr>Organization of storage and computing devices</vt:lpstr>
      <vt:lpstr>Storage organization</vt:lpstr>
      <vt:lpstr>Network-Attached Storage</vt:lpstr>
      <vt:lpstr>Storage Area Network</vt:lpstr>
      <vt:lpstr>Disk scheduling</vt:lpstr>
      <vt:lpstr>Disk Scheduling</vt:lpstr>
      <vt:lpstr>Disk Scheduling (Cont.)</vt:lpstr>
      <vt:lpstr>FCFS</vt:lpstr>
      <vt:lpstr>SSTF</vt:lpstr>
      <vt:lpstr>SSTF (Cont.)</vt:lpstr>
      <vt:lpstr>SCAN</vt:lpstr>
      <vt:lpstr>SCAN (Cont.)</vt:lpstr>
      <vt:lpstr>C-SCAN</vt:lpstr>
      <vt:lpstr>C-SCAN (Cont.)</vt:lpstr>
      <vt:lpstr>C-LOOK</vt:lpstr>
      <vt:lpstr>C-LOOK (Cont.)</vt:lpstr>
      <vt:lpstr>Selecting a Disk-Scheduling Algorithm</vt:lpstr>
      <vt:lpstr>Disk Management</vt:lpstr>
      <vt:lpstr>Disk organization</vt:lpstr>
      <vt:lpstr>Booting from a Disk in Windows 2000</vt:lpstr>
      <vt:lpstr>Swap-Space Management</vt:lpstr>
      <vt:lpstr>Data Structures for Swapping on Linux Systems</vt:lpstr>
      <vt:lpstr>RAID: achieving reliability</vt:lpstr>
      <vt:lpstr>RAID Structure</vt:lpstr>
      <vt:lpstr>RAID (cont)</vt:lpstr>
      <vt:lpstr>RAID Levels</vt:lpstr>
      <vt:lpstr>RAID (0 + 1) and (1 + 0)</vt:lpstr>
      <vt:lpstr>Stable-Storage Implementation</vt:lpstr>
      <vt:lpstr>Tertiary Storage Devices</vt:lpstr>
      <vt:lpstr>Removable Disks</vt:lpstr>
      <vt:lpstr>Removable Disks (Cont.)</vt:lpstr>
      <vt:lpstr>WORM Disks</vt:lpstr>
      <vt:lpstr>Tapes</vt:lpstr>
      <vt:lpstr>Operating System Issues</vt:lpstr>
      <vt:lpstr>Application Interface</vt:lpstr>
      <vt:lpstr>Tape Drives</vt:lpstr>
      <vt:lpstr>File Naming</vt:lpstr>
      <vt:lpstr>Hierarchical Storage Management (HSM)</vt:lpstr>
      <vt:lpstr>Speed </vt:lpstr>
      <vt:lpstr>Speed (Cont.)</vt:lpstr>
      <vt:lpstr>Reliability</vt:lpstr>
      <vt:lpstr>Cost</vt:lpstr>
      <vt:lpstr>Price per Megabyte of DRAM, From 1981 to 2004</vt:lpstr>
      <vt:lpstr>Price per Megabyte of Magnetic Hard Disk, From 1981 to 2004</vt:lpstr>
      <vt:lpstr>Price per Megabyte of a Tape Drive, From 1984-2000</vt:lpstr>
      <vt:lpstr>End of Chapter 12</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lboloni</cp:lastModifiedBy>
  <cp:revision>73</cp:revision>
  <dcterms:created xsi:type="dcterms:W3CDTF">2004-10-07T18:29:30Z</dcterms:created>
  <dcterms:modified xsi:type="dcterms:W3CDTF">2015-11-23T19:16:37Z</dcterms:modified>
</cp:coreProperties>
</file>