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325" r:id="rId2"/>
    <p:sldId id="257" r:id="rId3"/>
    <p:sldId id="327" r:id="rId4"/>
    <p:sldId id="258" r:id="rId5"/>
    <p:sldId id="278" r:id="rId6"/>
    <p:sldId id="259" r:id="rId7"/>
    <p:sldId id="279" r:id="rId8"/>
    <p:sldId id="280" r:id="rId9"/>
    <p:sldId id="260" r:id="rId10"/>
    <p:sldId id="281" r:id="rId11"/>
    <p:sldId id="261" r:id="rId12"/>
    <p:sldId id="283" r:id="rId13"/>
    <p:sldId id="262" r:id="rId14"/>
    <p:sldId id="263" r:id="rId15"/>
    <p:sldId id="264" r:id="rId16"/>
    <p:sldId id="265" r:id="rId17"/>
    <p:sldId id="329" r:id="rId18"/>
    <p:sldId id="309" r:id="rId19"/>
    <p:sldId id="266" r:id="rId2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294" y="-84"/>
      </p:cViewPr>
      <p:guideLst>
        <p:guide orient="horz" pos="81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10A9ACDA-DB02-4B0B-AA1A-1F653BA49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3150" y="6889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6D981D7E-C102-421A-8ED7-AE06DA467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3.</a:t>
            </a:r>
            <a:fld id="{40EB84A9-432E-46BB-952C-82567D155B93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381000"/>
            <a:ext cx="7983538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Ready Queue And Various I/O Device Queues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475" y="1214438"/>
            <a:ext cx="582295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447800"/>
            <a:ext cx="7200900" cy="2589213"/>
          </a:xfrm>
        </p:spPr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Long-term scheduler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smtClean="0"/>
              <a:t>(or job scheduler) – selects which processes should be brought into the ready queue</a:t>
            </a:r>
          </a:p>
          <a:p>
            <a:r>
              <a:rPr lang="en-US" b="1" smtClean="0">
                <a:solidFill>
                  <a:srgbClr val="000000"/>
                </a:solidFill>
              </a:rPr>
              <a:t>Short-term scheduler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smtClean="0"/>
              <a:t>(or CPU scheduler) – selects which process should be executed next and allocates CPU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Addition of Medium Term Scheduling</a:t>
            </a: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2173288"/>
            <a:ext cx="73279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 (Cont)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85050" cy="4530725"/>
          </a:xfrm>
        </p:spPr>
        <p:txBody>
          <a:bodyPr/>
          <a:lstStyle/>
          <a:p>
            <a:r>
              <a:rPr lang="en-US" smtClean="0"/>
              <a:t>Short-term scheduler is invoked very frequently (milliseconds) </a:t>
            </a:r>
            <a:r>
              <a:rPr lang="en-US" smtClean="0">
                <a:sym typeface="Symbol" charset="2"/>
              </a:rPr>
              <a:t> (must be fast)</a:t>
            </a:r>
          </a:p>
          <a:p>
            <a:r>
              <a:rPr lang="en-US" smtClean="0">
                <a:sym typeface="Symbol" charset="2"/>
              </a:rPr>
              <a:t>Long-term scheduler is invoked very infrequently (seconds, minutes)  (may be slow)</a:t>
            </a:r>
          </a:p>
          <a:p>
            <a:r>
              <a:rPr lang="en-US" smtClean="0">
                <a:sym typeface="Symbol" charset="2"/>
              </a:rPr>
              <a:t>The long-term scheduler controls the </a:t>
            </a:r>
            <a:r>
              <a:rPr lang="en-US" i="1" smtClean="0">
                <a:sym typeface="Symbol" charset="2"/>
              </a:rPr>
              <a:t>degree of multiprogramming</a:t>
            </a:r>
          </a:p>
          <a:p>
            <a:r>
              <a:rPr lang="en-US" smtClean="0">
                <a:sym typeface="Symbol" charset="2"/>
              </a:rPr>
              <a:t>Processes can be described as either:</a:t>
            </a:r>
          </a:p>
          <a:p>
            <a:pPr lvl="1"/>
            <a:r>
              <a:rPr lang="en-US" b="1" smtClean="0">
                <a:solidFill>
                  <a:srgbClr val="000000"/>
                </a:solidFill>
                <a:sym typeface="Symbol" charset="2"/>
              </a:rPr>
              <a:t>I/O-bound process</a:t>
            </a:r>
            <a:r>
              <a:rPr lang="en-US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– spends more time doing I/O than computations, many short CPU bursts</a:t>
            </a:r>
          </a:p>
          <a:p>
            <a:pPr lvl="1"/>
            <a:r>
              <a:rPr lang="en-US" b="1" smtClean="0">
                <a:solidFill>
                  <a:srgbClr val="000000"/>
                </a:solidFill>
                <a:sym typeface="Symbol" charset="2"/>
              </a:rPr>
              <a:t>CPU-bound process</a:t>
            </a:r>
            <a:r>
              <a:rPr lang="en-US" smtClean="0">
                <a:solidFill>
                  <a:srgbClr val="000000"/>
                </a:solidFill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– spends more time doing computations; few very long CPU bursts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Switch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2463800"/>
          </a:xfrm>
        </p:spPr>
        <p:txBody>
          <a:bodyPr/>
          <a:lstStyle/>
          <a:p>
            <a:r>
              <a:rPr lang="en-US" smtClean="0"/>
              <a:t>When CPU switches to another process, the system must save the state of the old process and load the saved state for the new process via a </a:t>
            </a:r>
            <a:r>
              <a:rPr lang="en-US" smtClean="0">
                <a:solidFill>
                  <a:srgbClr val="3366FF"/>
                </a:solidFill>
              </a:rPr>
              <a:t>context switch</a:t>
            </a:r>
          </a:p>
          <a:p>
            <a:r>
              <a:rPr lang="en-US" smtClean="0">
                <a:solidFill>
                  <a:srgbClr val="3366FF"/>
                </a:solidFill>
              </a:rPr>
              <a:t>Context </a:t>
            </a:r>
            <a:r>
              <a:rPr lang="en-US" smtClean="0"/>
              <a:t>of a process represented in the PCB</a:t>
            </a:r>
          </a:p>
          <a:p>
            <a:r>
              <a:rPr lang="en-US" smtClean="0"/>
              <a:t>Context-switch time is overhead; the system does no useful work while switching</a:t>
            </a:r>
          </a:p>
          <a:p>
            <a:r>
              <a:rPr lang="en-US" smtClean="0"/>
              <a:t>Time dependent on hardware support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Parent </a:t>
            </a:r>
            <a:r>
              <a:rPr lang="en-US" smtClean="0"/>
              <a:t>process create </a:t>
            </a:r>
            <a:r>
              <a:rPr lang="en-US" b="1" smtClean="0"/>
              <a:t>children </a:t>
            </a:r>
            <a:r>
              <a:rPr lang="en-US" smtClean="0"/>
              <a:t>processes, which, in turn create other processes, forming a tree of processes</a:t>
            </a:r>
          </a:p>
          <a:p>
            <a:r>
              <a:rPr lang="en-US" smtClean="0"/>
              <a:t>Generally, process identified and managed via </a:t>
            </a:r>
            <a:r>
              <a:rPr lang="en-US" b="1" smtClean="0"/>
              <a:t>a process identifier </a:t>
            </a:r>
            <a:r>
              <a:rPr lang="en-US" smtClean="0"/>
              <a:t>(</a:t>
            </a:r>
            <a:r>
              <a:rPr lang="en-US" b="1" smtClean="0"/>
              <a:t>pid</a:t>
            </a:r>
            <a:r>
              <a:rPr lang="en-US" smtClean="0"/>
              <a:t>)</a:t>
            </a:r>
          </a:p>
          <a:p>
            <a:r>
              <a:rPr lang="en-US" smtClean="0"/>
              <a:t>Resource sharing</a:t>
            </a:r>
          </a:p>
          <a:p>
            <a:pPr lvl="1"/>
            <a:r>
              <a:rPr lang="en-US" smtClean="0"/>
              <a:t>Parent and children share all resources</a:t>
            </a:r>
          </a:p>
          <a:p>
            <a:pPr lvl="1"/>
            <a:r>
              <a:rPr lang="en-US" smtClean="0"/>
              <a:t>Children share subset of parent’s resources</a:t>
            </a:r>
          </a:p>
          <a:p>
            <a:pPr lvl="1"/>
            <a:r>
              <a:rPr lang="en-US" smtClean="0"/>
              <a:t>Parent and child share no resources</a:t>
            </a:r>
          </a:p>
          <a:p>
            <a:r>
              <a:rPr lang="en-US" smtClean="0"/>
              <a:t>Execution</a:t>
            </a:r>
          </a:p>
          <a:p>
            <a:pPr lvl="1"/>
            <a:r>
              <a:rPr lang="en-US" smtClean="0"/>
              <a:t>Parent and children execute concurrently</a:t>
            </a:r>
          </a:p>
          <a:p>
            <a:pPr lvl="1"/>
            <a:r>
              <a:rPr lang="en-US" smtClean="0"/>
              <a:t>Parent waits until children terminate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C Program Forking Separate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282700"/>
            <a:ext cx="4964112" cy="50641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int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pid_t  pid;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pid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if (pid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fprintf(stderr,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exit(-1);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else if (pid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execlp("/bin/ls", "ls",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/* parent will wait for the child to complete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printf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	exit(0);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Termination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96188" cy="4530725"/>
          </a:xfrm>
        </p:spPr>
        <p:txBody>
          <a:bodyPr/>
          <a:lstStyle/>
          <a:p>
            <a:r>
              <a:rPr lang="en-US" smtClean="0"/>
              <a:t>Process executes last statement and asks the operating system to delete it (</a:t>
            </a:r>
            <a:r>
              <a:rPr lang="en-US" b="1" smtClean="0"/>
              <a:t>exit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Output data from child to parent (via </a:t>
            </a:r>
            <a:r>
              <a:rPr lang="en-US" b="1" smtClean="0"/>
              <a:t>wait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Process’ resources are deallocated by operating system</a:t>
            </a:r>
          </a:p>
          <a:p>
            <a:r>
              <a:rPr lang="en-US" smtClean="0"/>
              <a:t>Parent may terminate execution of children processes (</a:t>
            </a:r>
            <a:r>
              <a:rPr lang="en-US" b="1" smtClean="0"/>
              <a:t>abort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Child has exceeded allocated resources</a:t>
            </a:r>
          </a:p>
          <a:p>
            <a:pPr lvl="1"/>
            <a:r>
              <a:rPr lang="en-US" smtClean="0"/>
              <a:t>Task assigned to child is no longer required</a:t>
            </a:r>
          </a:p>
          <a:p>
            <a:pPr lvl="1"/>
            <a:r>
              <a:rPr lang="en-US" smtClean="0"/>
              <a:t>If parent is exiting</a:t>
            </a:r>
          </a:p>
          <a:p>
            <a:pPr lvl="2"/>
            <a:r>
              <a:rPr lang="en-US" smtClean="0"/>
              <a:t>Some operating system do not allow child to continue if its parent terminates</a:t>
            </a:r>
          </a:p>
          <a:p>
            <a:pPr lvl="3"/>
            <a:r>
              <a:rPr lang="en-US" smtClean="0"/>
              <a:t>All children terminated - </a:t>
            </a:r>
            <a:r>
              <a:rPr lang="en-US" b="1" smtClean="0"/>
              <a:t>cascading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26300" cy="576262"/>
          </a:xfrm>
        </p:spPr>
        <p:txBody>
          <a:bodyPr/>
          <a:lstStyle/>
          <a:p>
            <a:pPr eaLnBrk="1" hangingPunct="1"/>
            <a:r>
              <a:rPr lang="en-US" smtClean="0"/>
              <a:t>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Program</a:t>
            </a:r>
            <a:r>
              <a:rPr lang="en-US" smtClean="0"/>
              <a:t>: while it sits on the disk, not executing</a:t>
            </a:r>
          </a:p>
          <a:p>
            <a:pPr>
              <a:lnSpc>
                <a:spcPct val="90000"/>
              </a:lnSpc>
            </a:pPr>
            <a:r>
              <a:rPr lang="en-US" smtClean="0"/>
              <a:t>When it is </a:t>
            </a:r>
            <a:r>
              <a:rPr lang="en-US" b="1" smtClean="0"/>
              <a:t>executed</a:t>
            </a:r>
            <a:r>
              <a:rPr lang="en-US" smtClean="0"/>
              <a:t> (or scheduled to be executed)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 batch systems: </a:t>
            </a:r>
            <a:r>
              <a:rPr lang="en-US" b="1" smtClean="0"/>
              <a:t>jobs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On time-shared systems: </a:t>
            </a:r>
            <a:r>
              <a:rPr lang="en-US" b="1" smtClean="0"/>
              <a:t>processes</a:t>
            </a:r>
            <a:r>
              <a:rPr lang="en-US" smtClean="0"/>
              <a:t>, </a:t>
            </a:r>
            <a:r>
              <a:rPr lang="en-US" b="1" smtClean="0"/>
              <a:t>tasks</a:t>
            </a:r>
            <a:r>
              <a:rPr lang="en-US" smtClean="0"/>
              <a:t> (Linux term) </a:t>
            </a:r>
          </a:p>
          <a:p>
            <a:pPr>
              <a:lnSpc>
                <a:spcPct val="90000"/>
              </a:lnSpc>
            </a:pPr>
            <a:r>
              <a:rPr lang="en-US" smtClean="0"/>
              <a:t>A process includes: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Identifier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Memory: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Code, data, stack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Registers: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Program counter, stack pointer, flags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Other data:</a:t>
            </a:r>
          </a:p>
          <a:p>
            <a:pPr lvl="2">
              <a:lnSpc>
                <a:spcPct val="90000"/>
              </a:lnSpc>
            </a:pPr>
            <a:r>
              <a:rPr lang="en-US" b="1" smtClean="0"/>
              <a:t>State</a:t>
            </a:r>
            <a:r>
              <a:rPr lang="en-US" smtClean="0"/>
              <a:t>, files, access rights etc.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Not all the data associated with a process is accessible to the running process itself!!!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organization of a process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154863" cy="576262"/>
          </a:xfrm>
        </p:spPr>
        <p:txBody>
          <a:bodyPr/>
          <a:lstStyle/>
          <a:p>
            <a:pPr eaLnBrk="1" hangingPunct="1"/>
            <a:r>
              <a:rPr lang="en-US" smtClean="0"/>
              <a:t>Process State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2505075"/>
          </a:xfrm>
        </p:spPr>
        <p:txBody>
          <a:bodyPr/>
          <a:lstStyle/>
          <a:p>
            <a:r>
              <a:rPr lang="en-US" sz="1600" smtClean="0"/>
              <a:t>As a process executes, it changes </a:t>
            </a:r>
            <a:r>
              <a:rPr lang="en-US" sz="1600" i="1" smtClean="0"/>
              <a:t>state</a:t>
            </a:r>
            <a:endParaRPr lang="en-US" sz="1600" smtClean="0"/>
          </a:p>
          <a:p>
            <a:pPr lvl="1"/>
            <a:r>
              <a:rPr lang="en-US" sz="1600" b="1" smtClean="0"/>
              <a:t>new</a:t>
            </a:r>
            <a:r>
              <a:rPr lang="en-US" sz="1600" smtClean="0"/>
              <a:t>:  The process is being created</a:t>
            </a:r>
          </a:p>
          <a:p>
            <a:pPr lvl="1"/>
            <a:r>
              <a:rPr lang="en-US" sz="1600" b="1" smtClean="0"/>
              <a:t>running</a:t>
            </a:r>
            <a:r>
              <a:rPr lang="en-US" sz="1600" smtClean="0"/>
              <a:t>:  Instructions are being executed</a:t>
            </a:r>
          </a:p>
          <a:p>
            <a:pPr lvl="1"/>
            <a:r>
              <a:rPr lang="en-US" sz="1600" b="1" smtClean="0"/>
              <a:t>waiting</a:t>
            </a:r>
            <a:r>
              <a:rPr lang="en-US" sz="1600" smtClean="0"/>
              <a:t>:  The process is waiting for some event to occur</a:t>
            </a:r>
          </a:p>
          <a:p>
            <a:pPr lvl="1"/>
            <a:r>
              <a:rPr lang="en-US" sz="1600" b="1" smtClean="0"/>
              <a:t>ready</a:t>
            </a:r>
            <a:r>
              <a:rPr lang="en-US" sz="1600" smtClean="0"/>
              <a:t>:  The process is waiting to be assigned to a processor</a:t>
            </a:r>
          </a:p>
          <a:p>
            <a:pPr lvl="1"/>
            <a:r>
              <a:rPr lang="en-US" sz="1600" b="1" smtClean="0"/>
              <a:t>terminated</a:t>
            </a:r>
            <a:r>
              <a:rPr lang="en-US" sz="1600" smtClean="0"/>
              <a:t>:  The process has finished execution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Diagram of Process State</a:t>
            </a:r>
          </a:p>
        </p:txBody>
      </p:sp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88" y="2063750"/>
            <a:ext cx="7550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69175" cy="38227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mtClean="0"/>
              <a:t>Information associated with each process</a:t>
            </a:r>
          </a:p>
          <a:p>
            <a:r>
              <a:rPr lang="en-US" smtClean="0"/>
              <a:t>Process state</a:t>
            </a:r>
          </a:p>
          <a:p>
            <a:r>
              <a:rPr lang="en-US" smtClean="0"/>
              <a:t>Program counter</a:t>
            </a:r>
          </a:p>
          <a:p>
            <a:r>
              <a:rPr lang="en-US" smtClean="0"/>
              <a:t>CPU registers</a:t>
            </a:r>
          </a:p>
          <a:p>
            <a:r>
              <a:rPr lang="en-US" smtClean="0"/>
              <a:t>CPU scheduling information</a:t>
            </a:r>
          </a:p>
          <a:p>
            <a:r>
              <a:rPr lang="en-US" smtClean="0"/>
              <a:t>Memory-management information</a:t>
            </a:r>
          </a:p>
          <a:p>
            <a:r>
              <a:rPr lang="en-US" smtClean="0"/>
              <a:t>Accounting information</a:t>
            </a:r>
          </a:p>
          <a:p>
            <a:r>
              <a:rPr lang="en-US" smtClean="0"/>
              <a:t>I/O status information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5150" y="1239838"/>
            <a:ext cx="30765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CPU Switch From Process to Process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1373188"/>
            <a:ext cx="69691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Scheduling Queues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038" y="1500188"/>
            <a:ext cx="6975475" cy="2446337"/>
          </a:xfrm>
        </p:spPr>
        <p:txBody>
          <a:bodyPr/>
          <a:lstStyle/>
          <a:p>
            <a:r>
              <a:rPr lang="en-US" b="1" smtClean="0"/>
              <a:t>Job queue</a:t>
            </a:r>
            <a:r>
              <a:rPr lang="en-US" smtClean="0"/>
              <a:t> – set of all processes in the system</a:t>
            </a:r>
          </a:p>
          <a:p>
            <a:r>
              <a:rPr lang="en-US" b="1" smtClean="0"/>
              <a:t>Ready queue </a:t>
            </a:r>
            <a:r>
              <a:rPr lang="en-US" smtClean="0"/>
              <a:t>– set of all processes residing in main memory, ready and waiting to execute</a:t>
            </a:r>
          </a:p>
          <a:p>
            <a:r>
              <a:rPr lang="en-US" b="1" smtClean="0"/>
              <a:t>Device queues </a:t>
            </a:r>
            <a:r>
              <a:rPr lang="en-US" smtClean="0"/>
              <a:t>– set of processes waiting for an I/O device</a:t>
            </a:r>
          </a:p>
          <a:p>
            <a:r>
              <a:rPr lang="en-US" smtClean="0"/>
              <a:t>Processes migrate among the various queues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3411</TotalTime>
  <Words>630</Words>
  <Application>Microsoft Office PowerPoint</Application>
  <PresentationFormat>On-screen Show (4:3)</PresentationFormat>
  <Paragraphs>105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Symbol</vt:lpstr>
      <vt:lpstr>Monaco</vt:lpstr>
      <vt:lpstr>1_os-8</vt:lpstr>
      <vt:lpstr>Chapter 3:  Processes</vt:lpstr>
      <vt:lpstr>Processes</vt:lpstr>
      <vt:lpstr>Memory organization of a process</vt:lpstr>
      <vt:lpstr>Process State</vt:lpstr>
      <vt:lpstr>Diagram of Process State</vt:lpstr>
      <vt:lpstr>Process Control Block (PCB)</vt:lpstr>
      <vt:lpstr>Process Control Block (PCB)</vt:lpstr>
      <vt:lpstr>CPU Switch From Process to Process</vt:lpstr>
      <vt:lpstr>Process Scheduling Queues</vt:lpstr>
      <vt:lpstr>Ready Queue And Various I/O Device Queues</vt:lpstr>
      <vt:lpstr>Schedulers</vt:lpstr>
      <vt:lpstr>Addition of Medium Term Scheduling</vt:lpstr>
      <vt:lpstr>Schedulers (Cont)</vt:lpstr>
      <vt:lpstr>Context Switch</vt:lpstr>
      <vt:lpstr>Process Creation</vt:lpstr>
      <vt:lpstr>Process Creation (Cont)</vt:lpstr>
      <vt:lpstr>Process Creation</vt:lpstr>
      <vt:lpstr>C Program Forking Separate Process</vt:lpstr>
      <vt:lpstr>Process Termination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lboloni</cp:lastModifiedBy>
  <cp:revision>115</cp:revision>
  <cp:lastPrinted>2001-06-14T14:14:54Z</cp:lastPrinted>
  <dcterms:created xsi:type="dcterms:W3CDTF">2008-07-20T15:16:37Z</dcterms:created>
  <dcterms:modified xsi:type="dcterms:W3CDTF">2015-09-14T16:48:58Z</dcterms:modified>
</cp:coreProperties>
</file>