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330" r:id="rId2"/>
    <p:sldId id="347" r:id="rId3"/>
    <p:sldId id="279" r:id="rId4"/>
    <p:sldId id="294" r:id="rId5"/>
    <p:sldId id="351" r:id="rId6"/>
    <p:sldId id="293" r:id="rId7"/>
    <p:sldId id="292" r:id="rId8"/>
    <p:sldId id="335" r:id="rId9"/>
    <p:sldId id="295" r:id="rId10"/>
    <p:sldId id="280" r:id="rId11"/>
    <p:sldId id="339" r:id="rId12"/>
    <p:sldId id="346" r:id="rId13"/>
    <p:sldId id="344" r:id="rId14"/>
    <p:sldId id="357" r:id="rId15"/>
    <p:sldId id="345" r:id="rId16"/>
    <p:sldId id="306" r:id="rId17"/>
    <p:sldId id="353" r:id="rId18"/>
    <p:sldId id="349" r:id="rId19"/>
    <p:sldId id="310" r:id="rId20"/>
    <p:sldId id="350" r:id="rId21"/>
    <p:sldId id="313" r:id="rId22"/>
    <p:sldId id="354" r:id="rId23"/>
    <p:sldId id="355" r:id="rId24"/>
    <p:sldId id="348" r:id="rId25"/>
    <p:sldId id="315" r:id="rId26"/>
    <p:sldId id="316" r:id="rId27"/>
    <p:sldId id="317" r:id="rId28"/>
    <p:sldId id="358" r:id="rId29"/>
    <p:sldId id="328" r:id="rId3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59403" autoAdjust="0"/>
  </p:normalViewPr>
  <p:slideViewPr>
    <p:cSldViewPr snapToGrid="0">
      <p:cViewPr varScale="1">
        <p:scale>
          <a:sx n="63" d="100"/>
          <a:sy n="63" d="100"/>
        </p:scale>
        <p:origin x="-1458" y="-10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332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658" y="715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34" charset="0"/>
              </a:defRPr>
            </a:lvl1pPr>
          </a:lstStyle>
          <a:p>
            <a:fld id="{16DBFF4F-D3F5-4C77-AA6B-C0743CFF04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4DEC169A-EA50-4B16-9D2C-9AB2CD4F13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CC211-FDA3-4586-BAEC-CDB41143A224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E419F-A6D5-4A73-8264-F910DEF5F183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12B82-B84A-410B-85A0-D70F4325C73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>
              <a:defRPr/>
            </a:pPr>
            <a:endParaRPr lang="en-US" dirty="0" smtClean="0">
              <a:latin typeface="+mn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257175"/>
            <a:ext cx="4648200" cy="34861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288925" y="3870325"/>
            <a:ext cx="6462713" cy="4727575"/>
          </a:xfrm>
          <a:noFill/>
          <a:ln/>
        </p:spPr>
        <p:txBody>
          <a:bodyPr wrap="square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64FBA-3C68-4EC9-84A1-A4DE358E060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51EC3-E54D-4AC6-96C9-67E18682E646}" type="slidenum">
              <a:rPr lang="en-US"/>
              <a:pPr/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6013" y="271463"/>
            <a:ext cx="4648200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038600"/>
            <a:ext cx="6430963" cy="4483100"/>
          </a:xfrm>
          <a:noFill/>
          <a:ln/>
        </p:spPr>
        <p:txBody>
          <a:bodyPr wrap="square"/>
          <a:lstStyle/>
          <a:p>
            <a:pPr marL="228600" indent="-228600" algn="just">
              <a:buFont typeface="Calibri" pitchFamily="34" charset="0"/>
              <a:buAutoNum type="arabicPeriod"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4C4FD-5D77-477C-8BE3-79E08B51CFA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EC9DF-CC6C-4FAE-9E57-707A4960844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EF4DA-B5E8-4665-A95D-67911731FA9D}" type="slidenum">
              <a:rPr lang="en-US"/>
              <a:pPr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4416425"/>
            <a:ext cx="5867400" cy="4181475"/>
          </a:xfrm>
          <a:noFill/>
          <a:ln/>
        </p:spPr>
        <p:txBody>
          <a:bodyPr wrap="square" anchor="t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12044-B01B-40DA-B969-E04E875D60D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39763" y="4416425"/>
            <a:ext cx="5730875" cy="4181475"/>
          </a:xfrm>
          <a:noFill/>
          <a:ln/>
        </p:spPr>
        <p:txBody>
          <a:bodyPr wrap="square"/>
          <a:lstStyle/>
          <a:p>
            <a:pPr algn="just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B1B6-F3DA-4B24-98B2-9BB9C71E18E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EF872-452A-484A-8641-F4CBA4AF1D2E}" type="slidenum">
              <a:rPr lang="en-US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square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42282-EBFB-49DC-93FB-97C4B4ED1796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4538663"/>
            <a:ext cx="6537325" cy="4181475"/>
          </a:xfrm>
          <a:noFill/>
          <a:ln/>
        </p:spPr>
        <p:txBody>
          <a:bodyPr wrap="square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048EB-A77E-40B5-A99C-DC4D0E1224A0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4416425"/>
            <a:ext cx="6354762" cy="418147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FCC19-093F-4438-8DB5-7A432FA9115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3ADBE-7021-461C-BF20-23BC441C60DA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97DB4-279C-4151-B458-3C303DC3438B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23FE-9BC8-43A1-AF4F-591A238DA962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056C4-3F5C-40A5-8FE2-AFAEDBF942A0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738E9-DF74-4989-AB9C-BCDA03B8853E}" type="slidenum">
              <a:rPr lang="en-US"/>
              <a:pPr/>
              <a:t>3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A3538-0FD6-45CA-A9CD-826BDE3BD579}" type="slidenum">
              <a:rPr lang="en-US"/>
              <a:pPr/>
              <a:t>4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DC19E-2A94-4FF9-A9D3-13398D27E5F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A6E7E-840E-4289-912A-01218A618D4E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61624-3B52-4C7C-860A-D39E926A480E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57C03-6FEE-4B6D-9FA2-68A053EB5491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263BE-D08B-4D54-AB7B-59EE1E170033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8</a:t>
            </a:r>
            <a:r>
              <a:rPr lang="en-US" sz="1000" b="1" baseline="30000" smtClean="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sz="1000" b="1" smtClean="0">
                <a:solidFill>
                  <a:srgbClr val="336699"/>
                </a:solidFill>
                <a:latin typeface="Helvetica" panose="020B0604020202020204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2.</a:t>
            </a:r>
            <a:fld id="{B9A0B359-D33C-4E9B-A41F-CFECE58237BA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©2009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8</a:t>
            </a:r>
            <a:r>
              <a:rPr lang="en-US" sz="1000" b="1" baseline="30000" smtClean="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nenbaum-Torvalds_deb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2:  Operating-System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Types of System Calls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Process control</a:t>
            </a:r>
          </a:p>
          <a:p>
            <a:r>
              <a:rPr lang="en-US" smtClean="0">
                <a:ea typeface="ＭＳ Ｐゴシック" pitchFamily="34" charset="-128"/>
              </a:rPr>
              <a:t>File management</a:t>
            </a:r>
          </a:p>
          <a:p>
            <a:r>
              <a:rPr lang="en-US" smtClean="0">
                <a:ea typeface="ＭＳ Ｐゴシック" pitchFamily="34" charset="-128"/>
              </a:rPr>
              <a:t>Device management</a:t>
            </a:r>
          </a:p>
          <a:p>
            <a:r>
              <a:rPr lang="en-US" smtClean="0">
                <a:ea typeface="ＭＳ Ｐゴシック" pitchFamily="34" charset="-128"/>
              </a:rPr>
              <a:t>Information maintenance</a:t>
            </a:r>
          </a:p>
          <a:p>
            <a:r>
              <a:rPr lang="en-US" smtClean="0">
                <a:ea typeface="ＭＳ Ｐゴシック" pitchFamily="34" charset="-128"/>
              </a:rPr>
              <a:t>Communications</a:t>
            </a:r>
          </a:p>
          <a:p>
            <a:r>
              <a:rPr lang="en-US" smtClean="0">
                <a:ea typeface="ＭＳ Ｐゴシック" pitchFamily="34" charset="-128"/>
              </a:rPr>
              <a:t>Protection</a:t>
            </a: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34" charset="-128"/>
              </a:rPr>
              <a:t>Examples of Windows and Unix System Calls</a:t>
            </a:r>
          </a:p>
        </p:txBody>
      </p:sp>
      <p:pic>
        <p:nvPicPr>
          <p:cNvPr id="25603" name="Picture 6" descr="OS8-p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1203325"/>
            <a:ext cx="5395912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635000" y="2816225"/>
            <a:ext cx="8229600" cy="5762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Kernels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+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Monolithic vs. microkernel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Operating-System Operations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Interrupt driven by hardware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Software error or request creates </a:t>
            </a: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exception </a:t>
            </a:r>
            <a:r>
              <a:rPr lang="en-US" smtClean="0">
                <a:ea typeface="ＭＳ Ｐゴシック" pitchFamily="34" charset="-128"/>
              </a:rPr>
              <a:t>or </a:t>
            </a: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trap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Division by zero, request for operating system service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Other process problems include infinite loop, processes modifying each other or the operating system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Dual-mode </a:t>
            </a:r>
            <a:r>
              <a:rPr lang="en-US" smtClean="0">
                <a:ea typeface="ＭＳ Ｐゴシック" pitchFamily="34" charset="-128"/>
              </a:rPr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User mode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kernel mode 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Mode bit </a:t>
            </a:r>
            <a:r>
              <a:rPr lang="en-US" smtClean="0">
                <a:ea typeface="ＭＳ Ｐゴシック" pitchFamily="34" charset="-128"/>
              </a:rPr>
              <a:t>provided by hardware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Provides ability to distinguish when system is running user code or kernel code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Some instructions designated as </a:t>
            </a:r>
            <a:r>
              <a:rPr lang="en-US" b="1" smtClean="0">
                <a:solidFill>
                  <a:srgbClr val="3366FF"/>
                </a:solidFill>
                <a:ea typeface="ＭＳ Ｐゴシック" pitchFamily="34" charset="-128"/>
              </a:rPr>
              <a:t>privileged</a:t>
            </a:r>
            <a:r>
              <a:rPr lang="en-US" smtClean="0">
                <a:ea typeface="ＭＳ Ｐゴシック" pitchFamily="34" charset="-128"/>
              </a:rPr>
              <a:t>, only executable in kernel mode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System call changes mode to kernel, return from call resets it to user</a:t>
            </a: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Kernel based systems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Kernel-space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Sensitive stuff, controlled only by the OS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Provides the file system, CPU scheduling, memory management, and other operating-system functions;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 a large number of functions for one level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An error in the kernel can crash the OS</a:t>
            </a:r>
          </a:p>
          <a:p>
            <a:r>
              <a:rPr lang="en-US" smtClean="0">
                <a:ea typeface="ＭＳ Ｐゴシック" pitchFamily="34" charset="-128"/>
              </a:rPr>
              <a:t>User-space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Applications programs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Whatever they do, they cannot bring down the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Transition from User to Kernel Mode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2032000"/>
            <a:ext cx="76025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2100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Traditional UNIX System Structure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Monolithic kernel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Idea: make the kernel self sufficient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All the basic functions go into the core OS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All the code that runs in the OS process lies in the same address space. </a:t>
            </a:r>
          </a:p>
          <a:p>
            <a:r>
              <a:rPr lang="en-US" smtClean="0">
                <a:ea typeface="ＭＳ Ｐゴシック" pitchFamily="34" charset="-128"/>
              </a:rPr>
              <a:t>(Claimed) benefits: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Writing logic is fairly easy.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Code runs faster</a:t>
            </a:r>
          </a:p>
          <a:p>
            <a:r>
              <a:rPr lang="en-US" smtClean="0">
                <a:ea typeface="ＭＳ Ｐゴシック" pitchFamily="34" charset="-128"/>
              </a:rPr>
              <a:t>Detriments: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Not easy to port the operating system to new architectures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Very fragile 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Monolithic kernel vs. microkernel</a:t>
            </a:r>
          </a:p>
        </p:txBody>
      </p:sp>
      <p:pic>
        <p:nvPicPr>
          <p:cNvPr id="44035" name="Content Placeholder 3" descr="OS-structure.svg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9375" y="1593850"/>
            <a:ext cx="71437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Microkernels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233488"/>
            <a:ext cx="8070850" cy="45307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Idea: make the kernel small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Moves as much from the kernel into “</a:t>
            </a:r>
            <a:r>
              <a:rPr lang="en-US" i="1" smtClean="0">
                <a:ea typeface="ＭＳ Ｐゴシック" pitchFamily="34" charset="-128"/>
              </a:rPr>
              <a:t>user</a:t>
            </a:r>
            <a:r>
              <a:rPr lang="en-US" smtClean="0">
                <a:ea typeface="ＭＳ Ｐゴシック" pitchFamily="34" charset="-128"/>
              </a:rPr>
              <a:t>” space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Communication takes place between user modules using message passing</a:t>
            </a:r>
          </a:p>
          <a:p>
            <a:r>
              <a:rPr lang="en-US" smtClean="0">
                <a:ea typeface="ＭＳ Ｐゴシック" pitchFamily="34" charset="-128"/>
              </a:rPr>
              <a:t>(Claimed) benefits: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Easier to extend a microkernel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Easier to port the operating system to new architectures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reliable (less code is running in kernel mode)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More secure</a:t>
            </a:r>
          </a:p>
          <a:p>
            <a:r>
              <a:rPr lang="en-US" smtClean="0">
                <a:ea typeface="ＭＳ Ｐゴシック" pitchFamily="34" charset="-128"/>
              </a:rPr>
              <a:t>Detriments: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Performance overhead of user space to kernel space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1813" y="2592388"/>
            <a:ext cx="8229600" cy="5762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System calls and APIs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Microkernel – the glory and the fall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 the 1990s micro-kernels have been thought as the logical </a:t>
            </a:r>
            <a:r>
              <a:rPr lang="en-US" dirty="0" smtClean="0">
                <a:ea typeface="ＭＳ Ｐゴシック" pitchFamily="34" charset="-128"/>
              </a:rPr>
              <a:t>evolution </a:t>
            </a:r>
            <a:r>
              <a:rPr lang="en-US" dirty="0" smtClean="0">
                <a:ea typeface="ＭＳ Ｐゴシック" pitchFamily="34" charset="-128"/>
              </a:rPr>
              <a:t>of OS</a:t>
            </a:r>
          </a:p>
          <a:p>
            <a:pPr lvl="1"/>
            <a:r>
              <a:rPr lang="en-US" dirty="0" smtClean="0">
                <a:ea typeface="ＭＳ Ｐゴシック" pitchFamily="34" charset="-128"/>
                <a:hlinkClick r:id="rId3"/>
              </a:rPr>
              <a:t>http://en.wikipedia.org/wiki/Tanenbaum-Torvalds_debate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In practice, they turned out very difficult to program</a:t>
            </a:r>
          </a:p>
          <a:p>
            <a:r>
              <a:rPr lang="en-US" dirty="0" smtClean="0">
                <a:ea typeface="ＭＳ Ｐゴシック" pitchFamily="34" charset="-128"/>
              </a:rPr>
              <a:t>None of the current OS-s are properly microkernel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Linux: monolithic kernel and proud of it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Windows: “Windows-NT”  - a so called hybrid kernel – very small parts outside the kernel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MacOS</a:t>
            </a:r>
            <a:r>
              <a:rPr lang="en-US" dirty="0" smtClean="0">
                <a:ea typeface="ＭＳ Ｐゴシック" pitchFamily="34" charset="-128"/>
              </a:rPr>
              <a:t>: “XNU” – also hybrid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Kernel modules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Most modern operating systems implement kernel modules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Uses object-oriented approach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core component is separate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talks to the others over known interfaces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Each is loadable as needed within the kernel</a:t>
            </a:r>
          </a:p>
          <a:p>
            <a:r>
              <a:rPr lang="en-US" smtClean="0">
                <a:ea typeface="ＭＳ Ｐゴシック" pitchFamily="34" charset="-128"/>
              </a:rPr>
              <a:t>Kernel modules are not making an OS microkernel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They run inside the kernel, not outside it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… but obviously achieve some of the same modularity</a:t>
            </a:r>
          </a:p>
          <a:p>
            <a:pPr lvl="1"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lvl="1"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l="528" t="18747" r="351" b="19215"/>
          <a:stretch>
            <a:fillRect/>
          </a:stretch>
        </p:blipFill>
        <p:spPr bwMode="auto">
          <a:xfrm>
            <a:off x="2344738" y="4187825"/>
            <a:ext cx="4454525" cy="2092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Linux Kernel</a:t>
            </a:r>
          </a:p>
        </p:txBody>
      </p:sp>
      <p:pic>
        <p:nvPicPr>
          <p:cNvPr id="52227" name="Picture 2" descr="Diagram showing all the components of Linux for users, the kernel, and hard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333500"/>
            <a:ext cx="6970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Microsoft Windows Structure</a:t>
            </a:r>
          </a:p>
        </p:txBody>
      </p:sp>
      <p:pic>
        <p:nvPicPr>
          <p:cNvPr id="54275" name="Picture 1" descr="fg22_0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7950" y="1009650"/>
            <a:ext cx="656113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495300" y="2797175"/>
            <a:ext cx="8229600" cy="57626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Virtual Machines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68425"/>
            <a:ext cx="7839075" cy="4570413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solidFill>
                  <a:srgbClr val="3366FF"/>
                </a:solidFill>
                <a:ea typeface="ＭＳ Ｐゴシック" pitchFamily="34" charset="-128"/>
              </a:rPr>
              <a:t>virtual machine: </a:t>
            </a:r>
            <a:r>
              <a:rPr lang="en-US" smtClean="0">
                <a:ea typeface="ＭＳ Ｐゴシック" pitchFamily="34" charset="-128"/>
              </a:rPr>
              <a:t>treats hardware and the operating system kernel as though they were all hardware</a:t>
            </a:r>
          </a:p>
          <a:p>
            <a:r>
              <a:rPr lang="en-US" smtClean="0">
                <a:ea typeface="ＭＳ Ｐゴシック" pitchFamily="34" charset="-128"/>
              </a:rPr>
              <a:t>A virtual machine provides an interface </a:t>
            </a:r>
            <a:r>
              <a:rPr lang="en-US" i="1" smtClean="0">
                <a:ea typeface="ＭＳ Ｐゴシック" pitchFamily="34" charset="-128"/>
              </a:rPr>
              <a:t>identical</a:t>
            </a:r>
            <a:r>
              <a:rPr lang="en-US" smtClean="0">
                <a:ea typeface="ＭＳ Ｐゴシック" pitchFamily="34" charset="-128"/>
              </a:rPr>
              <a:t> to the underlying bare hardware</a:t>
            </a:r>
          </a:p>
          <a:p>
            <a:r>
              <a:rPr lang="en-US" smtClean="0">
                <a:ea typeface="ＭＳ Ｐゴシック" pitchFamily="34" charset="-128"/>
              </a:rPr>
              <a:t>The operating system </a:t>
            </a:r>
            <a:r>
              <a:rPr lang="en-US" smtClean="0">
                <a:solidFill>
                  <a:srgbClr val="3366FF"/>
                </a:solidFill>
                <a:ea typeface="ＭＳ Ｐゴシック" pitchFamily="34" charset="-128"/>
              </a:rPr>
              <a:t>host </a:t>
            </a:r>
            <a:r>
              <a:rPr lang="en-US" smtClean="0">
                <a:ea typeface="ＭＳ Ｐゴシック" pitchFamily="34" charset="-128"/>
              </a:rPr>
              <a:t>creates the illusion that a process has its own processor and (virtual memory)</a:t>
            </a:r>
          </a:p>
          <a:p>
            <a:r>
              <a:rPr lang="en-US" smtClean="0">
                <a:ea typeface="ＭＳ Ｐゴシック" pitchFamily="34" charset="-128"/>
              </a:rPr>
              <a:t>Each </a:t>
            </a:r>
            <a:r>
              <a:rPr lang="en-US" smtClean="0">
                <a:solidFill>
                  <a:srgbClr val="3366FF"/>
                </a:solidFill>
                <a:ea typeface="ＭＳ Ｐゴシック" pitchFamily="34" charset="-128"/>
              </a:rPr>
              <a:t>guest </a:t>
            </a:r>
            <a:r>
              <a:rPr lang="en-US" smtClean="0">
                <a:ea typeface="ＭＳ Ｐゴシック" pitchFamily="34" charset="-128"/>
              </a:rPr>
              <a:t>provided with a (virtual) copy of underlying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Virtual Machines History and Benefits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489299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First appeared commercially in IBM mainframes in 1972</a:t>
            </a:r>
          </a:p>
          <a:p>
            <a:r>
              <a:rPr lang="en-US" dirty="0" smtClean="0">
                <a:ea typeface="ＭＳ Ｐゴシック" pitchFamily="34" charset="-128"/>
              </a:rPr>
              <a:t>Fundamentally, multiple execution environments (different operating systems) can share the same hardware</a:t>
            </a:r>
          </a:p>
          <a:p>
            <a:r>
              <a:rPr lang="en-US" dirty="0" smtClean="0">
                <a:ea typeface="ＭＳ Ｐゴシック" pitchFamily="34" charset="-128"/>
              </a:rPr>
              <a:t>Protect from each other</a:t>
            </a:r>
          </a:p>
          <a:p>
            <a:r>
              <a:rPr lang="en-US" dirty="0" smtClean="0">
                <a:ea typeface="ＭＳ Ｐゴシック" pitchFamily="34" charset="-128"/>
              </a:rPr>
              <a:t>Some sharing of file can be permitted, controlled</a:t>
            </a:r>
          </a:p>
          <a:p>
            <a:r>
              <a:rPr lang="en-US" dirty="0" smtClean="0">
                <a:ea typeface="ＭＳ Ｐゴシック" pitchFamily="34" charset="-128"/>
              </a:rPr>
              <a:t>Commutate with each other, other physical systems via networking</a:t>
            </a:r>
          </a:p>
          <a:p>
            <a:r>
              <a:rPr lang="en-US" dirty="0" smtClean="0">
                <a:ea typeface="ＭＳ Ｐゴシック" pitchFamily="34" charset="-128"/>
              </a:rPr>
              <a:t>Useful for development, testing</a:t>
            </a:r>
          </a:p>
          <a:p>
            <a:r>
              <a:rPr lang="en-US" dirty="0" smtClean="0">
                <a:solidFill>
                  <a:srgbClr val="3366FF"/>
                </a:solidFill>
                <a:ea typeface="ＭＳ Ｐゴシック" pitchFamily="34" charset="-128"/>
              </a:rPr>
              <a:t>Consolidation </a:t>
            </a:r>
            <a:r>
              <a:rPr lang="en-US" dirty="0" smtClean="0">
                <a:ea typeface="ＭＳ Ｐゴシック" pitchFamily="34" charset="-128"/>
              </a:rPr>
              <a:t>of many low-resource use systems onto fewer busier systems</a:t>
            </a:r>
          </a:p>
          <a:p>
            <a:r>
              <a:rPr lang="en-US" dirty="0" smtClean="0">
                <a:ea typeface="ＭＳ Ｐゴシック" pitchFamily="34" charset="-128"/>
              </a:rPr>
              <a:t>“Open Virtual Machine Format”, standard format of virtual machines, allows a VM to run within many different virtual machine (host) </a:t>
            </a:r>
            <a:r>
              <a:rPr lang="en-US" dirty="0" smtClean="0">
                <a:ea typeface="ＭＳ Ｐゴシック" pitchFamily="34" charset="-128"/>
              </a:rPr>
              <a:t>platforms</a:t>
            </a:r>
          </a:p>
          <a:p>
            <a:r>
              <a:rPr lang="en-US" dirty="0" smtClean="0">
                <a:ea typeface="ＭＳ Ｐゴシック" pitchFamily="34" charset="-128"/>
              </a:rPr>
              <a:t>Took off around 2005 in enterprise environments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VMware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AWS EC2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Openstack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Virtual Machines (Cont)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1277938"/>
            <a:ext cx="7351712" cy="483076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ea typeface="ＭＳ Ｐゴシック" pitchFamily="34" charset="-128"/>
              </a:rPr>
              <a:t>                             (a) Non-virtual machine (b) virtual machine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951038" y="45735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Non-virtual Machine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5343525" y="46005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Virtual Machine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/>
          <a:srcRect l="2005" t="5991" r="1344" b="6357"/>
          <a:stretch>
            <a:fillRect/>
          </a:stretch>
        </p:blipFill>
        <p:spPr bwMode="auto">
          <a:xfrm>
            <a:off x="1506538" y="1362075"/>
            <a:ext cx="6026150" cy="40703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2471" name="Line 8"/>
          <p:cNvSpPr>
            <a:spLocks noChangeShapeType="1"/>
          </p:cNvSpPr>
          <p:nvPr/>
        </p:nvSpPr>
        <p:spPr bwMode="auto">
          <a:xfrm flipH="1">
            <a:off x="1495425" y="1365250"/>
            <a:ext cx="149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2" name="Line 9"/>
          <p:cNvSpPr>
            <a:spLocks noChangeShapeType="1"/>
          </p:cNvSpPr>
          <p:nvPr/>
        </p:nvSpPr>
        <p:spPr bwMode="auto">
          <a:xfrm flipV="1">
            <a:off x="1495425" y="1392238"/>
            <a:ext cx="0" cy="371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3" name="Line 12"/>
          <p:cNvSpPr>
            <a:spLocks noChangeShapeType="1"/>
          </p:cNvSpPr>
          <p:nvPr/>
        </p:nvSpPr>
        <p:spPr bwMode="auto">
          <a:xfrm flipH="1">
            <a:off x="4776788" y="1374775"/>
            <a:ext cx="274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474" name="Line 13"/>
          <p:cNvSpPr>
            <a:spLocks noChangeShapeType="1"/>
          </p:cNvSpPr>
          <p:nvPr/>
        </p:nvSpPr>
        <p:spPr bwMode="auto">
          <a:xfrm flipV="1">
            <a:off x="7546975" y="1377950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virtual machine 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virtualization</a:t>
            </a:r>
          </a:p>
          <a:p>
            <a:pPr lvl="1"/>
            <a:r>
              <a:rPr lang="en-US" dirty="0" smtClean="0"/>
              <a:t>Simulate enough hardware to allow running an unmodified guest OS</a:t>
            </a:r>
          </a:p>
          <a:p>
            <a:pPr lvl="1"/>
            <a:r>
              <a:rPr lang="en-US" dirty="0" smtClean="0"/>
              <a:t>Can even do different hardware</a:t>
            </a:r>
          </a:p>
          <a:p>
            <a:r>
              <a:rPr lang="en-US" dirty="0" smtClean="0"/>
              <a:t>Hardware assisted virtualization</a:t>
            </a:r>
          </a:p>
          <a:p>
            <a:pPr lvl="1"/>
            <a:r>
              <a:rPr lang="en-US" dirty="0" smtClean="0"/>
              <a:t>Use the hardware (primarily, the CPU) to help in </a:t>
            </a:r>
            <a:r>
              <a:rPr lang="en-US" dirty="0" err="1" smtClean="0"/>
              <a:t>virtualizing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KVM, </a:t>
            </a:r>
            <a:r>
              <a:rPr lang="en-US" dirty="0" err="1" smtClean="0"/>
              <a:t>Xen</a:t>
            </a:r>
            <a:r>
              <a:rPr lang="en-US" dirty="0" smtClean="0"/>
              <a:t>, Parallels Desktop for Mac, </a:t>
            </a:r>
            <a:r>
              <a:rPr lang="en-US" dirty="0" err="1" smtClean="0"/>
              <a:t>Vmware</a:t>
            </a:r>
            <a:r>
              <a:rPr lang="en-US" dirty="0" smtClean="0"/>
              <a:t> Fusion, </a:t>
            </a:r>
            <a:r>
              <a:rPr lang="en-US" dirty="0" err="1" smtClean="0"/>
              <a:t>V</a:t>
            </a:r>
            <a:r>
              <a:rPr lang="en-US" dirty="0" err="1" smtClean="0"/>
              <a:t>mware</a:t>
            </a:r>
            <a:r>
              <a:rPr lang="en-US" dirty="0" smtClean="0"/>
              <a:t> Workstation</a:t>
            </a:r>
          </a:p>
          <a:p>
            <a:r>
              <a:rPr lang="en-US" dirty="0" smtClean="0"/>
              <a:t>Software based virtualization</a:t>
            </a:r>
          </a:p>
          <a:p>
            <a:pPr lvl="1"/>
            <a:r>
              <a:rPr lang="en-US" dirty="0" smtClean="0"/>
              <a:t>Virtualization without the help of the hardware. Normally, you cannot do full virtualization. 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VirtualBox</a:t>
            </a:r>
            <a:endParaRPr lang="en-US" dirty="0" smtClean="0"/>
          </a:p>
          <a:p>
            <a:r>
              <a:rPr lang="en-US" dirty="0" smtClean="0"/>
              <a:t>Operating system level virtualization</a:t>
            </a:r>
          </a:p>
          <a:p>
            <a:pPr lvl="1"/>
            <a:r>
              <a:rPr lang="en-US" dirty="0" smtClean="0"/>
              <a:t>Linux containers (LXC)</a:t>
            </a:r>
          </a:p>
          <a:p>
            <a:pPr lvl="1"/>
            <a:r>
              <a:rPr lang="en-US" dirty="0" err="1" smtClean="0"/>
              <a:t>Docker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Java Virtual Machine</a:t>
            </a: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931988"/>
            <a:ext cx="7221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System Calls and APIs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Programming interface to the services provided by the OS</a:t>
            </a:r>
          </a:p>
          <a:p>
            <a:r>
              <a:rPr lang="en-US" smtClean="0">
                <a:ea typeface="ＭＳ Ｐゴシック" pitchFamily="34" charset="-128"/>
              </a:rPr>
              <a:t>Typically written in a high-level language (C or C++)</a:t>
            </a:r>
          </a:p>
          <a:p>
            <a:r>
              <a:rPr lang="en-US" smtClean="0">
                <a:ea typeface="ＭＳ Ｐゴシック" pitchFamily="34" charset="-128"/>
              </a:rPr>
              <a:t>Mostly accessed by programs via a high-level </a:t>
            </a:r>
            <a:r>
              <a:rPr lang="en-US" smtClean="0">
                <a:solidFill>
                  <a:srgbClr val="3366FF"/>
                </a:solidFill>
                <a:ea typeface="ＭＳ Ｐゴシック" pitchFamily="34" charset="-128"/>
              </a:rPr>
              <a:t>Application Program Interface (API) </a:t>
            </a:r>
            <a:r>
              <a:rPr lang="en-US" smtClean="0">
                <a:ea typeface="ＭＳ Ｐゴシック" pitchFamily="34" charset="-128"/>
              </a:rPr>
              <a:t>rather than direct system call use</a:t>
            </a:r>
          </a:p>
          <a:p>
            <a:r>
              <a:rPr lang="en-US" smtClean="0">
                <a:ea typeface="ＭＳ Ｐゴシック" pitchFamily="34" charset="-128"/>
              </a:rPr>
              <a:t>Three most common APIs are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Win32 API for Windows,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POSIX API for POSIX-based systems (including virtually all versions of UNIX, Linux, and Mac OS X)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Java API for the Java virtual machine (JVM)</a:t>
            </a:r>
          </a:p>
          <a:p>
            <a:r>
              <a:rPr lang="en-US" smtClean="0">
                <a:ea typeface="ＭＳ Ｐゴシック" pitchFamily="34" charset="-128"/>
              </a:rPr>
              <a:t>Why use APIs rather than system calls?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ea typeface="ＭＳ Ｐゴシック" pitchFamily="34" charset="-128"/>
              </a:rPr>
              <a:t>	(Note that the system-call names used throughout this text are generic)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System Call Implementation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Typically, a number associated with each system call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System-call interface maintains a table indexed according to these numbers</a:t>
            </a:r>
          </a:p>
          <a:p>
            <a:r>
              <a:rPr lang="en-US" smtClean="0">
                <a:ea typeface="ＭＳ Ｐゴシック" pitchFamily="34" charset="-128"/>
              </a:rPr>
              <a:t>The system call interface invokes intended system call in OS kernel and returns status of the system call and any return values</a:t>
            </a:r>
          </a:p>
          <a:p>
            <a:r>
              <a:rPr lang="en-US" smtClean="0">
                <a:ea typeface="ＭＳ Ｐゴシック" pitchFamily="34" charset="-128"/>
              </a:rPr>
              <a:t>The caller need know nothing about how the system call is implemented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Just needs to obey API and understand what OS will do as a result call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Most details of  OS interface hidden from programmer by API  </a:t>
            </a:r>
          </a:p>
          <a:p>
            <a:pPr lvl="2"/>
            <a:r>
              <a:rPr lang="en-US" smtClean="0">
                <a:ea typeface="ＭＳ Ｐゴシック" pitchFamily="34" charset="-128"/>
              </a:rPr>
              <a:t>Managed by run-time support library (set of functions built into libraries included with compiler)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 of system call (DOS)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156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DI,1000H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AH,01H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LOOP 	INT 21H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CMP AL,0DH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JE END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MOV [DI],AL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INC DI 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	JMP LOOP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END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ea typeface="ＭＳ Ｐゴシック" pitchFamily="34" charset="-128"/>
                <a:cs typeface="Consolas" pitchFamily="49" charset="0"/>
              </a:rPr>
              <a:t>This code reads from the console using system call 01H the characters until the end-of-line character (0D = 10) will be encountered and puts it to the location 1000H.</a:t>
            </a:r>
          </a:p>
          <a:p>
            <a:pPr>
              <a:buFont typeface="Monotype Sorts" pitchFamily="2" charset="2"/>
              <a:buNone/>
            </a:pPr>
            <a:r>
              <a:rPr lang="en-US" smtClean="0">
                <a:latin typeface="Consolas" pitchFamily="49" charset="0"/>
                <a:ea typeface="ＭＳ Ｐゴシック" pitchFamily="34" charset="-128"/>
                <a:cs typeface="Consolas" pitchFamily="49" charset="0"/>
              </a:rPr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API – System Call – OS Relationship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 of Standard API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Consider the ReadFile() function in the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Win32 API—a function for reading from a file</a:t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r>
              <a:rPr lang="en-US" sz="1600" smtClean="0">
                <a:ea typeface="ＭＳ Ｐゴシック" pitchFamily="34" charset="-128"/>
              </a:rPr>
              <a:t/>
            </a:r>
            <a:br>
              <a:rPr lang="en-US" sz="1600" smtClean="0">
                <a:ea typeface="ＭＳ Ｐゴシック" pitchFamily="34" charset="-128"/>
              </a:rPr>
            </a:b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A description of the parameters passed to ReadFile()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DWORD bytesToRead—the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LPDWORD bytesRead—the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ea typeface="ＭＳ Ｐゴシック" pitchFamily="34" charset="-128"/>
              </a:rPr>
              <a:t>LPOVERLAPPED ovl—indicates if overlapped I/O is being used</a:t>
            </a:r>
          </a:p>
          <a:p>
            <a:pPr>
              <a:lnSpc>
                <a:spcPct val="90000"/>
              </a:lnSpc>
            </a:pPr>
            <a:endParaRPr lang="en-US" sz="1600" smtClean="0">
              <a:ea typeface="ＭＳ Ｐゴシック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1031" t="29628" r="1031" b="29379"/>
          <a:stretch>
            <a:fillRect/>
          </a:stretch>
        </p:blipFill>
        <p:spPr bwMode="auto">
          <a:xfrm>
            <a:off x="1585913" y="1978025"/>
            <a:ext cx="6732587" cy="2112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Standard C Library 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 program invoking printf() library call, which calls write() system call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System Call Parameter Passing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Exact type and amount of information vary according to OS and call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Three general methods used to pass parameters to the OS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Simplest:  pass the parameters in </a:t>
            </a:r>
            <a:r>
              <a:rPr lang="en-US" i="1" smtClean="0">
                <a:ea typeface="ＭＳ Ｐゴシック" pitchFamily="34" charset="-128"/>
              </a:rPr>
              <a:t>registers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Parameters stored in a </a:t>
            </a:r>
            <a:r>
              <a:rPr lang="en-US" i="1" smtClean="0">
                <a:ea typeface="ＭＳ Ｐゴシック" pitchFamily="34" charset="-128"/>
              </a:rPr>
              <a:t>block, </a:t>
            </a:r>
            <a:r>
              <a:rPr lang="en-US" smtClean="0">
                <a:ea typeface="ＭＳ Ｐゴシック" pitchFamily="34" charset="-128"/>
              </a:rPr>
              <a:t>or table, in memory, and address of block passed as a parameter in a register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This approach taken by Linux and Solaris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Parameters placed, or </a:t>
            </a:r>
            <a:r>
              <a:rPr lang="en-US" i="1" smtClean="0">
                <a:ea typeface="ＭＳ Ｐゴシック" pitchFamily="34" charset="-128"/>
              </a:rPr>
              <a:t>pushed, </a:t>
            </a:r>
            <a:r>
              <a:rPr lang="en-US" smtClean="0">
                <a:ea typeface="ＭＳ Ｐゴシック" pitchFamily="34" charset="-128"/>
              </a:rPr>
              <a:t>onto the </a:t>
            </a:r>
            <a:r>
              <a:rPr lang="en-US" i="1" smtClean="0">
                <a:ea typeface="ＭＳ Ｐゴシック" pitchFamily="34" charset="-128"/>
              </a:rPr>
              <a:t>stack </a:t>
            </a:r>
            <a:r>
              <a:rPr lang="en-US" smtClean="0">
                <a:ea typeface="ＭＳ Ｐゴシック" pitchFamily="34" charset="-128"/>
              </a:rPr>
              <a:t>by the program and </a:t>
            </a:r>
            <a:r>
              <a:rPr lang="en-US" i="1" smtClean="0">
                <a:ea typeface="ＭＳ Ｐゴシック" pitchFamily="34" charset="-128"/>
              </a:rPr>
              <a:t>popped </a:t>
            </a:r>
            <a:r>
              <a:rPr lang="en-US" smtClean="0">
                <a:ea typeface="ＭＳ Ｐゴシック" pitchFamily="34" charset="-128"/>
              </a:rPr>
              <a:t>off the stack by the operating system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8966</TotalTime>
  <Words>1137</Words>
  <Application>Microsoft Office PowerPoint</Application>
  <PresentationFormat>On-screen Show (4:3)</PresentationFormat>
  <Paragraphs>202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os-8</vt:lpstr>
      <vt:lpstr>Chapter 2:  Operating-System Structures</vt:lpstr>
      <vt:lpstr>System calls and APIs</vt:lpstr>
      <vt:lpstr>System Calls and APIs</vt:lpstr>
      <vt:lpstr>System Call Implementation</vt:lpstr>
      <vt:lpstr>Example of system call (DOS)</vt:lpstr>
      <vt:lpstr>API – System Call – OS Relationship</vt:lpstr>
      <vt:lpstr>Example of Standard API</vt:lpstr>
      <vt:lpstr>Standard C Library Example</vt:lpstr>
      <vt:lpstr>System Call Parameter Passing</vt:lpstr>
      <vt:lpstr>Types of System Calls</vt:lpstr>
      <vt:lpstr>Examples of Windows and Unix System Calls</vt:lpstr>
      <vt:lpstr>Kernels + Monolithic vs. microkernel models</vt:lpstr>
      <vt:lpstr>Operating-System Operations</vt:lpstr>
      <vt:lpstr>Kernel based systems</vt:lpstr>
      <vt:lpstr>Transition from User to Kernel Mode</vt:lpstr>
      <vt:lpstr>Traditional UNIX System Structure</vt:lpstr>
      <vt:lpstr>Monolithic kernel</vt:lpstr>
      <vt:lpstr>Monolithic kernel vs. microkernel</vt:lpstr>
      <vt:lpstr>Microkernels</vt:lpstr>
      <vt:lpstr>Microkernel – the glory and the fall</vt:lpstr>
      <vt:lpstr>Kernel modules</vt:lpstr>
      <vt:lpstr>Linux Kernel</vt:lpstr>
      <vt:lpstr>Microsoft Windows Structure</vt:lpstr>
      <vt:lpstr>Virtual machines</vt:lpstr>
      <vt:lpstr>Virtual Machines</vt:lpstr>
      <vt:lpstr>Virtual Machines History and Benefits</vt:lpstr>
      <vt:lpstr>Virtual Machines (Cont)</vt:lpstr>
      <vt:lpstr>Some virtual machine terminologies</vt:lpstr>
      <vt:lpstr>The Java Virtual Machine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lboloni</cp:lastModifiedBy>
  <cp:revision>122</cp:revision>
  <cp:lastPrinted>2014-08-27T16:54:27Z</cp:lastPrinted>
  <dcterms:created xsi:type="dcterms:W3CDTF">2008-07-03T15:26:00Z</dcterms:created>
  <dcterms:modified xsi:type="dcterms:W3CDTF">2015-09-14T18:36:29Z</dcterms:modified>
</cp:coreProperties>
</file>