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67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63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notesSlides/notesSlide57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64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60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Default Extension="vml" ContentType="application/vnd.openxmlformats-officedocument.vmlDrawing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58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wmf" ContentType="image/x-wmf"/>
  <Override PartName="/ppt/notesSlides/notesSlide65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59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66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6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69"/>
  </p:notesMasterIdLst>
  <p:handoutMasterIdLst>
    <p:handoutMasterId r:id="rId70"/>
  </p:handoutMasterIdLst>
  <p:sldIdLst>
    <p:sldId id="356" r:id="rId2"/>
    <p:sldId id="275" r:id="rId3"/>
    <p:sldId id="378" r:id="rId4"/>
    <p:sldId id="352" r:id="rId5"/>
    <p:sldId id="276" r:id="rId6"/>
    <p:sldId id="379" r:id="rId7"/>
    <p:sldId id="277" r:id="rId8"/>
    <p:sldId id="380" r:id="rId9"/>
    <p:sldId id="278" r:id="rId10"/>
    <p:sldId id="323" r:id="rId11"/>
    <p:sldId id="280" r:id="rId12"/>
    <p:sldId id="281" r:id="rId13"/>
    <p:sldId id="324" r:id="rId14"/>
    <p:sldId id="325" r:id="rId15"/>
    <p:sldId id="370" r:id="rId16"/>
    <p:sldId id="371" r:id="rId17"/>
    <p:sldId id="368" r:id="rId18"/>
    <p:sldId id="282" r:id="rId19"/>
    <p:sldId id="329" r:id="rId20"/>
    <p:sldId id="328" r:id="rId21"/>
    <p:sldId id="330" r:id="rId22"/>
    <p:sldId id="283" r:id="rId23"/>
    <p:sldId id="331" r:id="rId24"/>
    <p:sldId id="284" r:id="rId25"/>
    <p:sldId id="332" r:id="rId26"/>
    <p:sldId id="333" r:id="rId27"/>
    <p:sldId id="285" r:id="rId28"/>
    <p:sldId id="334" r:id="rId29"/>
    <p:sldId id="286" r:id="rId30"/>
    <p:sldId id="335" r:id="rId31"/>
    <p:sldId id="287" r:id="rId32"/>
    <p:sldId id="336" r:id="rId33"/>
    <p:sldId id="288" r:id="rId34"/>
    <p:sldId id="337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365" r:id="rId43"/>
    <p:sldId id="338" r:id="rId44"/>
    <p:sldId id="296" r:id="rId45"/>
    <p:sldId id="339" r:id="rId46"/>
    <p:sldId id="297" r:id="rId47"/>
    <p:sldId id="298" r:id="rId48"/>
    <p:sldId id="381" r:id="rId49"/>
    <p:sldId id="326" r:id="rId50"/>
    <p:sldId id="327" r:id="rId51"/>
    <p:sldId id="375" r:id="rId52"/>
    <p:sldId id="372" r:id="rId53"/>
    <p:sldId id="373" r:id="rId54"/>
    <p:sldId id="374" r:id="rId55"/>
    <p:sldId id="376" r:id="rId56"/>
    <p:sldId id="377" r:id="rId57"/>
    <p:sldId id="299" r:id="rId58"/>
    <p:sldId id="366" r:id="rId59"/>
    <p:sldId id="340" r:id="rId60"/>
    <p:sldId id="300" r:id="rId61"/>
    <p:sldId id="343" r:id="rId62"/>
    <p:sldId id="342" r:id="rId63"/>
    <p:sldId id="344" r:id="rId64"/>
    <p:sldId id="345" r:id="rId65"/>
    <p:sldId id="346" r:id="rId66"/>
    <p:sldId id="318" r:id="rId67"/>
    <p:sldId id="363" r:id="rId6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663300"/>
    <a:srgbClr val="FF0000"/>
    <a:srgbClr val="0000CC"/>
    <a:srgbClr val="CC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336" y="-84"/>
      </p:cViewPr>
      <p:guideLst>
        <p:guide orient="horz" pos="808"/>
        <p:guide pos="524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7.xml"/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22738" y="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ctr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6700"/>
            <a:ext cx="3206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22738" y="9156700"/>
            <a:ext cx="32051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 smtClean="0">
                <a:latin typeface="Helvetica" charset="0"/>
              </a:defRPr>
            </a:lvl1pPr>
          </a:lstStyle>
          <a:p>
            <a:pPr>
              <a:defRPr/>
            </a:pPr>
            <a:fld id="{3FAC695E-F97D-4230-86FC-C7948EAC2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68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6660" tIns="48329" rIns="96660" bIns="48329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charset="0"/>
              </a:defRPr>
            </a:lvl1pPr>
          </a:lstStyle>
          <a:p>
            <a:pPr>
              <a:defRPr/>
            </a:pPr>
            <a:fld id="{EA508697-B4CD-4993-ACCF-4C760EE55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144FED-731E-4083-906B-9C063FAC8CFF}" type="slidenum">
              <a:rPr lang="en-US"/>
              <a:pPr/>
              <a:t>1</a:t>
            </a:fld>
            <a:endParaRPr lang="en-US"/>
          </a:p>
        </p:txBody>
      </p:sp>
      <p:sp>
        <p:nvSpPr>
          <p:cNvPr id="727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686A0C-5230-42D9-8057-9FBA7B87EF9E}" type="slidenum">
              <a:rPr lang="en-US"/>
              <a:pPr/>
              <a:t>10</a:t>
            </a:fld>
            <a:endParaRPr lang="en-US"/>
          </a:p>
        </p:txBody>
      </p:sp>
      <p:sp>
        <p:nvSpPr>
          <p:cNvPr id="819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31CC1E-A319-4AFF-841E-70CBDF4D89AB}" type="slidenum">
              <a:rPr lang="en-US"/>
              <a:pPr/>
              <a:t>11</a:t>
            </a:fld>
            <a:endParaRPr lang="en-US"/>
          </a:p>
        </p:txBody>
      </p:sp>
      <p:sp>
        <p:nvSpPr>
          <p:cNvPr id="829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87321AC-65CB-4B98-81C9-B753122CA977}" type="slidenum">
              <a:rPr lang="en-US"/>
              <a:pPr/>
              <a:t>12</a:t>
            </a:fld>
            <a:endParaRPr lang="en-US"/>
          </a:p>
        </p:txBody>
      </p:sp>
      <p:sp>
        <p:nvSpPr>
          <p:cNvPr id="839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9E546B-0860-4AE5-BF99-98C7983508C9}" type="slidenum">
              <a:rPr lang="en-US"/>
              <a:pPr/>
              <a:t>13</a:t>
            </a:fld>
            <a:endParaRPr lang="en-US"/>
          </a:p>
        </p:txBody>
      </p:sp>
      <p:sp>
        <p:nvSpPr>
          <p:cNvPr id="849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1398A6-54E9-493F-9030-CE4C01D7FFFF}" type="slidenum">
              <a:rPr lang="en-US"/>
              <a:pPr/>
              <a:t>14</a:t>
            </a:fld>
            <a:endParaRPr lang="en-US"/>
          </a:p>
        </p:txBody>
      </p:sp>
      <p:sp>
        <p:nvSpPr>
          <p:cNvPr id="860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305B3F-B056-48DE-97A2-645C7056E275}" type="slidenum">
              <a:rPr lang="en-US"/>
              <a:pPr/>
              <a:t>15</a:t>
            </a:fld>
            <a:endParaRPr lang="en-US"/>
          </a:p>
        </p:txBody>
      </p:sp>
      <p:sp>
        <p:nvSpPr>
          <p:cNvPr id="870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BF1763-64C8-4AD3-85EE-9C68F7D6C181}" type="slidenum">
              <a:rPr lang="en-US"/>
              <a:pPr/>
              <a:t>16</a:t>
            </a:fld>
            <a:endParaRPr lang="en-US"/>
          </a:p>
        </p:txBody>
      </p:sp>
      <p:sp>
        <p:nvSpPr>
          <p:cNvPr id="880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EBF0E-CDC4-4A19-90EA-04572C75894D}" type="slidenum">
              <a:rPr lang="en-US"/>
              <a:pPr/>
              <a:t>17</a:t>
            </a:fld>
            <a:endParaRPr lang="en-US"/>
          </a:p>
        </p:txBody>
      </p:sp>
      <p:sp>
        <p:nvSpPr>
          <p:cNvPr id="890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677CB2-5466-43C1-BB98-A37B6D8954C0}" type="slidenum">
              <a:rPr lang="en-US"/>
              <a:pPr/>
              <a:t>18</a:t>
            </a:fld>
            <a:endParaRPr lang="en-US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B48EAEA-F575-48E7-8ED7-0821A46923A5}" type="slidenum">
              <a:rPr lang="en-US"/>
              <a:pPr/>
              <a:t>19</a:t>
            </a:fld>
            <a:endParaRPr lang="en-US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510742-E32C-4F5E-BAD9-41F464F3046B}" type="slidenum">
              <a:rPr lang="en-US"/>
              <a:pPr/>
              <a:t>2</a:t>
            </a:fld>
            <a:endParaRPr lang="en-US"/>
          </a:p>
        </p:txBody>
      </p:sp>
      <p:sp>
        <p:nvSpPr>
          <p:cNvPr id="737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B7093-F32C-43A6-AA32-A366BCB8D3CC}" type="slidenum">
              <a:rPr lang="en-US"/>
              <a:pPr/>
              <a:t>20</a:t>
            </a:fld>
            <a:endParaRPr lang="en-US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815B25-39AF-4E0E-B4FC-5B4BB76716C8}" type="slidenum">
              <a:rPr lang="en-US"/>
              <a:pPr/>
              <a:t>21</a:t>
            </a:fld>
            <a:endParaRPr lang="en-US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7E0EC-F0A2-403B-B3E7-5B8195084EFD}" type="slidenum">
              <a:rPr lang="en-US"/>
              <a:pPr/>
              <a:t>22</a:t>
            </a:fld>
            <a:endParaRPr lang="en-US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9C1114-F58B-4C02-803D-916682D938E3}" type="slidenum">
              <a:rPr lang="en-US"/>
              <a:pPr/>
              <a:t>23</a:t>
            </a:fld>
            <a:endParaRPr lang="en-US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8C9F15-E6CA-4696-BD62-CB9C2C57BEF6}" type="slidenum">
              <a:rPr lang="en-US"/>
              <a:pPr/>
              <a:t>24</a:t>
            </a:fld>
            <a:endParaRPr lang="en-US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06D6A5-1DC6-4DCD-8B16-24549339F029}" type="slidenum">
              <a:rPr lang="en-US"/>
              <a:pPr/>
              <a:t>25</a:t>
            </a:fld>
            <a:endParaRPr lang="en-US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8FEEF-BC8C-4A11-9935-F3795CDB0D29}" type="slidenum">
              <a:rPr lang="en-US"/>
              <a:pPr/>
              <a:t>26</a:t>
            </a:fld>
            <a:endParaRPr lang="en-US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173FF6-06A8-402C-B2A3-E29EE175D49C}" type="slidenum">
              <a:rPr lang="en-US"/>
              <a:pPr/>
              <a:t>27</a:t>
            </a:fld>
            <a:endParaRPr lang="en-US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A0F233-7B8B-45D0-A3D5-7B185889911F}" type="slidenum">
              <a:rPr lang="en-US"/>
              <a:pPr/>
              <a:t>28</a:t>
            </a:fld>
            <a:endParaRPr lang="en-US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6DE374-A833-4975-9743-F8DA4C2AA55A}" type="slidenum">
              <a:rPr lang="en-US"/>
              <a:pPr/>
              <a:t>29</a:t>
            </a:fld>
            <a:endParaRPr lang="en-US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DF20B7-D1C5-4614-9D5C-DB218144CED3}" type="slidenum">
              <a:rPr lang="en-US"/>
              <a:pPr/>
              <a:t>3</a:t>
            </a:fld>
            <a:endParaRPr lang="en-US"/>
          </a:p>
        </p:txBody>
      </p:sp>
      <p:sp>
        <p:nvSpPr>
          <p:cNvPr id="747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21E46AC-5447-40B8-ABB4-C762766C1022}" type="slidenum">
              <a:rPr lang="en-US"/>
              <a:pPr/>
              <a:t>30</a:t>
            </a:fld>
            <a:endParaRPr lang="en-US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D67CA3-A646-4180-9169-0C25C4EDD7C6}" type="slidenum">
              <a:rPr lang="en-US"/>
              <a:pPr/>
              <a:t>31</a:t>
            </a:fld>
            <a:endParaRPr lang="en-US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F58594-BA03-474F-A11F-8BE66A656627}" type="slidenum">
              <a:rPr lang="en-US"/>
              <a:pPr/>
              <a:t>32</a:t>
            </a:fld>
            <a:endParaRPr lang="en-US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FC4AF2-005F-4BCB-96B3-7E632A88177B}" type="slidenum">
              <a:rPr lang="en-US"/>
              <a:pPr/>
              <a:t>33</a:t>
            </a:fld>
            <a:endParaRPr lang="en-US"/>
          </a:p>
        </p:txBody>
      </p:sp>
      <p:sp>
        <p:nvSpPr>
          <p:cNvPr id="1054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2CB32D-9373-4658-8F52-28A487AEB675}" type="slidenum">
              <a:rPr lang="en-US"/>
              <a:pPr/>
              <a:t>34</a:t>
            </a:fld>
            <a:endParaRPr lang="en-US"/>
          </a:p>
        </p:txBody>
      </p:sp>
      <p:sp>
        <p:nvSpPr>
          <p:cNvPr id="1064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1651C2-42AE-47DB-A70A-B5FD0B72A068}" type="slidenum">
              <a:rPr lang="en-US"/>
              <a:pPr/>
              <a:t>35</a:t>
            </a:fld>
            <a:endParaRPr lang="en-US"/>
          </a:p>
        </p:txBody>
      </p:sp>
      <p:sp>
        <p:nvSpPr>
          <p:cNvPr id="1075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9093F3-BF18-4E06-9B82-EA220EF386C1}" type="slidenum">
              <a:rPr lang="en-US"/>
              <a:pPr/>
              <a:t>36</a:t>
            </a:fld>
            <a:endParaRPr lang="en-US"/>
          </a:p>
        </p:txBody>
      </p:sp>
      <p:sp>
        <p:nvSpPr>
          <p:cNvPr id="1085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48F64C-2CEF-4341-9920-F7C4C1951745}" type="slidenum">
              <a:rPr lang="en-US"/>
              <a:pPr/>
              <a:t>37</a:t>
            </a:fld>
            <a:endParaRPr lang="en-US"/>
          </a:p>
        </p:txBody>
      </p:sp>
      <p:sp>
        <p:nvSpPr>
          <p:cNvPr id="1095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079EB-4908-476E-BC38-FAAA633A4B13}" type="slidenum">
              <a:rPr lang="en-US"/>
              <a:pPr/>
              <a:t>38</a:t>
            </a:fld>
            <a:endParaRPr lang="en-US"/>
          </a:p>
        </p:txBody>
      </p:sp>
      <p:sp>
        <p:nvSpPr>
          <p:cNvPr id="1105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BED220-4D48-41FA-AAB5-AF4E9577E2EC}" type="slidenum">
              <a:rPr lang="en-US"/>
              <a:pPr/>
              <a:t>39</a:t>
            </a:fld>
            <a:endParaRPr lang="en-US"/>
          </a:p>
        </p:txBody>
      </p:sp>
      <p:sp>
        <p:nvSpPr>
          <p:cNvPr id="1116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717C5F-DF80-4B9F-B967-F260D045CF53}" type="slidenum">
              <a:rPr lang="en-US"/>
              <a:pPr/>
              <a:t>4</a:t>
            </a:fld>
            <a:endParaRPr lang="en-US"/>
          </a:p>
        </p:txBody>
      </p:sp>
      <p:sp>
        <p:nvSpPr>
          <p:cNvPr id="757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EFFF21-B1E4-4224-A656-C953183535EE}" type="slidenum">
              <a:rPr lang="en-US"/>
              <a:pPr/>
              <a:t>40</a:t>
            </a:fld>
            <a:endParaRPr lang="en-US"/>
          </a:p>
        </p:txBody>
      </p:sp>
      <p:sp>
        <p:nvSpPr>
          <p:cNvPr id="1126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B6FA43C-0CD8-492E-BA31-74924C6FC0FC}" type="slidenum">
              <a:rPr lang="en-US"/>
              <a:pPr/>
              <a:t>41</a:t>
            </a:fld>
            <a:endParaRPr lang="en-US"/>
          </a:p>
        </p:txBody>
      </p:sp>
      <p:sp>
        <p:nvSpPr>
          <p:cNvPr id="1136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2E27F7-6BE9-48EA-BF57-57672CAD65BE}" type="slidenum">
              <a:rPr lang="en-US"/>
              <a:pPr/>
              <a:t>42</a:t>
            </a:fld>
            <a:endParaRPr lang="en-US"/>
          </a:p>
        </p:txBody>
      </p:sp>
      <p:sp>
        <p:nvSpPr>
          <p:cNvPr id="1146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4B53D8-920E-4594-8F72-E53D38E66ED7}" type="slidenum">
              <a:rPr lang="en-US"/>
              <a:pPr/>
              <a:t>43</a:t>
            </a:fld>
            <a:endParaRPr lang="en-US"/>
          </a:p>
        </p:txBody>
      </p:sp>
      <p:sp>
        <p:nvSpPr>
          <p:cNvPr id="1157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72EFD5-F914-41C0-8CBC-3F445A873DC2}" type="slidenum">
              <a:rPr lang="en-US"/>
              <a:pPr/>
              <a:t>44</a:t>
            </a:fld>
            <a:endParaRPr lang="en-US"/>
          </a:p>
        </p:txBody>
      </p:sp>
      <p:sp>
        <p:nvSpPr>
          <p:cNvPr id="1167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C6399C-C8C8-4E59-B0A8-3F7D520967AF}" type="slidenum">
              <a:rPr lang="en-US"/>
              <a:pPr/>
              <a:t>45</a:t>
            </a:fld>
            <a:endParaRPr lang="en-US"/>
          </a:p>
        </p:txBody>
      </p:sp>
      <p:sp>
        <p:nvSpPr>
          <p:cNvPr id="1177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EE0EBBC-F0BD-4340-8CEC-A7AE48C0DF5E}" type="slidenum">
              <a:rPr lang="en-US"/>
              <a:pPr/>
              <a:t>46</a:t>
            </a:fld>
            <a:endParaRPr lang="en-US"/>
          </a:p>
        </p:txBody>
      </p:sp>
      <p:sp>
        <p:nvSpPr>
          <p:cNvPr id="1187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E98F50-B987-49F5-B33B-585DF8E193FF}" type="slidenum">
              <a:rPr lang="en-US"/>
              <a:pPr/>
              <a:t>47</a:t>
            </a:fld>
            <a:endParaRPr lang="en-US"/>
          </a:p>
        </p:txBody>
      </p:sp>
      <p:sp>
        <p:nvSpPr>
          <p:cNvPr id="1198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B41400-D998-4845-8964-F6F1A1591BC5}" type="slidenum">
              <a:rPr lang="en-US"/>
              <a:pPr/>
              <a:t>49</a:t>
            </a:fld>
            <a:endParaRPr lang="en-US"/>
          </a:p>
        </p:txBody>
      </p:sp>
      <p:sp>
        <p:nvSpPr>
          <p:cNvPr id="1218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32A861-7F2D-4AFA-93F6-B057D2462188}" type="slidenum">
              <a:rPr lang="en-US"/>
              <a:pPr/>
              <a:t>5</a:t>
            </a:fld>
            <a:endParaRPr lang="en-US"/>
          </a:p>
        </p:txBody>
      </p:sp>
      <p:sp>
        <p:nvSpPr>
          <p:cNvPr id="768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C042B92-9E3A-4DA9-960C-AAE8844B0E45}" type="slidenum">
              <a:rPr lang="en-US"/>
              <a:pPr/>
              <a:t>50</a:t>
            </a:fld>
            <a:endParaRPr lang="en-US"/>
          </a:p>
        </p:txBody>
      </p:sp>
      <p:sp>
        <p:nvSpPr>
          <p:cNvPr id="1228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B2A82D-E663-48F4-90F3-60B14C6DFA1A}" type="slidenum">
              <a:rPr lang="en-US"/>
              <a:pPr/>
              <a:t>51</a:t>
            </a:fld>
            <a:endParaRPr lang="en-US"/>
          </a:p>
        </p:txBody>
      </p:sp>
      <p:sp>
        <p:nvSpPr>
          <p:cNvPr id="1239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C031D1-A967-4789-8F66-C9E9AEC2CA00}" type="slidenum">
              <a:rPr lang="en-US"/>
              <a:pPr/>
              <a:t>52</a:t>
            </a:fld>
            <a:endParaRPr lang="en-US"/>
          </a:p>
        </p:txBody>
      </p:sp>
      <p:sp>
        <p:nvSpPr>
          <p:cNvPr id="1249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B27084-53FE-48CA-B9F1-DB8E902915A4}" type="slidenum">
              <a:rPr lang="en-US"/>
              <a:pPr/>
              <a:t>53</a:t>
            </a:fld>
            <a:endParaRPr lang="en-US"/>
          </a:p>
        </p:txBody>
      </p:sp>
      <p:sp>
        <p:nvSpPr>
          <p:cNvPr id="1259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6A7B5-081A-486E-822C-7827473D36ED}" type="slidenum">
              <a:rPr lang="en-US"/>
              <a:pPr/>
              <a:t>54</a:t>
            </a:fld>
            <a:endParaRPr lang="en-US"/>
          </a:p>
        </p:txBody>
      </p:sp>
      <p:sp>
        <p:nvSpPr>
          <p:cNvPr id="1269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CBAA89-CB47-4BC5-B5E8-9AD4A5D22CDE}" type="slidenum">
              <a:rPr lang="en-US"/>
              <a:pPr/>
              <a:t>55</a:t>
            </a:fld>
            <a:endParaRPr lang="en-US"/>
          </a:p>
        </p:txBody>
      </p:sp>
      <p:sp>
        <p:nvSpPr>
          <p:cNvPr id="1280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0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309E3C-F3FF-4A37-A569-76511E76124C}" type="slidenum">
              <a:rPr lang="en-US"/>
              <a:pPr/>
              <a:t>56</a:t>
            </a:fld>
            <a:endParaRPr lang="en-US"/>
          </a:p>
        </p:txBody>
      </p:sp>
      <p:sp>
        <p:nvSpPr>
          <p:cNvPr id="1290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748408-8E86-4283-9C8D-98C21A5371F0}" type="slidenum">
              <a:rPr lang="en-US"/>
              <a:pPr/>
              <a:t>57</a:t>
            </a:fld>
            <a:endParaRPr lang="en-US"/>
          </a:p>
        </p:txBody>
      </p:sp>
      <p:sp>
        <p:nvSpPr>
          <p:cNvPr id="1300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8C43E2-F358-4A68-BB12-585BD161409E}" type="slidenum">
              <a:rPr lang="en-US"/>
              <a:pPr/>
              <a:t>58</a:t>
            </a:fld>
            <a:endParaRPr lang="en-US"/>
          </a:p>
        </p:txBody>
      </p:sp>
      <p:sp>
        <p:nvSpPr>
          <p:cNvPr id="1310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F3BA41F-E2E2-4FBD-AF65-D1C801E81C55}" type="slidenum">
              <a:rPr lang="en-US"/>
              <a:pPr/>
              <a:t>59</a:t>
            </a:fld>
            <a:endParaRPr lang="en-US"/>
          </a:p>
        </p:txBody>
      </p:sp>
      <p:sp>
        <p:nvSpPr>
          <p:cNvPr id="1320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56133-01A9-4418-9FCE-226832AB56D7}" type="slidenum">
              <a:rPr lang="en-US"/>
              <a:pPr/>
              <a:t>6</a:t>
            </a:fld>
            <a:endParaRPr lang="en-US"/>
          </a:p>
        </p:txBody>
      </p:sp>
      <p:sp>
        <p:nvSpPr>
          <p:cNvPr id="778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C0F7720-8134-4830-B74F-717B97A127B4}" type="slidenum">
              <a:rPr lang="en-US"/>
              <a:pPr/>
              <a:t>60</a:t>
            </a:fld>
            <a:endParaRPr lang="en-US"/>
          </a:p>
        </p:txBody>
      </p:sp>
      <p:sp>
        <p:nvSpPr>
          <p:cNvPr id="13312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FD7858-61E3-485D-B018-49BA24EAAA9B}" type="slidenum">
              <a:rPr lang="en-US"/>
              <a:pPr/>
              <a:t>61</a:t>
            </a:fld>
            <a:endParaRPr lang="en-US"/>
          </a:p>
        </p:txBody>
      </p:sp>
      <p:sp>
        <p:nvSpPr>
          <p:cNvPr id="134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511BA6C-6F98-477F-8396-095A15F4F822}" type="slidenum">
              <a:rPr lang="en-US"/>
              <a:pPr/>
              <a:t>62</a:t>
            </a:fld>
            <a:endParaRPr lang="en-US"/>
          </a:p>
        </p:txBody>
      </p:sp>
      <p:sp>
        <p:nvSpPr>
          <p:cNvPr id="13517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5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6D469C-9DDE-4A96-AF30-5B6ECE72A74D}" type="slidenum">
              <a:rPr lang="en-US"/>
              <a:pPr/>
              <a:t>63</a:t>
            </a:fld>
            <a:endParaRPr lang="en-US"/>
          </a:p>
        </p:txBody>
      </p:sp>
      <p:sp>
        <p:nvSpPr>
          <p:cNvPr id="13619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26F686-C2AF-4EDF-BD5A-EF38C3B81A36}" type="slidenum">
              <a:rPr lang="en-US"/>
              <a:pPr/>
              <a:t>64</a:t>
            </a:fld>
            <a:endParaRPr lang="en-US"/>
          </a:p>
        </p:txBody>
      </p:sp>
      <p:sp>
        <p:nvSpPr>
          <p:cNvPr id="13721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6412F0-31C2-4C68-A473-B53344E71541}" type="slidenum">
              <a:rPr lang="en-US"/>
              <a:pPr/>
              <a:t>65</a:t>
            </a:fld>
            <a:endParaRPr lang="en-US"/>
          </a:p>
        </p:txBody>
      </p:sp>
      <p:sp>
        <p:nvSpPr>
          <p:cNvPr id="13824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8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DD6467-5D25-4B70-A8CA-70B1EFA1DB4A}" type="slidenum">
              <a:rPr lang="en-US"/>
              <a:pPr/>
              <a:t>66</a:t>
            </a:fld>
            <a:endParaRPr lang="en-US"/>
          </a:p>
        </p:txBody>
      </p:sp>
      <p:sp>
        <p:nvSpPr>
          <p:cNvPr id="13926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092BDB-A3C9-4B73-86B3-BC1C43EFB1CA}" type="slidenum">
              <a:rPr lang="en-US"/>
              <a:pPr/>
              <a:t>67</a:t>
            </a:fld>
            <a:endParaRPr lang="en-US"/>
          </a:p>
        </p:txBody>
      </p:sp>
      <p:sp>
        <p:nvSpPr>
          <p:cNvPr id="14029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0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C6930-E9B8-435C-BF86-667C07A269E0}" type="slidenum">
              <a:rPr lang="en-US"/>
              <a:pPr/>
              <a:t>7</a:t>
            </a:fld>
            <a:endParaRPr lang="en-US"/>
          </a:p>
        </p:txBody>
      </p:sp>
      <p:sp>
        <p:nvSpPr>
          <p:cNvPr id="788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29BB41-A980-4FB4-8C87-DCD9BCF53CAA}" type="slidenum">
              <a:rPr lang="en-US"/>
              <a:pPr/>
              <a:t>8</a:t>
            </a:fld>
            <a:endParaRPr lang="en-US"/>
          </a:p>
        </p:txBody>
      </p:sp>
      <p:sp>
        <p:nvSpPr>
          <p:cNvPr id="7987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A388065-C2AA-4096-AB38-61B044798B65}" type="slidenum">
              <a:rPr lang="en-US"/>
              <a:pPr/>
              <a:t>9</a:t>
            </a:fld>
            <a:endParaRPr lang="en-US"/>
          </a:p>
        </p:txBody>
      </p:sp>
      <p:sp>
        <p:nvSpPr>
          <p:cNvPr id="8089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8438" y="2960688"/>
            <a:ext cx="8610600" cy="201612"/>
            <a:chOff x="125" y="1865"/>
            <a:chExt cx="5424" cy="127"/>
          </a:xfrm>
        </p:grpSpPr>
        <p:sp>
          <p:nvSpPr>
            <p:cNvPr id="4" name="Rectangle 4"/>
            <p:cNvSpPr>
              <a:spLocks noChangeArrowheads="1"/>
            </p:cNvSpPr>
            <p:nvPr/>
          </p:nvSpPr>
          <p:spPr bwMode="auto">
            <a:xfrm>
              <a:off x="125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" name="Rectangle 5"/>
            <p:cNvSpPr>
              <a:spLocks noChangeArrowheads="1"/>
            </p:cNvSpPr>
            <p:nvPr/>
          </p:nvSpPr>
          <p:spPr bwMode="auto">
            <a:xfrm>
              <a:off x="1933" y="1865"/>
              <a:ext cx="1808" cy="127"/>
            </a:xfrm>
            <a:prstGeom prst="rect">
              <a:avLst/>
            </a:prstGeom>
            <a:solidFill>
              <a:srgbClr val="99CC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3741" y="1865"/>
              <a:ext cx="1808" cy="127"/>
            </a:xfrm>
            <a:prstGeom prst="rect">
              <a:avLst/>
            </a:prstGeom>
            <a:solidFill>
              <a:srgbClr val="3366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6988" y="6613525"/>
            <a:ext cx="26701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33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33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336699"/>
                </a:solidFill>
                <a:latin typeface="Helvetica" charset="0"/>
              </a:rPr>
              <a:t> Edition,</a:t>
            </a:r>
          </a:p>
        </p:txBody>
      </p:sp>
      <p:pic>
        <p:nvPicPr>
          <p:cNvPr id="9" name="Picture 9" descr="dino_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0738" y="4157663"/>
            <a:ext cx="2062162" cy="1593850"/>
          </a:xfrm>
          <a:prstGeom prst="rect">
            <a:avLst/>
          </a:prstGeom>
          <a:noFill/>
          <a:ln w="76200">
            <a:solidFill>
              <a:srgbClr val="336699"/>
            </a:solidFill>
            <a:miter lim="800000"/>
            <a:headEnd/>
            <a:tailEnd/>
          </a:ln>
        </p:spPr>
      </p:pic>
      <p:sp>
        <p:nvSpPr>
          <p:cNvPr id="10" name="Rectangle 10"/>
          <p:cNvSpPr>
            <a:spLocks noChangeArrowheads="1"/>
          </p:cNvSpPr>
          <p:nvPr/>
        </p:nvSpPr>
        <p:spPr bwMode="auto">
          <a:xfrm>
            <a:off x="3243263" y="4006850"/>
            <a:ext cx="2336800" cy="1887538"/>
          </a:xfrm>
          <a:prstGeom prst="rect">
            <a:avLst/>
          </a:prstGeom>
          <a:noFill/>
          <a:ln w="57150" cmpd="thinThick">
            <a:solidFill>
              <a:srgbClr val="66CC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>
              <a:defRPr sz="4300"/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277813"/>
            <a:ext cx="214471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281738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06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97450" y="1233488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ino_3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285750" y="0"/>
            <a:ext cx="1195388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06450" y="1233488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0709" name="Rectangle 5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00710" name="Line 6"/>
          <p:cNvSpPr>
            <a:spLocks noChangeShapeType="1"/>
          </p:cNvSpPr>
          <p:nvPr/>
        </p:nvSpPr>
        <p:spPr bwMode="auto">
          <a:xfrm>
            <a:off x="457200" y="860425"/>
            <a:ext cx="8077200" cy="0"/>
          </a:xfrm>
          <a:prstGeom prst="line">
            <a:avLst/>
          </a:prstGeom>
          <a:noFill/>
          <a:ln w="19050">
            <a:solidFill>
              <a:srgbClr val="3366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ea typeface="+mn-ea"/>
            </a:endParaRPr>
          </a:p>
        </p:txBody>
      </p:sp>
      <p:sp>
        <p:nvSpPr>
          <p:cNvPr id="200711" name="Rectangle 7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00712" name="Rectangle 8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rgbClr val="3366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latin typeface="Times New Roman" charset="0"/>
            </a:endParaRPr>
          </a:p>
        </p:txBody>
      </p:sp>
      <p:sp>
        <p:nvSpPr>
          <p:cNvPr id="200713" name="Text Box 9"/>
          <p:cNvSpPr txBox="1">
            <a:spLocks noChangeArrowheads="1"/>
          </p:cNvSpPr>
          <p:nvPr/>
        </p:nvSpPr>
        <p:spPr bwMode="auto">
          <a:xfrm>
            <a:off x="4257675" y="6613525"/>
            <a:ext cx="4445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9.</a:t>
            </a:r>
            <a:fld id="{C1A852C5-799D-40A8-A4DD-63752DE0EF5B}" type="slidenum">
              <a:rPr lang="en-US" sz="1000" b="1">
                <a:solidFill>
                  <a:srgbClr val="006699"/>
                </a:solidFill>
                <a:latin typeface="Helvetica" charset="0"/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000" b="1">
              <a:solidFill>
                <a:srgbClr val="006699"/>
              </a:solidFill>
              <a:latin typeface="Helvetica" charset="0"/>
            </a:endParaRPr>
          </a:p>
        </p:txBody>
      </p:sp>
      <p:sp>
        <p:nvSpPr>
          <p:cNvPr id="200714" name="Text Box 10"/>
          <p:cNvSpPr txBox="1">
            <a:spLocks noChangeArrowheads="1"/>
          </p:cNvSpPr>
          <p:nvPr/>
        </p:nvSpPr>
        <p:spPr bwMode="auto">
          <a:xfrm>
            <a:off x="6489700" y="6588125"/>
            <a:ext cx="271303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Silberschatz, Galvin and Gagne ©2009</a:t>
            </a:r>
          </a:p>
        </p:txBody>
      </p:sp>
      <p:sp>
        <p:nvSpPr>
          <p:cNvPr id="200715" name="Text Box 11"/>
          <p:cNvSpPr txBox="1">
            <a:spLocks noChangeArrowheads="1"/>
          </p:cNvSpPr>
          <p:nvPr/>
        </p:nvSpPr>
        <p:spPr bwMode="auto">
          <a:xfrm>
            <a:off x="185738" y="6621463"/>
            <a:ext cx="26352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000" b="1">
                <a:solidFill>
                  <a:srgbClr val="006699"/>
                </a:solidFill>
                <a:latin typeface="Helvetica" charset="0"/>
              </a:rPr>
              <a:t>Operating System Concepts – 8</a:t>
            </a:r>
            <a:r>
              <a:rPr lang="en-US" sz="1000" b="1" baseline="30000">
                <a:solidFill>
                  <a:srgbClr val="006699"/>
                </a:solidFill>
                <a:latin typeface="Helvetica" charset="0"/>
              </a:rPr>
              <a:t>th</a:t>
            </a:r>
            <a:r>
              <a:rPr lang="en-US" sz="1000" b="1">
                <a:solidFill>
                  <a:srgbClr val="006699"/>
                </a:solidFill>
                <a:latin typeface="Helvetica" charset="0"/>
              </a:rPr>
              <a:t> Edition</a:t>
            </a:r>
          </a:p>
        </p:txBody>
      </p:sp>
      <p:pic>
        <p:nvPicPr>
          <p:cNvPr id="2060" name="Picture 12" descr="dino_6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773988" y="5849938"/>
            <a:ext cx="128428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00669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lr>
          <a:srgbClr val="993300"/>
        </a:buClr>
        <a:buSzPct val="90000"/>
        <a:buFont typeface="Monotype Sorts" charset="2"/>
        <a:buChar char="n"/>
        <a:defRPr kumimoji="1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lr>
          <a:srgbClr val="CC6600"/>
        </a:buClr>
        <a:buSzPct val="80000"/>
        <a:buFont typeface="Monotype Sorts" charset="2"/>
        <a:buChar char="l"/>
        <a:defRPr kumimoji="1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0" fontAlgn="base" hangingPunct="0">
        <a:spcBef>
          <a:spcPct val="35000"/>
        </a:spcBef>
        <a:spcAft>
          <a:spcPct val="0"/>
        </a:spcAft>
        <a:buClr>
          <a:srgbClr val="009900"/>
        </a:buClr>
        <a:buSzPct val="75000"/>
        <a:buFont typeface="Webdings" charset="2"/>
        <a:buChar char="4"/>
        <a:defRPr kumimoji="1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0" fontAlgn="base" hangingPunct="0">
        <a:spcBef>
          <a:spcPct val="35000"/>
        </a:spcBef>
        <a:spcAft>
          <a:spcPct val="0"/>
        </a:spcAft>
        <a:buClr>
          <a:schemeClr val="hlink"/>
        </a:buClr>
        <a:buSzPct val="75000"/>
        <a:buChar char="–"/>
        <a:defRPr kumimoji="1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0" fontAlgn="base" hangingPunct="0">
        <a:spcBef>
          <a:spcPct val="35000"/>
        </a:spcBef>
        <a:spcAft>
          <a:spcPct val="0"/>
        </a:spcAft>
        <a:buClr>
          <a:srgbClr val="FF0066"/>
        </a:buClr>
        <a:buSzPct val="75000"/>
        <a:buChar char="»"/>
        <a:defRPr kumimoji="1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Chapter 9:  Virtual Memory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Steps in Handling a Page Fault</a:t>
            </a:r>
          </a:p>
        </p:txBody>
      </p:sp>
      <p:pic>
        <p:nvPicPr>
          <p:cNvPr id="1331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4163" y="1303338"/>
            <a:ext cx="6156325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Performance of Demand Paging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2165350" algn="l"/>
                <a:tab pos="2857500" algn="l"/>
              </a:tabLst>
            </a:pPr>
            <a:r>
              <a:rPr lang="en-US" smtClean="0"/>
              <a:t>Page Fault Rate 0 </a:t>
            </a:r>
            <a:r>
              <a:rPr lang="en-US" smtClean="0">
                <a:sym typeface="Symbol" charset="2"/>
              </a:rPr>
              <a:t>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 1.0</a:t>
            </a:r>
          </a:p>
          <a:p>
            <a:pPr lvl="1"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if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= 0 no page faults </a:t>
            </a:r>
          </a:p>
          <a:p>
            <a:pPr lvl="1"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if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= 1, every reference is a fault</a:t>
            </a:r>
            <a:br>
              <a:rPr lang="en-US" smtClean="0">
                <a:sym typeface="Symbol" charset="2"/>
              </a:rPr>
            </a:br>
            <a:endParaRPr lang="en-US" smtClean="0">
              <a:sym typeface="Symbol" charset="2"/>
            </a:endParaRPr>
          </a:p>
          <a:p>
            <a:pPr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Effective Access Time (EAT)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		EAT = (1 –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) x memory access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			+ </a:t>
            </a:r>
            <a:r>
              <a:rPr lang="en-US" i="1" smtClean="0">
                <a:sym typeface="Symbol" charset="2"/>
              </a:rPr>
              <a:t>p</a:t>
            </a:r>
            <a:r>
              <a:rPr lang="en-US" smtClean="0">
                <a:sym typeface="Symbol" charset="2"/>
              </a:rPr>
              <a:t> (page fault overhead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			           + swap page out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			           + swap page in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			           + restart overhead</a:t>
            </a:r>
          </a:p>
          <a:p>
            <a:pPr>
              <a:buFont typeface="Monotype Sorts" charset="2"/>
              <a:buNone/>
              <a:tabLst>
                <a:tab pos="2165350" algn="l"/>
                <a:tab pos="2857500" algn="l"/>
              </a:tabLst>
            </a:pPr>
            <a:r>
              <a:rPr lang="en-US" smtClean="0">
                <a:sym typeface="Symbol" charset="2"/>
              </a:rPr>
              <a:t>                                                     )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 Paging Example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774825" algn="l"/>
                <a:tab pos="2279650" algn="l"/>
              </a:tabLst>
            </a:pPr>
            <a:r>
              <a:rPr lang="en-US" smtClean="0"/>
              <a:t>Memory access time = 200 nanoseconds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endParaRPr lang="en-US" smtClean="0"/>
          </a:p>
          <a:p>
            <a:pPr>
              <a:tabLst>
                <a:tab pos="1774825" algn="l"/>
                <a:tab pos="2279650" algn="l"/>
              </a:tabLst>
            </a:pPr>
            <a:r>
              <a:rPr lang="en-US" smtClean="0"/>
              <a:t>Average page-fault service time = 8 milliseconds</a:t>
            </a:r>
            <a:br>
              <a:rPr lang="en-US" smtClean="0"/>
            </a:br>
            <a:endParaRPr lang="en-US" smtClean="0"/>
          </a:p>
          <a:p>
            <a:pPr>
              <a:tabLst>
                <a:tab pos="1774825" algn="l"/>
                <a:tab pos="2279650" algn="l"/>
              </a:tabLst>
            </a:pPr>
            <a:r>
              <a:rPr lang="en-US" smtClean="0"/>
              <a:t>EAT = (1 – p) x 200 + p (8 milliseconds) 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 smtClean="0"/>
              <a:t>	        = (1 – p  x 200 + p x 8,000,000 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 smtClean="0"/>
              <a:t>              = 200 + p x 7,999,800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endParaRPr lang="en-US" smtClean="0"/>
          </a:p>
          <a:p>
            <a:pPr>
              <a:tabLst>
                <a:tab pos="1774825" algn="l"/>
                <a:tab pos="2279650" algn="l"/>
              </a:tabLst>
            </a:pPr>
            <a:r>
              <a:rPr lang="en-US" smtClean="0"/>
              <a:t>If one access out of 1,000 causes a page fault, then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 smtClean="0"/>
              <a:t>         EAT = 8.2 microseconds. </a:t>
            </a:r>
          </a:p>
          <a:p>
            <a:pPr>
              <a:buFont typeface="Monotype Sorts" charset="2"/>
              <a:buNone/>
              <a:tabLst>
                <a:tab pos="1774825" algn="l"/>
                <a:tab pos="2279650" algn="l"/>
              </a:tabLst>
            </a:pPr>
            <a:r>
              <a:rPr lang="en-US" smtClean="0"/>
              <a:t>      This is a slowdown by a factor of 40!!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Process Creation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81000" indent="-381000"/>
            <a:r>
              <a:rPr lang="en-US" smtClean="0"/>
              <a:t>Virtual memory allows other benefits during process creation:</a:t>
            </a:r>
            <a:br>
              <a:rPr lang="en-US" smtClean="0"/>
            </a:br>
            <a:endParaRPr lang="en-US" smtClean="0"/>
          </a:p>
          <a:p>
            <a:pPr marL="381000" indent="-381000">
              <a:buFont typeface="Monotype Sorts" charset="2"/>
              <a:buNone/>
            </a:pPr>
            <a:r>
              <a:rPr lang="en-US" smtClean="0"/>
              <a:t>	- Copy-on-Write</a:t>
            </a:r>
            <a:br>
              <a:rPr lang="en-US" smtClean="0"/>
            </a:br>
            <a:endParaRPr lang="en-US" smtClean="0"/>
          </a:p>
          <a:p>
            <a:pPr marL="381000" indent="-381000">
              <a:buFont typeface="Monotype Sorts" charset="2"/>
              <a:buNone/>
            </a:pPr>
            <a:r>
              <a:rPr lang="en-US" smtClean="0"/>
              <a:t>	- Memory-Mapped Files (later)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Copy-on-Write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Copy-on-Write (COW) allows both parent and child processes to initially </a:t>
            </a:r>
            <a:r>
              <a:rPr lang="en-US" i="1" smtClean="0"/>
              <a:t>share</a:t>
            </a:r>
            <a:r>
              <a:rPr lang="en-US" smtClean="0"/>
              <a:t> the same pages in memory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If either process modifies a shared page, only then is the page copied</a:t>
            </a:r>
          </a:p>
          <a:p>
            <a:endParaRPr lang="en-US" smtClean="0"/>
          </a:p>
          <a:p>
            <a:r>
              <a:rPr lang="en-US" smtClean="0"/>
              <a:t>COW allows more efficient process creation as only modified pages are copied</a:t>
            </a:r>
          </a:p>
          <a:p>
            <a:endParaRPr lang="en-US" smtClean="0"/>
          </a:p>
          <a:p>
            <a:r>
              <a:rPr lang="en-US" smtClean="0"/>
              <a:t>Free pages are allocated from a </a:t>
            </a:r>
            <a:r>
              <a:rPr lang="en-US" b="1" smtClean="0"/>
              <a:t>pool</a:t>
            </a:r>
            <a:r>
              <a:rPr lang="en-US" smtClean="0"/>
              <a:t> of zeroed-out pages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Before Process 1 Modifies Page C</a:t>
            </a:r>
          </a:p>
        </p:txBody>
      </p:sp>
      <p:pic>
        <p:nvPicPr>
          <p:cNvPr id="1843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1225" y="1652588"/>
            <a:ext cx="748982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After Process 1 Modifies Page C</a:t>
            </a:r>
          </a:p>
        </p:txBody>
      </p:sp>
      <p:pic>
        <p:nvPicPr>
          <p:cNvPr id="19459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375" y="2044700"/>
            <a:ext cx="6731000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What happens if there is no free frame?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25575"/>
            <a:ext cx="6683375" cy="4511675"/>
          </a:xfrm>
        </p:spPr>
        <p:txBody>
          <a:bodyPr/>
          <a:lstStyle/>
          <a:p>
            <a:r>
              <a:rPr lang="en-US" smtClean="0"/>
              <a:t>Page replacement – find some page in memory, but not really in use, swap it out</a:t>
            </a:r>
          </a:p>
          <a:p>
            <a:pPr lvl="1"/>
            <a:r>
              <a:rPr lang="en-US" smtClean="0"/>
              <a:t>algorithm</a:t>
            </a:r>
          </a:p>
          <a:p>
            <a:pPr lvl="1"/>
            <a:r>
              <a:rPr lang="en-US" smtClean="0"/>
              <a:t>performance – want an algorithm which will result in minimum number of page faults</a:t>
            </a:r>
          </a:p>
          <a:p>
            <a:r>
              <a:rPr lang="en-US" smtClean="0"/>
              <a:t>Same page may be brought into memory several times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Replacement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Prevent over-allocation of memory by modifying page-fault service routine to include page replacement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Use </a:t>
            </a:r>
            <a:r>
              <a:rPr lang="en-US" b="1" smtClean="0">
                <a:solidFill>
                  <a:srgbClr val="3366FF"/>
                </a:solidFill>
              </a:rPr>
              <a:t>modify (dirty) bit </a:t>
            </a:r>
            <a:r>
              <a:rPr lang="en-US" smtClean="0"/>
              <a:t>to reduce overhead of page transfers – only modified pages are written to disk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Page replacement completes separation between logical memory and physical memory – large virtual memory can be provided on a smaller physical memory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Need For Page Replacement</a:t>
            </a:r>
          </a:p>
        </p:txBody>
      </p:sp>
      <p:pic>
        <p:nvPicPr>
          <p:cNvPr id="2253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7938" y="1187450"/>
            <a:ext cx="6818312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Background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1233488"/>
            <a:ext cx="8229600" cy="4530725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Virtual memory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separation of user logical memory from physical memory.</a:t>
            </a:r>
          </a:p>
          <a:p>
            <a:pPr lvl="1"/>
            <a:r>
              <a:rPr lang="en-US" smtClean="0"/>
              <a:t>Only part of the program needs to be in memory for execution</a:t>
            </a:r>
          </a:p>
          <a:p>
            <a:pPr lvl="1"/>
            <a:r>
              <a:rPr lang="en-US" smtClean="0"/>
              <a:t>Logical address space can therefore be much larger than physical address space</a:t>
            </a:r>
          </a:p>
          <a:p>
            <a:pPr lvl="1"/>
            <a:r>
              <a:rPr lang="en-US" smtClean="0"/>
              <a:t>Allows address spaces to be shared by several processes</a:t>
            </a:r>
          </a:p>
          <a:p>
            <a:pPr lvl="1"/>
            <a:r>
              <a:rPr lang="en-US" smtClean="0"/>
              <a:t>Allows for more efficient process creation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Virtual memory can be implemented via:</a:t>
            </a:r>
          </a:p>
          <a:p>
            <a:pPr lvl="1"/>
            <a:r>
              <a:rPr lang="en-US" smtClean="0"/>
              <a:t>Demand paging </a:t>
            </a:r>
          </a:p>
          <a:p>
            <a:pPr lvl="1"/>
            <a:r>
              <a:rPr lang="en-US" smtClean="0"/>
              <a:t>Demand segmentation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Basic Page Replacement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439863"/>
            <a:ext cx="6329363" cy="4457700"/>
          </a:xfrm>
        </p:spPr>
        <p:txBody>
          <a:bodyPr/>
          <a:lstStyle/>
          <a:p>
            <a:pPr marL="381000" indent="-381000">
              <a:buFont typeface="Monotype Sorts" charset="2"/>
              <a:buAutoNum type="arabicPeriod"/>
            </a:pPr>
            <a:r>
              <a:rPr lang="en-US" smtClean="0"/>
              <a:t>Find the location of the desired page on disk</a:t>
            </a:r>
            <a:br>
              <a:rPr lang="en-US" smtClean="0"/>
            </a:br>
            <a:endParaRPr lang="en-US" smtClean="0"/>
          </a:p>
          <a:p>
            <a:pPr marL="381000" indent="-381000">
              <a:buFont typeface="Monotype Sorts" charset="2"/>
              <a:buAutoNum type="arabicPeriod"/>
            </a:pPr>
            <a:r>
              <a:rPr lang="en-US" smtClean="0"/>
              <a:t>Find a free frame:</a:t>
            </a:r>
            <a:br>
              <a:rPr lang="en-US" smtClean="0"/>
            </a:br>
            <a:r>
              <a:rPr lang="en-US" smtClean="0"/>
              <a:t>   -  If there is a free frame, use it</a:t>
            </a:r>
            <a:br>
              <a:rPr lang="en-US" smtClean="0"/>
            </a:br>
            <a:r>
              <a:rPr lang="en-US" smtClean="0"/>
              <a:t>   -  If there is no free frame, use a page replacement 	algorithm to select a </a:t>
            </a:r>
            <a:r>
              <a:rPr lang="en-US" b="1" smtClean="0">
                <a:solidFill>
                  <a:srgbClr val="3366FF"/>
                </a:solidFill>
              </a:rPr>
              <a:t>victim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frame</a:t>
            </a:r>
            <a:br>
              <a:rPr lang="en-US" smtClean="0"/>
            </a:br>
            <a:endParaRPr lang="en-US" smtClean="0"/>
          </a:p>
          <a:p>
            <a:pPr marL="381000" indent="-381000">
              <a:buFont typeface="Monotype Sorts" charset="2"/>
              <a:buAutoNum type="arabicPeriod"/>
            </a:pPr>
            <a:r>
              <a:rPr lang="en-US" smtClean="0"/>
              <a:t>Bring  the desired page into the (newly) free frame; update the page and frame tables</a:t>
            </a:r>
            <a:br>
              <a:rPr lang="en-US" smtClean="0"/>
            </a:br>
            <a:endParaRPr lang="en-US" smtClean="0"/>
          </a:p>
          <a:p>
            <a:pPr marL="381000" indent="-381000">
              <a:buFont typeface="Monotype Sorts" charset="2"/>
              <a:buAutoNum type="arabicPeriod"/>
            </a:pPr>
            <a:r>
              <a:rPr lang="en-US" smtClean="0"/>
              <a:t>Restart the process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Replacement</a:t>
            </a:r>
          </a:p>
        </p:txBody>
      </p:sp>
      <p:pic>
        <p:nvPicPr>
          <p:cNvPr id="2457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1357313"/>
            <a:ext cx="6488113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Replacement Algorithms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49375"/>
            <a:ext cx="6457950" cy="4367213"/>
          </a:xfrm>
        </p:spPr>
        <p:txBody>
          <a:bodyPr/>
          <a:lstStyle/>
          <a:p>
            <a:pPr>
              <a:tabLst>
                <a:tab pos="3146425" algn="ctr"/>
              </a:tabLst>
            </a:pPr>
            <a:r>
              <a:rPr lang="en-US" smtClean="0"/>
              <a:t>Want lowest page-fault rate</a:t>
            </a:r>
          </a:p>
          <a:p>
            <a:pPr>
              <a:buFont typeface="Monotype Sorts" charset="2"/>
              <a:buNone/>
              <a:tabLst>
                <a:tab pos="3146425" algn="ctr"/>
              </a:tabLst>
            </a:pPr>
            <a:endParaRPr lang="en-US" smtClean="0"/>
          </a:p>
          <a:p>
            <a:pPr>
              <a:tabLst>
                <a:tab pos="3146425" algn="ctr"/>
              </a:tabLst>
            </a:pPr>
            <a:r>
              <a:rPr lang="en-US" smtClean="0"/>
              <a:t>Evaluate algorithm by running it on a particular string of memory references (reference string) and computing the number of page faults on that string</a:t>
            </a:r>
          </a:p>
          <a:p>
            <a:pPr>
              <a:buFont typeface="Monotype Sorts" charset="2"/>
              <a:buNone/>
              <a:tabLst>
                <a:tab pos="3146425" algn="ctr"/>
              </a:tabLst>
            </a:pPr>
            <a:endParaRPr lang="en-US" smtClean="0"/>
          </a:p>
          <a:p>
            <a:pPr>
              <a:tabLst>
                <a:tab pos="3146425" algn="ctr"/>
              </a:tabLst>
            </a:pPr>
            <a:r>
              <a:rPr lang="en-US" smtClean="0"/>
              <a:t>In all our examples, the reference string is </a:t>
            </a:r>
          </a:p>
          <a:p>
            <a:pPr>
              <a:buFont typeface="Monotype Sorts" charset="2"/>
              <a:buNone/>
              <a:tabLst>
                <a:tab pos="3146425" algn="ctr"/>
              </a:tabLst>
            </a:pPr>
            <a:r>
              <a:rPr lang="en-US" smtClean="0"/>
              <a:t>	   </a:t>
            </a:r>
          </a:p>
          <a:p>
            <a:pPr>
              <a:buFont typeface="Monotype Sorts" charset="2"/>
              <a:buNone/>
              <a:tabLst>
                <a:tab pos="3146425" algn="ctr"/>
              </a:tabLst>
            </a:pPr>
            <a:r>
              <a:rPr lang="en-US" smtClean="0"/>
              <a:t>               </a:t>
            </a:r>
            <a:r>
              <a:rPr lang="en-US" b="1" smtClean="0">
                <a:solidFill>
                  <a:srgbClr val="FF0000"/>
                </a:solidFill>
              </a:rPr>
              <a:t>1, 2, 3, 4, 1, 2, 5, 1, 2, 3, 4, 5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Graph of Page Faults Versus The Number of Frames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4938" y="1709738"/>
            <a:ext cx="6215062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First-In-First-Out (FIFO) Algorithm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154113"/>
            <a:ext cx="7029450" cy="5762625"/>
          </a:xfrm>
        </p:spPr>
        <p:txBody>
          <a:bodyPr/>
          <a:lstStyle/>
          <a:p>
            <a:r>
              <a:rPr lang="en-US" sz="1600" smtClean="0"/>
              <a:t>Reference string: 1, 2, 3, 4, 1, 2, 5, 1, 2, 3, 4, 5</a:t>
            </a:r>
          </a:p>
          <a:p>
            <a:r>
              <a:rPr lang="en-US" sz="1600" smtClean="0"/>
              <a:t>3 frames (3 pages can be in memory at a time per process)</a:t>
            </a:r>
          </a:p>
          <a:p>
            <a:pPr>
              <a:buFont typeface="Monotype Sorts" charset="2"/>
              <a:buNone/>
            </a:pPr>
            <a:endParaRPr lang="en-US" sz="1600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z="1600" smtClean="0"/>
              <a:t>4 frames</a:t>
            </a:r>
            <a:br>
              <a:rPr lang="en-US" sz="1600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 typeface="Monotype Sorts" charset="2"/>
              <a:buNone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r>
              <a:rPr lang="en-US" sz="1600" smtClean="0"/>
              <a:t>Belady’s Anomaly: more frames </a:t>
            </a:r>
            <a:r>
              <a:rPr lang="en-US" sz="1600" smtClean="0">
                <a:sym typeface="Symbol" charset="2"/>
              </a:rPr>
              <a:t> more page faults</a:t>
            </a:r>
            <a:endParaRPr lang="en-US" sz="1600" smtClean="0"/>
          </a:p>
        </p:txBody>
      </p:sp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3441700" y="22256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53" name="Rectangle 5"/>
          <p:cNvSpPr>
            <a:spLocks noChangeArrowheads="1"/>
          </p:cNvSpPr>
          <p:nvPr/>
        </p:nvSpPr>
        <p:spPr bwMode="auto">
          <a:xfrm>
            <a:off x="3441700" y="26828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54" name="Rectangle 6"/>
          <p:cNvSpPr>
            <a:spLocks noChangeArrowheads="1"/>
          </p:cNvSpPr>
          <p:nvPr/>
        </p:nvSpPr>
        <p:spPr bwMode="auto">
          <a:xfrm>
            <a:off x="3441700" y="3140075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55" name="Text Box 7"/>
          <p:cNvSpPr txBox="1">
            <a:spLocks noChangeArrowheads="1"/>
          </p:cNvSpPr>
          <p:nvPr/>
        </p:nvSpPr>
        <p:spPr bwMode="auto">
          <a:xfrm>
            <a:off x="3054350" y="22590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56" name="Text Box 8"/>
          <p:cNvSpPr txBox="1">
            <a:spLocks noChangeArrowheads="1"/>
          </p:cNvSpPr>
          <p:nvPr/>
        </p:nvSpPr>
        <p:spPr bwMode="auto">
          <a:xfrm>
            <a:off x="3054350" y="27019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57" name="Text Box 9"/>
          <p:cNvSpPr txBox="1">
            <a:spLocks noChangeArrowheads="1"/>
          </p:cNvSpPr>
          <p:nvPr/>
        </p:nvSpPr>
        <p:spPr bwMode="auto">
          <a:xfrm>
            <a:off x="3054350" y="31781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3898900" y="229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59" name="Text Box 11"/>
          <p:cNvSpPr txBox="1">
            <a:spLocks noChangeArrowheads="1"/>
          </p:cNvSpPr>
          <p:nvPr/>
        </p:nvSpPr>
        <p:spPr bwMode="auto">
          <a:xfrm>
            <a:off x="389890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60" name="Text Box 12"/>
          <p:cNvSpPr txBox="1">
            <a:spLocks noChangeArrowheads="1"/>
          </p:cNvSpPr>
          <p:nvPr/>
        </p:nvSpPr>
        <p:spPr bwMode="auto">
          <a:xfrm>
            <a:off x="3898900" y="3216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61" name="Text Box 13"/>
          <p:cNvSpPr txBox="1">
            <a:spLocks noChangeArrowheads="1"/>
          </p:cNvSpPr>
          <p:nvPr/>
        </p:nvSpPr>
        <p:spPr bwMode="auto">
          <a:xfrm>
            <a:off x="4279900" y="2297113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662" name="Text Box 14"/>
          <p:cNvSpPr txBox="1">
            <a:spLocks noChangeArrowheads="1"/>
          </p:cNvSpPr>
          <p:nvPr/>
        </p:nvSpPr>
        <p:spPr bwMode="auto">
          <a:xfrm>
            <a:off x="4279900" y="274002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63" name="Text Box 15"/>
          <p:cNvSpPr txBox="1">
            <a:spLocks noChangeArrowheads="1"/>
          </p:cNvSpPr>
          <p:nvPr/>
        </p:nvSpPr>
        <p:spPr bwMode="auto">
          <a:xfrm>
            <a:off x="4279900" y="32162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64" name="Text Box 16"/>
          <p:cNvSpPr txBox="1">
            <a:spLocks noChangeArrowheads="1"/>
          </p:cNvSpPr>
          <p:nvPr/>
        </p:nvSpPr>
        <p:spPr bwMode="auto">
          <a:xfrm>
            <a:off x="4737100" y="2740025"/>
            <a:ext cx="1492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9 page faults</a:t>
            </a:r>
          </a:p>
        </p:txBody>
      </p:sp>
      <p:sp>
        <p:nvSpPr>
          <p:cNvPr id="27665" name="Rectangle 17"/>
          <p:cNvSpPr>
            <a:spLocks noChangeArrowheads="1"/>
          </p:cNvSpPr>
          <p:nvPr/>
        </p:nvSpPr>
        <p:spPr bwMode="auto">
          <a:xfrm>
            <a:off x="3409950" y="39497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66" name="Rectangle 18"/>
          <p:cNvSpPr>
            <a:spLocks noChangeArrowheads="1"/>
          </p:cNvSpPr>
          <p:nvPr/>
        </p:nvSpPr>
        <p:spPr bwMode="auto">
          <a:xfrm>
            <a:off x="3409950" y="44069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67" name="Rectangle 19"/>
          <p:cNvSpPr>
            <a:spLocks noChangeArrowheads="1"/>
          </p:cNvSpPr>
          <p:nvPr/>
        </p:nvSpPr>
        <p:spPr bwMode="auto">
          <a:xfrm>
            <a:off x="3409950" y="48641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68" name="Text Box 20"/>
          <p:cNvSpPr txBox="1">
            <a:spLocks noChangeArrowheads="1"/>
          </p:cNvSpPr>
          <p:nvPr/>
        </p:nvSpPr>
        <p:spPr bwMode="auto">
          <a:xfrm>
            <a:off x="3022600" y="39830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69" name="Text Box 21"/>
          <p:cNvSpPr txBox="1">
            <a:spLocks noChangeArrowheads="1"/>
          </p:cNvSpPr>
          <p:nvPr/>
        </p:nvSpPr>
        <p:spPr bwMode="auto">
          <a:xfrm>
            <a:off x="3022600" y="44259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70" name="Text Box 22"/>
          <p:cNvSpPr txBox="1">
            <a:spLocks noChangeArrowheads="1"/>
          </p:cNvSpPr>
          <p:nvPr/>
        </p:nvSpPr>
        <p:spPr bwMode="auto">
          <a:xfrm>
            <a:off x="3022600" y="4902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27671" name="Text Box 23"/>
          <p:cNvSpPr txBox="1">
            <a:spLocks noChangeArrowheads="1"/>
          </p:cNvSpPr>
          <p:nvPr/>
        </p:nvSpPr>
        <p:spPr bwMode="auto">
          <a:xfrm>
            <a:off x="3867150" y="4021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672" name="Text Box 24"/>
          <p:cNvSpPr txBox="1">
            <a:spLocks noChangeArrowheads="1"/>
          </p:cNvSpPr>
          <p:nvPr/>
        </p:nvSpPr>
        <p:spPr bwMode="auto">
          <a:xfrm>
            <a:off x="3867150" y="446405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27673" name="Text Box 25"/>
          <p:cNvSpPr txBox="1">
            <a:spLocks noChangeArrowheads="1"/>
          </p:cNvSpPr>
          <p:nvPr/>
        </p:nvSpPr>
        <p:spPr bwMode="auto">
          <a:xfrm>
            <a:off x="3867150" y="49403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27674" name="Text Box 26"/>
          <p:cNvSpPr txBox="1">
            <a:spLocks noChangeArrowheads="1"/>
          </p:cNvSpPr>
          <p:nvPr/>
        </p:nvSpPr>
        <p:spPr bwMode="auto">
          <a:xfrm>
            <a:off x="4248150" y="40211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75" name="Text Box 28"/>
          <p:cNvSpPr txBox="1">
            <a:spLocks noChangeArrowheads="1"/>
          </p:cNvSpPr>
          <p:nvPr/>
        </p:nvSpPr>
        <p:spPr bwMode="auto">
          <a:xfrm>
            <a:off x="4248150" y="44831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27676" name="Text Box 29"/>
          <p:cNvSpPr txBox="1">
            <a:spLocks noChangeArrowheads="1"/>
          </p:cNvSpPr>
          <p:nvPr/>
        </p:nvSpPr>
        <p:spPr bwMode="auto">
          <a:xfrm>
            <a:off x="4641850" y="4464050"/>
            <a:ext cx="161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10 page faults</a:t>
            </a:r>
          </a:p>
        </p:txBody>
      </p:sp>
      <p:sp>
        <p:nvSpPr>
          <p:cNvPr id="27677" name="Rectangle 30"/>
          <p:cNvSpPr>
            <a:spLocks noChangeArrowheads="1"/>
          </p:cNvSpPr>
          <p:nvPr/>
        </p:nvSpPr>
        <p:spPr bwMode="auto">
          <a:xfrm>
            <a:off x="3409950" y="53213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78" name="Text Box 31"/>
          <p:cNvSpPr txBox="1">
            <a:spLocks noChangeArrowheads="1"/>
          </p:cNvSpPr>
          <p:nvPr/>
        </p:nvSpPr>
        <p:spPr bwMode="auto">
          <a:xfrm>
            <a:off x="3028950" y="5397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27679" name="Text Box 32"/>
          <p:cNvSpPr txBox="1">
            <a:spLocks noChangeArrowheads="1"/>
          </p:cNvSpPr>
          <p:nvPr/>
        </p:nvSpPr>
        <p:spPr bwMode="auto">
          <a:xfrm>
            <a:off x="3867150" y="53975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FIFO Page Replacement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3488" y="2043113"/>
            <a:ext cx="6915150" cy="218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FIFO Illustrating Belady’s Anomaly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81100" y="1393825"/>
            <a:ext cx="6810375" cy="436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 Algorithm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1890713" algn="l"/>
              </a:tabLst>
            </a:pPr>
            <a:r>
              <a:rPr lang="en-US" smtClean="0"/>
              <a:t>Replace page that will not be used for longest period of time</a:t>
            </a:r>
          </a:p>
          <a:p>
            <a:pPr>
              <a:tabLst>
                <a:tab pos="1890713" algn="l"/>
              </a:tabLst>
            </a:pPr>
            <a:r>
              <a:rPr lang="en-US" smtClean="0"/>
              <a:t>4 frames example</a:t>
            </a:r>
          </a:p>
          <a:p>
            <a:pPr>
              <a:buFont typeface="Monotype Sorts" charset="2"/>
              <a:buNone/>
              <a:tabLst>
                <a:tab pos="1890713" algn="l"/>
              </a:tabLst>
            </a:pPr>
            <a:r>
              <a:rPr lang="en-US" smtClean="0"/>
              <a:t>		 1, 2, 3, 4, 1, 2, 5, 1, 2, 3, 4, 5</a:t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tabLst>
                <a:tab pos="1890713" algn="l"/>
              </a:tabLst>
            </a:pPr>
            <a:r>
              <a:rPr lang="en-US" smtClean="0"/>
              <a:t>How do you know this?</a:t>
            </a:r>
          </a:p>
          <a:p>
            <a:pPr>
              <a:tabLst>
                <a:tab pos="1890713" algn="l"/>
              </a:tabLst>
            </a:pPr>
            <a:r>
              <a:rPr lang="en-US" smtClean="0"/>
              <a:t>Used for measuring how well your algorithm performs</a:t>
            </a: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3560763" y="26114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3560763" y="30686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560763" y="35258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4297363" y="2682875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5110163" y="3125788"/>
            <a:ext cx="1492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6 page faults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3560763" y="39830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4017963" y="405923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5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Optimal Page Replacement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6813" y="1819275"/>
            <a:ext cx="70342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Least Recently Used (LRU) Algorithm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196975"/>
            <a:ext cx="7351713" cy="4483100"/>
          </a:xfrm>
        </p:spPr>
        <p:txBody>
          <a:bodyPr/>
          <a:lstStyle/>
          <a:p>
            <a:r>
              <a:rPr lang="en-US" smtClean="0"/>
              <a:t>Reference string:  1, 2, 3, 4, 1, 2, </a:t>
            </a:r>
            <a:r>
              <a:rPr lang="en-US" b="1" smtClean="0">
                <a:solidFill>
                  <a:srgbClr val="FF0000"/>
                </a:solidFill>
              </a:rPr>
              <a:t>5</a:t>
            </a:r>
            <a:r>
              <a:rPr lang="en-US" smtClean="0"/>
              <a:t>, 1, 2, </a:t>
            </a:r>
            <a:r>
              <a:rPr lang="en-US" b="1" smtClean="0">
                <a:solidFill>
                  <a:srgbClr val="0000CC"/>
                </a:solidFill>
              </a:rPr>
              <a:t>3</a:t>
            </a:r>
            <a:r>
              <a:rPr lang="en-US" smtClean="0"/>
              <a:t>, </a:t>
            </a:r>
            <a:r>
              <a:rPr lang="en-US" b="1" smtClean="0">
                <a:solidFill>
                  <a:srgbClr val="663300"/>
                </a:solidFill>
              </a:rPr>
              <a:t>4</a:t>
            </a:r>
            <a:r>
              <a:rPr lang="en-US" smtClean="0"/>
              <a:t>, </a:t>
            </a:r>
            <a:r>
              <a:rPr lang="en-US" b="1" smtClean="0">
                <a:solidFill>
                  <a:srgbClr val="009900"/>
                </a:solidFill>
              </a:rPr>
              <a:t>5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>
              <a:buFont typeface="Monotype Sorts" charset="2"/>
              <a:buNone/>
            </a:pPr>
            <a:endParaRPr lang="en-US" smtClean="0"/>
          </a:p>
          <a:p>
            <a:r>
              <a:rPr lang="en-US" smtClean="0"/>
              <a:t>Counter implementation</a:t>
            </a:r>
          </a:p>
          <a:p>
            <a:pPr lvl="1"/>
            <a:r>
              <a:rPr lang="en-US" smtClean="0"/>
              <a:t>Every page entry has a counter; every time page is referenced through this entry, copy the clock into the counter</a:t>
            </a:r>
          </a:p>
          <a:p>
            <a:pPr lvl="1"/>
            <a:r>
              <a:rPr lang="en-US" smtClean="0"/>
              <a:t>When a page needs to be changed, look at the counters to determine which are to change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  <p:sp>
        <p:nvSpPr>
          <p:cNvPr id="32772" name="Rectangle 50"/>
          <p:cNvSpPr>
            <a:spLocks noChangeArrowheads="1"/>
          </p:cNvSpPr>
          <p:nvPr/>
        </p:nvSpPr>
        <p:spPr bwMode="auto">
          <a:xfrm>
            <a:off x="4638675" y="17287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9900"/>
                </a:solidFill>
                <a:latin typeface="Helvetica" charset="0"/>
              </a:rPr>
              <a:t>5</a:t>
            </a:r>
          </a:p>
        </p:txBody>
      </p:sp>
      <p:sp>
        <p:nvSpPr>
          <p:cNvPr id="32773" name="Rectangle 51"/>
          <p:cNvSpPr>
            <a:spLocks noChangeArrowheads="1"/>
          </p:cNvSpPr>
          <p:nvPr/>
        </p:nvSpPr>
        <p:spPr bwMode="auto">
          <a:xfrm>
            <a:off x="4638675" y="21859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74" name="Rectangle 52"/>
          <p:cNvSpPr>
            <a:spLocks noChangeArrowheads="1"/>
          </p:cNvSpPr>
          <p:nvPr/>
        </p:nvSpPr>
        <p:spPr bwMode="auto">
          <a:xfrm>
            <a:off x="4638675" y="26431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2775" name="Rectangle 53"/>
          <p:cNvSpPr>
            <a:spLocks noChangeArrowheads="1"/>
          </p:cNvSpPr>
          <p:nvPr/>
        </p:nvSpPr>
        <p:spPr bwMode="auto">
          <a:xfrm>
            <a:off x="4638675" y="310038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2776" name="Rectangle 54"/>
          <p:cNvSpPr>
            <a:spLocks noChangeArrowheads="1"/>
          </p:cNvSpPr>
          <p:nvPr/>
        </p:nvSpPr>
        <p:spPr bwMode="auto">
          <a:xfrm>
            <a:off x="2620963" y="17272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77" name="Rectangle 55"/>
          <p:cNvSpPr>
            <a:spLocks noChangeArrowheads="1"/>
          </p:cNvSpPr>
          <p:nvPr/>
        </p:nvSpPr>
        <p:spPr bwMode="auto">
          <a:xfrm>
            <a:off x="2620963" y="21844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78" name="Rectangle 56"/>
          <p:cNvSpPr>
            <a:spLocks noChangeArrowheads="1"/>
          </p:cNvSpPr>
          <p:nvPr/>
        </p:nvSpPr>
        <p:spPr bwMode="auto">
          <a:xfrm>
            <a:off x="2620963" y="26416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  <p:sp>
        <p:nvSpPr>
          <p:cNvPr id="32779" name="Rectangle 57"/>
          <p:cNvSpPr>
            <a:spLocks noChangeArrowheads="1"/>
          </p:cNvSpPr>
          <p:nvPr/>
        </p:nvSpPr>
        <p:spPr bwMode="auto">
          <a:xfrm>
            <a:off x="2620963" y="30988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2780" name="Rectangle 58"/>
          <p:cNvSpPr>
            <a:spLocks noChangeArrowheads="1"/>
          </p:cNvSpPr>
          <p:nvPr/>
        </p:nvSpPr>
        <p:spPr bwMode="auto">
          <a:xfrm>
            <a:off x="3124200" y="17351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81" name="Rectangle 59"/>
          <p:cNvSpPr>
            <a:spLocks noChangeArrowheads="1"/>
          </p:cNvSpPr>
          <p:nvPr/>
        </p:nvSpPr>
        <p:spPr bwMode="auto">
          <a:xfrm>
            <a:off x="3124200" y="21923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82" name="Rectangle 60"/>
          <p:cNvSpPr>
            <a:spLocks noChangeArrowheads="1"/>
          </p:cNvSpPr>
          <p:nvPr/>
        </p:nvSpPr>
        <p:spPr bwMode="auto">
          <a:xfrm>
            <a:off x="3124200" y="26495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chemeClr val="tx2"/>
                </a:solidFill>
                <a:latin typeface="Helvetica" charset="0"/>
              </a:rPr>
              <a:t>5</a:t>
            </a:r>
          </a:p>
        </p:txBody>
      </p:sp>
      <p:sp>
        <p:nvSpPr>
          <p:cNvPr id="32783" name="Rectangle 61"/>
          <p:cNvSpPr>
            <a:spLocks noChangeArrowheads="1"/>
          </p:cNvSpPr>
          <p:nvPr/>
        </p:nvSpPr>
        <p:spPr bwMode="auto">
          <a:xfrm>
            <a:off x="3124200" y="31067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4</a:t>
            </a:r>
          </a:p>
        </p:txBody>
      </p:sp>
      <p:sp>
        <p:nvSpPr>
          <p:cNvPr id="32784" name="Rectangle 62"/>
          <p:cNvSpPr>
            <a:spLocks noChangeArrowheads="1"/>
          </p:cNvSpPr>
          <p:nvPr/>
        </p:nvSpPr>
        <p:spPr bwMode="auto">
          <a:xfrm>
            <a:off x="3643313" y="17145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85" name="Rectangle 63"/>
          <p:cNvSpPr>
            <a:spLocks noChangeArrowheads="1"/>
          </p:cNvSpPr>
          <p:nvPr/>
        </p:nvSpPr>
        <p:spPr bwMode="auto">
          <a:xfrm>
            <a:off x="3643313" y="21717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86" name="Rectangle 64"/>
          <p:cNvSpPr>
            <a:spLocks noChangeArrowheads="1"/>
          </p:cNvSpPr>
          <p:nvPr/>
        </p:nvSpPr>
        <p:spPr bwMode="auto">
          <a:xfrm>
            <a:off x="3643313" y="26289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5</a:t>
            </a:r>
          </a:p>
        </p:txBody>
      </p:sp>
      <p:sp>
        <p:nvSpPr>
          <p:cNvPr id="32787" name="Rectangle 65"/>
          <p:cNvSpPr>
            <a:spLocks noChangeArrowheads="1"/>
          </p:cNvSpPr>
          <p:nvPr/>
        </p:nvSpPr>
        <p:spPr bwMode="auto">
          <a:xfrm>
            <a:off x="3643313" y="3086100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solidFill>
                  <a:srgbClr val="0000CC"/>
                </a:solidFill>
                <a:latin typeface="Helvetica" charset="0"/>
              </a:rPr>
              <a:t>3</a:t>
            </a:r>
          </a:p>
        </p:txBody>
      </p:sp>
      <p:sp>
        <p:nvSpPr>
          <p:cNvPr id="32788" name="Rectangle 66"/>
          <p:cNvSpPr>
            <a:spLocks noChangeArrowheads="1"/>
          </p:cNvSpPr>
          <p:nvPr/>
        </p:nvSpPr>
        <p:spPr bwMode="auto">
          <a:xfrm>
            <a:off x="4146550" y="17224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1</a:t>
            </a:r>
          </a:p>
        </p:txBody>
      </p:sp>
      <p:sp>
        <p:nvSpPr>
          <p:cNvPr id="32789" name="Rectangle 67"/>
          <p:cNvSpPr>
            <a:spLocks noChangeArrowheads="1"/>
          </p:cNvSpPr>
          <p:nvPr/>
        </p:nvSpPr>
        <p:spPr bwMode="auto">
          <a:xfrm>
            <a:off x="4146550" y="21796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2</a:t>
            </a:r>
          </a:p>
        </p:txBody>
      </p:sp>
      <p:sp>
        <p:nvSpPr>
          <p:cNvPr id="32790" name="Rectangle 68"/>
          <p:cNvSpPr>
            <a:spLocks noChangeArrowheads="1"/>
          </p:cNvSpPr>
          <p:nvPr/>
        </p:nvSpPr>
        <p:spPr bwMode="auto">
          <a:xfrm>
            <a:off x="4146550" y="26368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Helvetica" charset="0"/>
              </a:rPr>
              <a:t>4</a:t>
            </a:r>
          </a:p>
        </p:txBody>
      </p:sp>
      <p:sp>
        <p:nvSpPr>
          <p:cNvPr id="32791" name="Rectangle 69"/>
          <p:cNvSpPr>
            <a:spLocks noChangeArrowheads="1"/>
          </p:cNvSpPr>
          <p:nvPr/>
        </p:nvSpPr>
        <p:spPr bwMode="auto">
          <a:xfrm>
            <a:off x="4146550" y="3094038"/>
            <a:ext cx="3810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latin typeface="Helvetica" charset="0"/>
              </a:rPr>
              <a:t>3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09638" y="0"/>
            <a:ext cx="8161337" cy="844550"/>
          </a:xfrm>
        </p:spPr>
        <p:txBody>
          <a:bodyPr/>
          <a:lstStyle/>
          <a:p>
            <a:pPr eaLnBrk="1" hangingPunct="1"/>
            <a:r>
              <a:rPr lang="en-US" sz="2400" smtClean="0"/>
              <a:t>Virtual Memory That is Larger Than Physical Memory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367213" y="3246438"/>
            <a:ext cx="409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1" lang="en-US">
                <a:latin typeface="Helvetica" charset="0"/>
                <a:sym typeface="Symbol" charset="2"/>
              </a:rPr>
              <a:t></a:t>
            </a:r>
          </a:p>
        </p:txBody>
      </p:sp>
      <p:pic>
        <p:nvPicPr>
          <p:cNvPr id="61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17688" y="1570038"/>
            <a:ext cx="52625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LRU Page Replacement</a:t>
            </a:r>
          </a:p>
        </p:txBody>
      </p:sp>
      <p:pic>
        <p:nvPicPr>
          <p:cNvPr id="33795" name="Picture 4"/>
          <p:cNvPicPr>
            <a:picLocks noChangeAspect="1" noChangeArrowheads="1"/>
          </p:cNvPicPr>
          <p:nvPr/>
        </p:nvPicPr>
        <p:blipFill>
          <a:blip r:embed="rId3"/>
          <a:srcRect l="809" t="32875" r="789" b="32362"/>
          <a:stretch>
            <a:fillRect/>
          </a:stretch>
        </p:blipFill>
        <p:spPr bwMode="auto">
          <a:xfrm>
            <a:off x="911225" y="1755775"/>
            <a:ext cx="7286625" cy="1930400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LRU Algorithm (Cont.)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Stack implementation – keep a stack of page numbers in a double link form:</a:t>
            </a:r>
          </a:p>
          <a:p>
            <a:pPr lvl="1"/>
            <a:r>
              <a:rPr lang="en-US" smtClean="0"/>
              <a:t>Page referenced:</a:t>
            </a:r>
          </a:p>
          <a:p>
            <a:pPr lvl="2"/>
            <a:r>
              <a:rPr lang="en-US" smtClean="0"/>
              <a:t>move it to the top</a:t>
            </a:r>
          </a:p>
          <a:p>
            <a:pPr lvl="2"/>
            <a:r>
              <a:rPr lang="en-US" smtClean="0"/>
              <a:t>requires 6 pointers to be changed</a:t>
            </a:r>
          </a:p>
          <a:p>
            <a:pPr lvl="1"/>
            <a:r>
              <a:rPr lang="en-US" smtClean="0"/>
              <a:t>No search for replacement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000" smtClean="0"/>
              <a:t>Use Of A Stack to Record The Most Recent Page References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3"/>
          <a:srcRect l="616" t="4620" r="830" b="4620"/>
          <a:stretch>
            <a:fillRect/>
          </a:stretch>
        </p:blipFill>
        <p:spPr bwMode="auto">
          <a:xfrm>
            <a:off x="1581150" y="1914525"/>
            <a:ext cx="5845175" cy="4037013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LRU Approximation Algorithms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3150" y="1233488"/>
            <a:ext cx="7370763" cy="3883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Reference bit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With each page associate a bit, initially = 0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When page is referenced bit set to 1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Replace the one which is 0 (if one exists)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We do not know the order, however</a:t>
            </a:r>
          </a:p>
          <a:p>
            <a:pPr>
              <a:lnSpc>
                <a:spcPct val="90000"/>
              </a:lnSpc>
            </a:pPr>
            <a:r>
              <a:rPr lang="en-US" smtClean="0"/>
              <a:t>Second chance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Need reference bit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Clock replacement</a:t>
            </a:r>
          </a:p>
          <a:p>
            <a:pPr lvl="1">
              <a:lnSpc>
                <a:spcPct val="90000"/>
              </a:lnSpc>
            </a:pPr>
            <a:r>
              <a:rPr lang="en-US" sz="1600" smtClean="0"/>
              <a:t>If page to be replaced (in clock order) has reference bit = 1 then: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set reference bit 0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leave page in memory</a:t>
            </a:r>
          </a:p>
          <a:p>
            <a:pPr lvl="2">
              <a:lnSpc>
                <a:spcPct val="90000"/>
              </a:lnSpc>
            </a:pPr>
            <a:r>
              <a:rPr lang="en-US" sz="1600" smtClean="0"/>
              <a:t>replace next page (in clock order), subject to same rules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828675" y="0"/>
            <a:ext cx="8267700" cy="844550"/>
          </a:xfrm>
        </p:spPr>
        <p:txBody>
          <a:bodyPr/>
          <a:lstStyle/>
          <a:p>
            <a:pPr eaLnBrk="1" hangingPunct="1"/>
            <a:r>
              <a:rPr lang="en-US" sz="2400" smtClean="0"/>
              <a:t>Second-Chance (clock) Page-Replacement Algorithm</a:t>
            </a:r>
          </a:p>
        </p:txBody>
      </p:sp>
      <p:pic>
        <p:nvPicPr>
          <p:cNvPr id="3789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9738" y="1285875"/>
            <a:ext cx="5897562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Counting Algorithms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82700"/>
            <a:ext cx="6765925" cy="4551363"/>
          </a:xfrm>
        </p:spPr>
        <p:txBody>
          <a:bodyPr/>
          <a:lstStyle/>
          <a:p>
            <a:r>
              <a:rPr lang="en-US" smtClean="0"/>
              <a:t>Keep a counter of the number of references that have been made to each page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LFU Algorithm</a:t>
            </a:r>
            <a:r>
              <a:rPr lang="en-US" smtClean="0"/>
              <a:t>:  replaces page with smallest count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MFU Algorithm</a:t>
            </a:r>
            <a:r>
              <a:rPr lang="en-US" smtClean="0"/>
              <a:t>: based on the argument that the page with the smallest count was probably just brought in and has yet to be used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Allocation of Frames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25575"/>
            <a:ext cx="7351712" cy="4483100"/>
          </a:xfrm>
        </p:spPr>
        <p:txBody>
          <a:bodyPr/>
          <a:lstStyle/>
          <a:p>
            <a:r>
              <a:rPr lang="en-US" smtClean="0"/>
              <a:t>Each process needs </a:t>
            </a:r>
            <a:r>
              <a:rPr lang="en-US" i="1" smtClean="0"/>
              <a:t>minimum</a:t>
            </a:r>
            <a:r>
              <a:rPr lang="en-US" smtClean="0"/>
              <a:t> number of pages</a:t>
            </a:r>
          </a:p>
          <a:p>
            <a:r>
              <a:rPr lang="en-US" smtClean="0"/>
              <a:t>Example:  IBM 370 – 6 pages to handle SS MOVE instruction:</a:t>
            </a:r>
          </a:p>
          <a:p>
            <a:pPr lvl="1"/>
            <a:r>
              <a:rPr lang="en-US" smtClean="0"/>
              <a:t>instruction is 6 bytes, might span 2 pages</a:t>
            </a:r>
          </a:p>
          <a:p>
            <a:pPr lvl="1"/>
            <a:r>
              <a:rPr lang="en-US" smtClean="0"/>
              <a:t>2 pages to handle </a:t>
            </a:r>
            <a:r>
              <a:rPr lang="en-US" i="1" smtClean="0"/>
              <a:t>from</a:t>
            </a:r>
          </a:p>
          <a:p>
            <a:pPr lvl="1"/>
            <a:r>
              <a:rPr lang="en-US" smtClean="0"/>
              <a:t>2 pages to handle </a:t>
            </a:r>
            <a:r>
              <a:rPr lang="en-US" i="1" smtClean="0"/>
              <a:t>to</a:t>
            </a:r>
          </a:p>
          <a:p>
            <a:r>
              <a:rPr lang="en-US" smtClean="0"/>
              <a:t>Two major allocation schemes</a:t>
            </a:r>
          </a:p>
          <a:p>
            <a:pPr lvl="1"/>
            <a:r>
              <a:rPr lang="en-US" smtClean="0"/>
              <a:t>fixed allocation</a:t>
            </a:r>
          </a:p>
          <a:p>
            <a:pPr lvl="1"/>
            <a:r>
              <a:rPr lang="en-US" smtClean="0"/>
              <a:t>priority allocation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Fixed Allocation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700" y="1298575"/>
            <a:ext cx="7551738" cy="3841750"/>
          </a:xfrm>
        </p:spPr>
        <p:txBody>
          <a:bodyPr/>
          <a:lstStyle/>
          <a:p>
            <a:r>
              <a:rPr lang="en-US" smtClean="0"/>
              <a:t>Equal allocation – For example, if there are 100 frames and 5 processes, give each process 20 frames.</a:t>
            </a:r>
          </a:p>
          <a:p>
            <a:r>
              <a:rPr lang="en-US" smtClean="0"/>
              <a:t>Proportional allocation – Allocate according to the size of process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625600" y="2312988"/>
          <a:ext cx="2857500" cy="1612900"/>
        </p:xfrm>
        <a:graphic>
          <a:graphicData uri="http://schemas.openxmlformats.org/presentationml/2006/ole">
            <p:oleObj spid="_x0000_s1026" name="Equation" r:id="rId4" imgW="2857320" imgH="1612800" progId="Equation.3">
              <p:embed/>
            </p:oleObj>
          </a:graphicData>
        </a:graphic>
      </p:graphicFrame>
      <p:sp>
        <p:nvSpPr>
          <p:cNvPr id="1030" name="Line 5"/>
          <p:cNvSpPr>
            <a:spLocks noChangeShapeType="1"/>
          </p:cNvSpPr>
          <p:nvPr/>
        </p:nvSpPr>
        <p:spPr bwMode="auto">
          <a:xfrm>
            <a:off x="1447800" y="2481263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Line 6"/>
          <p:cNvSpPr>
            <a:spLocks noChangeShapeType="1"/>
          </p:cNvSpPr>
          <p:nvPr/>
        </p:nvSpPr>
        <p:spPr bwMode="auto">
          <a:xfrm>
            <a:off x="1447800" y="2790825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Line 7"/>
          <p:cNvSpPr>
            <a:spLocks noChangeShapeType="1"/>
          </p:cNvSpPr>
          <p:nvPr/>
        </p:nvSpPr>
        <p:spPr bwMode="auto">
          <a:xfrm>
            <a:off x="1447800" y="31575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3" name="Line 8"/>
          <p:cNvSpPr>
            <a:spLocks noChangeShapeType="1"/>
          </p:cNvSpPr>
          <p:nvPr/>
        </p:nvSpPr>
        <p:spPr bwMode="auto">
          <a:xfrm>
            <a:off x="1447800" y="36576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2324100" y="4000500"/>
          <a:ext cx="1841500" cy="2209800"/>
        </p:xfrm>
        <a:graphic>
          <a:graphicData uri="http://schemas.openxmlformats.org/presentationml/2006/ole">
            <p:oleObj spid="_x0000_s1027" name="Equation" r:id="rId5" imgW="1841400" imgH="2209680" progId="Equation.3">
              <p:embed/>
            </p:oleObj>
          </a:graphicData>
        </a:graphic>
      </p:graphicFrame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Priority Allocation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04925"/>
            <a:ext cx="7312025" cy="4394200"/>
          </a:xfrm>
        </p:spPr>
        <p:txBody>
          <a:bodyPr/>
          <a:lstStyle/>
          <a:p>
            <a:r>
              <a:rPr lang="en-US" smtClean="0"/>
              <a:t>Use a proportional allocation scheme using priorities rather than size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If process </a:t>
            </a:r>
            <a:r>
              <a:rPr lang="en-US" i="1" smtClean="0"/>
              <a:t>P</a:t>
            </a:r>
            <a:r>
              <a:rPr lang="en-US" i="1" baseline="-25000" smtClean="0"/>
              <a:t>i</a:t>
            </a:r>
            <a:r>
              <a:rPr lang="en-US" smtClean="0"/>
              <a:t> generates a page fault,</a:t>
            </a:r>
          </a:p>
          <a:p>
            <a:pPr lvl="1"/>
            <a:r>
              <a:rPr lang="en-US" smtClean="0"/>
              <a:t>select for replacement one of its frames</a:t>
            </a:r>
          </a:p>
          <a:p>
            <a:pPr lvl="1"/>
            <a:r>
              <a:rPr lang="en-US" smtClean="0"/>
              <a:t>select for replacement a frame from a process with lower priority number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Global vs. Local Allocation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82713"/>
            <a:ext cx="6546850" cy="4470400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Global replacement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process selects a replacement frame from the set of all frames; one process can take a frame from another</a:t>
            </a:r>
          </a:p>
          <a:p>
            <a:r>
              <a:rPr lang="en-US" b="1" smtClean="0">
                <a:solidFill>
                  <a:srgbClr val="3366FF"/>
                </a:solidFill>
              </a:rPr>
              <a:t>Local replacement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each process selects from only its own set of allocated frames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Shared Library Using Virtual Memory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38" y="1273175"/>
            <a:ext cx="6770687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Thrashing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00" y="1411288"/>
            <a:ext cx="7351713" cy="4483100"/>
          </a:xfrm>
        </p:spPr>
        <p:txBody>
          <a:bodyPr/>
          <a:lstStyle/>
          <a:p>
            <a:r>
              <a:rPr lang="en-US" smtClean="0"/>
              <a:t>If a process does not have “enough” pages, the page-fault rate is very high.  This leads to:</a:t>
            </a:r>
          </a:p>
          <a:p>
            <a:pPr lvl="1"/>
            <a:r>
              <a:rPr lang="en-US" smtClean="0"/>
              <a:t>low CPU utilization</a:t>
            </a:r>
          </a:p>
          <a:p>
            <a:pPr lvl="1"/>
            <a:r>
              <a:rPr lang="en-US" smtClean="0"/>
              <a:t>operating system thinks that it needs to increase the degree of multiprogramming</a:t>
            </a:r>
          </a:p>
          <a:p>
            <a:pPr lvl="1"/>
            <a:r>
              <a:rPr lang="en-US" smtClean="0"/>
              <a:t>another process added to the system</a:t>
            </a:r>
            <a:br>
              <a:rPr lang="en-US" smtClean="0"/>
            </a:br>
            <a:endParaRPr lang="en-US" smtClean="0"/>
          </a:p>
          <a:p>
            <a:r>
              <a:rPr lang="en-US" b="1" smtClean="0">
                <a:solidFill>
                  <a:srgbClr val="3366FF"/>
                </a:solidFill>
              </a:rPr>
              <a:t>Thrashing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>
                <a:sym typeface="Symbol" charset="2"/>
              </a:rPr>
              <a:t> a process is busy swapping pages in and out</a:t>
            </a:r>
            <a:endParaRPr lang="en-US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410450" cy="576262"/>
          </a:xfrm>
        </p:spPr>
        <p:txBody>
          <a:bodyPr/>
          <a:lstStyle/>
          <a:p>
            <a:pPr eaLnBrk="1" hangingPunct="1"/>
            <a:r>
              <a:rPr lang="en-US" smtClean="0"/>
              <a:t>Thrashing (Cont.)</a:t>
            </a:r>
            <a:endParaRPr lang="en-US" sz="2400" smtClean="0"/>
          </a:p>
        </p:txBody>
      </p:sp>
      <p:pic>
        <p:nvPicPr>
          <p:cNvPr id="4403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00150" y="1535113"/>
            <a:ext cx="6753225" cy="389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650" y="277813"/>
            <a:ext cx="7412038" cy="576262"/>
          </a:xfrm>
        </p:spPr>
        <p:txBody>
          <a:bodyPr/>
          <a:lstStyle/>
          <a:p>
            <a:pPr eaLnBrk="1" hangingPunct="1"/>
            <a:r>
              <a:rPr lang="en-US" smtClean="0"/>
              <a:t>Demand Paging and Thrashing </a:t>
            </a:r>
            <a:endParaRPr lang="en-US" sz="240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89013" y="1477963"/>
            <a:ext cx="7869237" cy="2203450"/>
          </a:xfrm>
        </p:spPr>
        <p:txBody>
          <a:bodyPr/>
          <a:lstStyle/>
          <a:p>
            <a:r>
              <a:rPr lang="en-US" sz="1600" smtClean="0"/>
              <a:t>Why does demand paging work?</a:t>
            </a:r>
            <a:br>
              <a:rPr lang="en-US" sz="1600" smtClean="0"/>
            </a:br>
            <a:r>
              <a:rPr lang="en-US" sz="1600" smtClean="0"/>
              <a:t>Locality model</a:t>
            </a:r>
          </a:p>
          <a:p>
            <a:pPr lvl="1"/>
            <a:r>
              <a:rPr lang="en-US" sz="1600" smtClean="0"/>
              <a:t>Process migrates from one locality to another</a:t>
            </a:r>
          </a:p>
          <a:p>
            <a:pPr lvl="1"/>
            <a:r>
              <a:rPr lang="en-US" sz="1600" smtClean="0"/>
              <a:t>Localities may overlap</a:t>
            </a:r>
          </a:p>
          <a:p>
            <a:pPr lvl="1">
              <a:buFont typeface="Monotype Sorts" charset="2"/>
              <a:buNone/>
            </a:pPr>
            <a:endParaRPr lang="en-US" sz="1600" smtClean="0"/>
          </a:p>
          <a:p>
            <a:r>
              <a:rPr lang="en-US" sz="1600" smtClean="0"/>
              <a:t>Why does thrashing occur?</a:t>
            </a:r>
            <a:br>
              <a:rPr lang="en-US" sz="1600" smtClean="0"/>
            </a:br>
            <a:r>
              <a:rPr lang="en-US" sz="1600" smtClean="0">
                <a:sym typeface="Symbol" charset="2"/>
              </a:rPr>
              <a:t> size of locality &gt; total memory size</a:t>
            </a:r>
            <a:endParaRPr lang="en-US" sz="1600" smtClean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Locality In A Memory-Reference Pattern</a:t>
            </a:r>
          </a:p>
        </p:txBody>
      </p:sp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25675" y="1182688"/>
            <a:ext cx="417988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Working-Set Model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233488"/>
            <a:ext cx="7573963" cy="4502150"/>
          </a:xfrm>
        </p:spPr>
        <p:txBody>
          <a:bodyPr/>
          <a:lstStyle/>
          <a:p>
            <a:r>
              <a:rPr lang="en-US" smtClean="0">
                <a:sym typeface="Symbol" charset="2"/>
              </a:rPr>
              <a:t>  working-set window  a fixed number of page references </a:t>
            </a:r>
            <a:br>
              <a:rPr lang="en-US" smtClean="0">
                <a:sym typeface="Symbol" charset="2"/>
              </a:rPr>
            </a:br>
            <a:r>
              <a:rPr lang="en-US" smtClean="0">
                <a:sym typeface="Symbol" charset="2"/>
              </a:rPr>
              <a:t>Example:  10,000 instruction</a:t>
            </a:r>
          </a:p>
          <a:p>
            <a:r>
              <a:rPr lang="en-US" i="1" smtClean="0">
                <a:sym typeface="Symbol" charset="2"/>
              </a:rPr>
              <a:t>WSS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 (working set of Process </a:t>
            </a:r>
            <a:r>
              <a:rPr lang="en-US" i="1" smtClean="0">
                <a:sym typeface="Symbol" charset="2"/>
              </a:rPr>
              <a:t>P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) =</a:t>
            </a:r>
            <a:br>
              <a:rPr lang="en-US" smtClean="0">
                <a:sym typeface="Symbol" charset="2"/>
              </a:rPr>
            </a:br>
            <a:r>
              <a:rPr lang="en-US" smtClean="0">
                <a:sym typeface="Symbol" charset="2"/>
              </a:rPr>
              <a:t>total number of pages referenced in the most recent  (varies in time)</a:t>
            </a:r>
          </a:p>
          <a:p>
            <a:pPr lvl="1"/>
            <a:r>
              <a:rPr lang="en-US" smtClean="0">
                <a:sym typeface="Symbol" charset="2"/>
              </a:rPr>
              <a:t>if  too small will not encompass entire locality</a:t>
            </a:r>
          </a:p>
          <a:p>
            <a:pPr lvl="1"/>
            <a:r>
              <a:rPr lang="en-US" smtClean="0">
                <a:sym typeface="Symbol" charset="2"/>
              </a:rPr>
              <a:t>if  too large will encompass several localities</a:t>
            </a:r>
          </a:p>
          <a:p>
            <a:pPr lvl="1"/>
            <a:r>
              <a:rPr lang="en-US" smtClean="0">
                <a:sym typeface="Symbol" charset="2"/>
              </a:rPr>
              <a:t>if  =   will encompass entire program</a:t>
            </a:r>
          </a:p>
          <a:p>
            <a:r>
              <a:rPr lang="en-US" i="1" smtClean="0">
                <a:sym typeface="Symbol" charset="2"/>
              </a:rPr>
              <a:t>D</a:t>
            </a:r>
            <a:r>
              <a:rPr lang="en-US" smtClean="0">
                <a:sym typeface="Symbol" charset="2"/>
              </a:rPr>
              <a:t> =  </a:t>
            </a:r>
            <a:r>
              <a:rPr lang="en-US" i="1" smtClean="0">
                <a:sym typeface="Symbol" charset="2"/>
              </a:rPr>
              <a:t>WSS</a:t>
            </a:r>
            <a:r>
              <a:rPr lang="en-US" i="1" baseline="-25000" smtClean="0">
                <a:sym typeface="Symbol" charset="2"/>
              </a:rPr>
              <a:t>i</a:t>
            </a:r>
            <a:r>
              <a:rPr lang="en-US" smtClean="0">
                <a:sym typeface="Symbol" charset="2"/>
              </a:rPr>
              <a:t>  total demand frames </a:t>
            </a:r>
          </a:p>
          <a:p>
            <a:r>
              <a:rPr lang="en-US" smtClean="0">
                <a:sym typeface="Symbol" charset="2"/>
              </a:rPr>
              <a:t>if </a:t>
            </a:r>
            <a:r>
              <a:rPr lang="en-US" i="1" smtClean="0">
                <a:sym typeface="Symbol" charset="2"/>
              </a:rPr>
              <a:t>D</a:t>
            </a:r>
            <a:r>
              <a:rPr lang="en-US" smtClean="0">
                <a:sym typeface="Symbol" charset="2"/>
              </a:rPr>
              <a:t> &gt; </a:t>
            </a:r>
            <a:r>
              <a:rPr lang="en-US" i="1" smtClean="0">
                <a:sym typeface="Symbol" charset="2"/>
              </a:rPr>
              <a:t>m</a:t>
            </a:r>
            <a:r>
              <a:rPr lang="en-US" smtClean="0">
                <a:sym typeface="Symbol" charset="2"/>
              </a:rPr>
              <a:t>  Thrashing</a:t>
            </a:r>
          </a:p>
          <a:p>
            <a:r>
              <a:rPr lang="en-US" smtClean="0">
                <a:sym typeface="Symbol" charset="2"/>
              </a:rPr>
              <a:t>Policy if </a:t>
            </a:r>
            <a:r>
              <a:rPr lang="en-US" i="1" smtClean="0">
                <a:sym typeface="Symbol" charset="2"/>
              </a:rPr>
              <a:t>D</a:t>
            </a:r>
            <a:r>
              <a:rPr lang="en-US" smtClean="0">
                <a:sym typeface="Symbol" charset="2"/>
              </a:rPr>
              <a:t> &gt; m, then suspend one of the processes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Working-set model</a:t>
            </a:r>
          </a:p>
        </p:txBody>
      </p:sp>
      <p:pic>
        <p:nvPicPr>
          <p:cNvPr id="4813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6363" y="2068513"/>
            <a:ext cx="6772275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Keeping Track of the Working Set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Approximate with interval timer + a reference bit</a:t>
            </a:r>
          </a:p>
          <a:p>
            <a:r>
              <a:rPr lang="en-US" smtClean="0"/>
              <a:t>Example: </a:t>
            </a:r>
            <a:r>
              <a:rPr lang="en-US" smtClean="0">
                <a:sym typeface="Symbol" charset="2"/>
              </a:rPr>
              <a:t> = 10,000</a:t>
            </a:r>
          </a:p>
          <a:p>
            <a:pPr lvl="1"/>
            <a:r>
              <a:rPr lang="en-US" smtClean="0">
                <a:sym typeface="Symbol" charset="2"/>
              </a:rPr>
              <a:t>Timer interrupts after every 5000 time units</a:t>
            </a:r>
          </a:p>
          <a:p>
            <a:pPr lvl="1"/>
            <a:r>
              <a:rPr lang="en-US" smtClean="0">
                <a:sym typeface="Symbol" charset="2"/>
              </a:rPr>
              <a:t>Keep in memory 2 bits for each page</a:t>
            </a:r>
          </a:p>
          <a:p>
            <a:pPr lvl="1"/>
            <a:r>
              <a:rPr lang="en-US" smtClean="0">
                <a:sym typeface="Symbol" charset="2"/>
              </a:rPr>
              <a:t>Whenever a timer interrupts copy and sets the values of all reference bits to 0</a:t>
            </a:r>
          </a:p>
          <a:p>
            <a:pPr lvl="1"/>
            <a:r>
              <a:rPr lang="en-US" smtClean="0">
                <a:sym typeface="Symbol" charset="2"/>
              </a:rPr>
              <a:t>If one of the bits in memory = 1  page in working set</a:t>
            </a:r>
          </a:p>
          <a:p>
            <a:r>
              <a:rPr lang="en-US" smtClean="0">
                <a:sym typeface="Symbol" charset="2"/>
              </a:rPr>
              <a:t>Why is this not completely accurate?</a:t>
            </a:r>
          </a:p>
          <a:p>
            <a:r>
              <a:rPr lang="en-US" smtClean="0">
                <a:sym typeface="Symbol" charset="2"/>
              </a:rPr>
              <a:t>Improvement = 10 bits and interrupt every 1000 time units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Page-Fault Frequency Scheme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328738"/>
            <a:ext cx="7029450" cy="1447800"/>
          </a:xfrm>
        </p:spPr>
        <p:txBody>
          <a:bodyPr/>
          <a:lstStyle/>
          <a:p>
            <a:r>
              <a:rPr lang="en-US" smtClean="0"/>
              <a:t>Establish “acceptable” page-fault rate</a:t>
            </a:r>
          </a:p>
          <a:p>
            <a:pPr lvl="1"/>
            <a:r>
              <a:rPr lang="en-US" smtClean="0"/>
              <a:t>If actual rate too low, process loses frame</a:t>
            </a:r>
          </a:p>
          <a:p>
            <a:pPr lvl="1"/>
            <a:r>
              <a:rPr lang="en-US" smtClean="0"/>
              <a:t>If actual rate too high, process gains frame</a:t>
            </a:r>
          </a:p>
        </p:txBody>
      </p:sp>
      <p:pic>
        <p:nvPicPr>
          <p:cNvPr id="50180" name="Picture 6"/>
          <p:cNvPicPr>
            <a:picLocks noChangeAspect="1" noChangeArrowheads="1"/>
          </p:cNvPicPr>
          <p:nvPr/>
        </p:nvPicPr>
        <p:blipFill>
          <a:blip r:embed="rId3"/>
          <a:srcRect l="900" t="16351" r="1137" b="16667"/>
          <a:stretch>
            <a:fillRect/>
          </a:stretch>
        </p:blipFill>
        <p:spPr bwMode="auto">
          <a:xfrm>
            <a:off x="1530350" y="2933700"/>
            <a:ext cx="5886450" cy="3017838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771525" y="277813"/>
            <a:ext cx="8229600" cy="576262"/>
          </a:xfrm>
        </p:spPr>
        <p:txBody>
          <a:bodyPr/>
          <a:lstStyle/>
          <a:p>
            <a:pPr eaLnBrk="1" hangingPunct="1"/>
            <a:r>
              <a:rPr lang="en-US" smtClean="0"/>
              <a:t>Working Sets and Page Fault Rates</a:t>
            </a:r>
          </a:p>
        </p:txBody>
      </p:sp>
      <p:pic>
        <p:nvPicPr>
          <p:cNvPr id="51203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62038" y="2082800"/>
            <a:ext cx="6869112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Memory-Mapped Files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Memory-mapped file I/O allows file I/O to be treated as routine memory access by </a:t>
            </a:r>
            <a:r>
              <a:rPr lang="en-US" b="1" smtClean="0">
                <a:solidFill>
                  <a:srgbClr val="3366FF"/>
                </a:solidFill>
              </a:rPr>
              <a:t>mapping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 disk block to a page in memory</a:t>
            </a:r>
          </a:p>
          <a:p>
            <a:endParaRPr lang="en-US" smtClean="0"/>
          </a:p>
          <a:p>
            <a:r>
              <a:rPr lang="en-US" smtClean="0"/>
              <a:t>A file is initially read using demand paging. A page-sized portion of the file is read from the file system into a physical page. Subsequent reads/writes to/from the file are treated as ordinary memory accesses.</a:t>
            </a:r>
          </a:p>
          <a:p>
            <a:endParaRPr lang="en-US" smtClean="0"/>
          </a:p>
          <a:p>
            <a:r>
              <a:rPr lang="en-US" smtClean="0"/>
              <a:t>Simplifies file access by treating file I/O through memory rather than </a:t>
            </a:r>
            <a:r>
              <a:rPr lang="en-US" b="1" smtClean="0">
                <a:latin typeface="Courier New" charset="0"/>
              </a:rPr>
              <a:t>read()</a:t>
            </a:r>
            <a:r>
              <a:rPr lang="en-US" smtClean="0">
                <a:latin typeface="Courier New" charset="0"/>
              </a:rPr>
              <a:t> </a:t>
            </a:r>
            <a:r>
              <a:rPr lang="en-US" b="1" smtClean="0">
                <a:latin typeface="Courier New" charset="0"/>
              </a:rPr>
              <a:t>write()</a:t>
            </a:r>
            <a:r>
              <a:rPr lang="en-US" smtClean="0"/>
              <a:t> system calls</a:t>
            </a:r>
          </a:p>
          <a:p>
            <a:endParaRPr lang="en-US" smtClean="0"/>
          </a:p>
          <a:p>
            <a:r>
              <a:rPr lang="en-US" smtClean="0"/>
              <a:t>Also allows several processes to map the same file allowing the pages in memory to be shared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Demand Paging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Bring a page into memory only when it is needed</a:t>
            </a:r>
          </a:p>
          <a:p>
            <a:pPr lvl="1"/>
            <a:r>
              <a:rPr lang="en-US" smtClean="0"/>
              <a:t>Less I/O needed</a:t>
            </a:r>
          </a:p>
          <a:p>
            <a:pPr lvl="1"/>
            <a:r>
              <a:rPr lang="en-US" smtClean="0"/>
              <a:t>Less memory needed </a:t>
            </a:r>
          </a:p>
          <a:p>
            <a:pPr lvl="1"/>
            <a:r>
              <a:rPr lang="en-US" smtClean="0"/>
              <a:t>Faster response</a:t>
            </a:r>
          </a:p>
          <a:p>
            <a:pPr lvl="1"/>
            <a:r>
              <a:rPr lang="en-US" smtClean="0"/>
              <a:t>More users</a:t>
            </a:r>
            <a:br>
              <a:rPr lang="en-US" smtClean="0"/>
            </a:br>
            <a:endParaRPr lang="en-US" smtClean="0"/>
          </a:p>
          <a:p>
            <a:r>
              <a:rPr lang="en-US" smtClean="0"/>
              <a:t>Page is needed </a:t>
            </a:r>
            <a:r>
              <a:rPr lang="en-US" smtClean="0">
                <a:sym typeface="Symbol" charset="2"/>
              </a:rPr>
              <a:t> reference to it</a:t>
            </a:r>
          </a:p>
          <a:p>
            <a:pPr lvl="1"/>
            <a:r>
              <a:rPr lang="en-US" smtClean="0"/>
              <a:t>invalid reference </a:t>
            </a:r>
            <a:r>
              <a:rPr lang="en-US" smtClean="0">
                <a:sym typeface="Symbol" charset="2"/>
              </a:rPr>
              <a:t> abort</a:t>
            </a:r>
          </a:p>
          <a:p>
            <a:pPr lvl="1"/>
            <a:r>
              <a:rPr lang="en-US" smtClean="0">
                <a:sym typeface="Symbol" charset="2"/>
              </a:rPr>
              <a:t>not-in-memory  bring to memory</a:t>
            </a:r>
          </a:p>
          <a:p>
            <a:r>
              <a:rPr lang="en-US" b="1" smtClean="0">
                <a:solidFill>
                  <a:srgbClr val="3366FF"/>
                </a:solidFill>
                <a:sym typeface="Symbol" charset="2"/>
              </a:rPr>
              <a:t>Lazy swapper</a:t>
            </a:r>
            <a:r>
              <a:rPr lang="en-US" smtClean="0">
                <a:solidFill>
                  <a:srgbClr val="3366FF"/>
                </a:solidFill>
                <a:sym typeface="Symbol" charset="2"/>
              </a:rPr>
              <a:t> </a:t>
            </a:r>
            <a:r>
              <a:rPr lang="en-US" smtClean="0">
                <a:sym typeface="Symbol" charset="2"/>
              </a:rPr>
              <a:t>– never swaps a page into memory unless page will be needed</a:t>
            </a:r>
          </a:p>
          <a:p>
            <a:pPr lvl="1"/>
            <a:r>
              <a:rPr lang="en-US" smtClean="0">
                <a:sym typeface="Symbol" charset="2"/>
              </a:rPr>
              <a:t>Swapper that deals with pages is a </a:t>
            </a:r>
            <a:r>
              <a:rPr lang="en-US" b="1" smtClean="0">
                <a:solidFill>
                  <a:srgbClr val="3366FF"/>
                </a:solidFill>
                <a:sym typeface="Symbol" charset="2"/>
              </a:rPr>
              <a:t>pager</a:t>
            </a:r>
          </a:p>
          <a:p>
            <a:pPr lvl="1">
              <a:buFont typeface="Monotype Sorts" charset="2"/>
              <a:buNone/>
            </a:pPr>
            <a:endParaRPr lang="en-US" smtClean="0">
              <a:sym typeface="Symbol" charset="2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Memory Mapped Files</a:t>
            </a:r>
          </a:p>
        </p:txBody>
      </p:sp>
      <p:pic>
        <p:nvPicPr>
          <p:cNvPr id="5325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292225"/>
            <a:ext cx="6335713" cy="474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Memory-Mapped Shared Memory in Windows</a:t>
            </a:r>
          </a:p>
        </p:txBody>
      </p:sp>
      <p:pic>
        <p:nvPicPr>
          <p:cNvPr id="542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6200" y="1643063"/>
            <a:ext cx="683577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Allocating Kernel Memory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Treated differently from user memory</a:t>
            </a:r>
          </a:p>
          <a:p>
            <a:r>
              <a:rPr lang="en-US" smtClean="0"/>
              <a:t>Often allocated from a free-memory pool</a:t>
            </a:r>
          </a:p>
          <a:p>
            <a:pPr lvl="1"/>
            <a:r>
              <a:rPr lang="en-US" smtClean="0"/>
              <a:t>Kernel requests memory for structures of varying sizes</a:t>
            </a:r>
          </a:p>
          <a:p>
            <a:pPr lvl="1"/>
            <a:r>
              <a:rPr lang="en-US" smtClean="0"/>
              <a:t>Some kernel memory needs to be contiguous</a:t>
            </a:r>
          </a:p>
          <a:p>
            <a:pPr>
              <a:buFont typeface="Monotype Sorts" charset="2"/>
              <a:buNone/>
            </a:pPr>
            <a:endParaRPr lang="en-US" smtClean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Buddy System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Allocates memory from fixed-size segment consisting of physically-contiguous pages</a:t>
            </a:r>
          </a:p>
          <a:p>
            <a:r>
              <a:rPr lang="en-US" smtClean="0"/>
              <a:t>Memory allocated using </a:t>
            </a:r>
            <a:r>
              <a:rPr lang="en-US" b="1" smtClean="0"/>
              <a:t>power-of-2 allocator</a:t>
            </a:r>
          </a:p>
          <a:p>
            <a:pPr lvl="1"/>
            <a:r>
              <a:rPr lang="en-US" smtClean="0"/>
              <a:t>Satisfies requests in units sized as power of 2</a:t>
            </a:r>
          </a:p>
          <a:p>
            <a:pPr lvl="1"/>
            <a:r>
              <a:rPr lang="en-US" smtClean="0"/>
              <a:t>Request rounded up to next highest power of 2</a:t>
            </a:r>
          </a:p>
          <a:p>
            <a:pPr lvl="1"/>
            <a:r>
              <a:rPr lang="en-US" smtClean="0"/>
              <a:t>When smaller allocation needed than is available, current chunk split into two buddies of next-lower power of 2</a:t>
            </a:r>
          </a:p>
          <a:p>
            <a:pPr lvl="2"/>
            <a:r>
              <a:rPr lang="en-US" smtClean="0"/>
              <a:t>Continue until appropriate sized chunk available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Buddy System Allocator</a:t>
            </a:r>
          </a:p>
        </p:txBody>
      </p:sp>
      <p:pic>
        <p:nvPicPr>
          <p:cNvPr id="5734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19238" y="1136650"/>
            <a:ext cx="569595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Allocator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Alternate strategy</a:t>
            </a:r>
          </a:p>
          <a:p>
            <a:r>
              <a:rPr lang="en-US" b="1" smtClean="0">
                <a:solidFill>
                  <a:srgbClr val="3366FF"/>
                </a:solidFill>
              </a:rPr>
              <a:t>Slab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one or more physically contiguous pages</a:t>
            </a:r>
          </a:p>
          <a:p>
            <a:r>
              <a:rPr lang="en-US" b="1" smtClean="0">
                <a:solidFill>
                  <a:srgbClr val="3366FF"/>
                </a:solidFill>
              </a:rPr>
              <a:t>Cache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consists of one or more slabs</a:t>
            </a:r>
          </a:p>
          <a:p>
            <a:r>
              <a:rPr lang="en-US" smtClean="0"/>
              <a:t>Single cache for each unique kernel data structure</a:t>
            </a:r>
          </a:p>
          <a:p>
            <a:pPr lvl="1"/>
            <a:r>
              <a:rPr lang="en-US" smtClean="0"/>
              <a:t>Each cache filled with </a:t>
            </a:r>
            <a:r>
              <a:rPr lang="en-US" b="1" smtClean="0">
                <a:solidFill>
                  <a:srgbClr val="3366FF"/>
                </a:solidFill>
              </a:rPr>
              <a:t>objects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instantiations of the data structure</a:t>
            </a:r>
          </a:p>
          <a:p>
            <a:r>
              <a:rPr lang="en-US" smtClean="0"/>
              <a:t>When cache created, filled with objects marked as </a:t>
            </a:r>
            <a:r>
              <a:rPr lang="en-US" b="1" smtClean="0"/>
              <a:t>free</a:t>
            </a:r>
          </a:p>
          <a:p>
            <a:r>
              <a:rPr lang="en-US" smtClean="0"/>
              <a:t>When structures stored, objects marked as </a:t>
            </a:r>
            <a:r>
              <a:rPr lang="en-US" b="1" smtClean="0"/>
              <a:t>used</a:t>
            </a:r>
          </a:p>
          <a:p>
            <a:r>
              <a:rPr lang="en-US" smtClean="0"/>
              <a:t>If slab is full of used objects, next object allocated from empty slab</a:t>
            </a:r>
          </a:p>
          <a:p>
            <a:pPr lvl="1"/>
            <a:r>
              <a:rPr lang="en-US" smtClean="0"/>
              <a:t>If no empty slabs, new slab allocated</a:t>
            </a:r>
          </a:p>
          <a:p>
            <a:r>
              <a:rPr lang="en-US" smtClean="0"/>
              <a:t>Benefits include no fragmentation, fast memory request satisfaction</a:t>
            </a:r>
          </a:p>
          <a:p>
            <a:pPr>
              <a:buFont typeface="Monotype Sorts" charset="2"/>
              <a:buNone/>
            </a:pPr>
            <a:endParaRPr lang="en-US" smtClean="0"/>
          </a:p>
          <a:p>
            <a:endParaRPr lang="en-US" smtClean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Slab Allocation</a:t>
            </a:r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3"/>
          <a:srcRect l="746" t="3944" r="720" b="3635"/>
          <a:stretch>
            <a:fillRect/>
          </a:stretch>
        </p:blipFill>
        <p:spPr bwMode="auto">
          <a:xfrm>
            <a:off x="1417638" y="1601788"/>
            <a:ext cx="6130925" cy="4313237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Issues -- Prepaging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47800"/>
            <a:ext cx="7523162" cy="4908550"/>
          </a:xfrm>
        </p:spPr>
        <p:txBody>
          <a:bodyPr/>
          <a:lstStyle/>
          <a:p>
            <a:r>
              <a:rPr lang="en-US" smtClean="0"/>
              <a:t>Prepaging </a:t>
            </a:r>
          </a:p>
          <a:p>
            <a:pPr lvl="1"/>
            <a:r>
              <a:rPr lang="en-US" smtClean="0"/>
              <a:t>To reduce the large number of page faults that occurs at process startup</a:t>
            </a:r>
          </a:p>
          <a:p>
            <a:pPr lvl="1"/>
            <a:r>
              <a:rPr lang="en-US" smtClean="0"/>
              <a:t>Prepage all or some of the pages a process will need, before they are referenced</a:t>
            </a:r>
          </a:p>
          <a:p>
            <a:pPr lvl="1"/>
            <a:r>
              <a:rPr lang="en-US" smtClean="0"/>
              <a:t>But if prepaged pages are unused, I/O and memory was wasted</a:t>
            </a:r>
          </a:p>
          <a:p>
            <a:pPr lvl="1"/>
            <a:r>
              <a:rPr lang="en-US" smtClean="0"/>
              <a:t>Assume </a:t>
            </a:r>
            <a:r>
              <a:rPr lang="en-US" i="1" smtClean="0"/>
              <a:t>s</a:t>
            </a:r>
            <a:r>
              <a:rPr lang="en-US" smtClean="0"/>
              <a:t> pages are prepaged and </a:t>
            </a:r>
            <a:r>
              <a:rPr lang="el-GR" i="1" smtClean="0"/>
              <a:t>α</a:t>
            </a:r>
            <a:r>
              <a:rPr lang="en-US" i="1" smtClean="0"/>
              <a:t> </a:t>
            </a:r>
            <a:r>
              <a:rPr lang="en-US" smtClean="0"/>
              <a:t>of the pages is used</a:t>
            </a:r>
          </a:p>
          <a:p>
            <a:pPr lvl="2"/>
            <a:r>
              <a:rPr lang="en-US" smtClean="0"/>
              <a:t>Is cost of </a:t>
            </a:r>
            <a:r>
              <a:rPr lang="en-US" i="1" smtClean="0"/>
              <a:t>s * </a:t>
            </a:r>
            <a:r>
              <a:rPr lang="el-GR" i="1" smtClean="0"/>
              <a:t>α</a:t>
            </a:r>
            <a:r>
              <a:rPr lang="en-US" i="1" smtClean="0"/>
              <a:t>  </a:t>
            </a:r>
            <a:r>
              <a:rPr lang="en-US" smtClean="0"/>
              <a:t>save pages faults &gt; or &lt; than the cost of prepaging</a:t>
            </a:r>
            <a:r>
              <a:rPr lang="en-US" i="1" smtClean="0"/>
              <a:t> </a:t>
            </a:r>
            <a:br>
              <a:rPr lang="en-US" i="1" smtClean="0"/>
            </a:br>
            <a:r>
              <a:rPr lang="en-US" i="1" smtClean="0"/>
              <a:t>s * (1- </a:t>
            </a:r>
            <a:r>
              <a:rPr lang="el-GR" i="1" smtClean="0"/>
              <a:t>α</a:t>
            </a:r>
            <a:r>
              <a:rPr lang="en-US" i="1" smtClean="0"/>
              <a:t>) </a:t>
            </a:r>
            <a:r>
              <a:rPr lang="en-US" smtClean="0"/>
              <a:t>unnecessary pages</a:t>
            </a:r>
            <a:r>
              <a:rPr lang="en-US" i="1" smtClean="0"/>
              <a:t>?  </a:t>
            </a:r>
          </a:p>
          <a:p>
            <a:pPr lvl="2"/>
            <a:r>
              <a:rPr lang="el-GR" i="1" smtClean="0"/>
              <a:t>α</a:t>
            </a:r>
            <a:r>
              <a:rPr lang="en-US" i="1" smtClean="0"/>
              <a:t> </a:t>
            </a:r>
            <a:r>
              <a:rPr lang="en-US" smtClean="0"/>
              <a:t>near zero </a:t>
            </a:r>
            <a:r>
              <a:rPr lang="en-US" smtClean="0">
                <a:sym typeface="Symbol" charset="2"/>
              </a:rPr>
              <a:t> prepaging loses</a:t>
            </a:r>
            <a:r>
              <a:rPr lang="en-US" smtClean="0"/>
              <a:t> 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Issues – Page Size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6450" y="1311275"/>
            <a:ext cx="7289800" cy="4233863"/>
          </a:xfrm>
        </p:spPr>
        <p:txBody>
          <a:bodyPr/>
          <a:lstStyle/>
          <a:p>
            <a:r>
              <a:rPr lang="en-US" smtClean="0"/>
              <a:t>Page size selection must take into consideration:</a:t>
            </a:r>
          </a:p>
          <a:p>
            <a:pPr lvl="1"/>
            <a:r>
              <a:rPr lang="en-US" smtClean="0"/>
              <a:t>fragmentation</a:t>
            </a:r>
          </a:p>
          <a:p>
            <a:pPr lvl="1"/>
            <a:r>
              <a:rPr lang="en-US" smtClean="0"/>
              <a:t>table size </a:t>
            </a:r>
          </a:p>
          <a:p>
            <a:pPr lvl="1"/>
            <a:r>
              <a:rPr lang="en-US" smtClean="0"/>
              <a:t>I/O overhead</a:t>
            </a:r>
          </a:p>
          <a:p>
            <a:pPr lvl="1"/>
            <a:r>
              <a:rPr lang="en-US" smtClean="0"/>
              <a:t>locality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Issues – TLB Reach 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70025"/>
            <a:ext cx="6804025" cy="4418013"/>
          </a:xfrm>
        </p:spPr>
        <p:txBody>
          <a:bodyPr/>
          <a:lstStyle/>
          <a:p>
            <a:r>
              <a:rPr lang="en-US" smtClean="0"/>
              <a:t>TLB Reach - The amount of memory accessible from the TLB</a:t>
            </a:r>
          </a:p>
          <a:p>
            <a:r>
              <a:rPr lang="en-US" smtClean="0"/>
              <a:t>TLB Reach = (TLB Size) X (Page Size)</a:t>
            </a:r>
          </a:p>
          <a:p>
            <a:r>
              <a:rPr lang="en-US" smtClean="0"/>
              <a:t>Ideally, the working set of each process is stored in the TLB</a:t>
            </a:r>
          </a:p>
          <a:p>
            <a:pPr lvl="1"/>
            <a:r>
              <a:rPr lang="en-US" smtClean="0"/>
              <a:t>Otherwise there is a high degree of page faults</a:t>
            </a:r>
          </a:p>
          <a:p>
            <a:r>
              <a:rPr lang="en-US" smtClean="0"/>
              <a:t>Increase the Page Size</a:t>
            </a:r>
          </a:p>
          <a:p>
            <a:pPr lvl="1"/>
            <a:r>
              <a:rPr lang="en-US" smtClean="0"/>
              <a:t>This may lead to an increase in fragmentation as not all applications require a large page size</a:t>
            </a:r>
          </a:p>
          <a:p>
            <a:r>
              <a:rPr lang="en-US" smtClean="0"/>
              <a:t>Provide Multiple Page Sizes</a:t>
            </a:r>
          </a:p>
          <a:p>
            <a:pPr lvl="1"/>
            <a:r>
              <a:rPr lang="en-US" smtClean="0"/>
              <a:t>This allows applications that require larger page sizes the opportunity to use them without an increase in fragmentation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93738" y="0"/>
            <a:ext cx="8350250" cy="844550"/>
          </a:xfrm>
        </p:spPr>
        <p:txBody>
          <a:bodyPr/>
          <a:lstStyle/>
          <a:p>
            <a:pPr eaLnBrk="1" hangingPunct="1"/>
            <a:r>
              <a:rPr lang="en-US" sz="2400" smtClean="0"/>
              <a:t>Transfer of a Paged Memory to Contiguous Disk Space</a:t>
            </a:r>
          </a:p>
        </p:txBody>
      </p:sp>
      <p:pic>
        <p:nvPicPr>
          <p:cNvPr id="921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2800" y="1265238"/>
            <a:ext cx="5227638" cy="476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Issues – Program Structure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282700"/>
            <a:ext cx="7548562" cy="4995863"/>
          </a:xfrm>
        </p:spPr>
        <p:txBody>
          <a:bodyPr/>
          <a:lstStyle/>
          <a:p>
            <a:pPr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 smtClean="0"/>
              <a:t>Program structure</a:t>
            </a:r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 smtClean="0">
                <a:latin typeface="Courier New" charset="0"/>
              </a:rPr>
              <a:t>Int[128,128] data;</a:t>
            </a:r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 smtClean="0"/>
              <a:t>Each row is stored in one page </a:t>
            </a:r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 smtClean="0"/>
              <a:t>Program 1 	</a:t>
            </a:r>
          </a:p>
          <a:p>
            <a:pPr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r>
              <a:rPr lang="en-US" smtClean="0">
                <a:latin typeface="Courier New" charset="0"/>
              </a:rPr>
              <a:t>                for (j = 0; j &lt;128; j++)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   for (i = 0; i &lt; 128; i++)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         data[i,j] = 0;</a:t>
            </a:r>
            <a:br>
              <a:rPr lang="en-US" smtClean="0">
                <a:latin typeface="Courier New" charset="0"/>
              </a:rPr>
            </a:br>
            <a:endParaRPr lang="en-US" smtClean="0">
              <a:latin typeface="Courier New" charset="0"/>
            </a:endParaRP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r>
              <a:rPr lang="en-US" smtClean="0"/>
              <a:t>     128 x 128 = 16,384 page faults </a:t>
            </a:r>
            <a:br>
              <a:rPr lang="en-US" smtClean="0"/>
            </a:br>
            <a:endParaRPr lang="en-US" smtClean="0"/>
          </a:p>
          <a:p>
            <a:pPr lvl="1">
              <a:lnSpc>
                <a:spcPct val="90000"/>
              </a:lnSpc>
              <a:tabLst>
                <a:tab pos="3319463" algn="l"/>
                <a:tab pos="3651250" algn="l"/>
              </a:tabLst>
            </a:pPr>
            <a:r>
              <a:rPr lang="en-US" smtClean="0"/>
              <a:t>Program 2 	</a:t>
            </a: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r>
              <a:rPr lang="en-US" smtClean="0">
                <a:latin typeface="Courier New" charset="0"/>
              </a:rPr>
              <a:t>             for (i = 0; i &lt; 128; i++)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for (j = 0; j &lt; 128; j++)</a:t>
            </a:r>
            <a:br>
              <a:rPr lang="en-US" smtClean="0">
                <a:latin typeface="Courier New" charset="0"/>
              </a:rPr>
            </a:br>
            <a:r>
              <a:rPr lang="en-US" smtClean="0">
                <a:latin typeface="Courier New" charset="0"/>
              </a:rPr>
              <a:t>                     data[i,j] = 0;</a:t>
            </a:r>
          </a:p>
          <a:p>
            <a:pPr lvl="1">
              <a:lnSpc>
                <a:spcPct val="90000"/>
              </a:lnSpc>
              <a:buFont typeface="Monotype Sorts" charset="2"/>
              <a:buNone/>
              <a:tabLst>
                <a:tab pos="3319463" algn="l"/>
                <a:tab pos="3651250" algn="l"/>
              </a:tabLst>
            </a:pP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128 page faults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Other Issues – I/O interlock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09700"/>
            <a:ext cx="6265862" cy="4459288"/>
          </a:xfrm>
        </p:spPr>
        <p:txBody>
          <a:bodyPr/>
          <a:lstStyle/>
          <a:p>
            <a:r>
              <a:rPr lang="en-US" b="1" smtClean="0">
                <a:solidFill>
                  <a:srgbClr val="3366FF"/>
                </a:solidFill>
              </a:rPr>
              <a:t>I/O Interlock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– Pages must sometimes be locked into memory</a:t>
            </a:r>
          </a:p>
          <a:p>
            <a:endParaRPr lang="en-US" smtClean="0"/>
          </a:p>
          <a:p>
            <a:r>
              <a:rPr lang="en-US" smtClean="0"/>
              <a:t>Consider I/O - Pages that are used for copying a file from a device must be locked from being selected for eviction by a page replacement algorithm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25" y="0"/>
            <a:ext cx="8134350" cy="844550"/>
          </a:xfrm>
        </p:spPr>
        <p:txBody>
          <a:bodyPr/>
          <a:lstStyle/>
          <a:p>
            <a:pPr eaLnBrk="1" hangingPunct="1"/>
            <a:r>
              <a:rPr lang="en-US" sz="2400" smtClean="0"/>
              <a:t>Reason Why Frames Used For I/O Must Be In Memory</a:t>
            </a:r>
          </a:p>
        </p:txBody>
      </p:sp>
      <p:pic>
        <p:nvPicPr>
          <p:cNvPr id="6553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9363" y="1647825"/>
            <a:ext cx="3478212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Operating System Examples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35100"/>
            <a:ext cx="7351712" cy="4483100"/>
          </a:xfrm>
        </p:spPr>
        <p:txBody>
          <a:bodyPr/>
          <a:lstStyle/>
          <a:p>
            <a:r>
              <a:rPr lang="en-US" smtClean="0"/>
              <a:t>Windows XP</a:t>
            </a:r>
          </a:p>
          <a:p>
            <a:endParaRPr lang="en-US" smtClean="0"/>
          </a:p>
          <a:p>
            <a:r>
              <a:rPr lang="en-US" smtClean="0"/>
              <a:t>Solaris 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Windows XP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Uses demand paging with </a:t>
            </a:r>
            <a:r>
              <a:rPr lang="en-US" b="1" smtClean="0">
                <a:solidFill>
                  <a:srgbClr val="3366FF"/>
                </a:solidFill>
              </a:rPr>
              <a:t>clustering</a:t>
            </a:r>
            <a:r>
              <a:rPr lang="en-US" smtClean="0"/>
              <a:t>. Clustering brings in pages surrounding the faulting page</a:t>
            </a:r>
          </a:p>
          <a:p>
            <a:r>
              <a:rPr lang="en-US" smtClean="0"/>
              <a:t>Processes are assigned </a:t>
            </a:r>
            <a:r>
              <a:rPr lang="en-US" b="1" smtClean="0">
                <a:solidFill>
                  <a:srgbClr val="3366FF"/>
                </a:solidFill>
              </a:rPr>
              <a:t>working set minimum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and </a:t>
            </a:r>
            <a:r>
              <a:rPr lang="en-US" b="1" smtClean="0">
                <a:solidFill>
                  <a:srgbClr val="3366FF"/>
                </a:solidFill>
              </a:rPr>
              <a:t>working set maximum</a:t>
            </a:r>
            <a:endParaRPr lang="en-US" smtClean="0">
              <a:solidFill>
                <a:srgbClr val="3366FF"/>
              </a:solidFill>
            </a:endParaRPr>
          </a:p>
          <a:p>
            <a:r>
              <a:rPr lang="en-US" smtClean="0"/>
              <a:t>Working set minimum is the minimum number of pages the process is guaranteed to have in memory</a:t>
            </a:r>
          </a:p>
          <a:p>
            <a:r>
              <a:rPr lang="en-US" smtClean="0"/>
              <a:t>A process may be assigned as many pages up to its working set maximum</a:t>
            </a:r>
          </a:p>
          <a:p>
            <a:r>
              <a:rPr lang="en-US" smtClean="0"/>
              <a:t>When the amount of free memory in the system falls below a threshold, </a:t>
            </a:r>
            <a:r>
              <a:rPr lang="en-US" b="1" smtClean="0">
                <a:solidFill>
                  <a:srgbClr val="3366FF"/>
                </a:solidFill>
              </a:rPr>
              <a:t>automatic working set trimming</a:t>
            </a:r>
            <a:r>
              <a:rPr lang="en-US" smtClean="0">
                <a:solidFill>
                  <a:srgbClr val="3366FF"/>
                </a:solidFill>
              </a:rPr>
              <a:t> </a:t>
            </a:r>
            <a:r>
              <a:rPr lang="en-US" smtClean="0"/>
              <a:t>is performed to restore the amount of free memory</a:t>
            </a:r>
          </a:p>
          <a:p>
            <a:r>
              <a:rPr lang="en-US" smtClean="0"/>
              <a:t>Working set trimming removes pages from processes that have pages in excess of their working set minimum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Maintains a list of free pages to assign faulting processes</a:t>
            </a:r>
          </a:p>
          <a:p>
            <a:r>
              <a:rPr lang="en-US" i="1" smtClean="0"/>
              <a:t>Lotsfree</a:t>
            </a:r>
            <a:r>
              <a:rPr lang="en-US" smtClean="0"/>
              <a:t> – threshold parameter (amount of free memory) to begin paging</a:t>
            </a:r>
          </a:p>
          <a:p>
            <a:r>
              <a:rPr lang="en-US" i="1" smtClean="0"/>
              <a:t>Desfree</a:t>
            </a:r>
            <a:r>
              <a:rPr lang="en-US" smtClean="0"/>
              <a:t> – threshold parameter to increasing paging</a:t>
            </a:r>
          </a:p>
          <a:p>
            <a:r>
              <a:rPr lang="en-US" i="1" smtClean="0"/>
              <a:t>Minfree</a:t>
            </a:r>
            <a:r>
              <a:rPr lang="en-US" smtClean="0"/>
              <a:t> – threshold parameter to being swapping</a:t>
            </a:r>
          </a:p>
          <a:p>
            <a:r>
              <a:rPr lang="en-US" smtClean="0"/>
              <a:t>Paging is performed by </a:t>
            </a:r>
            <a:r>
              <a:rPr lang="en-US" i="1" smtClean="0"/>
              <a:t>pageout</a:t>
            </a:r>
            <a:r>
              <a:rPr lang="en-US" smtClean="0"/>
              <a:t> process</a:t>
            </a:r>
          </a:p>
          <a:p>
            <a:r>
              <a:rPr lang="en-US" smtClean="0"/>
              <a:t>Pageout scans pages using modified clock algorithm</a:t>
            </a:r>
          </a:p>
          <a:p>
            <a:r>
              <a:rPr lang="en-US" i="1" smtClean="0"/>
              <a:t>Scanrate</a:t>
            </a:r>
            <a:r>
              <a:rPr lang="en-US" smtClean="0"/>
              <a:t> is the rate at which pages are scanned. This ranges from </a:t>
            </a:r>
            <a:r>
              <a:rPr lang="en-US" i="1" smtClean="0"/>
              <a:t>slowscan</a:t>
            </a:r>
            <a:r>
              <a:rPr lang="en-US" smtClean="0"/>
              <a:t> to </a:t>
            </a:r>
            <a:r>
              <a:rPr lang="en-US" i="1" smtClean="0"/>
              <a:t>fastscan</a:t>
            </a:r>
            <a:endParaRPr lang="en-US" smtClean="0"/>
          </a:p>
          <a:p>
            <a:r>
              <a:rPr lang="en-US" smtClean="0"/>
              <a:t>Pageout is called more frequently depending upon the amount of free memory available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Solaris 2 Page Scanner</a:t>
            </a:r>
          </a:p>
        </p:txBody>
      </p:sp>
      <p:pic>
        <p:nvPicPr>
          <p:cNvPr id="69635" name="Picture 4"/>
          <p:cNvPicPr>
            <a:picLocks noChangeAspect="1" noChangeArrowheads="1"/>
          </p:cNvPicPr>
          <p:nvPr/>
        </p:nvPicPr>
        <p:blipFill>
          <a:blip r:embed="rId3"/>
          <a:srcRect l="923" t="6061" r="923" b="6061"/>
          <a:stretch>
            <a:fillRect/>
          </a:stretch>
        </p:blipFill>
        <p:spPr bwMode="auto">
          <a:xfrm>
            <a:off x="1666875" y="2003425"/>
            <a:ext cx="5545138" cy="3724275"/>
          </a:xfrm>
          <a:prstGeom prst="rect">
            <a:avLst/>
          </a:prstGeom>
          <a:noFill/>
          <a:ln w="38100" cmpd="dbl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End of Chapter 9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Valid-Invalid Bit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1850" y="1282700"/>
            <a:ext cx="7245350" cy="571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600" smtClean="0"/>
              <a:t>With each page table entry a valid–invalid bit is associated</a:t>
            </a:r>
            <a:br>
              <a:rPr lang="en-US" sz="1600" smtClean="0"/>
            </a:br>
            <a:r>
              <a:rPr lang="en-US" sz="1600" smtClean="0"/>
              <a:t>(</a:t>
            </a:r>
            <a:r>
              <a:rPr lang="en-US" sz="1600" b="1" smtClean="0">
                <a:solidFill>
                  <a:srgbClr val="FF0000"/>
                </a:solidFill>
              </a:rPr>
              <a:t>v</a:t>
            </a:r>
            <a:r>
              <a:rPr lang="en-US" sz="1600" smtClean="0"/>
              <a:t> </a:t>
            </a:r>
            <a:r>
              <a:rPr lang="en-US" sz="1600" smtClean="0">
                <a:sym typeface="Symbol" charset="2"/>
              </a:rPr>
              <a:t> in-memory,</a:t>
            </a:r>
            <a:r>
              <a:rPr lang="en-US" sz="1600" smtClean="0">
                <a:solidFill>
                  <a:srgbClr val="FF0000"/>
                </a:solidFill>
                <a:sym typeface="Symbol" charset="2"/>
              </a:rPr>
              <a:t> </a:t>
            </a:r>
            <a:r>
              <a:rPr lang="en-US" sz="1600" b="1" smtClean="0">
                <a:solidFill>
                  <a:srgbClr val="FF0000"/>
                </a:solidFill>
                <a:sym typeface="Symbol" charset="2"/>
              </a:rPr>
              <a:t>i</a:t>
            </a:r>
            <a:r>
              <a:rPr lang="en-US" sz="1600" smtClean="0">
                <a:sym typeface="Symbol" charset="2"/>
              </a:rPr>
              <a:t>  not-in-memory)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ym typeface="Symbol" charset="2"/>
              </a:rPr>
              <a:t>Initially valid–invalid bit is set to</a:t>
            </a:r>
            <a:r>
              <a:rPr lang="en-US" sz="1600" b="1" smtClean="0">
                <a:solidFill>
                  <a:srgbClr val="FF0000"/>
                </a:solidFill>
                <a:sym typeface="Symbol" charset="2"/>
              </a:rPr>
              <a:t> i </a:t>
            </a:r>
            <a:r>
              <a:rPr lang="en-US" sz="1600" smtClean="0">
                <a:sym typeface="Symbol" charset="2"/>
              </a:rPr>
              <a:t>on all entries</a:t>
            </a:r>
          </a:p>
          <a:p>
            <a:pPr>
              <a:lnSpc>
                <a:spcPct val="90000"/>
              </a:lnSpc>
            </a:pPr>
            <a:r>
              <a:rPr lang="en-US" sz="1600" smtClean="0">
                <a:sym typeface="Symbol" charset="2"/>
              </a:rPr>
              <a:t>Example of a page table snapshot:</a:t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r>
              <a:rPr lang="en-US" sz="1600" smtClean="0">
                <a:sym typeface="Symbol" charset="2"/>
              </a:rPr>
              <a:t/>
            </a:r>
            <a:br>
              <a:rPr lang="en-US" sz="1600" smtClean="0">
                <a:sym typeface="Symbol" charset="2"/>
              </a:rPr>
            </a:br>
            <a:endParaRPr lang="en-US" sz="1600" smtClean="0">
              <a:sym typeface="Symbol" charset="2"/>
            </a:endParaRPr>
          </a:p>
          <a:p>
            <a:pPr>
              <a:lnSpc>
                <a:spcPct val="90000"/>
              </a:lnSpc>
            </a:pPr>
            <a:r>
              <a:rPr lang="en-US" sz="1600" smtClean="0">
                <a:sym typeface="Symbol" charset="2"/>
              </a:rPr>
              <a:t>During address translation, if valid–invalid bit in page table entry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z="1600" smtClean="0">
                <a:sym typeface="Symbol" charset="2"/>
              </a:rPr>
              <a:t>      is</a:t>
            </a:r>
            <a:r>
              <a:rPr lang="en-US" sz="1600" b="1" smtClean="0">
                <a:solidFill>
                  <a:srgbClr val="FF0000"/>
                </a:solidFill>
                <a:sym typeface="Symbol" charset="2"/>
              </a:rPr>
              <a:t> I</a:t>
            </a:r>
            <a:r>
              <a:rPr lang="en-US" sz="1600" smtClean="0">
                <a:sym typeface="Symbol" charset="2"/>
              </a:rPr>
              <a:t>  page fault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2951163" y="2867025"/>
            <a:ext cx="1878012" cy="2667000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>
            <a:off x="2901950" y="31511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>
            <a:off x="2901950" y="34559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7" name="Line 7"/>
          <p:cNvSpPr>
            <a:spLocks noChangeShapeType="1"/>
          </p:cNvSpPr>
          <p:nvPr/>
        </p:nvSpPr>
        <p:spPr bwMode="auto">
          <a:xfrm>
            <a:off x="2901950" y="37607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8" name="Line 8"/>
          <p:cNvSpPr>
            <a:spLocks noChangeShapeType="1"/>
          </p:cNvSpPr>
          <p:nvPr/>
        </p:nvSpPr>
        <p:spPr bwMode="auto">
          <a:xfrm>
            <a:off x="2901950" y="40655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2901950" y="43703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2901950" y="4927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1" name="Line 12"/>
          <p:cNvSpPr>
            <a:spLocks noChangeShapeType="1"/>
          </p:cNvSpPr>
          <p:nvPr/>
        </p:nvSpPr>
        <p:spPr bwMode="auto">
          <a:xfrm>
            <a:off x="2901950" y="5208588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2" name="Line 13"/>
          <p:cNvSpPr>
            <a:spLocks noChangeShapeType="1"/>
          </p:cNvSpPr>
          <p:nvPr/>
        </p:nvSpPr>
        <p:spPr bwMode="auto">
          <a:xfrm>
            <a:off x="4349750" y="2541588"/>
            <a:ext cx="0" cy="297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253" name="Text Box 14"/>
          <p:cNvSpPr txBox="1">
            <a:spLocks noChangeArrowheads="1"/>
          </p:cNvSpPr>
          <p:nvPr/>
        </p:nvSpPr>
        <p:spPr bwMode="auto">
          <a:xfrm>
            <a:off x="4427538" y="2817813"/>
            <a:ext cx="30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4429125" y="311785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5" name="Text Box 16"/>
          <p:cNvSpPr txBox="1">
            <a:spLocks noChangeArrowheads="1"/>
          </p:cNvSpPr>
          <p:nvPr/>
        </p:nvSpPr>
        <p:spPr bwMode="auto">
          <a:xfrm>
            <a:off x="4427538" y="3417888"/>
            <a:ext cx="3079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6" name="Text Box 17"/>
          <p:cNvSpPr txBox="1">
            <a:spLocks noChangeArrowheads="1"/>
          </p:cNvSpPr>
          <p:nvPr/>
        </p:nvSpPr>
        <p:spPr bwMode="auto">
          <a:xfrm>
            <a:off x="4429125" y="3746500"/>
            <a:ext cx="3079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v</a:t>
            </a:r>
          </a:p>
        </p:txBody>
      </p:sp>
      <p:sp>
        <p:nvSpPr>
          <p:cNvPr id="10257" name="Text Box 18"/>
          <p:cNvSpPr txBox="1">
            <a:spLocks noChangeArrowheads="1"/>
          </p:cNvSpPr>
          <p:nvPr/>
        </p:nvSpPr>
        <p:spPr bwMode="auto">
          <a:xfrm>
            <a:off x="4457700" y="40655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0258" name="Text Box 19"/>
          <p:cNvSpPr txBox="1">
            <a:spLocks noChangeArrowheads="1"/>
          </p:cNvSpPr>
          <p:nvPr/>
        </p:nvSpPr>
        <p:spPr bwMode="auto">
          <a:xfrm>
            <a:off x="4457700" y="49037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0259" name="Text Box 20"/>
          <p:cNvSpPr txBox="1">
            <a:spLocks noChangeArrowheads="1"/>
          </p:cNvSpPr>
          <p:nvPr/>
        </p:nvSpPr>
        <p:spPr bwMode="auto">
          <a:xfrm>
            <a:off x="4457700" y="5208588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  <a:latin typeface="Helvetica" charset="0"/>
              </a:rPr>
              <a:t>i</a:t>
            </a:r>
          </a:p>
        </p:txBody>
      </p:sp>
      <p:sp>
        <p:nvSpPr>
          <p:cNvPr id="10260" name="Text Box 21"/>
          <p:cNvSpPr txBox="1">
            <a:spLocks noChangeArrowheads="1"/>
          </p:cNvSpPr>
          <p:nvPr/>
        </p:nvSpPr>
        <p:spPr bwMode="auto">
          <a:xfrm>
            <a:off x="3403600" y="4446588"/>
            <a:ext cx="476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Helvetica" charset="0"/>
              </a:rPr>
              <a:t>….</a:t>
            </a:r>
          </a:p>
        </p:txBody>
      </p:sp>
      <p:sp>
        <p:nvSpPr>
          <p:cNvPr id="10261" name="Text Box 22"/>
          <p:cNvSpPr txBox="1">
            <a:spLocks noChangeArrowheads="1"/>
          </p:cNvSpPr>
          <p:nvPr/>
        </p:nvSpPr>
        <p:spPr bwMode="auto">
          <a:xfrm>
            <a:off x="3257550" y="2541588"/>
            <a:ext cx="8429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Frame #</a:t>
            </a:r>
          </a:p>
        </p:txBody>
      </p:sp>
      <p:sp>
        <p:nvSpPr>
          <p:cNvPr id="10262" name="Text Box 23"/>
          <p:cNvSpPr txBox="1">
            <a:spLocks noChangeArrowheads="1"/>
          </p:cNvSpPr>
          <p:nvPr/>
        </p:nvSpPr>
        <p:spPr bwMode="auto">
          <a:xfrm>
            <a:off x="4373563" y="2541588"/>
            <a:ext cx="1347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valid-invalid bit</a:t>
            </a:r>
          </a:p>
        </p:txBody>
      </p:sp>
      <p:sp>
        <p:nvSpPr>
          <p:cNvPr id="10263" name="Text Box 24"/>
          <p:cNvSpPr txBox="1">
            <a:spLocks noChangeArrowheads="1"/>
          </p:cNvSpPr>
          <p:nvPr/>
        </p:nvSpPr>
        <p:spPr bwMode="auto">
          <a:xfrm>
            <a:off x="3452813" y="5513388"/>
            <a:ext cx="101123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>
                <a:latin typeface="Helvetica" charset="0"/>
              </a:rPr>
              <a:t>page table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3" y="0"/>
            <a:ext cx="8361362" cy="844550"/>
          </a:xfrm>
        </p:spPr>
        <p:txBody>
          <a:bodyPr/>
          <a:lstStyle/>
          <a:p>
            <a:pPr eaLnBrk="1" hangingPunct="1"/>
            <a:r>
              <a:rPr lang="en-US" sz="2400" smtClean="0"/>
              <a:t>Page Table When Some Pages Are Not in Main Memory</a:t>
            </a:r>
          </a:p>
        </p:txBody>
      </p:sp>
      <p:pic>
        <p:nvPicPr>
          <p:cNvPr id="11267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25" y="1243013"/>
            <a:ext cx="474345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Page Fault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1213" y="1349375"/>
            <a:ext cx="7218362" cy="42100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mtClean="0"/>
              <a:t>If there is a reference to a page, first reference to that page will trap to operating system:</a:t>
            </a:r>
          </a:p>
          <a:p>
            <a:pPr>
              <a:lnSpc>
                <a:spcPct val="90000"/>
              </a:lnSpc>
              <a:buFont typeface="Monotype Sorts" charset="2"/>
              <a:buNone/>
            </a:pPr>
            <a:r>
              <a:rPr lang="en-US" smtClean="0">
                <a:solidFill>
                  <a:srgbClr val="3366FF"/>
                </a:solidFill>
                <a:sym typeface="Symbol" charset="2"/>
              </a:rPr>
              <a:t>              </a:t>
            </a:r>
            <a:r>
              <a:rPr lang="en-US" b="1" smtClean="0">
                <a:solidFill>
                  <a:srgbClr val="3366FF"/>
                </a:solidFill>
                <a:sym typeface="Symbol" charset="2"/>
              </a:rPr>
              <a:t>page fault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Operating system looks at another table to decide: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mtClean="0"/>
              <a:t>Invalid reference </a:t>
            </a:r>
            <a:r>
              <a:rPr lang="en-US" smtClean="0">
                <a:sym typeface="Symbol" charset="2"/>
              </a:rPr>
              <a:t> abort</a:t>
            </a:r>
          </a:p>
          <a:p>
            <a:pPr marL="800100" lvl="1" indent="-342900">
              <a:lnSpc>
                <a:spcPct val="90000"/>
              </a:lnSpc>
            </a:pPr>
            <a:r>
              <a:rPr lang="en-US" smtClean="0">
                <a:sym typeface="Symbol" charset="2"/>
              </a:rPr>
              <a:t>Just not in memory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Get empty frame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Swap page into frame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Reset tables</a:t>
            </a: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Set validation bit = </a:t>
            </a:r>
            <a:r>
              <a:rPr lang="en-US" b="1" smtClean="0">
                <a:solidFill>
                  <a:srgbClr val="FF0000"/>
                </a:solidFill>
                <a:sym typeface="Symbol" charset="2"/>
              </a:rPr>
              <a:t>v</a:t>
            </a:r>
            <a:endParaRPr lang="en-US" smtClean="0">
              <a:sym typeface="Symbol" charset="2"/>
            </a:endParaRPr>
          </a:p>
          <a:p>
            <a:pPr>
              <a:lnSpc>
                <a:spcPct val="90000"/>
              </a:lnSpc>
              <a:buFont typeface="Monotype Sorts" charset="2"/>
              <a:buAutoNum type="arabicPeriod"/>
            </a:pPr>
            <a:r>
              <a:rPr lang="en-US" smtClean="0">
                <a:sym typeface="Symbol" charset="2"/>
              </a:rPr>
              <a:t>Restart the instruction that caused the page fault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s-8">
  <a:themeElements>
    <a:clrScheme name="os-8 8">
      <a:dk1>
        <a:srgbClr val="000000"/>
      </a:dk1>
      <a:lt1>
        <a:srgbClr val="FFFFFF"/>
      </a:lt1>
      <a:dk2>
        <a:srgbClr val="999900"/>
      </a:dk2>
      <a:lt2>
        <a:srgbClr val="666600"/>
      </a:lt2>
      <a:accent1>
        <a:srgbClr val="99CC00"/>
      </a:accent1>
      <a:accent2>
        <a:srgbClr val="CCCC66"/>
      </a:accent2>
      <a:accent3>
        <a:srgbClr val="FFFFFF"/>
      </a:accent3>
      <a:accent4>
        <a:srgbClr val="000000"/>
      </a:accent4>
      <a:accent5>
        <a:srgbClr val="CAE2AA"/>
      </a:accent5>
      <a:accent6>
        <a:srgbClr val="B9B95C"/>
      </a:accent6>
      <a:hlink>
        <a:srgbClr val="FFCC00"/>
      </a:hlink>
      <a:folHlink>
        <a:srgbClr val="CC9900"/>
      </a:folHlink>
    </a:clrScheme>
    <a:fontScheme name="os-8">
      <a:majorFont>
        <a:latin typeface="Arial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Verdana" charset="0"/>
          </a:defRPr>
        </a:defPPr>
      </a:lstStyle>
    </a:lnDef>
  </a:objectDefaults>
  <a:extraClrSchemeLst>
    <a:extraClrScheme>
      <a:clrScheme name="os-8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s-8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s-8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OS8</Template>
  <TotalTime>4682</TotalTime>
  <Words>1891</Words>
  <Application>Microsoft Office PowerPoint</Application>
  <PresentationFormat>On-screen Show (4:3)</PresentationFormat>
  <Paragraphs>439</Paragraphs>
  <Slides>67</Slides>
  <Notes>67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67</vt:i4>
      </vt:variant>
    </vt:vector>
  </HeadingPairs>
  <TitlesOfParts>
    <vt:vector size="78" baseType="lpstr">
      <vt:lpstr>Verdana</vt:lpstr>
      <vt:lpstr>ＭＳ Ｐゴシック</vt:lpstr>
      <vt:lpstr>Arial</vt:lpstr>
      <vt:lpstr>Helvetica</vt:lpstr>
      <vt:lpstr>Monotype Sorts</vt:lpstr>
      <vt:lpstr>Webdings</vt:lpstr>
      <vt:lpstr>Times New Roman</vt:lpstr>
      <vt:lpstr>Symbol</vt:lpstr>
      <vt:lpstr>Courier New</vt:lpstr>
      <vt:lpstr>os-8</vt:lpstr>
      <vt:lpstr>Microsoft Equation 3.0</vt:lpstr>
      <vt:lpstr>Chapter 9:  Virtual Memory</vt:lpstr>
      <vt:lpstr>Background</vt:lpstr>
      <vt:lpstr>Virtual Memory That is Larger Than Physical Memory</vt:lpstr>
      <vt:lpstr>Shared Library Using Virtual Memory</vt:lpstr>
      <vt:lpstr>Demand Paging</vt:lpstr>
      <vt:lpstr>Transfer of a Paged Memory to Contiguous Disk Space</vt:lpstr>
      <vt:lpstr>Valid-Invalid Bit</vt:lpstr>
      <vt:lpstr>Page Table When Some Pages Are Not in Main Memory</vt:lpstr>
      <vt:lpstr>Page Fault</vt:lpstr>
      <vt:lpstr>Steps in Handling a Page Fault</vt:lpstr>
      <vt:lpstr>Performance of Demand Paging</vt:lpstr>
      <vt:lpstr>Demand Paging Example</vt:lpstr>
      <vt:lpstr>Process Creation</vt:lpstr>
      <vt:lpstr>Copy-on-Write</vt:lpstr>
      <vt:lpstr>Before Process 1 Modifies Page C</vt:lpstr>
      <vt:lpstr>After Process 1 Modifies Page C</vt:lpstr>
      <vt:lpstr>What happens if there is no free frame?</vt:lpstr>
      <vt:lpstr>Page Replacement</vt:lpstr>
      <vt:lpstr>Need For Page Replacement</vt:lpstr>
      <vt:lpstr>Basic Page Replacement</vt:lpstr>
      <vt:lpstr>Page Replacement</vt:lpstr>
      <vt:lpstr>Page Replacement Algorithms</vt:lpstr>
      <vt:lpstr>Graph of Page Faults Versus The Number of Frames</vt:lpstr>
      <vt:lpstr>First-In-First-Out (FIFO) Algorithm</vt:lpstr>
      <vt:lpstr>FIFO Page Replacement</vt:lpstr>
      <vt:lpstr>FIFO Illustrating Belady’s Anomaly</vt:lpstr>
      <vt:lpstr>Optimal Algorithm</vt:lpstr>
      <vt:lpstr>Optimal Page Replacement</vt:lpstr>
      <vt:lpstr>Least Recently Used (LRU) Algorithm</vt:lpstr>
      <vt:lpstr>LRU Page Replacement</vt:lpstr>
      <vt:lpstr>LRU Algorithm (Cont.)</vt:lpstr>
      <vt:lpstr>Use Of A Stack to Record The Most Recent Page References</vt:lpstr>
      <vt:lpstr>LRU Approximation Algorithms</vt:lpstr>
      <vt:lpstr>Second-Chance (clock) Page-Replacement Algorithm</vt:lpstr>
      <vt:lpstr>Counting Algorithms</vt:lpstr>
      <vt:lpstr>Allocation of Frames</vt:lpstr>
      <vt:lpstr>Fixed Allocation</vt:lpstr>
      <vt:lpstr>Priority Allocation</vt:lpstr>
      <vt:lpstr>Global vs. Local Allocation</vt:lpstr>
      <vt:lpstr>Thrashing</vt:lpstr>
      <vt:lpstr>Thrashing (Cont.)</vt:lpstr>
      <vt:lpstr>Demand Paging and Thrashing </vt:lpstr>
      <vt:lpstr>Locality In A Memory-Reference Pattern</vt:lpstr>
      <vt:lpstr>Working-Set Model</vt:lpstr>
      <vt:lpstr>Working-set model</vt:lpstr>
      <vt:lpstr>Keeping Track of the Working Set</vt:lpstr>
      <vt:lpstr>Page-Fault Frequency Scheme</vt:lpstr>
      <vt:lpstr>Working Sets and Page Fault Rates</vt:lpstr>
      <vt:lpstr>Memory-Mapped Files</vt:lpstr>
      <vt:lpstr>Memory Mapped Files</vt:lpstr>
      <vt:lpstr>Memory-Mapped Shared Memory in Windows</vt:lpstr>
      <vt:lpstr>Allocating Kernel Memory</vt:lpstr>
      <vt:lpstr>Buddy System</vt:lpstr>
      <vt:lpstr>Buddy System Allocator</vt:lpstr>
      <vt:lpstr>Slab Allocator</vt:lpstr>
      <vt:lpstr>Slab Allocation</vt:lpstr>
      <vt:lpstr>Other Issues -- Prepaging</vt:lpstr>
      <vt:lpstr>Other Issues – Page Size</vt:lpstr>
      <vt:lpstr>Other Issues – TLB Reach </vt:lpstr>
      <vt:lpstr>Other Issues – Program Structure</vt:lpstr>
      <vt:lpstr>Other Issues – I/O interlock</vt:lpstr>
      <vt:lpstr>Reason Why Frames Used For I/O Must Be In Memory</vt:lpstr>
      <vt:lpstr>Operating System Examples</vt:lpstr>
      <vt:lpstr>Windows XP</vt:lpstr>
      <vt:lpstr>Solaris </vt:lpstr>
      <vt:lpstr>Solaris 2 Page Scanner</vt:lpstr>
      <vt:lpstr>End of Chapter 9</vt:lpstr>
    </vt:vector>
  </TitlesOfParts>
  <Company>Lucent Technologies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Marilyn Turnamian</dc:creator>
  <cp:lastModifiedBy>lboloni</cp:lastModifiedBy>
  <cp:revision>179</cp:revision>
  <cp:lastPrinted>2001-06-15T13:47:43Z</cp:lastPrinted>
  <dcterms:created xsi:type="dcterms:W3CDTF">1999-08-03T15:41:59Z</dcterms:created>
  <dcterms:modified xsi:type="dcterms:W3CDTF">2015-10-26T17:25:44Z</dcterms:modified>
</cp:coreProperties>
</file>