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36"/>
  </p:notesMasterIdLst>
  <p:handoutMasterIdLst>
    <p:handoutMasterId r:id="rId37"/>
  </p:handoutMasterIdLst>
  <p:sldIdLst>
    <p:sldId id="330" r:id="rId2"/>
    <p:sldId id="349" r:id="rId3"/>
    <p:sldId id="350" r:id="rId4"/>
    <p:sldId id="411" r:id="rId5"/>
    <p:sldId id="352" r:id="rId6"/>
    <p:sldId id="354" r:id="rId7"/>
    <p:sldId id="421" r:id="rId8"/>
    <p:sldId id="356" r:id="rId9"/>
    <p:sldId id="357" r:id="rId10"/>
    <p:sldId id="358" r:id="rId11"/>
    <p:sldId id="360" r:id="rId12"/>
    <p:sldId id="359" r:id="rId13"/>
    <p:sldId id="413" r:id="rId14"/>
    <p:sldId id="420" r:id="rId15"/>
    <p:sldId id="361" r:id="rId16"/>
    <p:sldId id="393" r:id="rId17"/>
    <p:sldId id="404" r:id="rId18"/>
    <p:sldId id="432" r:id="rId19"/>
    <p:sldId id="433" r:id="rId20"/>
    <p:sldId id="403" r:id="rId21"/>
    <p:sldId id="375" r:id="rId22"/>
    <p:sldId id="426" r:id="rId23"/>
    <p:sldId id="427" r:id="rId24"/>
    <p:sldId id="429" r:id="rId25"/>
    <p:sldId id="430" r:id="rId26"/>
    <p:sldId id="391" r:id="rId27"/>
    <p:sldId id="409" r:id="rId28"/>
    <p:sldId id="400" r:id="rId29"/>
    <p:sldId id="425" r:id="rId30"/>
    <p:sldId id="401" r:id="rId31"/>
    <p:sldId id="431" r:id="rId32"/>
    <p:sldId id="402" r:id="rId33"/>
    <p:sldId id="387" r:id="rId34"/>
    <p:sldId id="392" r:id="rId35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berschatz, Avi" initials="SA" lastIdx="1" clrIdx="0">
    <p:extLst>
      <p:ext uri="{19B8F6BF-5375-455C-9EA6-DF929625EA0E}">
        <p15:presenceInfo xmlns:p15="http://schemas.microsoft.com/office/powerpoint/2012/main" userId="S::avi@yale.edu::016206a9-3acf-4d04-9473-be90a77fcf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0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3" autoAdjust="0"/>
    <p:restoredTop sz="94667"/>
  </p:normalViewPr>
  <p:slideViewPr>
    <p:cSldViewPr snapToGrid="0">
      <p:cViewPr varScale="1">
        <p:scale>
          <a:sx n="111" d="100"/>
          <a:sy n="111" d="100"/>
        </p:scale>
        <p:origin x="1996" y="60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66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4292038-6B0F-2949-BFB3-4480D59261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3CBFB87-3130-8A40-8B9F-D30E7EF9A7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F0701F88-43FF-0741-8A3A-C0F5235022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3A87DA65-858F-5A45-B34A-C02AA0EBFC0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2" charset="0"/>
              </a:defRPr>
            </a:lvl1pPr>
          </a:lstStyle>
          <a:p>
            <a:pPr>
              <a:defRPr/>
            </a:pPr>
            <a:fld id="{C746EC8E-B597-402D-9662-ABD14BABE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289FF7-9133-044D-B490-8A3FD0ABAE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7CAAC1-3D1D-9E43-A83C-E5D89AC650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ED26F54-2C52-46FF-BCE0-8696D75415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80789FC-DD11-5542-803A-9516EB334E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8A87854-4AA0-1349-AAA1-90BFC8DE2E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7C6A482-1B06-854B-9B2C-D5CE05B66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DDF7C7-3008-4DC4-9F8B-1490BCFC9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6E874EA-6D46-4D5A-A67E-32C6E4712B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DC88E0-05A8-4892-B21E-9326A8D3E05F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6CF1BC6-EF44-430B-853A-1916C3A57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BC5144-BC73-40F2-9D46-6DC1B56AC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2BE2D62-DA23-4A1C-BD18-BB29F30D2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0FE727F-6BA6-4D29-9307-3BEF04149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61F88E3-AC2E-45D7-A9AF-5C1FFFB92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064BE0D-CEB9-40CC-8FCE-AE12BD2F3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FB1ABE3-7495-4F27-8466-A83A6316E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AB51EC2-9DAA-4A25-97D8-1FD619E54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4EFBA2C-B5AE-4069-BF8B-611B0CEA7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EE8AC62-1D2C-4420-B345-3BE889F06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4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4EFBA2C-B5AE-4069-BF8B-611B0CEA7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EE8AC62-1D2C-4420-B345-3BE889F06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78391D3-ADD6-4090-9893-F708D7093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6B622F6-6930-47DF-9588-CC13ADD7E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63EBCDF-9BF5-4BA4-A046-5EF9DC6D4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89D0B39-6328-4D25-9200-1051CE46B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9334B8E-3D1F-4D13-A54E-BFE97B363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C4D753E-0D96-484D-AE41-DA069EC6D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F662679-C637-4C5D-AA50-BC23CF2FD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2D00A35-AD54-491F-B947-6CA0B491F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20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F662679-C637-4C5D-AA50-BC23CF2FD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2D00A35-AD54-491F-B947-6CA0B491F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9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2B20D6A-74B8-4F94-A917-6CF1BD9CF2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01675"/>
            <a:ext cx="4681537" cy="3511550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BD16ED7-7618-4443-A1AB-1EEB7BDAC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448175"/>
            <a:ext cx="5662613" cy="421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926" tIns="46963" rIns="93926" bIns="46963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A55C65A-3BB8-4C4D-AEA1-3229F021DC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1570280-4FF2-4E66-8C6A-EFD1536FB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66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ACD6A6E-859E-4B10-B0E4-6EB13D783A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A0DDCD0-8B5C-445D-8C9C-4A2B029B9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49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998D125-052E-430C-A5E5-045AF42622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54BE39E-4EE8-44E7-927E-467747CCD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758CADB1-93CB-4274-A8D1-692400277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72E9B2A-EB18-4339-B030-69967F55A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B2BD6E28-4416-466E-9B96-F46B9236E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B7937B3-A5D5-4AE2-BC95-CEE0E5EA0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3AA6C9F-7A55-412F-9FE5-55CB6315E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D951E66-1449-4BF2-BD6D-78F009D7D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34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6547A43D-05BF-453A-830D-AFDB61226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239D267-6630-4441-AAD5-6EBECFC6D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6547A43D-05BF-453A-830D-AFDB61226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239D267-6630-4441-AAD5-6EBECFC6D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17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97859DD6-BC94-4BD7-A1B1-5F19EE224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4650457B-4F99-4189-9BD5-63C91DCDB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06069D3D-AC19-4939-8422-88ECED6ED4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2E50F47B-95E4-459A-8DDE-53FCF760E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0530582-34A1-40CB-B831-D1F3E3C92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9CF4A8B-5951-4925-B7B5-B6A118709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FD739A5-736F-49FB-B5C5-655EDC932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5A804FB-0337-45E9-B1E1-4917EA812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7E33B51-0000-42AD-B920-0A0E39C03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1A2DA55-94B7-44EA-9189-4528FAFDB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3AA6C9F-7A55-412F-9FE5-55CB6315E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D951E66-1449-4BF2-BD6D-78F009D7D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43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3AA6C9F-7A55-412F-9FE5-55CB6315E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D951E66-1449-4BF2-BD6D-78F009D7D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6646A39-9D9C-4576-B76B-C83B690BB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615B404-9F60-46B3-9E39-216C93215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A51FF58-C105-4A9E-9630-D9A0E11B7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75B7E24-1F9A-4145-81FD-5FA9539C1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1A2E241-E71B-4B35-B69B-2D69D5409309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A593407-3A83-4E89-8524-3F2D7E670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3C094EE-E8AB-42C7-A23E-1CE65617C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65B52CB-4EE3-4303-91A6-1E3D2BCA2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E29D3E6-430F-439A-B7E4-DBD6A407A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EBF474A-C9EA-4112-BDD8-3544E23F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01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itchFamily="2" charset="0"/>
              </a:rPr>
              <a:t>h</a:t>
            </a: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6F57BE7D-8CFC-4E3D-B9D3-E99A00EC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94A9A856-762E-4DC7-9B2F-F993E5BF7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91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05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95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48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2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94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76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92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78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 marL="742950" indent="-285750">
              <a:buFont typeface="Wingdings" panose="05000000000000000000" pitchFamily="2" charset="2"/>
              <a:buChar char="§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3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2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E8EB374D-FC2E-49AD-94F6-BF0F89E9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711A7626-44E9-4D96-BC9A-F6A4BE08D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C79F07-0E6C-44FE-917F-8A0EE9E66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84B750-FEEC-0B4D-999E-B75B3902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BB3E8C43-4EF8-44FA-8DCA-47F2442F5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FE5170B-2E7A-4B4C-94CA-557F2ECD9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96210B7-549D-3546-82A3-21674AB1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5C6426E9-6999-5448-90F1-0AD498E2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1.</a:t>
            </a:r>
            <a:fld id="{47DE681D-3D41-4CB0-83AA-B406652BB5CF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15195095-D590-3D45-BD5D-ED99265E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E035EE4-E459-A34D-828B-D98F62D8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itchFamily="2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319447EE-770B-4239-87AE-891B3223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6267CC3E-EC1E-46E0-9E0F-27020BA348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Chapter 1:  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41A5330-A3BD-455B-BFA0-989239098C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46150" y="195263"/>
            <a:ext cx="7591425" cy="576262"/>
          </a:xfrm>
        </p:spPr>
        <p:txBody>
          <a:bodyPr/>
          <a:lstStyle/>
          <a:p>
            <a:pPr eaLnBrk="1" hangingPunct="1"/>
            <a:r>
              <a:rPr lang="en-US" altLang="en-US"/>
              <a:t>Common Functions of Interrupts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A1B0CF6-F08B-4A61-B0A6-715F5ED6B8E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1" y="1233489"/>
            <a:ext cx="6993492" cy="4385114"/>
          </a:xfrm>
        </p:spPr>
        <p:txBody>
          <a:bodyPr/>
          <a:lstStyle/>
          <a:p>
            <a:r>
              <a:rPr lang="en-US" altLang="en-US" dirty="0"/>
              <a:t>Interrupt transfers control to the interrupt service routine generally, through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interrupt vector</a:t>
            </a:r>
            <a:r>
              <a:rPr lang="en-US" altLang="en-US" dirty="0"/>
              <a:t>, which contains the addresses of all the service routines</a:t>
            </a:r>
            <a:endParaRPr lang="en-US" altLang="en-US" sz="800" dirty="0"/>
          </a:p>
          <a:p>
            <a:r>
              <a:rPr lang="en-US" altLang="en-US" dirty="0"/>
              <a:t>Interrupt architecture must save the address of the interrupted instruction</a:t>
            </a:r>
            <a:endParaRPr lang="en-US" altLang="en-US" sz="800" i="1" dirty="0"/>
          </a:p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trap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exception </a:t>
            </a:r>
            <a:r>
              <a:rPr lang="en-US" altLang="en-US" dirty="0"/>
              <a:t>is a software-generated interrupt caused either by an error or a user request</a:t>
            </a:r>
            <a:endParaRPr lang="en-US" altLang="en-US" sz="800" dirty="0"/>
          </a:p>
          <a:p>
            <a:r>
              <a:rPr lang="en-US" altLang="en-US" dirty="0"/>
              <a:t>An operating system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interrupt driven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A8E0AFA-01CE-41D2-B83F-9F7243CE8C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5263"/>
            <a:ext cx="8051800" cy="576262"/>
          </a:xfrm>
        </p:spPr>
        <p:txBody>
          <a:bodyPr/>
          <a:lstStyle/>
          <a:p>
            <a:pPr eaLnBrk="1" hangingPunct="1"/>
            <a:r>
              <a:rPr lang="en-US" altLang="en-US"/>
              <a:t>Interrupt Timeline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41B33145-E046-43DB-9C9B-4E671F3D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908175"/>
            <a:ext cx="8355012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49E83DD-FDA1-45E4-88D0-BF9195BD72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-57150"/>
            <a:ext cx="7515225" cy="844550"/>
          </a:xfrm>
        </p:spPr>
        <p:txBody>
          <a:bodyPr/>
          <a:lstStyle/>
          <a:p>
            <a:pPr eaLnBrk="1" hangingPunct="1"/>
            <a:r>
              <a:rPr lang="en-US" altLang="en-US"/>
              <a:t>Interrupt Handling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D3C56CA-14C9-45EF-B0B3-BE810695D0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9"/>
            <a:ext cx="6609234" cy="4192621"/>
          </a:xfrm>
        </p:spPr>
        <p:txBody>
          <a:bodyPr/>
          <a:lstStyle/>
          <a:p>
            <a:r>
              <a:rPr lang="en-US" altLang="en-US" dirty="0"/>
              <a:t>The operating system preserves the state of the CPU by storing the registers and the program counter</a:t>
            </a:r>
          </a:p>
          <a:p>
            <a:r>
              <a:rPr lang="en-US" altLang="en-US" dirty="0"/>
              <a:t>Determines which type of interrupt has occurred:</a:t>
            </a:r>
          </a:p>
          <a:p>
            <a:r>
              <a:rPr lang="en-US" altLang="en-US" dirty="0"/>
              <a:t>Separate segments of code determine what action should be taken for each type of interrupt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378DBB6-3E76-4D5D-BCF4-7322E5DC03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313"/>
            <a:ext cx="8116888" cy="576262"/>
          </a:xfrm>
        </p:spPr>
        <p:txBody>
          <a:bodyPr/>
          <a:lstStyle/>
          <a:p>
            <a:pPr eaLnBrk="1" hangingPunct="1"/>
            <a:r>
              <a:rPr lang="en-US" altLang="en-US"/>
              <a:t>Interrupt-drive I/O Cycle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E86048AC-75FB-4CAE-AB8A-81F852B95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179513"/>
            <a:ext cx="5084762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BC952A8-C6F2-4247-AAA6-A0FD865283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2725"/>
            <a:ext cx="8099425" cy="576263"/>
          </a:xfrm>
        </p:spPr>
        <p:txBody>
          <a:bodyPr/>
          <a:lstStyle/>
          <a:p>
            <a:pPr eaLnBrk="1" hangingPunct="1"/>
            <a:r>
              <a:rPr lang="en-US" altLang="en-US"/>
              <a:t>I/O Structure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40AB73B-055F-4D5D-997B-F04836742E4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95351" y="1244600"/>
            <a:ext cx="6618153" cy="43519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Two methods for handling I/O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After I/O starts, control returns to user program only upon I/O completion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After I/O starts, control returns to user program without waiting for I/O completion</a:t>
            </a:r>
          </a:p>
        </p:txBody>
      </p:sp>
    </p:spTree>
    <p:extLst>
      <p:ext uri="{BB962C8B-B14F-4D97-AF65-F5344CB8AC3E}">
        <p14:creationId xmlns:p14="http://schemas.microsoft.com/office/powerpoint/2010/main" val="1570063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BC952A8-C6F2-4247-AAA6-A0FD865283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2725"/>
            <a:ext cx="80994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I/O Structure </a:t>
            </a:r>
            <a:r>
              <a:rPr lang="en-US" altLang="en-US"/>
              <a:t>(Cont.)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40AB73B-055F-4D5D-997B-F04836742E4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95351" y="1244600"/>
            <a:ext cx="7202048" cy="45282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After I/O starts, control returns to user program only upon I/O completion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Wait instruction idles the CPU until the next interrupt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Wait loop (contention for memory access)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At most one I/O request is outstanding at a time, no simultaneous I/O processing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After I/O starts, control returns to user program without waiting for I/O completion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 call </a:t>
            </a:r>
            <a:r>
              <a:rPr lang="en-US" altLang="en-US" dirty="0"/>
              <a:t>– request to the OS to allow user to wait for I/O completion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Device-status table </a:t>
            </a:r>
            <a:r>
              <a:rPr lang="en-US" altLang="en-US" dirty="0"/>
              <a:t>contains entry for each I/O device indicating its type, address, and state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OS indexes into I/O device table to determine device status and to modify table entry to include interrupt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>
            <a:extLst>
              <a:ext uri="{FF2B5EF4-FFF2-40B4-BE49-F238E27FC236}">
                <a16:creationId xmlns:a16="http://schemas.microsoft.com/office/drawing/2014/main" id="{9399C31D-3B45-4819-86D3-3562EEC74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7738" y="203200"/>
            <a:ext cx="7851775" cy="576263"/>
          </a:xfrm>
        </p:spPr>
        <p:txBody>
          <a:bodyPr/>
          <a:lstStyle/>
          <a:p>
            <a:r>
              <a:rPr lang="en-US" altLang="en-US" sz="3000"/>
              <a:t>Storage Definitions and Notation Review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7CEF2D5C-E937-4516-898C-4034833D2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079500"/>
            <a:ext cx="73533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AC8D8D-292B-2943-B449-B924F9BB88F3}"/>
              </a:ext>
            </a:extLst>
          </p:cNvPr>
          <p:cNvSpPr/>
          <p:nvPr/>
        </p:nvSpPr>
        <p:spPr bwMode="auto">
          <a:xfrm>
            <a:off x="842962" y="1079500"/>
            <a:ext cx="8039100" cy="4953000"/>
          </a:xfrm>
          <a:prstGeom prst="rect">
            <a:avLst/>
          </a:prstGeom>
          <a:solidFill>
            <a:srgbClr val="CEEBF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1400" dirty="0"/>
              <a:t> The basic unit of computer storage is the </a:t>
            </a:r>
            <a:r>
              <a:rPr kumimoji="1" lang="en-US" sz="1500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sz="1400" dirty="0"/>
              <a:t>. A bit can contain one of two</a:t>
            </a:r>
          </a:p>
          <a:p>
            <a:pPr>
              <a:defRPr/>
            </a:pPr>
            <a:r>
              <a:rPr lang="en-US" sz="1400" dirty="0"/>
              <a:t>values, 0 and 1. All other storage in a computer is based on collections of bits.</a:t>
            </a:r>
          </a:p>
          <a:p>
            <a:pPr>
              <a:defRPr/>
            </a:pPr>
            <a:r>
              <a:rPr lang="en-US" sz="1400" dirty="0"/>
              <a:t>Given enough bits, it is amazing how many things a computer can represent:</a:t>
            </a:r>
          </a:p>
          <a:p>
            <a:pPr>
              <a:defRPr/>
            </a:pPr>
            <a:r>
              <a:rPr lang="en-US" sz="1400" dirty="0"/>
              <a:t>numbers, letters, images, movies, sounds, documents, and programs, to name</a:t>
            </a:r>
          </a:p>
          <a:p>
            <a:pPr>
              <a:defRPr/>
            </a:pPr>
            <a:r>
              <a:rPr lang="en-US" sz="1400" dirty="0"/>
              <a:t>a few. A </a:t>
            </a:r>
            <a:r>
              <a:rPr kumimoji="1" lang="en-US" sz="1500" b="1" dirty="0">
                <a:solidFill>
                  <a:srgbClr val="006699"/>
                </a:solidFill>
                <a:latin typeface="+mj-lt"/>
              </a:rPr>
              <a:t>byte</a:t>
            </a:r>
            <a:r>
              <a:rPr lang="en-US" sz="1400" dirty="0"/>
              <a:t> is 8 bits, and on most computers it is the smallest convenient</a:t>
            </a:r>
          </a:p>
          <a:p>
            <a:pPr>
              <a:defRPr/>
            </a:pPr>
            <a:r>
              <a:rPr lang="en-US" sz="1400" dirty="0"/>
              <a:t>chunk of storage. For example, most computers don’t have an instruction to</a:t>
            </a:r>
          </a:p>
          <a:p>
            <a:pPr>
              <a:defRPr/>
            </a:pPr>
            <a:r>
              <a:rPr lang="en-US" sz="1400" dirty="0"/>
              <a:t>move a bit but do have one to move a byte. A less common term is </a:t>
            </a:r>
            <a:r>
              <a:rPr kumimoji="1" lang="en-US" sz="1500" b="1" dirty="0">
                <a:solidFill>
                  <a:srgbClr val="006699"/>
                </a:solidFill>
                <a:latin typeface="+mj-lt"/>
              </a:rPr>
              <a:t>word</a:t>
            </a:r>
            <a:r>
              <a:rPr lang="en-US" sz="1400" dirty="0"/>
              <a:t>,</a:t>
            </a:r>
          </a:p>
          <a:p>
            <a:pPr>
              <a:defRPr/>
            </a:pPr>
            <a:r>
              <a:rPr lang="en-US" sz="1400" dirty="0"/>
              <a:t>which is a given computer architecture’s native unit of data. A word is made</a:t>
            </a:r>
          </a:p>
          <a:p>
            <a:pPr>
              <a:defRPr/>
            </a:pPr>
            <a:r>
              <a:rPr lang="en-US" sz="1400" dirty="0"/>
              <a:t>up of one or more bytes. For example, a computer that has 64-bit registers and</a:t>
            </a:r>
          </a:p>
          <a:p>
            <a:pPr>
              <a:defRPr/>
            </a:pPr>
            <a:r>
              <a:rPr lang="en-US" sz="1400" dirty="0"/>
              <a:t>64-bit memory addressing typically has 64-bit (8-byte) words. A computer</a:t>
            </a:r>
          </a:p>
          <a:p>
            <a:pPr>
              <a:defRPr/>
            </a:pPr>
            <a:r>
              <a:rPr lang="en-US" sz="1400" dirty="0"/>
              <a:t>executes many operations in its native word size rather than a byte at a time.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Computer storage, along with most computer throughput, is generally</a:t>
            </a:r>
          </a:p>
          <a:p>
            <a:pPr>
              <a:defRPr/>
            </a:pPr>
            <a:r>
              <a:rPr lang="en-US" sz="1400" dirty="0"/>
              <a:t>measured and manipulated in bytes and collections of bytes. A </a:t>
            </a:r>
            <a:r>
              <a:rPr kumimoji="1" lang="en-US" sz="1500" b="1" dirty="0">
                <a:solidFill>
                  <a:srgbClr val="006699"/>
                </a:solidFill>
                <a:latin typeface="+mj-lt"/>
              </a:rPr>
              <a:t>kilobyte</a:t>
            </a:r>
            <a:r>
              <a:rPr lang="en-US" sz="1400" dirty="0"/>
              <a:t>, or</a:t>
            </a:r>
          </a:p>
          <a:p>
            <a:pPr>
              <a:defRPr/>
            </a:pPr>
            <a:r>
              <a:rPr lang="en-US" sz="1400" dirty="0"/>
              <a:t>KB , is 1,024 bytes; a </a:t>
            </a:r>
            <a:r>
              <a:rPr kumimoji="1" lang="en-US" sz="1500" b="1" dirty="0">
                <a:solidFill>
                  <a:srgbClr val="006699"/>
                </a:solidFill>
                <a:latin typeface="+mj-lt"/>
              </a:rPr>
              <a:t>megabyte</a:t>
            </a:r>
            <a:r>
              <a:rPr lang="en-US" sz="1400" dirty="0"/>
              <a:t>, or </a:t>
            </a:r>
            <a:r>
              <a:rPr kumimoji="1" lang="en-US" sz="1500" b="1" dirty="0">
                <a:solidFill>
                  <a:srgbClr val="006699"/>
                </a:solidFill>
                <a:latin typeface="+mj-lt"/>
              </a:rPr>
              <a:t>MB</a:t>
            </a:r>
            <a:r>
              <a:rPr lang="en-US" sz="1400" dirty="0"/>
              <a:t>, is 1,024</a:t>
            </a:r>
            <a:r>
              <a:rPr lang="en-US" sz="1400" baseline="30000" dirty="0"/>
              <a:t>2</a:t>
            </a:r>
            <a:r>
              <a:rPr lang="en-US" sz="1400" dirty="0"/>
              <a:t>  bytes; a </a:t>
            </a:r>
            <a:r>
              <a:rPr kumimoji="1" lang="en-US" sz="1500" b="1" dirty="0">
                <a:solidFill>
                  <a:srgbClr val="006699"/>
                </a:solidFill>
                <a:latin typeface="+mj-lt"/>
              </a:rPr>
              <a:t>gigabyte</a:t>
            </a:r>
            <a:r>
              <a:rPr lang="en-US" sz="1400" dirty="0"/>
              <a:t>, or </a:t>
            </a:r>
            <a:r>
              <a:rPr kumimoji="1" lang="en-US" sz="1500" b="1" dirty="0">
                <a:solidFill>
                  <a:srgbClr val="006699"/>
                </a:solidFill>
                <a:latin typeface="+mj-lt"/>
              </a:rPr>
              <a:t>GB</a:t>
            </a:r>
            <a:r>
              <a:rPr lang="en-US" sz="1400" dirty="0"/>
              <a:t>, is</a:t>
            </a:r>
          </a:p>
          <a:p>
            <a:pPr>
              <a:defRPr/>
            </a:pPr>
            <a:r>
              <a:rPr lang="en-US" sz="1400" dirty="0"/>
              <a:t>1,024</a:t>
            </a:r>
            <a:r>
              <a:rPr lang="en-US" sz="1400" baseline="30000" dirty="0"/>
              <a:t>3</a:t>
            </a:r>
            <a:r>
              <a:rPr lang="en-US" sz="1400" dirty="0"/>
              <a:t>  bytes; a </a:t>
            </a:r>
            <a:r>
              <a:rPr kumimoji="1" lang="en-US" sz="1500" b="1" dirty="0">
                <a:solidFill>
                  <a:srgbClr val="006699"/>
                </a:solidFill>
                <a:latin typeface="+mj-lt"/>
              </a:rPr>
              <a:t>terabyte</a:t>
            </a:r>
            <a:r>
              <a:rPr lang="en-US" sz="1400" dirty="0"/>
              <a:t>, or </a:t>
            </a:r>
            <a:r>
              <a:rPr kumimoji="1" lang="en-US" sz="1500" b="1" dirty="0">
                <a:solidFill>
                  <a:srgbClr val="006699"/>
                </a:solidFill>
                <a:latin typeface="+mj-lt"/>
              </a:rPr>
              <a:t>TB</a:t>
            </a:r>
            <a:r>
              <a:rPr lang="en-US" sz="1400" dirty="0"/>
              <a:t>, is 1,024</a:t>
            </a:r>
            <a:r>
              <a:rPr lang="en-US" sz="1400" baseline="30000" dirty="0"/>
              <a:t>4</a:t>
            </a:r>
            <a:r>
              <a:rPr lang="en-US" sz="1400" dirty="0"/>
              <a:t>  bytes; and a </a:t>
            </a:r>
            <a:r>
              <a:rPr kumimoji="1" lang="en-US" sz="1500" b="1" dirty="0">
                <a:solidFill>
                  <a:srgbClr val="006699"/>
                </a:solidFill>
                <a:latin typeface="+mj-lt"/>
              </a:rPr>
              <a:t>petabyte</a:t>
            </a:r>
            <a:r>
              <a:rPr lang="en-US" sz="1400" dirty="0"/>
              <a:t>, or </a:t>
            </a:r>
            <a:r>
              <a:rPr kumimoji="1" lang="en-US" sz="1500" b="1" dirty="0">
                <a:solidFill>
                  <a:srgbClr val="006699"/>
                </a:solidFill>
                <a:latin typeface="+mj-lt"/>
              </a:rPr>
              <a:t>PB</a:t>
            </a:r>
            <a:r>
              <a:rPr lang="en-US" sz="1400" dirty="0"/>
              <a:t>, is 1,024</a:t>
            </a:r>
            <a:r>
              <a:rPr lang="en-US" sz="1400" baseline="30000" dirty="0"/>
              <a:t>5</a:t>
            </a:r>
          </a:p>
          <a:p>
            <a:pPr>
              <a:defRPr/>
            </a:pPr>
            <a:r>
              <a:rPr lang="en-US" sz="1400" dirty="0"/>
              <a:t>bytes. Computer manufacturers often round off these numbers and say that</a:t>
            </a:r>
          </a:p>
          <a:p>
            <a:pPr>
              <a:defRPr/>
            </a:pPr>
            <a:r>
              <a:rPr lang="en-US" sz="1400" dirty="0"/>
              <a:t>a megabyte is 1 million bytes and a gigabyte is 1 billion bytes. Networking</a:t>
            </a:r>
          </a:p>
          <a:p>
            <a:pPr>
              <a:defRPr/>
            </a:pPr>
            <a:r>
              <a:rPr lang="en-US" sz="1400" dirty="0"/>
              <a:t>measurements are an exception to this general rule; they are given in bits</a:t>
            </a:r>
          </a:p>
          <a:p>
            <a:pPr>
              <a:defRPr/>
            </a:pPr>
            <a:r>
              <a:rPr lang="en-US" sz="1400" dirty="0"/>
              <a:t>(because networks move data a bit at a time).</a:t>
            </a:r>
          </a:p>
          <a:p>
            <a:pPr>
              <a:defRPr/>
            </a:pPr>
            <a:endParaRPr lang="en-US" sz="1400" dirty="0">
              <a:latin typeface="Verdana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C0638B96-DF2B-4D8C-9A35-46ABC3264B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5025" y="212725"/>
            <a:ext cx="7702550" cy="576263"/>
          </a:xfrm>
        </p:spPr>
        <p:txBody>
          <a:bodyPr/>
          <a:lstStyle/>
          <a:p>
            <a:r>
              <a:rPr lang="en-US" altLang="en-US"/>
              <a:t>How a Modern Computer Works</a:t>
            </a:r>
          </a:p>
        </p:txBody>
      </p:sp>
      <p:sp>
        <p:nvSpPr>
          <p:cNvPr id="44035" name="TextBox 3">
            <a:extLst>
              <a:ext uri="{FF2B5EF4-FFF2-40B4-BE49-F238E27FC236}">
                <a16:creationId xmlns:a16="http://schemas.microsoft.com/office/drawing/2014/main" id="{07234D76-D26C-4251-8F66-89C4244B1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637213"/>
            <a:ext cx="2874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1">
                <a:latin typeface="Verdana" panose="020B0604030504040204" pitchFamily="34" charset="0"/>
              </a:rPr>
              <a:t>A von Neumann architecture</a:t>
            </a:r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id="{BDD5B21A-1DF1-4FBF-8A3A-8CDE974C3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352550"/>
            <a:ext cx="5122863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01725" y="274638"/>
            <a:ext cx="7891463" cy="527050"/>
          </a:xfrm>
        </p:spPr>
        <p:txBody>
          <a:bodyPr/>
          <a:lstStyle/>
          <a:p>
            <a:r>
              <a:rPr lang="en-US"/>
              <a:t>Von Neumann (Princeton) architecture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2"/>
          </p:nvPr>
        </p:nvSpPr>
        <p:spPr>
          <a:xfrm>
            <a:off x="495300" y="901700"/>
            <a:ext cx="4040188" cy="5211763"/>
          </a:xfrm>
        </p:spPr>
        <p:txBody>
          <a:bodyPr/>
          <a:lstStyle/>
          <a:p>
            <a:r>
              <a:rPr lang="en-US"/>
              <a:t>Von Neumann architecture (or Princeton architecture)</a:t>
            </a:r>
          </a:p>
          <a:p>
            <a:pPr lvl="1"/>
            <a:r>
              <a:rPr lang="en-US"/>
              <a:t>Processor (or processors)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One common memory for data and code</a:t>
            </a:r>
          </a:p>
          <a:p>
            <a:pPr lvl="1"/>
            <a:r>
              <a:rPr lang="en-US"/>
              <a:t>Buses used to access memory and input output</a:t>
            </a:r>
          </a:p>
          <a:p>
            <a:pPr lvl="1"/>
            <a:r>
              <a:rPr lang="en-US"/>
              <a:t>Direct Memory Access – going from I/O to Memory directly</a:t>
            </a:r>
          </a:p>
          <a:p>
            <a:r>
              <a:rPr lang="en-US"/>
              <a:t>Majority of modern general purpose GPUs (Intel, AMD, MIPS, most ARM etc)</a:t>
            </a:r>
          </a:p>
          <a:p>
            <a:pPr lvl="1">
              <a:buFont typeface="Monotype Sorts" pitchFamily="2" charset="2"/>
              <a:buNone/>
            </a:pPr>
            <a:endParaRPr lang="en-US"/>
          </a:p>
        </p:txBody>
      </p:sp>
      <p:pic>
        <p:nvPicPr>
          <p:cNvPr id="22532" name="Picture 2" descr="C:\Users\Lotzi\Downloads\VonNeumannArchitecture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83138" y="1293813"/>
            <a:ext cx="4041775" cy="2957512"/>
          </a:xfrm>
          <a:noFill/>
        </p:spPr>
      </p:pic>
      <p:pic>
        <p:nvPicPr>
          <p:cNvPr id="22533" name="Picture 3" descr="C:\Users\Lotzi\Downloads\220px-JohnvonNeumann-LosAlamo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6413" y="4292600"/>
            <a:ext cx="15986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r>
              <a:rPr lang="en-US"/>
              <a:t>Harvard architecture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27125"/>
            <a:ext cx="4040188" cy="4999038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Strict separation of Instruction memory, Data memory</a:t>
            </a:r>
            <a:r>
              <a:rPr lang="en-US"/>
              <a:t>, ALU and I/O</a:t>
            </a:r>
          </a:p>
          <a:p>
            <a:r>
              <a:rPr lang="en-US"/>
              <a:t>Advantage: simultaneous access to data and code</a:t>
            </a:r>
          </a:p>
          <a:p>
            <a:r>
              <a:rPr lang="en-US"/>
              <a:t>Modified Harvard: relax the strict separation requirements</a:t>
            </a:r>
          </a:p>
          <a:p>
            <a:r>
              <a:rPr lang="en-US"/>
              <a:t>Current applications: Digital Signal Processors (DSP), microcontrollers</a:t>
            </a:r>
          </a:p>
        </p:txBody>
      </p:sp>
      <p:pic>
        <p:nvPicPr>
          <p:cNvPr id="23556" name="Picture 2" descr="C:\Users\Lotzi\Downloads\Harvard_archite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3100" y="1190625"/>
            <a:ext cx="41973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EAAE997-54FD-41EF-972D-B4CCB9B189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3613" y="198438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/>
              <a:t>What is an Operating System?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D36D9CA-D38B-456F-A12D-3CBF399EEDF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25513" y="1268413"/>
            <a:ext cx="7121525" cy="4159250"/>
          </a:xfrm>
        </p:spPr>
        <p:txBody>
          <a:bodyPr/>
          <a:lstStyle/>
          <a:p>
            <a:r>
              <a:rPr lang="en-US" altLang="en-US"/>
              <a:t>A program that acts as an intermediary between a user of a computer and the computer hardware</a:t>
            </a:r>
          </a:p>
          <a:p>
            <a:r>
              <a:rPr lang="en-US" altLang="en-US"/>
              <a:t>Operating system goals:</a:t>
            </a:r>
          </a:p>
          <a:p>
            <a:pPr lvl="1"/>
            <a:r>
              <a:rPr lang="en-US" altLang="en-US"/>
              <a:t>Execute user programs and make solving user problems easier</a:t>
            </a:r>
          </a:p>
          <a:p>
            <a:pPr lvl="1"/>
            <a:r>
              <a:rPr lang="en-US" altLang="en-US"/>
              <a:t>Make the computer system convenient to use</a:t>
            </a:r>
          </a:p>
          <a:p>
            <a:pPr lvl="1"/>
            <a:r>
              <a:rPr lang="en-US" altLang="en-US"/>
              <a:t>Use the computer hardware in an efficient manner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BF26148-599A-4FED-894F-9887604055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20763" y="212725"/>
            <a:ext cx="7553325" cy="576263"/>
          </a:xfrm>
        </p:spPr>
        <p:txBody>
          <a:bodyPr/>
          <a:lstStyle/>
          <a:p>
            <a:pPr eaLnBrk="1" hangingPunct="1"/>
            <a:r>
              <a:rPr lang="en-US" altLang="en-US"/>
              <a:t>Direct Memory Access Structure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24405CB-DFA7-47F8-A3F1-1424947399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813550" cy="4056969"/>
          </a:xfrm>
        </p:spPr>
        <p:txBody>
          <a:bodyPr/>
          <a:lstStyle/>
          <a:p>
            <a:r>
              <a:rPr lang="en-US" altLang="en-US" dirty="0"/>
              <a:t>Used for high-speed I/O devices able to transmit information at close to memory speeds</a:t>
            </a:r>
          </a:p>
          <a:p>
            <a:r>
              <a:rPr lang="en-US" altLang="en-US" dirty="0"/>
              <a:t>Device controller transfers blocks of data from buffer storage directly to main memory without CPU intervention</a:t>
            </a:r>
          </a:p>
          <a:p>
            <a:r>
              <a:rPr lang="en-US" altLang="en-US" dirty="0"/>
              <a:t>Only one interrupt is generated per block, rather than the one interrupt per byte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293F34F-C9FD-4545-B67F-0AFEB04F0A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95350" y="195263"/>
            <a:ext cx="7670800" cy="576262"/>
          </a:xfrm>
        </p:spPr>
        <p:txBody>
          <a:bodyPr/>
          <a:lstStyle/>
          <a:p>
            <a:pPr eaLnBrk="1" hangingPunct="1"/>
            <a:r>
              <a:rPr lang="en-US" altLang="en-US"/>
              <a:t>Operating-System Operations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CA3B3A3-4D5F-45EB-B9C7-25CB392E86A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154113"/>
            <a:ext cx="7670800" cy="4938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Bootstrap program – simple code to initialize the system, load the kernel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Kernel loads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Starts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 daemons </a:t>
            </a:r>
            <a:r>
              <a:rPr lang="en-US" altLang="en-US" dirty="0"/>
              <a:t>(services provided outside of the kernel)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Kernel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interrupt driven </a:t>
            </a:r>
            <a:r>
              <a:rPr lang="en-US" altLang="en-US" dirty="0"/>
              <a:t>(hardware and software)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Hardware interrupt by one of the devices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Software interrupt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exception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trap</a:t>
            </a:r>
            <a:r>
              <a:rPr lang="en-US" altLang="en-US" dirty="0"/>
              <a:t>):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Software error (e.g., division by zero)</a:t>
            </a:r>
            <a:endParaRPr lang="en-US" altLang="en-US" b="1" dirty="0">
              <a:solidFill>
                <a:srgbClr val="3366FF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dirty="0"/>
              <a:t>Request for operating system service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 call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Other process problems include infinite loop, processes modifying each other or the operating system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E1443AA-0E9D-4C48-8D3D-68212E6D68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9975" y="204788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Multiprogramming (Batch system)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91B5A88-3ACB-440F-8638-FDCD2CDEF4E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835025"/>
            <a:ext cx="6337387" cy="5193986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1600" dirty="0"/>
              <a:t>Single user cannot always keep CPU and I/O devices busy 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Multiprogramming organizes jobs (code and data) so CPU always has one to execute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A subset of total jobs in system is kept in memory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One job selected and run via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job scheduling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When job has to wait (for I/O for example), OS switches to another job</a:t>
            </a:r>
          </a:p>
          <a:p>
            <a:pPr lvl="1">
              <a:lnSpc>
                <a:spcPct val="90000"/>
              </a:lnSpc>
            </a:pP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38776578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E1443AA-0E9D-4C48-8D3D-68212E6D68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9975" y="204788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Multitasking (Timesharing)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91B5A88-3ACB-440F-8638-FDCD2CDEF4E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835026"/>
            <a:ext cx="6207218" cy="4872503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/>
          </a:p>
          <a:p>
            <a:pPr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sz="1600" dirty="0"/>
              <a:t>A logical extension of Batch systems– the CPU switches jobs so frequently that users can interact with each job while it is running, creating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interactive</a:t>
            </a:r>
            <a:r>
              <a:rPr lang="en-US" altLang="en-US" sz="1600" dirty="0"/>
              <a:t> computing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Response time </a:t>
            </a:r>
            <a:r>
              <a:rPr lang="en-US" altLang="en-US" sz="1600" dirty="0"/>
              <a:t>should be &lt; 1 second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Each user has at least one program executing in memory </a:t>
            </a:r>
            <a:r>
              <a:rPr lang="en-US" altLang="en-US" sz="1600" dirty="0">
                <a:sym typeface="Wingdings 3" panose="05040102010807070707" pitchFamily="18" charset="2"/>
              </a:rPr>
              <a:t>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Wingdings 3" panose="05040102010807070707" pitchFamily="18" charset="2"/>
              </a:rPr>
              <a:t>process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sym typeface="Wingdings 3" panose="05040102010807070707" pitchFamily="18" charset="2"/>
              </a:rPr>
              <a:t>If several jobs ready to run at the same time 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Wingdings 3" panose="05040102010807070707" pitchFamily="18" charset="2"/>
              </a:rPr>
              <a:t>CPU scheduling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sym typeface="Wingdings 3" panose="05040102010807070707" pitchFamily="18" charset="2"/>
              </a:rPr>
              <a:t>If processes don</a:t>
            </a:r>
            <a:r>
              <a:rPr lang="ja-JP" altLang="en-US" sz="1600" dirty="0">
                <a:sym typeface="Wingdings 3" panose="05040102010807070707" pitchFamily="18" charset="2"/>
              </a:rPr>
              <a:t>’</a:t>
            </a:r>
            <a:r>
              <a:rPr lang="en-US" altLang="ja-JP" sz="1600" dirty="0">
                <a:sym typeface="Wingdings 3" panose="05040102010807070707" pitchFamily="18" charset="2"/>
              </a:rPr>
              <a:t>t fit in memory, </a:t>
            </a:r>
            <a:r>
              <a:rPr lang="en-US" altLang="ja-JP" b="1" dirty="0">
                <a:solidFill>
                  <a:srgbClr val="006699"/>
                </a:solidFill>
                <a:latin typeface="+mj-lt"/>
                <a:sym typeface="Wingdings 3" panose="05040102010807070707" pitchFamily="18" charset="2"/>
              </a:rPr>
              <a:t>swapping</a:t>
            </a:r>
            <a:r>
              <a:rPr lang="en-US" altLang="ja-JP" sz="1600" dirty="0">
                <a:sym typeface="Wingdings 3" panose="05040102010807070707" pitchFamily="18" charset="2"/>
              </a:rPr>
              <a:t> moves them in and out to run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  <a:sym typeface="Wingdings 3" panose="05040102010807070707" pitchFamily="18" charset="2"/>
              </a:rPr>
              <a:t>Virtual memory </a:t>
            </a:r>
            <a:r>
              <a:rPr lang="en-US" altLang="en-US" sz="1600" dirty="0">
                <a:sym typeface="Wingdings 3" panose="05040102010807070707" pitchFamily="18" charset="2"/>
              </a:rPr>
              <a:t>allows execution of processes not completely in memory</a:t>
            </a:r>
          </a:p>
        </p:txBody>
      </p:sp>
    </p:spTree>
    <p:extLst>
      <p:ext uri="{BB962C8B-B14F-4D97-AF65-F5344CB8AC3E}">
        <p14:creationId xmlns:p14="http://schemas.microsoft.com/office/powerpoint/2010/main" val="199077126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866BADE-D230-495A-94F4-5193A1998D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79513" y="198438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Dual-mode Operation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85FC6BD-4EBE-4675-8C44-D83682A4CA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1" y="1233488"/>
            <a:ext cx="7011168" cy="46247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Dual-mode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operation allows OS to protect itself and other system components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User mode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kernel mode 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Mode bit </a:t>
            </a:r>
            <a:r>
              <a:rPr lang="en-US" altLang="en-US" dirty="0"/>
              <a:t>provided by hardware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Provides ability to distinguish when system is running user code or kernel code.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When a user is running </a:t>
            </a:r>
            <a:r>
              <a:rPr lang="en-US" altLang="en-US" dirty="0">
                <a:sym typeface="Wingdings 3" panose="05040102010807070707" pitchFamily="18" charset="2"/>
              </a:rPr>
              <a:t> </a:t>
            </a:r>
            <a:r>
              <a:rPr lang="en-US" altLang="en-US" dirty="0">
                <a:sym typeface="Wingdings" panose="05000000000000000000" pitchFamily="2" charset="2"/>
              </a:rPr>
              <a:t>mode bit is “user”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When kernel code is executing </a:t>
            </a:r>
            <a:r>
              <a:rPr lang="en-US" altLang="en-US" dirty="0">
                <a:sym typeface="Wingdings 3" panose="05040102010807070707" pitchFamily="18" charset="2"/>
              </a:rPr>
              <a:t> </a:t>
            </a:r>
            <a:r>
              <a:rPr lang="en-US" altLang="en-US" dirty="0">
                <a:sym typeface="Wingdings" panose="05000000000000000000" pitchFamily="2" charset="2"/>
              </a:rPr>
              <a:t>mode bit is “kernel”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How do we guarantee that user does not explicitly set the mode bit to “kernel”?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System call changes mode to kernel, return from call resets it to user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Some instructions designated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privileged</a:t>
            </a:r>
            <a:r>
              <a:rPr lang="en-US" altLang="en-US" dirty="0"/>
              <a:t>, only executable in kernel mode</a:t>
            </a:r>
          </a:p>
        </p:txBody>
      </p:sp>
    </p:spTree>
    <p:extLst>
      <p:ext uri="{BB962C8B-B14F-4D97-AF65-F5344CB8AC3E}">
        <p14:creationId xmlns:p14="http://schemas.microsoft.com/office/powerpoint/2010/main" val="3654188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01A0C21-C290-480E-A594-A720E66F24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82650" y="136525"/>
            <a:ext cx="7924800" cy="647700"/>
          </a:xfrm>
        </p:spPr>
        <p:txBody>
          <a:bodyPr/>
          <a:lstStyle/>
          <a:p>
            <a:pPr eaLnBrk="1" hangingPunct="1"/>
            <a:r>
              <a:rPr lang="en-US" altLang="en-US"/>
              <a:t>Transition from User to Kernel Mode</a:t>
            </a:r>
          </a:p>
        </p:txBody>
      </p:sp>
      <p:pic>
        <p:nvPicPr>
          <p:cNvPr id="67588" name="Picture 2">
            <a:extLst>
              <a:ext uri="{FF2B5EF4-FFF2-40B4-BE49-F238E27FC236}">
                <a16:creationId xmlns:a16="http://schemas.microsoft.com/office/drawing/2014/main" id="{577B7B49-686A-43F8-AEBF-B723806A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12" y="1305890"/>
            <a:ext cx="705326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784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3622BC2-D8A3-4714-B19A-26A06CC057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68413" y="204788"/>
            <a:ext cx="7194550" cy="576262"/>
          </a:xfrm>
        </p:spPr>
        <p:txBody>
          <a:bodyPr/>
          <a:lstStyle/>
          <a:p>
            <a:pPr eaLnBrk="1" hangingPunct="1"/>
            <a:r>
              <a:rPr lang="en-US" altLang="en-US"/>
              <a:t>Virtualization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C3AAFBD5-73DB-46BC-A327-5E1260FD7D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740650" cy="4530725"/>
          </a:xfrm>
        </p:spPr>
        <p:txBody>
          <a:bodyPr/>
          <a:lstStyle/>
          <a:p>
            <a:r>
              <a:rPr lang="en-US" altLang="en-US" dirty="0"/>
              <a:t>Allows operating systems to run applications within other OSes</a:t>
            </a:r>
          </a:p>
          <a:p>
            <a:pPr lvl="1"/>
            <a:r>
              <a:rPr lang="en-US" altLang="en-US" dirty="0"/>
              <a:t>Vast and growing industry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Emulation</a:t>
            </a:r>
            <a:r>
              <a:rPr lang="en-US" altLang="en-US" dirty="0"/>
              <a:t> used when source CPU type different from target type (i.e. PowerPC to Intel x86)</a:t>
            </a:r>
          </a:p>
          <a:p>
            <a:pPr lvl="1"/>
            <a:r>
              <a:rPr lang="en-US" altLang="en-US" dirty="0"/>
              <a:t>Generally slowest method</a:t>
            </a:r>
          </a:p>
          <a:p>
            <a:pPr lvl="1"/>
            <a:r>
              <a:rPr lang="en-US" altLang="en-US" dirty="0"/>
              <a:t>When computer language not compiled to native code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Interpretation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Virtualization</a:t>
            </a:r>
            <a:r>
              <a:rPr lang="en-US" altLang="en-US" dirty="0"/>
              <a:t> – OS natively compiled for CPU, running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guest</a:t>
            </a:r>
            <a:r>
              <a:rPr lang="en-US" altLang="en-US" dirty="0"/>
              <a:t> OSes  also natively compiled </a:t>
            </a:r>
          </a:p>
          <a:p>
            <a:pPr lvl="1"/>
            <a:r>
              <a:rPr lang="en-US" altLang="en-US" dirty="0"/>
              <a:t>Consider VMware running WinXP guests, each running applications, all on native WinXP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host </a:t>
            </a:r>
            <a:r>
              <a:rPr lang="en-US" altLang="en-US" dirty="0"/>
              <a:t>OS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VMM</a:t>
            </a:r>
            <a:r>
              <a:rPr lang="en-US" altLang="en-US" dirty="0"/>
              <a:t> (virtual machine Manager) provides virtualization services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5AAFF784-E85C-41DD-9564-2AFE9F2AF8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17600" y="206375"/>
            <a:ext cx="7400925" cy="576263"/>
          </a:xfrm>
        </p:spPr>
        <p:txBody>
          <a:bodyPr/>
          <a:lstStyle/>
          <a:p>
            <a:pPr eaLnBrk="1" hangingPunct="1"/>
            <a:r>
              <a:rPr lang="en-US" altLang="en-US"/>
              <a:t>Virtualization (cont.)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739FC5C6-2924-4E47-B256-2944395306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712075" cy="4530725"/>
          </a:xfrm>
        </p:spPr>
        <p:txBody>
          <a:bodyPr/>
          <a:lstStyle/>
          <a:p>
            <a:r>
              <a:rPr lang="en-US" altLang="en-US" dirty="0"/>
              <a:t>Use cases involve laptops and desktops running multiple OSes for exploration or compatibility</a:t>
            </a:r>
          </a:p>
          <a:p>
            <a:pPr lvl="1"/>
            <a:r>
              <a:rPr lang="en-US" altLang="en-US" dirty="0"/>
              <a:t>Apple laptop running Mac OS X host, Windows as a guest</a:t>
            </a:r>
          </a:p>
          <a:p>
            <a:pPr lvl="1"/>
            <a:r>
              <a:rPr lang="en-US" altLang="en-US" dirty="0"/>
              <a:t>Developing apps for multiple OSes without having multiple systems</a:t>
            </a:r>
          </a:p>
          <a:p>
            <a:pPr lvl="1"/>
            <a:r>
              <a:rPr lang="en-US" altLang="en-US" dirty="0"/>
              <a:t>Quality assurance testing applications without having multiple systems</a:t>
            </a:r>
          </a:p>
          <a:p>
            <a:pPr lvl="1"/>
            <a:r>
              <a:rPr lang="en-US" altLang="en-US" dirty="0"/>
              <a:t>Executing and managing compute environments within data centers</a:t>
            </a:r>
          </a:p>
          <a:p>
            <a:r>
              <a:rPr lang="en-US" altLang="en-US" dirty="0"/>
              <a:t>VMM can run natively, in which case they are also the host</a:t>
            </a:r>
          </a:p>
          <a:p>
            <a:pPr lvl="1"/>
            <a:r>
              <a:rPr lang="en-US" altLang="en-US" dirty="0"/>
              <a:t>There is no general-purpose host then (VMware ESX and Citrix </a:t>
            </a:r>
            <a:r>
              <a:rPr lang="en-US" altLang="en-US" dirty="0" err="1"/>
              <a:t>XenServer</a:t>
            </a:r>
            <a:r>
              <a:rPr lang="en-US" altLang="en-US" dirty="0"/>
              <a:t>)</a:t>
            </a:r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967AD9E5-C263-4DD7-BF7C-15DD636247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20775" y="192088"/>
            <a:ext cx="7645400" cy="601662"/>
          </a:xfrm>
        </p:spPr>
        <p:txBody>
          <a:bodyPr/>
          <a:lstStyle/>
          <a:p>
            <a:pPr eaLnBrk="1" hangingPunct="1"/>
            <a:r>
              <a:rPr lang="en-US" altLang="en-US" sz="3000"/>
              <a:t>Computing Environments - Virtualization</a:t>
            </a:r>
          </a:p>
        </p:txBody>
      </p:sp>
      <p:pic>
        <p:nvPicPr>
          <p:cNvPr id="94211" name="Picture 1" descr="1_20.pdf">
            <a:extLst>
              <a:ext uri="{FF2B5EF4-FFF2-40B4-BE49-F238E27FC236}">
                <a16:creationId xmlns:a16="http://schemas.microsoft.com/office/drawing/2014/main" id="{6757256A-1C41-4B7F-99E9-C6E76C868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554163"/>
            <a:ext cx="6396037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F3E9582F-73D2-4BB5-8C85-155733606E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46306" y="2888119"/>
            <a:ext cx="7016376" cy="1030738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sz="3200" b="1" dirty="0">
                <a:solidFill>
                  <a:srgbClr val="006699"/>
                </a:solidFill>
                <a:latin typeface="+mj-lt"/>
              </a:rPr>
              <a:t>Computer System Environments</a:t>
            </a:r>
          </a:p>
        </p:txBody>
      </p:sp>
    </p:spTree>
    <p:extLst>
      <p:ext uri="{BB962C8B-B14F-4D97-AF65-F5344CB8AC3E}">
        <p14:creationId xmlns:p14="http://schemas.microsoft.com/office/powerpoint/2010/main" val="294830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9A1BED6-5944-4DA0-B6E3-EB3BCCB8AC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201613"/>
            <a:ext cx="7532688" cy="576262"/>
          </a:xfrm>
        </p:spPr>
        <p:txBody>
          <a:bodyPr/>
          <a:lstStyle/>
          <a:p>
            <a:pPr eaLnBrk="1" hangingPunct="1"/>
            <a:r>
              <a:rPr lang="en-US" altLang="en-US"/>
              <a:t>Computer System Structure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A4DDCE4-1C30-412E-839F-FB2BB84F3FE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1688" y="1204913"/>
            <a:ext cx="7772400" cy="4483100"/>
          </a:xfrm>
        </p:spPr>
        <p:txBody>
          <a:bodyPr/>
          <a:lstStyle/>
          <a:p>
            <a:r>
              <a:rPr lang="en-US" altLang="en-US"/>
              <a:t>Computer system can be divided into four components:</a:t>
            </a:r>
          </a:p>
          <a:p>
            <a:pPr lvl="1"/>
            <a:r>
              <a:rPr lang="en-US" altLang="en-US"/>
              <a:t>Hardware – provides basic computing resources</a:t>
            </a:r>
          </a:p>
          <a:p>
            <a:pPr lvl="2"/>
            <a:r>
              <a:rPr lang="en-US" altLang="en-US"/>
              <a:t>CPU, memory, I/O devices</a:t>
            </a:r>
          </a:p>
          <a:p>
            <a:pPr lvl="1"/>
            <a:r>
              <a:rPr lang="en-US" altLang="en-US"/>
              <a:t>Operating system</a:t>
            </a:r>
          </a:p>
          <a:p>
            <a:pPr lvl="2"/>
            <a:r>
              <a:rPr lang="en-US" altLang="en-US"/>
              <a:t>Controls and coordinates use of hardware among various applications and users</a:t>
            </a:r>
          </a:p>
          <a:p>
            <a:pPr lvl="1"/>
            <a:r>
              <a:rPr lang="en-US" altLang="en-US"/>
              <a:t>Application programs – define the ways in which the system resources are used to solve the computing problems of the users</a:t>
            </a:r>
          </a:p>
          <a:p>
            <a:pPr lvl="2"/>
            <a:r>
              <a:rPr lang="en-US" altLang="en-US"/>
              <a:t>Word processors, compilers, web browsers, database systems, video games</a:t>
            </a:r>
          </a:p>
          <a:p>
            <a:pPr lvl="1"/>
            <a:r>
              <a:rPr lang="en-US" altLang="en-US"/>
              <a:t>Users</a:t>
            </a:r>
          </a:p>
          <a:p>
            <a:pPr lvl="2"/>
            <a:r>
              <a:rPr lang="en-US" altLang="en-US"/>
              <a:t>People, machines, other computers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41386D3-7914-4E0D-BD20-DCD46A75AE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55675" y="198438"/>
            <a:ext cx="8123238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Cloud Computing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63BBC9B6-44FC-4182-AE85-87D204920B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1" y="1060450"/>
            <a:ext cx="6347976" cy="4807787"/>
          </a:xfrm>
        </p:spPr>
        <p:txBody>
          <a:bodyPr/>
          <a:lstStyle/>
          <a:p>
            <a:r>
              <a:rPr lang="en-US" altLang="en-US" dirty="0"/>
              <a:t>Delivers computing, storage, even apps as a service across a network</a:t>
            </a:r>
          </a:p>
          <a:p>
            <a:r>
              <a:rPr lang="en-US" altLang="en-US" dirty="0"/>
              <a:t>Logical extension of virtualization because it uses virtualization as the base for it functionality.</a:t>
            </a:r>
          </a:p>
          <a:p>
            <a:pPr lvl="1"/>
            <a:r>
              <a:rPr lang="en-US" altLang="en-US" dirty="0"/>
              <a:t>Amazon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EC2</a:t>
            </a:r>
            <a:r>
              <a:rPr lang="en-US" altLang="en-US" dirty="0"/>
              <a:t>  has thousands of servers, millions of virtual machines, petabytes of storage available across the Internet, pay based on usage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41386D3-7914-4E0D-BD20-DCD46A75AE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55675" y="198438"/>
            <a:ext cx="8123238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Cloud Computing (Cont.)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63BBC9B6-44FC-4182-AE85-87D204920B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060450"/>
            <a:ext cx="7712075" cy="5103813"/>
          </a:xfrm>
        </p:spPr>
        <p:txBody>
          <a:bodyPr/>
          <a:lstStyle/>
          <a:p>
            <a:r>
              <a:rPr lang="en-US" altLang="en-US" dirty="0"/>
              <a:t>Many types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Public cloud </a:t>
            </a:r>
            <a:r>
              <a:rPr lang="en-US" altLang="en-US" dirty="0"/>
              <a:t>– available via Internet to anyone willing to pay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Private cloud </a:t>
            </a:r>
            <a:r>
              <a:rPr lang="en-US" altLang="en-US" dirty="0"/>
              <a:t>– run by a company for the company’s own use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Hybrid cloud </a:t>
            </a:r>
            <a:r>
              <a:rPr lang="en-US" altLang="en-US" dirty="0"/>
              <a:t>– includes both public and private cloud components</a:t>
            </a:r>
          </a:p>
          <a:p>
            <a:pPr lvl="1"/>
            <a:r>
              <a:rPr lang="en-US" altLang="en-US" dirty="0"/>
              <a:t>Software as a Service (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SaaS</a:t>
            </a:r>
            <a:r>
              <a:rPr lang="en-US" altLang="en-US" dirty="0"/>
              <a:t>) – one or more applications available via the Internet (i.e., word processor)</a:t>
            </a:r>
          </a:p>
          <a:p>
            <a:pPr lvl="1"/>
            <a:r>
              <a:rPr lang="en-US" altLang="en-US" dirty="0"/>
              <a:t>Platform as a Service (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PaaS</a:t>
            </a:r>
            <a:r>
              <a:rPr lang="en-US" altLang="en-US" dirty="0"/>
              <a:t>) – software stack ready for application use via the Internet (i.e., a database server)</a:t>
            </a:r>
          </a:p>
          <a:p>
            <a:pPr lvl="1"/>
            <a:r>
              <a:rPr lang="en-US" altLang="en-US" dirty="0"/>
              <a:t>Infrastructure as a Service (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IaaS</a:t>
            </a:r>
            <a:r>
              <a:rPr lang="en-US" altLang="en-US" dirty="0"/>
              <a:t>) – servers or storage available over Internet (i.e., storage available for backup use)</a:t>
            </a:r>
          </a:p>
        </p:txBody>
      </p:sp>
    </p:spTree>
    <p:extLst>
      <p:ext uri="{BB962C8B-B14F-4D97-AF65-F5344CB8AC3E}">
        <p14:creationId xmlns:p14="http://schemas.microsoft.com/office/powerpoint/2010/main" val="2818565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>
            <a:extLst>
              <a:ext uri="{FF2B5EF4-FFF2-40B4-BE49-F238E27FC236}">
                <a16:creationId xmlns:a16="http://schemas.microsoft.com/office/drawing/2014/main" id="{FD6537A6-ABBB-418B-A303-F33ED361BE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1688" y="1092200"/>
            <a:ext cx="7645400" cy="1571625"/>
          </a:xfrm>
        </p:spPr>
        <p:txBody>
          <a:bodyPr/>
          <a:lstStyle/>
          <a:p>
            <a:r>
              <a:rPr lang="en-US" altLang="en-US" dirty="0"/>
              <a:t>Cloud computing environments composed of traditional OSes, plus VMMs, plus cloud management tools</a:t>
            </a:r>
          </a:p>
          <a:p>
            <a:pPr lvl="1"/>
            <a:r>
              <a:rPr lang="en-US" altLang="en-US" dirty="0"/>
              <a:t>Internet connectivity requires security like firewalls</a:t>
            </a:r>
            <a:endParaRPr lang="en-US" altLang="en-US" sz="800" dirty="0"/>
          </a:p>
          <a:p>
            <a:pPr lvl="1"/>
            <a:r>
              <a:rPr lang="en-US" altLang="en-US" dirty="0"/>
              <a:t>Load balancers spread traffic across multiple applications</a:t>
            </a:r>
          </a:p>
        </p:txBody>
      </p:sp>
      <p:pic>
        <p:nvPicPr>
          <p:cNvPr id="108547" name="Picture 1" descr="1_21.pdf">
            <a:extLst>
              <a:ext uri="{FF2B5EF4-FFF2-40B4-BE49-F238E27FC236}">
                <a16:creationId xmlns:a16="http://schemas.microsoft.com/office/drawing/2014/main" id="{013FD59D-83E6-4294-8C1F-125F5B808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2800350"/>
            <a:ext cx="4119562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D4B5261-AC9E-4876-9921-245A28370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2" y="220663"/>
            <a:ext cx="81232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/>
              <a:t>Cloud Computing (cont.)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2697C8B9-0041-4830-8C83-5FF8CFAF01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58863" y="73025"/>
            <a:ext cx="8229600" cy="711200"/>
          </a:xfrm>
        </p:spPr>
        <p:txBody>
          <a:bodyPr/>
          <a:lstStyle/>
          <a:p>
            <a:r>
              <a:rPr lang="en-US" altLang="en-US" sz="2800" dirty="0"/>
              <a:t>Real-Time Embedded Systems</a:t>
            </a:r>
          </a:p>
        </p:txBody>
      </p:sp>
      <p:sp>
        <p:nvSpPr>
          <p:cNvPr id="110595" name="Content Placeholder 2">
            <a:extLst>
              <a:ext uri="{FF2B5EF4-FFF2-40B4-BE49-F238E27FC236}">
                <a16:creationId xmlns:a16="http://schemas.microsoft.com/office/drawing/2014/main" id="{265F30E9-05CB-4D61-971C-5E1743F20FF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20738" y="1154113"/>
            <a:ext cx="7688262" cy="4530725"/>
          </a:xfrm>
        </p:spPr>
        <p:txBody>
          <a:bodyPr/>
          <a:lstStyle/>
          <a:p>
            <a:r>
              <a:rPr lang="en-US" altLang="en-US" dirty="0"/>
              <a:t>Real-time embedded systems most prevalent form of computers</a:t>
            </a:r>
          </a:p>
          <a:p>
            <a:pPr lvl="1"/>
            <a:r>
              <a:rPr lang="en-US" altLang="en-US" dirty="0"/>
              <a:t>Vary considerable, special purpose, limited purpose OS, 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real-time OS</a:t>
            </a:r>
          </a:p>
          <a:p>
            <a:pPr lvl="1"/>
            <a:r>
              <a:rPr lang="en-US" altLang="en-US" dirty="0"/>
              <a:t>Use expanding</a:t>
            </a:r>
          </a:p>
          <a:p>
            <a:r>
              <a:rPr lang="en-US" altLang="en-US" dirty="0"/>
              <a:t>Many other special computing environments as well</a:t>
            </a:r>
          </a:p>
          <a:p>
            <a:pPr lvl="1"/>
            <a:r>
              <a:rPr lang="en-US" altLang="en-US" dirty="0"/>
              <a:t>Some have OSes, some perform tasks without an OS</a:t>
            </a:r>
          </a:p>
          <a:p>
            <a:r>
              <a:rPr lang="en-US" altLang="en-US" dirty="0"/>
              <a:t>Real-time OS has well-defined fixed time constraints</a:t>
            </a:r>
          </a:p>
          <a:p>
            <a:pPr lvl="1"/>
            <a:r>
              <a:rPr lang="en-US" altLang="en-US" dirty="0"/>
              <a:t>Processing </a:t>
            </a:r>
            <a:r>
              <a:rPr lang="en-US" altLang="en-US" b="1" i="1" dirty="0"/>
              <a:t>must</a:t>
            </a:r>
            <a:r>
              <a:rPr lang="en-US" altLang="en-US" dirty="0"/>
              <a:t> be done within constraint</a:t>
            </a:r>
          </a:p>
          <a:p>
            <a:pPr lvl="1"/>
            <a:r>
              <a:rPr lang="en-US" altLang="en-US" dirty="0"/>
              <a:t>Correct operation only if constraints met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:a16="http://schemas.microsoft.com/office/drawing/2014/main" id="{2E44F3F0-E6BE-450E-AA66-38706C8ED1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82663" y="201613"/>
            <a:ext cx="7704137" cy="576262"/>
          </a:xfrm>
        </p:spPr>
        <p:txBody>
          <a:bodyPr/>
          <a:lstStyle/>
          <a:p>
            <a:r>
              <a:rPr lang="en-US" altLang="en-US" sz="2800"/>
              <a:t>Free and Open-Source Operating Systems</a:t>
            </a:r>
          </a:p>
        </p:txBody>
      </p:sp>
      <p:sp>
        <p:nvSpPr>
          <p:cNvPr id="111619" name="Content Placeholder 2">
            <a:extLst>
              <a:ext uri="{FF2B5EF4-FFF2-40B4-BE49-F238E27FC236}">
                <a16:creationId xmlns:a16="http://schemas.microsoft.com/office/drawing/2014/main" id="{4884E438-06FD-4EC5-ACD4-9B0F212ABB7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30263" y="1233488"/>
            <a:ext cx="7704137" cy="4530725"/>
          </a:xfrm>
        </p:spPr>
        <p:txBody>
          <a:bodyPr/>
          <a:lstStyle/>
          <a:p>
            <a:r>
              <a:rPr lang="en-US" altLang="en-US" dirty="0"/>
              <a:t>Operating systems made available in source-code format rather than just binary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closed-source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proprietary</a:t>
            </a:r>
          </a:p>
          <a:p>
            <a:r>
              <a:rPr lang="en-US" altLang="en-US" dirty="0"/>
              <a:t>Counter to the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copy protection </a:t>
            </a:r>
            <a:r>
              <a:rPr lang="en-US" altLang="en-US" dirty="0">
                <a:solidFill>
                  <a:srgbClr val="000000"/>
                </a:solidFill>
              </a:rPr>
              <a:t>and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Digital Rights Management </a:t>
            </a:r>
            <a:r>
              <a:rPr lang="en-US" altLang="en-US" dirty="0"/>
              <a:t>(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DRM</a:t>
            </a:r>
            <a:r>
              <a:rPr lang="en-US" altLang="en-US" dirty="0"/>
              <a:t>) </a:t>
            </a:r>
            <a:r>
              <a:rPr lang="en-US" altLang="en-US" dirty="0">
                <a:solidFill>
                  <a:srgbClr val="000000"/>
                </a:solidFill>
              </a:rPr>
              <a:t>movement</a:t>
            </a:r>
            <a:endParaRPr lang="en-US" altLang="en-US" sz="800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Started by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Free Software Foundation 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FSF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000000"/>
                </a:solidFill>
              </a:rPr>
              <a:t>, which has </a:t>
            </a:r>
            <a:r>
              <a:rPr lang="ja-JP" altLang="en-US" dirty="0">
                <a:solidFill>
                  <a:srgbClr val="000000"/>
                </a:solidFill>
              </a:rPr>
              <a:t>“</a:t>
            </a:r>
            <a:r>
              <a:rPr lang="en-US" altLang="ja-JP" dirty="0">
                <a:solidFill>
                  <a:srgbClr val="000000"/>
                </a:solidFill>
              </a:rPr>
              <a:t>copyleft</a:t>
            </a:r>
            <a:r>
              <a:rPr lang="ja-JP" altLang="en-US" dirty="0">
                <a:solidFill>
                  <a:srgbClr val="000000"/>
                </a:solidFill>
              </a:rPr>
              <a:t>”</a:t>
            </a: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b="1" kern="1200" dirty="0">
                <a:solidFill>
                  <a:srgbClr val="006699"/>
                </a:solidFill>
                <a:latin typeface="+mj-lt"/>
                <a:cs typeface="+mn-cs"/>
              </a:rPr>
              <a:t>GNU Public License </a:t>
            </a:r>
            <a:r>
              <a:rPr lang="en-US" altLang="ja-JP" dirty="0"/>
              <a:t>(</a:t>
            </a:r>
            <a:r>
              <a:rPr lang="en-US" altLang="ja-JP" b="1" kern="1200" dirty="0">
                <a:solidFill>
                  <a:srgbClr val="006699"/>
                </a:solidFill>
                <a:latin typeface="+mj-lt"/>
                <a:cs typeface="+mn-cs"/>
              </a:rPr>
              <a:t>GPL</a:t>
            </a:r>
            <a:r>
              <a:rPr lang="en-US" altLang="ja-JP" dirty="0"/>
              <a:t>)</a:t>
            </a:r>
          </a:p>
          <a:p>
            <a:pPr lvl="1"/>
            <a:r>
              <a:rPr lang="en-US" altLang="en-US" sz="1600" dirty="0"/>
              <a:t>Free software and open-source software are two different ideas championed by different groups of people</a:t>
            </a:r>
          </a:p>
          <a:p>
            <a:pPr lvl="2"/>
            <a:r>
              <a:rPr lang="en-US" altLang="en-US" sz="1600" dirty="0">
                <a:solidFill>
                  <a:srgbClr val="663300"/>
                </a:solidFill>
              </a:rPr>
              <a:t>http://gnu.org/philosophy/open-source-misses-the-point.html/</a:t>
            </a:r>
            <a:endParaRPr lang="en-US" altLang="en-US" sz="1600" b="1" dirty="0">
              <a:solidFill>
                <a:srgbClr val="6633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Examples include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GNU/Linux </a:t>
            </a:r>
            <a:r>
              <a:rPr lang="en-US" altLang="en-US" dirty="0"/>
              <a:t>and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BSD UNIX </a:t>
            </a:r>
            <a:r>
              <a:rPr lang="en-US" altLang="en-US" dirty="0">
                <a:solidFill>
                  <a:srgbClr val="000000"/>
                </a:solidFill>
              </a:rPr>
              <a:t>(including core of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Mac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OS X</a:t>
            </a:r>
            <a:r>
              <a:rPr lang="en-US" altLang="en-US" dirty="0">
                <a:solidFill>
                  <a:srgbClr val="000000"/>
                </a:solidFill>
              </a:rPr>
              <a:t>), and many more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Can use VMM like VMware Player (Free on Windows), </a:t>
            </a:r>
            <a:r>
              <a:rPr lang="en-US" altLang="en-US" dirty="0" err="1">
                <a:solidFill>
                  <a:srgbClr val="000000"/>
                </a:solidFill>
              </a:rPr>
              <a:t>Virtualbox</a:t>
            </a:r>
            <a:r>
              <a:rPr lang="en-US" altLang="en-US" dirty="0">
                <a:solidFill>
                  <a:srgbClr val="000000"/>
                </a:solidFill>
              </a:rPr>
              <a:t> (open source and free on many platforms - </a:t>
            </a:r>
            <a:r>
              <a:rPr lang="en-US" altLang="en-US" dirty="0"/>
              <a:t>http://www.virtualbox.com) 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Use to run guest operating systems for exploration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850503E-0C66-4E1F-85A5-04BB5FC518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182563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Abstract View of Components of Computer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21815D40-5D25-4B93-A397-C7A0DFC21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871663"/>
            <a:ext cx="462121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69E77BD-F295-4D5C-88FB-9C1F0C2DF6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1613"/>
            <a:ext cx="8126413" cy="576262"/>
          </a:xfrm>
        </p:spPr>
        <p:txBody>
          <a:bodyPr/>
          <a:lstStyle/>
          <a:p>
            <a:r>
              <a:rPr lang="en-US" altLang="en-US" dirty="0"/>
              <a:t>What Operating Systems Do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FEE02D0-0B66-42F3-A811-C29D1CE4B6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46125" y="1120775"/>
            <a:ext cx="7940675" cy="4530725"/>
          </a:xfrm>
        </p:spPr>
        <p:txBody>
          <a:bodyPr/>
          <a:lstStyle/>
          <a:p>
            <a:r>
              <a:rPr lang="en-US" altLang="en-US" dirty="0"/>
              <a:t>Depends on the point of view</a:t>
            </a:r>
          </a:p>
          <a:p>
            <a:r>
              <a:rPr lang="en-US" altLang="en-US" dirty="0"/>
              <a:t>Users want convenience,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ease of use </a:t>
            </a:r>
            <a:r>
              <a:rPr lang="en-US" altLang="en-US" dirty="0"/>
              <a:t>and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good performance </a:t>
            </a:r>
          </a:p>
          <a:p>
            <a:pPr lvl="1"/>
            <a:r>
              <a:rPr lang="en-US" altLang="en-US" dirty="0"/>
              <a:t>Don</a:t>
            </a:r>
            <a:r>
              <a:rPr lang="ja-JP" altLang="en-US" dirty="0"/>
              <a:t>’</a:t>
            </a:r>
            <a:r>
              <a:rPr lang="en-US" altLang="ja-JP" dirty="0"/>
              <a:t>t care about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resource utilization</a:t>
            </a:r>
          </a:p>
          <a:p>
            <a:r>
              <a:rPr lang="en-US" altLang="en-US" dirty="0"/>
              <a:t>But shared computer such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mainframe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minicomputer</a:t>
            </a:r>
            <a:r>
              <a:rPr lang="en-US" altLang="en-US" dirty="0"/>
              <a:t> must keep all users happy</a:t>
            </a:r>
          </a:p>
          <a:p>
            <a:pPr lvl="1"/>
            <a:r>
              <a:rPr lang="en-US" altLang="en-US" dirty="0"/>
              <a:t>Operating system is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resource allocator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 program </a:t>
            </a:r>
            <a:r>
              <a:rPr lang="en-US" altLang="en-US" dirty="0"/>
              <a:t>making efficient use of HW and managing execution of user programs</a:t>
            </a:r>
          </a:p>
          <a:p>
            <a:r>
              <a:rPr lang="en-US" altLang="en-US" dirty="0"/>
              <a:t>Users of dedicate systems such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workstations</a:t>
            </a:r>
            <a:r>
              <a:rPr lang="en-US" altLang="en-US" dirty="0"/>
              <a:t> have dedicated resources but frequently use shared resources from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servers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Mobile devices like smartphones and tables are resource poor,  optimized for usability and battery life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Mobile user interfaces such as touch screens, voice recognition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Some computers have little or no user interface, such as embedded computers in devices and automobiles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Run primarily without user intervention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ED09A12-D842-4736-945B-046894987E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33463" y="198438"/>
            <a:ext cx="75326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Operating Sy</a:t>
            </a:r>
            <a:r>
              <a:rPr kumimoji="1" lang="en-US" altLang="en-US" dirty="0"/>
              <a:t>st</a:t>
            </a:r>
            <a:r>
              <a:rPr lang="en-US" altLang="en-US" dirty="0"/>
              <a:t>em Definition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BF6D041-5778-4E18-B7CE-FFE8B9C424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84225" y="1247775"/>
            <a:ext cx="7989661" cy="4728482"/>
          </a:xfrm>
        </p:spPr>
        <p:txBody>
          <a:bodyPr/>
          <a:lstStyle/>
          <a:p>
            <a:r>
              <a:rPr lang="en-US" altLang="en-US" dirty="0"/>
              <a:t>No universally accepted definition</a:t>
            </a:r>
          </a:p>
          <a:p>
            <a:r>
              <a:rPr lang="ja-JP" altLang="en-US" dirty="0"/>
              <a:t>“</a:t>
            </a:r>
            <a:r>
              <a:rPr lang="en-US" altLang="ja-JP" dirty="0"/>
              <a:t>Everything a vendor ships when you order an operating system</a:t>
            </a:r>
            <a:r>
              <a:rPr lang="ja-JP" altLang="en-US" dirty="0"/>
              <a:t>”</a:t>
            </a:r>
            <a:r>
              <a:rPr lang="en-US" altLang="ja-JP" dirty="0"/>
              <a:t> is a good approximation</a:t>
            </a:r>
          </a:p>
          <a:p>
            <a:pPr lvl="1"/>
            <a:r>
              <a:rPr lang="en-US" altLang="en-US" dirty="0"/>
              <a:t>But varies wildly</a:t>
            </a:r>
          </a:p>
          <a:p>
            <a:r>
              <a:rPr lang="ja-JP" altLang="en-US" dirty="0"/>
              <a:t>“</a:t>
            </a:r>
            <a:r>
              <a:rPr lang="en-US" altLang="ja-JP" dirty="0"/>
              <a:t>The one program running at all times on the computer</a:t>
            </a:r>
            <a:r>
              <a:rPr lang="ja-JP" altLang="en-US" dirty="0"/>
              <a:t>”</a:t>
            </a:r>
            <a:r>
              <a:rPr lang="en-US" altLang="ja-JP" dirty="0"/>
              <a:t> is the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kernel, </a:t>
            </a:r>
            <a:r>
              <a:rPr lang="en-US" altLang="ja-JP" dirty="0"/>
              <a:t>part of the operating system</a:t>
            </a:r>
          </a:p>
          <a:p>
            <a:r>
              <a:rPr lang="en-US" altLang="ja-JP" dirty="0"/>
              <a:t>Everything else is either</a:t>
            </a:r>
          </a:p>
          <a:p>
            <a:pPr lvl="1"/>
            <a:r>
              <a:rPr lang="en-US" altLang="ja-JP" dirty="0"/>
              <a:t>A </a:t>
            </a:r>
            <a:r>
              <a:rPr lang="en-US" altLang="ja-JP" b="1" i="1" dirty="0">
                <a:solidFill>
                  <a:srgbClr val="006699"/>
                </a:solidFill>
                <a:latin typeface="+mj-lt"/>
              </a:rPr>
              <a:t>system program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dirty="0"/>
              <a:t>(ships with the operating system, but not part of the kernel) , or</a:t>
            </a:r>
          </a:p>
          <a:p>
            <a:pPr lvl="1"/>
            <a:r>
              <a:rPr lang="en-US" altLang="ja-JP" dirty="0"/>
              <a:t>An </a:t>
            </a:r>
            <a:r>
              <a:rPr lang="en-US" altLang="ja-JP" b="1" i="1" dirty="0">
                <a:solidFill>
                  <a:srgbClr val="006699"/>
                </a:solidFill>
                <a:latin typeface="+mj-lt"/>
              </a:rPr>
              <a:t>application program</a:t>
            </a:r>
            <a:r>
              <a:rPr lang="en-US" altLang="ja-JP" dirty="0"/>
              <a:t>, all programs not associated with the operating system</a:t>
            </a:r>
          </a:p>
          <a:p>
            <a:r>
              <a:rPr lang="en-US" altLang="en-US" dirty="0"/>
              <a:t>Today’s OSes for general purpose and mobile computing also include 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middleware</a:t>
            </a:r>
            <a:r>
              <a:rPr lang="en-US" altLang="en-US" dirty="0"/>
              <a:t> – a set of software frameworks that provide addition services to application developers such as databases, multimedia, graphics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F3E9582F-73D2-4BB5-8C85-155733606E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2100" y="2897302"/>
            <a:ext cx="8813800" cy="1063396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sz="3200" b="1" dirty="0">
                <a:solidFill>
                  <a:srgbClr val="006699"/>
                </a:solidFill>
                <a:latin typeface="+mj-lt"/>
              </a:rPr>
              <a:t>Overview of Computer System Structure </a:t>
            </a:r>
          </a:p>
        </p:txBody>
      </p:sp>
    </p:spTree>
    <p:extLst>
      <p:ext uri="{BB962C8B-B14F-4D97-AF65-F5344CB8AC3E}">
        <p14:creationId xmlns:p14="http://schemas.microsoft.com/office/powerpoint/2010/main" val="81815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0E04BB2-CAE4-47E7-A8ED-B827B1313F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8363" y="214313"/>
            <a:ext cx="7639050" cy="576262"/>
          </a:xfrm>
        </p:spPr>
        <p:txBody>
          <a:bodyPr/>
          <a:lstStyle/>
          <a:p>
            <a:pPr eaLnBrk="1" hangingPunct="1"/>
            <a:r>
              <a:rPr lang="en-US" altLang="en-US"/>
              <a:t>Computer System Organization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3E9582F-73D2-4BB5-8C85-155733606E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74700" y="1233488"/>
            <a:ext cx="7639050" cy="4530725"/>
          </a:xfrm>
        </p:spPr>
        <p:txBody>
          <a:bodyPr/>
          <a:lstStyle/>
          <a:p>
            <a:r>
              <a:rPr lang="en-US" altLang="en-US" dirty="0"/>
              <a:t>Computer-system operation</a:t>
            </a:r>
          </a:p>
          <a:p>
            <a:pPr lvl="1"/>
            <a:r>
              <a:rPr lang="en-US" altLang="en-US" dirty="0"/>
              <a:t>One or more CPUs, device controllers connect through common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bus</a:t>
            </a:r>
            <a:r>
              <a:rPr lang="en-US" altLang="en-US" dirty="0"/>
              <a:t> providing access to shared memory</a:t>
            </a:r>
          </a:p>
          <a:p>
            <a:pPr lvl="1"/>
            <a:r>
              <a:rPr lang="en-US" altLang="en-US" dirty="0"/>
              <a:t>Concurrent execution of CPUs and devices competing for memory cycles</a:t>
            </a:r>
          </a:p>
          <a:p>
            <a:pPr lvl="1"/>
            <a:endParaRPr lang="en-US" altLang="en-US" dirty="0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D0CB787C-9399-460E-B386-5CC6E671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3098800"/>
            <a:ext cx="621665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633364A-2762-4B99-8AB9-6D18C2AFCC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85825" y="220663"/>
            <a:ext cx="7605713" cy="576262"/>
          </a:xfrm>
        </p:spPr>
        <p:txBody>
          <a:bodyPr/>
          <a:lstStyle/>
          <a:p>
            <a:pPr eaLnBrk="1" hangingPunct="1"/>
            <a:r>
              <a:rPr lang="en-US" altLang="en-US"/>
              <a:t>Computer-System Operation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864A599-FF25-49B5-8AA3-7045B629D1D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9"/>
            <a:ext cx="7390099" cy="4528334"/>
          </a:xfrm>
        </p:spPr>
        <p:txBody>
          <a:bodyPr/>
          <a:lstStyle/>
          <a:p>
            <a:r>
              <a:rPr lang="en-US" altLang="en-US" dirty="0"/>
              <a:t>I/O devices and the CPU can execute concurrently</a:t>
            </a:r>
            <a:endParaRPr lang="en-US" altLang="en-US" sz="800" dirty="0"/>
          </a:p>
          <a:p>
            <a:r>
              <a:rPr lang="en-US" altLang="en-US" dirty="0"/>
              <a:t>Each device controller is in charge of a particular device type</a:t>
            </a:r>
            <a:endParaRPr lang="en-US" altLang="en-US" sz="800" dirty="0"/>
          </a:p>
          <a:p>
            <a:r>
              <a:rPr lang="en-US" altLang="en-US" dirty="0"/>
              <a:t>Each device controller has a local buffer</a:t>
            </a:r>
          </a:p>
          <a:p>
            <a:r>
              <a:rPr lang="en-US" altLang="en-US" dirty="0"/>
              <a:t>Each device controller type has an operating system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 driver</a:t>
            </a:r>
            <a:r>
              <a:rPr lang="en-US" altLang="en-US" dirty="0"/>
              <a:t> to manage it</a:t>
            </a:r>
            <a:endParaRPr lang="en-US" altLang="en-US" sz="800" dirty="0"/>
          </a:p>
          <a:p>
            <a:r>
              <a:rPr lang="en-US" altLang="en-US" dirty="0"/>
              <a:t>CPU moves data from/to main memory to/from local buffers</a:t>
            </a:r>
            <a:endParaRPr lang="en-US" altLang="en-US" sz="800" dirty="0"/>
          </a:p>
          <a:p>
            <a:r>
              <a:rPr lang="en-US" altLang="en-US" dirty="0"/>
              <a:t>I/O is from the device to local buffer of controller</a:t>
            </a:r>
            <a:endParaRPr lang="en-US" altLang="en-US" sz="800" dirty="0"/>
          </a:p>
          <a:p>
            <a:r>
              <a:rPr lang="en-US" altLang="en-US" dirty="0"/>
              <a:t>Device controller informs CPU that it has finished its operation by causing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interrupt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11677</TotalTime>
  <Words>2183</Words>
  <Application>Microsoft Office PowerPoint</Application>
  <PresentationFormat>On-screen Show (4:3)</PresentationFormat>
  <Paragraphs>205</Paragraphs>
  <Slides>34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1:  Introduction</vt:lpstr>
      <vt:lpstr>What is an Operating System?</vt:lpstr>
      <vt:lpstr>Computer System Structure</vt:lpstr>
      <vt:lpstr>Abstract View of Components of Computer</vt:lpstr>
      <vt:lpstr>What Operating Systems Do</vt:lpstr>
      <vt:lpstr>Operating System Definition</vt:lpstr>
      <vt:lpstr>PowerPoint Presentation</vt:lpstr>
      <vt:lpstr>Computer System Organization</vt:lpstr>
      <vt:lpstr>Computer-System Operation</vt:lpstr>
      <vt:lpstr>Common Functions of Interrupts</vt:lpstr>
      <vt:lpstr>Interrupt Timeline</vt:lpstr>
      <vt:lpstr>Interrupt Handling</vt:lpstr>
      <vt:lpstr>Interrupt-drive I/O Cycle</vt:lpstr>
      <vt:lpstr>I/O Structure</vt:lpstr>
      <vt:lpstr>I/O Structure (Cont.)</vt:lpstr>
      <vt:lpstr>Storage Definitions and Notation Review</vt:lpstr>
      <vt:lpstr>How a Modern Computer Works</vt:lpstr>
      <vt:lpstr>Von Neumann (Princeton) architecture</vt:lpstr>
      <vt:lpstr>Harvard architecture</vt:lpstr>
      <vt:lpstr>Direct Memory Access Structure</vt:lpstr>
      <vt:lpstr>Operating-System Operations</vt:lpstr>
      <vt:lpstr>Multiprogramming (Batch system)</vt:lpstr>
      <vt:lpstr>Multitasking (Timesharing)</vt:lpstr>
      <vt:lpstr>Dual-mode Operation</vt:lpstr>
      <vt:lpstr>Transition from User to Kernel Mode</vt:lpstr>
      <vt:lpstr>Virtualization</vt:lpstr>
      <vt:lpstr>Virtualization (cont.)</vt:lpstr>
      <vt:lpstr>Computing Environments - Virtualization</vt:lpstr>
      <vt:lpstr>PowerPoint Presentation</vt:lpstr>
      <vt:lpstr>Cloud Computing</vt:lpstr>
      <vt:lpstr>Cloud Computing (Cont.)</vt:lpstr>
      <vt:lpstr>PowerPoint Presentation</vt:lpstr>
      <vt:lpstr>Real-Time Embedded Systems</vt:lpstr>
      <vt:lpstr>Free and Open-Source Operating Systems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Ladislau Boloni</cp:lastModifiedBy>
  <cp:revision>256</cp:revision>
  <cp:lastPrinted>2001-06-14T13:58:17Z</cp:lastPrinted>
  <dcterms:created xsi:type="dcterms:W3CDTF">2011-01-13T23:43:38Z</dcterms:created>
  <dcterms:modified xsi:type="dcterms:W3CDTF">2020-08-26T19:32:51Z</dcterms:modified>
</cp:coreProperties>
</file>