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9"/>
  </p:notesMasterIdLst>
  <p:handoutMasterIdLst>
    <p:handoutMasterId r:id="rId70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403" r:id="rId13"/>
    <p:sldId id="404" r:id="rId14"/>
    <p:sldId id="342" r:id="rId15"/>
    <p:sldId id="343" r:id="rId16"/>
    <p:sldId id="348" r:id="rId17"/>
    <p:sldId id="399" r:id="rId18"/>
    <p:sldId id="349" r:id="rId19"/>
    <p:sldId id="350" r:id="rId20"/>
    <p:sldId id="351" r:id="rId21"/>
    <p:sldId id="352" r:id="rId22"/>
    <p:sldId id="353" r:id="rId23"/>
    <p:sldId id="360" r:id="rId24"/>
    <p:sldId id="361" r:id="rId25"/>
    <p:sldId id="362" r:id="rId26"/>
    <p:sldId id="363" r:id="rId27"/>
    <p:sldId id="419" r:id="rId28"/>
    <p:sldId id="365" r:id="rId29"/>
    <p:sldId id="366" r:id="rId30"/>
    <p:sldId id="367" r:id="rId31"/>
    <p:sldId id="400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01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395" r:id="rId6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6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9622B3D-0367-4444-9539-0A19B9C5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F231A0-42E6-42C1-AA16-355CDC8B6E93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A8275E6-FD6A-48F9-B73C-B9CBBABB9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E929097-3E92-4823-A49C-65FB8759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CE4291-D714-4279-B2A7-8F16FBBE145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7EC0B7F-4FC3-4478-9027-E8EE05E8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D394CA-65D6-4B9E-8B3A-820F32DF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B53706C-F40D-4391-BED3-927BEFA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DBF7E6E-01C9-4F8E-8169-2A534741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A712DA-57B7-4C35-AF2D-585D6C4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3FF6E01-B082-4987-9C4A-C0A440FA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35C5DFA-BB79-4089-88B7-D92F5341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9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B84DD3-4A46-4765-841C-BF9DFC0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8B9C40-FB55-4BC1-9678-A5A9E978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491697-DEDE-4F27-95FC-692C936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AC41D-CD6D-4AA1-A267-3D1BBA2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2C41C68-24EF-44DE-8ADF-448757180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E0286C-F756-496E-ABEB-5613EE2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8630376-BF82-4C11-BC51-C4D2919A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051F425-51BF-47D4-98B0-661C9EA6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A1B636A9-AB21-4ABC-8AA3-56D421424B4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623C3AB-13C0-4491-A41B-99C50D89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853500B-FBC1-47E1-B755-E9D8F229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96BDB3D-3FA1-40ED-87F9-5B98734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9997BE-9BB1-4138-B224-8F7553DD50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/>
              <a:t>Chapter 9: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900238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57513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Memory 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03325"/>
            <a:ext cx="7678381" cy="44831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r>
              <a:rPr lang="en-US" altLang="en-US" dirty="0"/>
              <a:t>Example: ARMv8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550" y="1709738"/>
            <a:ext cx="7001977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6" y="1164447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5" y="3844115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6875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1138238"/>
            <a:ext cx="7604449" cy="4821237"/>
          </a:xfrm>
        </p:spPr>
        <p:txBody>
          <a:bodyPr/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0145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a more 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/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1K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22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10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12-bit 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/>
          <a:lstStyle/>
          <a:p>
            <a:r>
              <a:rPr lang="en-US" altLang="en-US" dirty="0"/>
              <a:t>Consider modern, 64-bit operating system example with tightly integrated HW</a:t>
            </a:r>
          </a:p>
          <a:p>
            <a:pPr lvl="1"/>
            <a:r>
              <a:rPr lang="en-US" altLang="en-US" dirty="0"/>
              <a:t>Goals are efficiency, low overhead</a:t>
            </a:r>
          </a:p>
          <a:p>
            <a:r>
              <a:rPr lang="en-US" altLang="en-US" dirty="0"/>
              <a:t>Based on hashing, but more complex</a:t>
            </a:r>
          </a:p>
          <a:p>
            <a:r>
              <a:rPr lang="en-US" altLang="en-US" dirty="0"/>
              <a:t>Two hash tables</a:t>
            </a:r>
          </a:p>
          <a:p>
            <a:pPr lvl="1"/>
            <a:r>
              <a:rPr lang="en-US" altLang="en-US" dirty="0"/>
              <a:t>One kernel and one for all user processes</a:t>
            </a:r>
          </a:p>
          <a:p>
            <a:pPr lvl="1"/>
            <a:r>
              <a:rPr lang="en-US" altLang="en-US" dirty="0"/>
              <a:t>Each maps memory addresses from virtual to physical memory</a:t>
            </a:r>
          </a:p>
          <a:p>
            <a:pPr lvl="1"/>
            <a:r>
              <a:rPr lang="en-US" altLang="en-US" dirty="0"/>
              <a:t>Each entry represents a contiguous area of mapped virtual memory,</a:t>
            </a:r>
          </a:p>
          <a:p>
            <a:pPr lvl="2"/>
            <a:r>
              <a:rPr lang="en-US" altLang="en-US" dirty="0"/>
              <a:t>More efficient than having a separate hash-table entry for each page</a:t>
            </a:r>
          </a:p>
          <a:p>
            <a:pPr lvl="1"/>
            <a:r>
              <a:rPr lang="en-US" altLang="en-US" dirty="0"/>
              <a:t>Each entry has  base address and  span (indicating the number of pages the entry represents)</a:t>
            </a:r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688424" cy="1690687"/>
          </a:xfrm>
        </p:spPr>
        <p:txBody>
          <a:bodyPr/>
          <a:lstStyle/>
          <a:p>
            <a:r>
              <a:rPr lang="en-US" altLang="en-US" dirty="0"/>
              <a:t>Need to censure that a process can access only access those addresses in it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0" y="2725414"/>
            <a:ext cx="3263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/>
          <a:lstStyle/>
          <a:p>
            <a:r>
              <a:rPr lang="en-US" altLang="en-US" dirty="0"/>
              <a:t>TLB holds translation table entries (TTEs) for fast hardware lookups</a:t>
            </a:r>
          </a:p>
          <a:p>
            <a:pPr lvl="1"/>
            <a:r>
              <a:rPr lang="en-US" altLang="en-US" dirty="0"/>
              <a:t>A cache of TTEs reside in a translation storage buffer (TSB)</a:t>
            </a:r>
          </a:p>
          <a:p>
            <a:pPr lvl="2"/>
            <a:r>
              <a:rPr lang="en-US" altLang="en-US" dirty="0"/>
              <a:t>Includes an entry per recently accessed page</a:t>
            </a:r>
          </a:p>
          <a:p>
            <a:r>
              <a:rPr lang="en-US" altLang="en-US" dirty="0"/>
              <a:t>Virtual address reference causes TLB search </a:t>
            </a:r>
          </a:p>
          <a:p>
            <a:pPr lvl="1"/>
            <a:r>
              <a:rPr lang="en-US" altLang="en-US" dirty="0"/>
              <a:t>If miss, hardware walks the in-memory TSB looking for the TTE corresponding to the address</a:t>
            </a:r>
          </a:p>
          <a:p>
            <a:pPr lvl="2"/>
            <a:r>
              <a:rPr lang="en-US" altLang="en-US" dirty="0"/>
              <a:t>If match found, the CPU copies the TSB entry into the TLB and translation completes</a:t>
            </a:r>
          </a:p>
          <a:p>
            <a:pPr lvl="2"/>
            <a:r>
              <a:rPr lang="en-US" altLang="en-US" dirty="0"/>
              <a:t>If no match found, kernel interrupted to search the hash table</a:t>
            </a:r>
          </a:p>
          <a:p>
            <a:pPr lvl="3"/>
            <a:r>
              <a:rPr lang="en-US" altLang="en-US" dirty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5067300"/>
          </a:xfrm>
        </p:spPr>
        <p:txBody>
          <a:bodyPr/>
          <a:lstStyle/>
          <a:p>
            <a:r>
              <a:rPr lang="en-US" altLang="en-US" dirty="0"/>
              <a:t>A process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dirty="0"/>
              <a:t> temporarily out of memory to a backing store, and then brought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dirty="0"/>
              <a:t> into memory for continued execution</a:t>
            </a:r>
          </a:p>
          <a:p>
            <a:pPr lvl="1"/>
            <a:r>
              <a:rPr lang="en-US" altLang="en-US" dirty="0"/>
              <a:t>Total physical memory space of processes can exceed physical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dirty="0"/>
              <a:t>Major part of swap time is transfer time; total transfer time is directly proportional to the amount of memory swapped</a:t>
            </a:r>
          </a:p>
          <a:p>
            <a:r>
              <a:rPr lang="en-US" altLang="en-US" dirty="0"/>
              <a:t>System maintains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32000"/>
            <a:ext cx="5251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58776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049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0845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12873</TotalTime>
  <Words>3857</Words>
  <Application>Microsoft Office PowerPoint</Application>
  <PresentationFormat>On-screen Show (4:3)</PresentationFormat>
  <Paragraphs>487</Paragraphs>
  <Slides>67</Slides>
  <Notes>58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9:  Main Memory</vt:lpstr>
      <vt:lpstr>Chapter 9:  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 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348</cp:revision>
  <cp:lastPrinted>2013-09-30T19:34:56Z</cp:lastPrinted>
  <dcterms:created xsi:type="dcterms:W3CDTF">2011-01-13T23:43:38Z</dcterms:created>
  <dcterms:modified xsi:type="dcterms:W3CDTF">2020-10-19T19:04:13Z</dcterms:modified>
</cp:coreProperties>
</file>