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39"/>
  </p:notesMasterIdLst>
  <p:sldIdLst>
    <p:sldId id="311" r:id="rId2"/>
    <p:sldId id="334" r:id="rId3"/>
    <p:sldId id="335" r:id="rId4"/>
    <p:sldId id="336" r:id="rId5"/>
    <p:sldId id="337" r:id="rId6"/>
    <p:sldId id="390" r:id="rId7"/>
    <p:sldId id="338" r:id="rId8"/>
    <p:sldId id="391" r:id="rId9"/>
    <p:sldId id="339" r:id="rId10"/>
    <p:sldId id="340" r:id="rId11"/>
    <p:sldId id="263" r:id="rId12"/>
    <p:sldId id="264" r:id="rId13"/>
    <p:sldId id="265" r:id="rId14"/>
    <p:sldId id="312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93" r:id="rId36"/>
    <p:sldId id="313" r:id="rId37"/>
    <p:sldId id="374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06">
          <p15:clr>
            <a:srgbClr val="A4A3A4"/>
          </p15:clr>
        </p15:guide>
        <p15:guide id="2" pos="5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 autoAdjust="0"/>
    <p:restoredTop sz="94712" autoAdjust="0"/>
  </p:normalViewPr>
  <p:slideViewPr>
    <p:cSldViewPr snapToGrid="0">
      <p:cViewPr varScale="1">
        <p:scale>
          <a:sx n="110" d="100"/>
          <a:sy n="110" d="100"/>
        </p:scale>
        <p:origin x="764" y="52"/>
      </p:cViewPr>
      <p:guideLst>
        <p:guide orient="horz" pos="806"/>
        <p:guide pos="5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7E06DF2F-9378-43DB-A144-BC00B84DB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F1861B-9500-400A-BEC1-08D21B1AA98C}" type="slidenum">
              <a:rPr lang="en-US"/>
              <a:pPr/>
              <a:t>1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271DD0-B730-4521-8D8C-EEFAF64A90A8}" type="slidenum">
              <a:rPr lang="en-US"/>
              <a:pPr/>
              <a:t>13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8874B3-B335-49D5-AE43-FE9C643079FF}" type="slidenum">
              <a:rPr lang="en-US"/>
              <a:pPr/>
              <a:t>15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5248A1-32FC-4439-BE81-282B018E9AAE}" type="slidenum">
              <a:rPr lang="en-US"/>
              <a:pPr/>
              <a:t>16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0493E6-7AF6-4086-AD20-F0D96767F92D}" type="slidenum">
              <a:rPr lang="en-US"/>
              <a:pPr/>
              <a:t>17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6F9EC5-7B21-4A19-8D52-6F7F64142719}" type="slidenum">
              <a:rPr lang="en-US"/>
              <a:pPr/>
              <a:t>18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CDB452-A73C-4883-B794-28EB2169808F}" type="slidenum">
              <a:rPr lang="en-US"/>
              <a:pPr/>
              <a:t>19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E70839-ECF7-47F4-806E-1C8DFBF6D8C7}" type="slidenum">
              <a:rPr lang="en-US"/>
              <a:pPr/>
              <a:t>20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5CC290-B9AE-4956-AA50-47E291397AD8}" type="slidenum">
              <a:rPr lang="en-US"/>
              <a:pPr/>
              <a:t>21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181EA4-16F2-4502-AFFA-25DA93A46C13}" type="slidenum">
              <a:rPr lang="en-US"/>
              <a:pPr/>
              <a:t>22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4E11F3-BB8A-4AD7-ADAE-2EEA1C01CD5F}" type="slidenum">
              <a:rPr lang="en-US"/>
              <a:pPr/>
              <a:t>23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6A6A9FC1-A8E6-42BF-B73D-2686101A38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5468946-D63A-4C50-8484-1C1878684B34}" type="slidenum">
              <a:rPr lang="en-US" altLang="en-US">
                <a:latin typeface="Times New Roman" panose="02020603050405020304" pitchFamily="18" charset="0"/>
              </a:rPr>
              <a:pPr/>
              <a:t>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D2A19888-A8C1-43FE-88AF-CDB762716F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06DE84FA-D8B5-4540-92DE-AEA0490B7B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52328C-F4EE-4953-B497-6F56A65A6E9D}" type="slidenum">
              <a:rPr lang="en-US"/>
              <a:pPr/>
              <a:t>24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0197BD-8B0B-4580-8298-F3A9F4BC6276}" type="slidenum">
              <a:rPr lang="en-US"/>
              <a:pPr/>
              <a:t>25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7FE153-E1C4-420A-AA01-4E330A5E7867}" type="slidenum">
              <a:rPr lang="en-US"/>
              <a:pPr/>
              <a:t>26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0EE8CE-CDBD-46FC-8C5A-E7EA10E39E2D}" type="slidenum">
              <a:rPr lang="en-US"/>
              <a:pPr/>
              <a:t>27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8CCA4C-15A1-4201-99C7-B40D47A339B4}" type="slidenum">
              <a:rPr lang="en-US"/>
              <a:pPr/>
              <a:t>28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3BF5D1-D952-454C-82D7-E46B191E24BE}" type="slidenum">
              <a:rPr lang="en-US"/>
              <a:pPr/>
              <a:t>29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B0FEB3-914D-4F8D-BE13-35D9E462569C}" type="slidenum">
              <a:rPr lang="en-US"/>
              <a:pPr/>
              <a:t>30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422CBA-BE82-43CD-8D74-D34ECA953440}" type="slidenum">
              <a:rPr lang="en-US"/>
              <a:pPr/>
              <a:t>31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A7FCDF-6753-4E0D-AC64-F6EE3E3ED289}" type="slidenum">
              <a:rPr lang="en-US"/>
              <a:pPr/>
              <a:t>32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185A7E-4B0B-466F-9791-FF0C1BEB4BA5}" type="slidenum">
              <a:rPr lang="en-US"/>
              <a:pPr/>
              <a:t>33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91BC2CFA-CF92-4BDF-B957-7B2AA704A2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3F69C15-510F-4E7A-AFE2-2A1CB4B825E5}" type="slidenum">
              <a:rPr lang="en-US" altLang="en-US">
                <a:latin typeface="Times New Roman" panose="02020603050405020304" pitchFamily="18" charset="0"/>
              </a:rPr>
              <a:pPr/>
              <a:t>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8CFA8405-5ACE-41C2-99CC-853CCB9B40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5FE08D11-759B-40E8-AB84-1086571F16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CF4E22-D128-45F3-BDDE-E109903A99CF}" type="slidenum">
              <a:rPr lang="en-US"/>
              <a:pPr/>
              <a:t>34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D4D583-219B-4415-A7C1-388E7C4E294C}" type="slidenum">
              <a:rPr lang="en-US"/>
              <a:pPr/>
              <a:t>35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id="{8338F443-78F0-4F43-BB8F-427B504963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792A193-CB67-40D2-8E04-98902EACC809}" type="slidenum">
              <a:rPr lang="en-US" altLang="en-US">
                <a:latin typeface="Times New Roman" panose="02020603050405020304" pitchFamily="18" charset="0"/>
              </a:rPr>
              <a:pPr/>
              <a:t>37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12A9BFF7-2B0B-4AFE-937A-4D63A41A8E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7FDFDD79-6536-4257-8C8A-68062483B4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F3415218-6C74-414F-87AE-A64A3D1F8E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070A50C2-2246-4895-9879-CC5445A24D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4C4579D8-A754-40D5-8160-4D26D97CCF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3EBFD826-6162-4816-B0D4-3B8A48C589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9DF4083D-A862-46C5-A8CE-5FC2B99B65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70B9878-6190-4C4D-868B-755B0A86339A}" type="slidenum">
              <a:rPr lang="en-US" altLang="en-US">
                <a:latin typeface="Times New Roman" panose="02020603050405020304" pitchFamily="18" charset="0"/>
              </a:rPr>
              <a:pPr/>
              <a:t>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7D5D6893-E462-424D-8BF4-6814048647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98BDF039-3708-4905-9F61-B72E595435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B35BF571-C726-464D-BD26-3B8D84CE9A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445C89D-96C8-4EF9-A135-24CBE1CF2ADB}" type="slidenum">
              <a:rPr lang="en-US" altLang="en-US">
                <a:latin typeface="Times New Roman" panose="02020603050405020304" pitchFamily="18" charset="0"/>
              </a:rPr>
              <a:pPr/>
              <a:t>10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24C9A29B-5D2A-4799-BABC-A35F9972C6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A3CA06E5-B4F0-400B-9B7A-8D455A5956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F9AB70-4909-4FC6-9B22-BE5AC8AB999A}" type="slidenum">
              <a:rPr lang="en-US"/>
              <a:pPr/>
              <a:t>11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910130-7328-4C53-8396-B958562DAA37}" type="slidenum">
              <a:rPr lang="en-US"/>
              <a:pPr/>
              <a:t>12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336699"/>
                </a:solidFill>
                <a:latin typeface="Helvetica" pitchFamily="34" charset="0"/>
              </a:rPr>
              <a:t>Silberschatz, Galvin and Gagne ©2009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6988" y="6613525"/>
            <a:ext cx="2670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>
                <a:solidFill>
                  <a:srgbClr val="336699"/>
                </a:solidFill>
                <a:latin typeface="Helvetica" pitchFamily="34" charset="0"/>
              </a:rPr>
              <a:t>Operating System Concepts – 8</a:t>
            </a:r>
            <a:r>
              <a:rPr lang="en-US" sz="1000" b="1" baseline="30000">
                <a:solidFill>
                  <a:srgbClr val="336699"/>
                </a:solidFill>
                <a:latin typeface="Helvetica" pitchFamily="34" charset="0"/>
              </a:rPr>
              <a:t>th</a:t>
            </a:r>
            <a:r>
              <a:rPr lang="en-US" sz="1000" b="1">
                <a:solidFill>
                  <a:srgbClr val="336699"/>
                </a:solidFill>
                <a:latin typeface="Helvetica" pitchFamily="34" charset="0"/>
              </a:rPr>
              <a:t> Edition,</a:t>
            </a:r>
          </a:p>
        </p:txBody>
      </p:sp>
      <p:pic>
        <p:nvPicPr>
          <p:cNvPr id="9" name="Picture 9" descr="dino_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24326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233488"/>
            <a:ext cx="8229600" cy="4530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09574" name="Line 6"/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9575" name="Rectangle 7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09576" name="Rectangle 8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09577" name="Text Box 9"/>
          <p:cNvSpPr txBox="1">
            <a:spLocks noChangeArrowheads="1"/>
          </p:cNvSpPr>
          <p:nvPr/>
        </p:nvSpPr>
        <p:spPr bwMode="auto">
          <a:xfrm>
            <a:off x="4222750" y="6613525"/>
            <a:ext cx="514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006699"/>
                </a:solidFill>
                <a:latin typeface="Helvetica" pitchFamily="34" charset="0"/>
              </a:rPr>
              <a:t>11.</a:t>
            </a:r>
            <a:fld id="{211D5967-DC2D-429B-B193-C16D60101EBB}" type="slidenum">
              <a:rPr lang="en-US" sz="1000" b="1">
                <a:solidFill>
                  <a:srgbClr val="006699"/>
                </a:solidFill>
                <a:latin typeface="Helvetica" pitchFamily="34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1000" b="1">
              <a:solidFill>
                <a:srgbClr val="006699"/>
              </a:solidFill>
              <a:latin typeface="Helvetica" pitchFamily="34" charset="0"/>
            </a:endParaRPr>
          </a:p>
        </p:txBody>
      </p:sp>
      <p:sp>
        <p:nvSpPr>
          <p:cNvPr id="109578" name="Text Box 10"/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006699"/>
                </a:solidFill>
                <a:latin typeface="Helvetica" pitchFamily="34" charset="0"/>
              </a:rPr>
              <a:t>Silberschatz, Galvin and Gagne ©2009</a:t>
            </a:r>
          </a:p>
        </p:txBody>
      </p:sp>
      <p:sp>
        <p:nvSpPr>
          <p:cNvPr id="109579" name="Text Box 11"/>
          <p:cNvSpPr txBox="1">
            <a:spLocks noChangeArrowheads="1"/>
          </p:cNvSpPr>
          <p:nvPr/>
        </p:nvSpPr>
        <p:spPr bwMode="auto">
          <a:xfrm>
            <a:off x="185738" y="6621463"/>
            <a:ext cx="2635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>
                <a:solidFill>
                  <a:srgbClr val="006699"/>
                </a:solidFill>
                <a:latin typeface="Helvetica" pitchFamily="34" charset="0"/>
              </a:rPr>
              <a:t>Operating System Concepts – 8</a:t>
            </a:r>
            <a:r>
              <a:rPr lang="en-US" sz="1000" b="1" baseline="30000">
                <a:solidFill>
                  <a:srgbClr val="006699"/>
                </a:solidFill>
                <a:latin typeface="Helvetica" pitchFamily="34" charset="0"/>
              </a:rPr>
              <a:t>th</a:t>
            </a:r>
            <a:r>
              <a:rPr lang="en-US" sz="1000" b="1">
                <a:solidFill>
                  <a:srgbClr val="006699"/>
                </a:solidFill>
                <a:latin typeface="Helvetica" pitchFamily="34" charset="0"/>
              </a:rPr>
              <a:t> Edition</a:t>
            </a:r>
          </a:p>
        </p:txBody>
      </p:sp>
      <p:pic>
        <p:nvPicPr>
          <p:cNvPr id="1036" name="Picture 12" descr="dino_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90000"/>
        <a:buFont typeface="Monotype Sorts" pitchFamily="2" charset="2"/>
        <a:buChar char="n"/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80000"/>
        <a:buFont typeface="Monotype Sorts" pitchFamily="2" charset="2"/>
        <a:buChar char="l"/>
        <a:defRPr kumimoji="1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itchFamily="18" charset="2"/>
        <a:buChar char="4"/>
        <a:defRPr kumimoji="1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/>
              <a:t>Chapter 11:  File System Implementation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1BD3092-619A-49B7-879A-16232D9B7D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81088" y="198438"/>
            <a:ext cx="7810500" cy="576262"/>
          </a:xfrm>
        </p:spPr>
        <p:txBody>
          <a:bodyPr/>
          <a:lstStyle/>
          <a:p>
            <a:pPr eaLnBrk="1" hangingPunct="1"/>
            <a:r>
              <a:rPr lang="en-US" altLang="en-US"/>
              <a:t>In-Memory File System Structures</a:t>
            </a:r>
            <a:endParaRPr lang="en-US" altLang="en-US" sz="2400"/>
          </a:p>
        </p:txBody>
      </p:sp>
      <p:pic>
        <p:nvPicPr>
          <p:cNvPr id="14339" name="Picture 5">
            <a:extLst>
              <a:ext uri="{FF2B5EF4-FFF2-40B4-BE49-F238E27FC236}">
                <a16:creationId xmlns:a16="http://schemas.microsoft.com/office/drawing/2014/main" id="{26D1E889-C56F-4462-8742-97E140AE0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3" y="1276350"/>
            <a:ext cx="6122987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7404100" cy="576262"/>
          </a:xfrm>
        </p:spPr>
        <p:txBody>
          <a:bodyPr/>
          <a:lstStyle/>
          <a:p>
            <a:pPr eaLnBrk="1" hangingPunct="1"/>
            <a:r>
              <a:rPr lang="en-US"/>
              <a:t>Virtual File Systems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Virtual File Systems (VFS) provide an object-oriented way of implementing file systems.</a:t>
            </a:r>
          </a:p>
          <a:p>
            <a:endParaRPr lang="en-US"/>
          </a:p>
          <a:p>
            <a:r>
              <a:rPr lang="en-US"/>
              <a:t>VFS allows the same system call interface (the API) to be used for different types of file systems.</a:t>
            </a:r>
          </a:p>
          <a:p>
            <a:endParaRPr lang="en-US"/>
          </a:p>
          <a:p>
            <a:r>
              <a:rPr lang="en-US"/>
              <a:t>The API is to the VFS interface, rather than any specific type of file system.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Schematic View of Virtual File System</a:t>
            </a:r>
            <a:endParaRPr lang="en-US" sz="2400"/>
          </a:p>
        </p:txBody>
      </p:sp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9263" y="1377950"/>
            <a:ext cx="5872162" cy="441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Directory Implementation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Linear list</a:t>
            </a:r>
            <a:r>
              <a:rPr lang="en-US"/>
              <a:t> of file names with pointer to the data blocks.</a:t>
            </a:r>
          </a:p>
          <a:p>
            <a:pPr lvl="1"/>
            <a:r>
              <a:rPr lang="en-US"/>
              <a:t>simple to program</a:t>
            </a:r>
          </a:p>
          <a:p>
            <a:pPr lvl="1"/>
            <a:r>
              <a:rPr lang="en-US"/>
              <a:t>time-consuming to execute</a:t>
            </a:r>
            <a:br>
              <a:rPr lang="en-US"/>
            </a:br>
            <a:endParaRPr lang="en-US"/>
          </a:p>
          <a:p>
            <a:r>
              <a:rPr lang="en-US" b="1"/>
              <a:t>Hash Table</a:t>
            </a:r>
            <a:r>
              <a:rPr lang="en-US"/>
              <a:t> – linear list with hash data structure.</a:t>
            </a:r>
          </a:p>
          <a:p>
            <a:pPr lvl="1"/>
            <a:r>
              <a:rPr lang="en-US"/>
              <a:t>decreases directory search time</a:t>
            </a:r>
          </a:p>
          <a:p>
            <a:pPr lvl="1"/>
            <a:r>
              <a:rPr lang="en-US" b="1"/>
              <a:t>collisions</a:t>
            </a:r>
            <a:r>
              <a:rPr lang="en-US"/>
              <a:t> – situations where two file names hash to the same location</a:t>
            </a:r>
          </a:p>
          <a:p>
            <a:pPr lvl="1"/>
            <a:r>
              <a:rPr lang="en-US"/>
              <a:t>fixed size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6509" y="2660795"/>
            <a:ext cx="8229600" cy="576262"/>
          </a:xfrm>
        </p:spPr>
        <p:txBody>
          <a:bodyPr/>
          <a:lstStyle/>
          <a:p>
            <a:r>
              <a:rPr lang="en-US" dirty="0"/>
              <a:t>Allocation methods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Allocation Methods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 allocation method refers to how disk blocks are allocated for files:</a:t>
            </a:r>
          </a:p>
          <a:p>
            <a:endParaRPr lang="en-US"/>
          </a:p>
          <a:p>
            <a:r>
              <a:rPr lang="en-US" b="1"/>
              <a:t>Contiguous allocation</a:t>
            </a:r>
          </a:p>
          <a:p>
            <a:endParaRPr lang="en-US" b="1"/>
          </a:p>
          <a:p>
            <a:r>
              <a:rPr lang="en-US" b="1"/>
              <a:t>Linked allocation</a:t>
            </a:r>
          </a:p>
          <a:p>
            <a:endParaRPr lang="en-US" b="1"/>
          </a:p>
          <a:p>
            <a:r>
              <a:rPr lang="en-US" b="1"/>
              <a:t>Indexed allocation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Contiguous Allocation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370763" cy="4138612"/>
          </a:xfrm>
          <a:noFill/>
        </p:spPr>
        <p:txBody>
          <a:bodyPr/>
          <a:lstStyle/>
          <a:p>
            <a:r>
              <a:rPr lang="en-US" dirty="0"/>
              <a:t>Each file occupies a set of contiguous blocks on the disk</a:t>
            </a:r>
          </a:p>
          <a:p>
            <a:endParaRPr lang="en-US" dirty="0"/>
          </a:p>
          <a:p>
            <a:r>
              <a:rPr lang="en-US" dirty="0"/>
              <a:t>Simple – only starting location (block #) and length (number of blocks) are required</a:t>
            </a:r>
            <a:br>
              <a:rPr lang="en-US" dirty="0"/>
            </a:br>
            <a:endParaRPr lang="en-US" dirty="0"/>
          </a:p>
          <a:p>
            <a:r>
              <a:rPr lang="en-US" dirty="0"/>
              <a:t>Random access in constant time</a:t>
            </a:r>
          </a:p>
          <a:p>
            <a:pPr lvl="1"/>
            <a:r>
              <a:rPr lang="en-US" dirty="0"/>
              <a:t>It is easy to calculate which block you need to read in order to read a specific location in the file.</a:t>
            </a:r>
            <a:br>
              <a:rPr lang="en-US" dirty="0"/>
            </a:br>
            <a:endParaRPr lang="en-US" dirty="0"/>
          </a:p>
          <a:p>
            <a:r>
              <a:rPr lang="en-US" dirty="0"/>
              <a:t>Wasteful of space (dynamic storage-allocation problem)</a:t>
            </a:r>
            <a:br>
              <a:rPr lang="en-US" dirty="0"/>
            </a:br>
            <a:endParaRPr lang="en-US" dirty="0"/>
          </a:p>
          <a:p>
            <a:r>
              <a:rPr lang="en-US" dirty="0"/>
              <a:t>Files cannot grow</a:t>
            </a:r>
          </a:p>
          <a:p>
            <a:pPr lvl="1"/>
            <a:r>
              <a:rPr lang="en-US" dirty="0"/>
              <a:t>… unless it happens that there is empty space at the end of the file.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882650" y="5399088"/>
            <a:ext cx="702945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Contiguous Allocation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350125" cy="3490912"/>
          </a:xfrm>
        </p:spPr>
        <p:txBody>
          <a:bodyPr/>
          <a:lstStyle/>
          <a:p>
            <a:r>
              <a:rPr lang="en-US"/>
              <a:t>Mapping from logical to physical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655888" y="2586038"/>
            <a:ext cx="1265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pitchFamily="34" charset="0"/>
              </a:rPr>
              <a:t>LA/512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768725" y="2128838"/>
            <a:ext cx="804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pitchFamily="34" charset="0"/>
              </a:rPr>
              <a:t>Q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825875" y="3144838"/>
            <a:ext cx="63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pitchFamily="34" charset="0"/>
              </a:rPr>
              <a:t>R</a:t>
            </a:r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V="1">
            <a:off x="3760788" y="2300288"/>
            <a:ext cx="258762" cy="173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3711575" y="2954338"/>
            <a:ext cx="27305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882650" y="5399088"/>
            <a:ext cx="702945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887413" y="3740150"/>
            <a:ext cx="70294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 eaLnBrk="1" hangingPunct="1"/>
            <a:r>
              <a:rPr lang="en-US" sz="2400">
                <a:latin typeface="Times New Roman" pitchFamily="18" charset="0"/>
              </a:rPr>
              <a:t>Block to be accessed = ! + starting address</a:t>
            </a:r>
          </a:p>
          <a:p>
            <a:pPr lvl="1" eaLnBrk="1" hangingPunct="1"/>
            <a:r>
              <a:rPr lang="en-US" sz="2400">
                <a:latin typeface="Times New Roman" pitchFamily="18" charset="0"/>
              </a:rPr>
              <a:t>Displacement into block = 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Contiguous Allocation of Disk Space</a:t>
            </a:r>
            <a:endParaRPr lang="en-US" sz="2400"/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2100" y="1122363"/>
            <a:ext cx="5659438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Extent-Based Systems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 newer file systems use a modified contiguous allocation scheme</a:t>
            </a:r>
          </a:p>
          <a:p>
            <a:r>
              <a:rPr lang="en-US" dirty="0"/>
              <a:t>Extent-based file systems allocate disk blocks in </a:t>
            </a:r>
            <a:r>
              <a:rPr lang="en-US" b="1" dirty="0"/>
              <a:t>extents</a:t>
            </a:r>
            <a:endParaRPr lang="en-US" dirty="0"/>
          </a:p>
          <a:p>
            <a:r>
              <a:rPr lang="en-US" dirty="0"/>
              <a:t>An </a:t>
            </a:r>
            <a:r>
              <a:rPr lang="en-US" b="1" dirty="0"/>
              <a:t>extent</a:t>
            </a:r>
            <a:r>
              <a:rPr lang="en-US" dirty="0"/>
              <a:t> is a contiguous block of disk</a:t>
            </a:r>
          </a:p>
          <a:p>
            <a:pPr lvl="1"/>
            <a:r>
              <a:rPr lang="en-US" dirty="0"/>
              <a:t>Extents are allocated for file allocation</a:t>
            </a:r>
          </a:p>
          <a:p>
            <a:pPr lvl="1"/>
            <a:r>
              <a:rPr lang="en-US" dirty="0"/>
              <a:t>A file consists of one or more extents.</a:t>
            </a:r>
          </a:p>
          <a:p>
            <a:pPr lvl="1">
              <a:buNone/>
            </a:pPr>
            <a:endParaRPr lang="en-US" dirty="0"/>
          </a:p>
          <a:p>
            <a:r>
              <a:rPr lang="en-US" dirty="0"/>
              <a:t>Most modern </a:t>
            </a:r>
            <a:r>
              <a:rPr lang="en-US"/>
              <a:t>file systems </a:t>
            </a:r>
            <a:r>
              <a:rPr lang="en-US" dirty="0"/>
              <a:t>support it:</a:t>
            </a:r>
          </a:p>
          <a:p>
            <a:pPr lvl="1"/>
            <a:r>
              <a:rPr lang="en-US" dirty="0"/>
              <a:t>Linux: Ext4, Reiser4</a:t>
            </a:r>
          </a:p>
          <a:p>
            <a:pPr lvl="1"/>
            <a:r>
              <a:rPr lang="en-US" dirty="0"/>
              <a:t>Windows: NTFS</a:t>
            </a:r>
          </a:p>
          <a:p>
            <a:pPr lvl="1"/>
            <a:r>
              <a:rPr lang="en-US" dirty="0"/>
              <a:t>Apple: HFS Plus 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043B35D2-2A03-49CC-A716-1E8F1DEE09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3925" y="198438"/>
            <a:ext cx="7762875" cy="576262"/>
          </a:xfrm>
        </p:spPr>
        <p:txBody>
          <a:bodyPr/>
          <a:lstStyle/>
          <a:p>
            <a:pPr eaLnBrk="1" hangingPunct="1"/>
            <a:r>
              <a:rPr lang="en-US" altLang="en-US"/>
              <a:t>File-System Structure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2DD1DF5-E4D9-4044-AF11-7E7E44970F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4075" y="1108075"/>
            <a:ext cx="7312025" cy="4530725"/>
          </a:xfrm>
        </p:spPr>
        <p:txBody>
          <a:bodyPr/>
          <a:lstStyle/>
          <a:p>
            <a:r>
              <a:rPr lang="en-US" altLang="en-US" dirty="0"/>
              <a:t>File structure</a:t>
            </a:r>
          </a:p>
          <a:p>
            <a:pPr lvl="1"/>
            <a:r>
              <a:rPr lang="en-US" altLang="en-US" dirty="0"/>
              <a:t>Logical storage unit</a:t>
            </a:r>
          </a:p>
          <a:p>
            <a:pPr lvl="1"/>
            <a:r>
              <a:rPr lang="en-US" altLang="en-US" dirty="0"/>
              <a:t>Collection of related information</a:t>
            </a:r>
            <a:endParaRPr lang="en-US" altLang="en-US" sz="800" dirty="0"/>
          </a:p>
          <a:p>
            <a:r>
              <a:rPr lang="en-US" altLang="en-US" b="1" dirty="0">
                <a:solidFill>
                  <a:srgbClr val="3366FF"/>
                </a:solidFill>
              </a:rPr>
              <a:t>File system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resides on secondary storage (disks)</a:t>
            </a:r>
          </a:p>
          <a:p>
            <a:pPr lvl="1"/>
            <a:r>
              <a:rPr lang="en-US" altLang="en-US" dirty="0"/>
              <a:t>Provided user interface to storage, mapping logical to physical</a:t>
            </a:r>
          </a:p>
          <a:p>
            <a:pPr lvl="1"/>
            <a:r>
              <a:rPr lang="en-US" altLang="en-US" dirty="0"/>
              <a:t>Provides efficient and convenient access to disk by allowing data to be stored, located retrieved easily</a:t>
            </a:r>
          </a:p>
          <a:p>
            <a:r>
              <a:rPr lang="en-US" altLang="en-US" dirty="0"/>
              <a:t>Disk provides in-place rewrite and random access</a:t>
            </a:r>
          </a:p>
          <a:p>
            <a:pPr lvl="1"/>
            <a:r>
              <a:rPr lang="en-US" altLang="en-US" dirty="0"/>
              <a:t>I/O transfers performed in </a:t>
            </a:r>
            <a:r>
              <a:rPr lang="en-US" altLang="en-US" b="1" dirty="0">
                <a:solidFill>
                  <a:srgbClr val="3366FF"/>
                </a:solidFill>
              </a:rPr>
              <a:t>blocks</a:t>
            </a:r>
            <a:r>
              <a:rPr lang="en-US" altLang="en-US" dirty="0"/>
              <a:t> of </a:t>
            </a:r>
            <a:r>
              <a:rPr lang="en-US" altLang="en-US" b="1" dirty="0">
                <a:solidFill>
                  <a:srgbClr val="3366FF"/>
                </a:solidFill>
              </a:rPr>
              <a:t>sectors</a:t>
            </a:r>
            <a:r>
              <a:rPr lang="en-US" altLang="en-US" dirty="0"/>
              <a:t> (usually 512 bytes)</a:t>
            </a:r>
            <a:endParaRPr lang="en-US" altLang="en-US" sz="800" dirty="0"/>
          </a:p>
          <a:p>
            <a:r>
              <a:rPr lang="en-US" altLang="en-US" b="1" dirty="0">
                <a:solidFill>
                  <a:srgbClr val="3366FF"/>
                </a:solidFill>
              </a:rPr>
              <a:t>File control block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storage structure consisting of information about a file</a:t>
            </a:r>
            <a:endParaRPr lang="en-US" altLang="en-US" sz="800" dirty="0"/>
          </a:p>
          <a:p>
            <a:r>
              <a:rPr lang="en-US" altLang="en-US" b="1" dirty="0">
                <a:solidFill>
                  <a:srgbClr val="3366FF"/>
                </a:solidFill>
              </a:rPr>
              <a:t>Device driver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controls the physical device </a:t>
            </a:r>
          </a:p>
          <a:p>
            <a:r>
              <a:rPr lang="en-US" altLang="en-US" dirty="0"/>
              <a:t>File system organized into layers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Linked Allocation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8229600" cy="749300"/>
          </a:xfrm>
        </p:spPr>
        <p:txBody>
          <a:bodyPr/>
          <a:lstStyle/>
          <a:p>
            <a:r>
              <a:rPr lang="en-US"/>
              <a:t>Each file is a linked list of disk blocks: blocks may be scattered anywhere on the disk.</a:t>
            </a:r>
          </a:p>
        </p:txBody>
      </p:sp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2678113" y="2501900"/>
            <a:ext cx="2760662" cy="1500188"/>
            <a:chOff x="1687" y="1576"/>
            <a:chExt cx="1739" cy="945"/>
          </a:xfrm>
        </p:grpSpPr>
        <p:sp>
          <p:nvSpPr>
            <p:cNvPr id="19461" name="Rectangle 5"/>
            <p:cNvSpPr>
              <a:spLocks noChangeArrowheads="1"/>
            </p:cNvSpPr>
            <p:nvPr/>
          </p:nvSpPr>
          <p:spPr bwMode="auto">
            <a:xfrm>
              <a:off x="2481" y="1576"/>
              <a:ext cx="945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Helvetica" pitchFamily="34" charset="0"/>
                </a:rPr>
                <a:t>pointer</a:t>
              </a:r>
            </a:p>
          </p:txBody>
        </p:sp>
        <p:sp>
          <p:nvSpPr>
            <p:cNvPr id="19462" name="Rectangle 6"/>
            <p:cNvSpPr>
              <a:spLocks noChangeArrowheads="1"/>
            </p:cNvSpPr>
            <p:nvPr/>
          </p:nvSpPr>
          <p:spPr bwMode="auto">
            <a:xfrm>
              <a:off x="2481" y="1848"/>
              <a:ext cx="945" cy="67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3" name="Text Box 7"/>
            <p:cNvSpPr txBox="1">
              <a:spLocks noChangeArrowheads="1"/>
            </p:cNvSpPr>
            <p:nvPr/>
          </p:nvSpPr>
          <p:spPr bwMode="auto">
            <a:xfrm>
              <a:off x="1687" y="1597"/>
              <a:ext cx="7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pitchFamily="34" charset="0"/>
                </a:rPr>
                <a:t>block      =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Linked Allocation (Cont.)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370763" cy="1517650"/>
          </a:xfrm>
        </p:spPr>
        <p:txBody>
          <a:bodyPr/>
          <a:lstStyle/>
          <a:p>
            <a:r>
              <a:rPr lang="en-US" dirty="0"/>
              <a:t>Simple – need only starting address</a:t>
            </a:r>
          </a:p>
          <a:p>
            <a:r>
              <a:rPr lang="en-US" dirty="0"/>
              <a:t>Free-space management system – no waste of space </a:t>
            </a:r>
          </a:p>
          <a:p>
            <a:r>
              <a:rPr lang="en-US" dirty="0"/>
              <a:t>No random access</a:t>
            </a:r>
          </a:p>
          <a:p>
            <a:pPr lvl="1"/>
            <a:r>
              <a:rPr lang="en-US" dirty="0"/>
              <a:t>You need to go block by block to reach a certain location</a:t>
            </a:r>
          </a:p>
          <a:p>
            <a:r>
              <a:rPr lang="en-US" dirty="0"/>
              <a:t>Mapping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841375" y="4348163"/>
            <a:ext cx="7029450" cy="16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>
              <a:buClr>
                <a:schemeClr val="accent2"/>
              </a:buClr>
              <a:buSzPct val="90000"/>
              <a:buFont typeface="Monotype Sorts" pitchFamily="2" charset="2"/>
              <a:buNone/>
            </a:pPr>
            <a:r>
              <a:rPr kumimoji="1" lang="en-US" dirty="0">
                <a:latin typeface="Helvetica" pitchFamily="34" charset="0"/>
              </a:rPr>
              <a:t>Block to be accessed is the </a:t>
            </a:r>
            <a:r>
              <a:rPr kumimoji="1" lang="en-US" dirty="0" err="1">
                <a:latin typeface="Helvetica" pitchFamily="34" charset="0"/>
              </a:rPr>
              <a:t>Qth</a:t>
            </a:r>
            <a:r>
              <a:rPr kumimoji="1" lang="en-US" dirty="0">
                <a:latin typeface="Helvetica" pitchFamily="34" charset="0"/>
              </a:rPr>
              <a:t> block in the linked chain of blocks representing the file.</a:t>
            </a:r>
          </a:p>
          <a:p>
            <a:pPr lvl="1">
              <a:buClr>
                <a:schemeClr val="accent2"/>
              </a:buClr>
              <a:buSzPct val="90000"/>
              <a:buFont typeface="Monotype Sorts" pitchFamily="2" charset="2"/>
              <a:buNone/>
            </a:pPr>
            <a:r>
              <a:rPr kumimoji="1" lang="en-US" dirty="0">
                <a:latin typeface="Helvetica" pitchFamily="34" charset="0"/>
              </a:rPr>
              <a:t>Displacement into block = R + 1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227388" y="3209925"/>
            <a:ext cx="90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pitchFamily="34" charset="0"/>
              </a:rPr>
              <a:t>LA/511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243388" y="2894013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pitchFamily="34" charset="0"/>
              </a:rPr>
              <a:t>Q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4243388" y="350996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pitchFamily="34" charset="0"/>
              </a:rPr>
              <a:t>R</a:t>
            </a:r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 flipV="1">
            <a:off x="4049713" y="3135313"/>
            <a:ext cx="258762" cy="173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4057650" y="3446463"/>
            <a:ext cx="258763" cy="173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Linked Allocation</a:t>
            </a:r>
            <a:endParaRPr lang="en-US" sz="2400"/>
          </a:p>
        </p:txBody>
      </p:sp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5450" y="1019175"/>
            <a:ext cx="5440363" cy="510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File-Allocation Table</a:t>
            </a:r>
            <a:endParaRPr lang="en-US" sz="240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33E886-3A97-48AA-BED0-CF8E66850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Helvetica" pitchFamily="34" charset="0"/>
              </a:rPr>
              <a:t>File-allocation table (FAT) – disk-space allocation used by MS-DOS and OS/2.</a:t>
            </a:r>
          </a:p>
          <a:p>
            <a:r>
              <a:rPr lang="en-US" dirty="0">
                <a:latin typeface="Helvetica" pitchFamily="34" charset="0"/>
              </a:rPr>
              <a:t>Similar to linked allocation, but the pointers are in a table, not in the blocks themselves.</a:t>
            </a:r>
          </a:p>
          <a:p>
            <a:endParaRPr lang="en-US" dirty="0"/>
          </a:p>
        </p:txBody>
      </p:sp>
      <p:pic>
        <p:nvPicPr>
          <p:cNvPr id="2253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636" y="2533712"/>
            <a:ext cx="4968795" cy="40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Indexed Allocation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8229600" cy="939800"/>
          </a:xfrm>
        </p:spPr>
        <p:txBody>
          <a:bodyPr/>
          <a:lstStyle/>
          <a:p>
            <a:r>
              <a:rPr lang="en-US"/>
              <a:t>Brings all pointers together into the </a:t>
            </a:r>
            <a:r>
              <a:rPr lang="en-US" i="1"/>
              <a:t>index block.</a:t>
            </a:r>
            <a:endParaRPr lang="en-US"/>
          </a:p>
          <a:p>
            <a:r>
              <a:rPr lang="en-US"/>
              <a:t>Logical view.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044825" y="2338388"/>
            <a:ext cx="606425" cy="3317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3044825" y="2663825"/>
            <a:ext cx="606425" cy="3317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3044825" y="2989263"/>
            <a:ext cx="606425" cy="3317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3044825" y="3314700"/>
            <a:ext cx="606425" cy="3317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3044825" y="3640138"/>
            <a:ext cx="606425" cy="3317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4603750" y="2352675"/>
            <a:ext cx="201613" cy="1730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4603750" y="2720975"/>
            <a:ext cx="201613" cy="1730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4603750" y="3089275"/>
            <a:ext cx="201613" cy="1730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4603750" y="3457575"/>
            <a:ext cx="201613" cy="1730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4603750" y="3825875"/>
            <a:ext cx="201613" cy="1730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3679825" y="2439988"/>
            <a:ext cx="923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>
            <a:off x="3644900" y="2779713"/>
            <a:ext cx="923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>
            <a:off x="3652838" y="3190875"/>
            <a:ext cx="923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>
            <a:off x="3617913" y="3544888"/>
            <a:ext cx="923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0" name="Line 18"/>
          <p:cNvSpPr>
            <a:spLocks noChangeShapeType="1"/>
          </p:cNvSpPr>
          <p:nvPr/>
        </p:nvSpPr>
        <p:spPr bwMode="auto">
          <a:xfrm>
            <a:off x="3640138" y="3898900"/>
            <a:ext cx="923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3179763" y="4075113"/>
            <a:ext cx="1289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pitchFamily="34" charset="0"/>
              </a:rPr>
              <a:t>index table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 of Indexed Allocation</a:t>
            </a:r>
            <a:endParaRPr lang="en-US" sz="2400"/>
          </a:p>
        </p:txBody>
      </p:sp>
      <p:pic>
        <p:nvPicPr>
          <p:cNvPr id="2457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5538" y="1082675"/>
            <a:ext cx="6627812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Indexed Allocation (Cont.)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370763" cy="23193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Need index table</a:t>
            </a:r>
          </a:p>
          <a:p>
            <a:pPr>
              <a:lnSpc>
                <a:spcPct val="90000"/>
              </a:lnSpc>
            </a:pPr>
            <a:r>
              <a:rPr lang="en-US" dirty="0"/>
              <a:t>Random access</a:t>
            </a:r>
          </a:p>
          <a:p>
            <a:pPr>
              <a:lnSpc>
                <a:spcPct val="90000"/>
              </a:lnSpc>
            </a:pPr>
            <a:r>
              <a:rPr lang="en-US" dirty="0"/>
              <a:t>Dynamic access without external fragmentation, but have overhead of index block.</a:t>
            </a:r>
          </a:p>
          <a:p>
            <a:pPr>
              <a:lnSpc>
                <a:spcPct val="90000"/>
              </a:lnSpc>
            </a:pPr>
            <a:r>
              <a:rPr lang="en-US" dirty="0"/>
              <a:t>Mapping from logical to physical in a file of maximum size of 256K words and block size of 512 words.  We need only 1 block for index table.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987675" y="3917950"/>
            <a:ext cx="90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pitchFamily="34" charset="0"/>
              </a:rPr>
              <a:t>LA/512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4003675" y="3602038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pitchFamily="34" charset="0"/>
              </a:rPr>
              <a:t>Q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003675" y="4217988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pitchFamily="34" charset="0"/>
              </a:rPr>
              <a:t>R</a:t>
            </a: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 flipV="1">
            <a:off x="3810000" y="3843338"/>
            <a:ext cx="258763" cy="173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3817938" y="4154488"/>
            <a:ext cx="258762" cy="173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1457325" y="4960938"/>
            <a:ext cx="702945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buClr>
                <a:schemeClr val="accent2"/>
              </a:buClr>
              <a:buFont typeface="Monotype Sorts" pitchFamily="2" charset="2"/>
              <a:buNone/>
            </a:pPr>
            <a:r>
              <a:rPr lang="en-US">
                <a:latin typeface="Helvetica" pitchFamily="34" charset="0"/>
              </a:rPr>
              <a:t>Q = displacement into index table</a:t>
            </a:r>
          </a:p>
          <a:p>
            <a:pPr marL="228600" indent="-228600">
              <a:buClr>
                <a:schemeClr val="accent2"/>
              </a:buClr>
              <a:buFont typeface="Monotype Sorts" pitchFamily="2" charset="2"/>
              <a:buNone/>
            </a:pPr>
            <a:r>
              <a:rPr lang="en-US">
                <a:latin typeface="Helvetica" pitchFamily="34" charset="0"/>
              </a:rPr>
              <a:t>R = displacement into block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Indexed Allocation – Mapping (Cont.)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370763" cy="11811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Mapping from logical to physical in a file of unbounded length (block size of 512 words).</a:t>
            </a:r>
          </a:p>
          <a:p>
            <a:pPr>
              <a:lnSpc>
                <a:spcPct val="90000"/>
              </a:lnSpc>
            </a:pPr>
            <a:r>
              <a:rPr lang="en-US"/>
              <a:t>Linked scheme – Link blocks of index table (no limit on size).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224213" y="3019425"/>
            <a:ext cx="1631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Helvetica" pitchFamily="34" charset="0"/>
              </a:rPr>
              <a:t>LA / (512 x 511)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5178425" y="2767013"/>
            <a:ext cx="420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Helvetica" pitchFamily="34" charset="0"/>
              </a:rPr>
              <a:t>Q</a:t>
            </a:r>
            <a:r>
              <a:rPr lang="en-US" sz="1600" baseline="-25000">
                <a:latin typeface="Helvetica" pitchFamily="34" charset="0"/>
              </a:rPr>
              <a:t>1</a:t>
            </a:r>
            <a:endParaRPr lang="en-US" sz="1600">
              <a:latin typeface="Helvetica" pitchFamily="34" charset="0"/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5178425" y="3279775"/>
            <a:ext cx="407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Helvetica" pitchFamily="34" charset="0"/>
              </a:rPr>
              <a:t>R</a:t>
            </a:r>
            <a:r>
              <a:rPr lang="en-US" sz="1600" baseline="-25000">
                <a:latin typeface="Helvetica" pitchFamily="34" charset="0"/>
              </a:rPr>
              <a:t>1</a:t>
            </a:r>
            <a:endParaRPr lang="en-US" sz="1600">
              <a:latin typeface="Helvetica" pitchFamily="34" charset="0"/>
            </a:endParaRP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 flipV="1">
            <a:off x="4791075" y="2957513"/>
            <a:ext cx="41910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4783138" y="3198813"/>
            <a:ext cx="41910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992188" y="3581400"/>
            <a:ext cx="70294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8650" lvl="1" indent="-285750">
              <a:buClr>
                <a:schemeClr val="accent2"/>
              </a:buClr>
              <a:buFont typeface="Monotype Sorts" pitchFamily="2" charset="2"/>
              <a:buNone/>
            </a:pPr>
            <a:r>
              <a:rPr lang="en-US" i="1">
                <a:latin typeface="Helvetica" pitchFamily="34" charset="0"/>
              </a:rPr>
              <a:t>Q</a:t>
            </a:r>
            <a:r>
              <a:rPr lang="en-US" i="1" baseline="-25000">
                <a:latin typeface="Helvetica" pitchFamily="34" charset="0"/>
              </a:rPr>
              <a:t>1</a:t>
            </a:r>
            <a:r>
              <a:rPr lang="en-US" i="1">
                <a:latin typeface="Helvetica" pitchFamily="34" charset="0"/>
              </a:rPr>
              <a:t> </a:t>
            </a:r>
            <a:r>
              <a:rPr lang="en-US">
                <a:latin typeface="Helvetica" pitchFamily="34" charset="0"/>
              </a:rPr>
              <a:t>= block of index table</a:t>
            </a:r>
          </a:p>
          <a:p>
            <a:pPr marL="628650" lvl="1" indent="-285750">
              <a:buClr>
                <a:schemeClr val="accent2"/>
              </a:buClr>
              <a:buFont typeface="Monotype Sorts" pitchFamily="2" charset="2"/>
              <a:buNone/>
            </a:pPr>
            <a:r>
              <a:rPr lang="en-US" i="1">
                <a:latin typeface="Helvetica" pitchFamily="34" charset="0"/>
              </a:rPr>
              <a:t>R</a:t>
            </a:r>
            <a:r>
              <a:rPr lang="en-US" i="1" baseline="-25000">
                <a:latin typeface="Helvetica" pitchFamily="34" charset="0"/>
              </a:rPr>
              <a:t>1</a:t>
            </a:r>
            <a:r>
              <a:rPr lang="en-US" i="1">
                <a:latin typeface="Helvetica" pitchFamily="34" charset="0"/>
              </a:rPr>
              <a:t> </a:t>
            </a:r>
            <a:r>
              <a:rPr lang="en-US">
                <a:latin typeface="Helvetica" pitchFamily="34" charset="0"/>
              </a:rPr>
              <a:t>is used as follows: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3663950" y="4384675"/>
            <a:ext cx="917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Helvetica" pitchFamily="34" charset="0"/>
              </a:rPr>
              <a:t>R</a:t>
            </a:r>
            <a:r>
              <a:rPr lang="en-US" sz="1600" baseline="-25000">
                <a:latin typeface="Helvetica" pitchFamily="34" charset="0"/>
              </a:rPr>
              <a:t>1</a:t>
            </a:r>
            <a:r>
              <a:rPr lang="en-US" sz="1600">
                <a:latin typeface="Helvetica" pitchFamily="34" charset="0"/>
              </a:rPr>
              <a:t> / 512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4883150" y="4117975"/>
            <a:ext cx="420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Helvetica" pitchFamily="34" charset="0"/>
              </a:rPr>
              <a:t>Q</a:t>
            </a:r>
            <a:r>
              <a:rPr lang="en-US" sz="1600" baseline="-25000">
                <a:latin typeface="Helvetica" pitchFamily="34" charset="0"/>
              </a:rPr>
              <a:t>2</a:t>
            </a:r>
            <a:endParaRPr lang="en-US" sz="1600">
              <a:latin typeface="Helvetica" pitchFamily="34" charset="0"/>
            </a:endParaRP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4883150" y="4630738"/>
            <a:ext cx="407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Helvetica" pitchFamily="34" charset="0"/>
              </a:rPr>
              <a:t>R</a:t>
            </a:r>
            <a:r>
              <a:rPr lang="en-US" sz="1600" baseline="-25000">
                <a:latin typeface="Helvetica" pitchFamily="34" charset="0"/>
              </a:rPr>
              <a:t>2</a:t>
            </a:r>
            <a:endParaRPr lang="en-US" sz="1600">
              <a:latin typeface="Helvetica" pitchFamily="34" charset="0"/>
            </a:endParaRPr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 flipV="1">
            <a:off x="4495800" y="4308475"/>
            <a:ext cx="41910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>
            <a:off x="4487863" y="4549775"/>
            <a:ext cx="41910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992188" y="5075238"/>
            <a:ext cx="702945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8650" lvl="1" indent="-285750">
              <a:buClr>
                <a:schemeClr val="accent2"/>
              </a:buClr>
              <a:buFont typeface="Monotype Sorts" pitchFamily="2" charset="2"/>
              <a:buNone/>
            </a:pPr>
            <a:r>
              <a:rPr lang="en-US" i="1">
                <a:latin typeface="Helvetica" pitchFamily="34" charset="0"/>
              </a:rPr>
              <a:t>Q</a:t>
            </a:r>
            <a:r>
              <a:rPr lang="en-US" baseline="-25000">
                <a:latin typeface="Helvetica" pitchFamily="34" charset="0"/>
              </a:rPr>
              <a:t>2</a:t>
            </a:r>
            <a:r>
              <a:rPr lang="en-US">
                <a:latin typeface="Helvetica" pitchFamily="34" charset="0"/>
              </a:rPr>
              <a:t> = displacement into block of index table</a:t>
            </a:r>
          </a:p>
          <a:p>
            <a:pPr marL="628650" lvl="1" indent="-285750">
              <a:buClr>
                <a:schemeClr val="accent2"/>
              </a:buClr>
              <a:buFont typeface="Monotype Sorts" pitchFamily="2" charset="2"/>
              <a:buNone/>
            </a:pPr>
            <a:r>
              <a:rPr lang="en-US" i="1">
                <a:latin typeface="Helvetica" pitchFamily="34" charset="0"/>
              </a:rPr>
              <a:t>R</a:t>
            </a:r>
            <a:r>
              <a:rPr lang="en-US" baseline="-25000">
                <a:latin typeface="Helvetica" pitchFamily="34" charset="0"/>
              </a:rPr>
              <a:t>2</a:t>
            </a:r>
            <a:r>
              <a:rPr lang="en-US">
                <a:latin typeface="Helvetica" pitchFamily="34" charset="0"/>
              </a:rPr>
              <a:t> displacement into block of file: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Indexed Allocation – Mapping (Cont.)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8229600" cy="574675"/>
          </a:xfrm>
        </p:spPr>
        <p:txBody>
          <a:bodyPr/>
          <a:lstStyle/>
          <a:p>
            <a:r>
              <a:rPr lang="en-US"/>
              <a:t>Two-level index (maximum file size is 512</a:t>
            </a:r>
            <a:r>
              <a:rPr lang="en-US" baseline="30000"/>
              <a:t>3</a:t>
            </a:r>
            <a:r>
              <a:rPr lang="en-US"/>
              <a:t>)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295650" y="2355850"/>
            <a:ext cx="1631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Helvetica" pitchFamily="34" charset="0"/>
              </a:rPr>
              <a:t>LA / (512 x 512)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5249863" y="2103438"/>
            <a:ext cx="420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Helvetica" pitchFamily="34" charset="0"/>
              </a:rPr>
              <a:t>Q</a:t>
            </a:r>
            <a:r>
              <a:rPr lang="en-US" sz="1600" baseline="-25000">
                <a:latin typeface="Helvetica" pitchFamily="34" charset="0"/>
              </a:rPr>
              <a:t>1</a:t>
            </a:r>
            <a:endParaRPr lang="en-US" sz="1600">
              <a:latin typeface="Helvetica" pitchFamily="34" charset="0"/>
            </a:endParaRP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5249863" y="2616200"/>
            <a:ext cx="407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Helvetica" pitchFamily="34" charset="0"/>
              </a:rPr>
              <a:t>R</a:t>
            </a:r>
            <a:r>
              <a:rPr lang="en-US" sz="1600" baseline="-25000">
                <a:latin typeface="Helvetica" pitchFamily="34" charset="0"/>
              </a:rPr>
              <a:t>1</a:t>
            </a:r>
            <a:endParaRPr lang="en-US" sz="1600">
              <a:latin typeface="Helvetica" pitchFamily="34" charset="0"/>
            </a:endParaRPr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 flipV="1">
            <a:off x="4862513" y="2293938"/>
            <a:ext cx="41910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4854575" y="2535238"/>
            <a:ext cx="41910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841375" y="3581400"/>
            <a:ext cx="70294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8650" lvl="1" indent="-285750">
              <a:buClr>
                <a:schemeClr val="accent2"/>
              </a:buClr>
              <a:buFont typeface="Monotype Sorts" pitchFamily="2" charset="2"/>
              <a:buNone/>
            </a:pPr>
            <a:r>
              <a:rPr lang="en-US" i="1">
                <a:latin typeface="Helvetica" pitchFamily="34" charset="0"/>
              </a:rPr>
              <a:t>Q</a:t>
            </a:r>
            <a:r>
              <a:rPr lang="en-US" baseline="-25000">
                <a:latin typeface="Helvetica" pitchFamily="34" charset="0"/>
              </a:rPr>
              <a:t>1</a:t>
            </a:r>
            <a:r>
              <a:rPr lang="en-US">
                <a:latin typeface="Helvetica" pitchFamily="34" charset="0"/>
              </a:rPr>
              <a:t> = displacement into outer-index</a:t>
            </a:r>
          </a:p>
          <a:p>
            <a:pPr marL="628650" lvl="1" indent="-285750">
              <a:buClr>
                <a:schemeClr val="accent2"/>
              </a:buClr>
              <a:buFont typeface="Monotype Sorts" pitchFamily="2" charset="2"/>
              <a:buNone/>
            </a:pPr>
            <a:r>
              <a:rPr lang="en-US" i="1">
                <a:latin typeface="Helvetica" pitchFamily="34" charset="0"/>
              </a:rPr>
              <a:t>R</a:t>
            </a:r>
            <a:r>
              <a:rPr lang="en-US" baseline="-25000">
                <a:latin typeface="Helvetica" pitchFamily="34" charset="0"/>
              </a:rPr>
              <a:t>1</a:t>
            </a:r>
            <a:r>
              <a:rPr lang="en-US">
                <a:latin typeface="Helvetica" pitchFamily="34" charset="0"/>
              </a:rPr>
              <a:t> is used as follows: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3663950" y="4384675"/>
            <a:ext cx="917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Helvetica" pitchFamily="34" charset="0"/>
              </a:rPr>
              <a:t>R</a:t>
            </a:r>
            <a:r>
              <a:rPr lang="en-US" sz="1600" baseline="-25000">
                <a:latin typeface="Helvetica" pitchFamily="34" charset="0"/>
              </a:rPr>
              <a:t>1</a:t>
            </a:r>
            <a:r>
              <a:rPr lang="en-US" sz="1600">
                <a:latin typeface="Helvetica" pitchFamily="34" charset="0"/>
              </a:rPr>
              <a:t> / 512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4883150" y="4117975"/>
            <a:ext cx="420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Helvetica" pitchFamily="34" charset="0"/>
              </a:rPr>
              <a:t>Q</a:t>
            </a:r>
            <a:r>
              <a:rPr lang="en-US" sz="1600" baseline="-25000">
                <a:latin typeface="Helvetica" pitchFamily="34" charset="0"/>
              </a:rPr>
              <a:t>2</a:t>
            </a:r>
            <a:endParaRPr lang="en-US" sz="1600">
              <a:latin typeface="Helvetica" pitchFamily="34" charset="0"/>
            </a:endParaRP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4883150" y="4630738"/>
            <a:ext cx="407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Helvetica" pitchFamily="34" charset="0"/>
              </a:rPr>
              <a:t>R</a:t>
            </a:r>
            <a:r>
              <a:rPr lang="en-US" sz="1600" baseline="-25000">
                <a:latin typeface="Helvetica" pitchFamily="34" charset="0"/>
              </a:rPr>
              <a:t>2</a:t>
            </a:r>
            <a:endParaRPr lang="en-US" sz="1600">
              <a:latin typeface="Helvetica" pitchFamily="34" charset="0"/>
            </a:endParaRPr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 flipV="1">
            <a:off x="4495800" y="4308475"/>
            <a:ext cx="41910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>
            <a:off x="4487863" y="4549775"/>
            <a:ext cx="41910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841375" y="5075238"/>
            <a:ext cx="702945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8650" lvl="1" indent="-285750">
              <a:buClr>
                <a:schemeClr val="accent2"/>
              </a:buClr>
              <a:buFont typeface="Monotype Sorts" pitchFamily="2" charset="2"/>
              <a:buNone/>
            </a:pPr>
            <a:r>
              <a:rPr lang="en-US" i="1">
                <a:latin typeface="Helvetica" pitchFamily="34" charset="0"/>
              </a:rPr>
              <a:t>Q</a:t>
            </a:r>
            <a:r>
              <a:rPr lang="en-US" baseline="-25000">
                <a:latin typeface="Helvetica" pitchFamily="34" charset="0"/>
              </a:rPr>
              <a:t>2</a:t>
            </a:r>
            <a:r>
              <a:rPr lang="en-US">
                <a:latin typeface="Helvetica" pitchFamily="34" charset="0"/>
              </a:rPr>
              <a:t> = displacement into block of index table</a:t>
            </a:r>
          </a:p>
          <a:p>
            <a:pPr marL="628650" lvl="1" indent="-285750">
              <a:buClr>
                <a:schemeClr val="accent2"/>
              </a:buClr>
              <a:buFont typeface="Monotype Sorts" pitchFamily="2" charset="2"/>
              <a:buNone/>
            </a:pPr>
            <a:r>
              <a:rPr lang="en-US" i="1">
                <a:latin typeface="Helvetica" pitchFamily="34" charset="0"/>
              </a:rPr>
              <a:t>R</a:t>
            </a:r>
            <a:r>
              <a:rPr lang="en-US" baseline="-25000">
                <a:latin typeface="Helvetica" pitchFamily="34" charset="0"/>
              </a:rPr>
              <a:t>2</a:t>
            </a:r>
            <a:r>
              <a:rPr lang="en-US">
                <a:latin typeface="Helvetica" pitchFamily="34" charset="0"/>
              </a:rPr>
              <a:t> displacement into block of file: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Indexed Allocation – Mapping (Cont.)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4357688" y="1400175"/>
            <a:ext cx="1674812" cy="3824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4646613" y="1703388"/>
            <a:ext cx="1096962" cy="2746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4648200" y="1981200"/>
            <a:ext cx="1096963" cy="274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4649788" y="2209800"/>
            <a:ext cx="1096962" cy="274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4646613" y="2846388"/>
            <a:ext cx="1096962" cy="2746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4648200" y="3124200"/>
            <a:ext cx="1096963" cy="274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4648200" y="4038600"/>
            <a:ext cx="10668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6858000" y="1219200"/>
            <a:ext cx="1066800" cy="403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7038975" y="1447800"/>
            <a:ext cx="733425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7038975" y="2362200"/>
            <a:ext cx="733425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7038975" y="3276600"/>
            <a:ext cx="733425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2665413" y="1931988"/>
            <a:ext cx="1096962" cy="2746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2667000" y="2162175"/>
            <a:ext cx="1096963" cy="274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2667000" y="2438400"/>
            <a:ext cx="1096963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2667000" y="4191000"/>
            <a:ext cx="1096963" cy="274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1028700" y="1905000"/>
            <a:ext cx="1096963" cy="274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>
            <a:off x="2133600" y="2028825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 flipV="1">
            <a:off x="3757613" y="1828800"/>
            <a:ext cx="890587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3" name="Line 21"/>
          <p:cNvSpPr>
            <a:spLocks noChangeShapeType="1"/>
          </p:cNvSpPr>
          <p:nvPr/>
        </p:nvSpPr>
        <p:spPr bwMode="auto">
          <a:xfrm>
            <a:off x="3757613" y="2281238"/>
            <a:ext cx="885825" cy="704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4" name="Line 22"/>
          <p:cNvSpPr>
            <a:spLocks noChangeShapeType="1"/>
          </p:cNvSpPr>
          <p:nvPr/>
        </p:nvSpPr>
        <p:spPr bwMode="auto">
          <a:xfrm>
            <a:off x="3767138" y="4300538"/>
            <a:ext cx="885825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5" name="Text Box 23"/>
          <p:cNvSpPr txBox="1">
            <a:spLocks noChangeArrowheads="1"/>
          </p:cNvSpPr>
          <p:nvPr/>
        </p:nvSpPr>
        <p:spPr bwMode="auto">
          <a:xfrm>
            <a:off x="3094038" y="3009900"/>
            <a:ext cx="26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pitchFamily="34" charset="0"/>
                <a:sym typeface="MT Extra" pitchFamily="18" charset="2"/>
              </a:rPr>
              <a:t></a:t>
            </a:r>
            <a:endParaRPr lang="en-US">
              <a:latin typeface="Helvetica" pitchFamily="34" charset="0"/>
            </a:endParaRPr>
          </a:p>
        </p:txBody>
      </p:sp>
      <p:sp>
        <p:nvSpPr>
          <p:cNvPr id="28696" name="Line 24"/>
          <p:cNvSpPr>
            <a:spLocks noChangeShapeType="1"/>
          </p:cNvSpPr>
          <p:nvPr/>
        </p:nvSpPr>
        <p:spPr bwMode="auto">
          <a:xfrm flipH="1" flipV="1">
            <a:off x="5734050" y="2986088"/>
            <a:ext cx="1309688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7" name="Line 25"/>
          <p:cNvSpPr>
            <a:spLocks noChangeShapeType="1"/>
          </p:cNvSpPr>
          <p:nvPr/>
        </p:nvSpPr>
        <p:spPr bwMode="auto">
          <a:xfrm flipH="1" flipV="1">
            <a:off x="5738813" y="2057400"/>
            <a:ext cx="1295400" cy="623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8" name="Line 26"/>
          <p:cNvSpPr>
            <a:spLocks noChangeShapeType="1"/>
          </p:cNvSpPr>
          <p:nvPr/>
        </p:nvSpPr>
        <p:spPr bwMode="auto">
          <a:xfrm flipH="1">
            <a:off x="5729288" y="1685925"/>
            <a:ext cx="1309687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9" name="Text Box 27"/>
          <p:cNvSpPr txBox="1">
            <a:spLocks noChangeArrowheads="1"/>
          </p:cNvSpPr>
          <p:nvPr/>
        </p:nvSpPr>
        <p:spPr bwMode="auto">
          <a:xfrm>
            <a:off x="2582863" y="4529138"/>
            <a:ext cx="1327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pitchFamily="34" charset="0"/>
              </a:rPr>
              <a:t>outer-index</a:t>
            </a:r>
          </a:p>
        </p:txBody>
      </p:sp>
      <p:sp>
        <p:nvSpPr>
          <p:cNvPr id="28700" name="Text Box 28"/>
          <p:cNvSpPr txBox="1">
            <a:spLocks noChangeArrowheads="1"/>
          </p:cNvSpPr>
          <p:nvPr/>
        </p:nvSpPr>
        <p:spPr bwMode="auto">
          <a:xfrm>
            <a:off x="4529138" y="5345113"/>
            <a:ext cx="1289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pitchFamily="34" charset="0"/>
              </a:rPr>
              <a:t>index table</a:t>
            </a:r>
          </a:p>
        </p:txBody>
      </p:sp>
      <p:sp>
        <p:nvSpPr>
          <p:cNvPr id="28701" name="Text Box 29"/>
          <p:cNvSpPr txBox="1">
            <a:spLocks noChangeArrowheads="1"/>
          </p:cNvSpPr>
          <p:nvPr/>
        </p:nvSpPr>
        <p:spPr bwMode="auto">
          <a:xfrm>
            <a:off x="7239000" y="5324475"/>
            <a:ext cx="47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pitchFamily="34" charset="0"/>
              </a:rPr>
              <a:t>file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B97734A4-60BE-4B59-B3E9-3822A1ED26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256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Layered File System</a:t>
            </a:r>
          </a:p>
        </p:txBody>
      </p:sp>
      <p:pic>
        <p:nvPicPr>
          <p:cNvPr id="7171" name="Picture 5">
            <a:extLst>
              <a:ext uri="{FF2B5EF4-FFF2-40B4-BE49-F238E27FC236}">
                <a16:creationId xmlns:a16="http://schemas.microsoft.com/office/drawing/2014/main" id="{EC0406C3-7157-4722-9E36-BBDC08B59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1203325"/>
            <a:ext cx="2476500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Combined scheme:  the Unix </a:t>
            </a:r>
            <a:r>
              <a:rPr lang="en-US" sz="2800" dirty="0" err="1"/>
              <a:t>inode</a:t>
            </a:r>
            <a:endParaRPr lang="en-US" sz="24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AFFA94-1D67-4E9D-A819-AE163C706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450" y="960700"/>
            <a:ext cx="8229600" cy="4803514"/>
          </a:xfrm>
        </p:spPr>
        <p:txBody>
          <a:bodyPr/>
          <a:lstStyle/>
          <a:p>
            <a:r>
              <a:rPr lang="en-US" dirty="0"/>
              <a:t>Unix file system, various current file systems used in Linux (e.g. ext3/4) </a:t>
            </a:r>
          </a:p>
        </p:txBody>
      </p:sp>
      <p:pic>
        <p:nvPicPr>
          <p:cNvPr id="2969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6672" y="1987188"/>
            <a:ext cx="6026914" cy="452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Free-Space Management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9150" y="1239838"/>
            <a:ext cx="8204200" cy="501650"/>
          </a:xfrm>
        </p:spPr>
        <p:txBody>
          <a:bodyPr/>
          <a:lstStyle/>
          <a:p>
            <a:r>
              <a:rPr lang="en-US"/>
              <a:t>Bit vector   (</a:t>
            </a:r>
            <a:r>
              <a:rPr lang="en-US" i="1"/>
              <a:t>n</a:t>
            </a:r>
            <a:r>
              <a:rPr lang="en-US"/>
              <a:t> blocks)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2871788" y="2085975"/>
            <a:ext cx="360362" cy="361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200400" y="2085975"/>
            <a:ext cx="360363" cy="361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3529013" y="2085975"/>
            <a:ext cx="360362" cy="361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857625" y="2085975"/>
            <a:ext cx="360363" cy="361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4186238" y="2085975"/>
            <a:ext cx="360362" cy="361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4514850" y="2085975"/>
            <a:ext cx="360363" cy="361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4876800" y="2085975"/>
            <a:ext cx="1219200" cy="361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Helvetica" pitchFamily="34" charset="0"/>
              </a:rPr>
              <a:t>…</a:t>
            </a:r>
            <a:endParaRPr lang="en-US">
              <a:latin typeface="Helvetica" pitchFamily="34" charset="0"/>
            </a:endParaRP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6096000" y="2085975"/>
            <a:ext cx="360363" cy="361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2895600" y="16764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pitchFamily="34" charset="0"/>
              </a:rPr>
              <a:t>0</a:t>
            </a: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3200400" y="16764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pitchFamily="34" charset="0"/>
              </a:rPr>
              <a:t>1</a:t>
            </a: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3657600" y="16764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pitchFamily="34" charset="0"/>
              </a:rPr>
              <a:t>2</a:t>
            </a: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5994400" y="1676400"/>
            <a:ext cx="51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pitchFamily="34" charset="0"/>
              </a:rPr>
              <a:t>n-1</a:t>
            </a: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2647950" y="2940050"/>
            <a:ext cx="800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pitchFamily="34" charset="0"/>
              </a:rPr>
              <a:t>bit[</a:t>
            </a:r>
            <a:r>
              <a:rPr lang="en-US" i="1">
                <a:latin typeface="Helvetica" pitchFamily="34" charset="0"/>
              </a:rPr>
              <a:t>i</a:t>
            </a:r>
            <a:r>
              <a:rPr lang="en-US">
                <a:latin typeface="Helvetica" pitchFamily="34" charset="0"/>
              </a:rPr>
              <a:t>] =</a:t>
            </a:r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 rot="-5400000">
            <a:off x="3000375" y="2943225"/>
            <a:ext cx="949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Helvetica" pitchFamily="34" charset="0"/>
                <a:sym typeface="MT Extra" pitchFamily="18" charset="2"/>
              </a:rPr>
              <a:t></a:t>
            </a:r>
            <a:endParaRPr lang="en-US" sz="5400">
              <a:latin typeface="Helvetica" pitchFamily="34" charset="0"/>
              <a:sym typeface="Monotype Sorts" pitchFamily="2" charset="2"/>
            </a:endParaRPr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3733800" y="2743200"/>
            <a:ext cx="2416175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Helvetica" pitchFamily="34" charset="0"/>
              </a:rPr>
              <a:t>0 </a:t>
            </a:r>
            <a:r>
              <a:rPr lang="en-US">
                <a:latin typeface="Helvetica" pitchFamily="34" charset="0"/>
                <a:sym typeface="Symbol" pitchFamily="18" charset="2"/>
              </a:rPr>
              <a:t> block[</a:t>
            </a:r>
            <a:r>
              <a:rPr lang="en-US" i="1">
                <a:latin typeface="Helvetica" pitchFamily="34" charset="0"/>
                <a:sym typeface="Symbol" pitchFamily="18" charset="2"/>
              </a:rPr>
              <a:t>i</a:t>
            </a:r>
            <a:r>
              <a:rPr lang="en-US">
                <a:latin typeface="Helvetica" pitchFamily="34" charset="0"/>
                <a:sym typeface="Symbol" pitchFamily="18" charset="2"/>
              </a:rPr>
              <a:t>] free</a:t>
            </a:r>
          </a:p>
          <a:p>
            <a:pPr>
              <a:spcBef>
                <a:spcPct val="50000"/>
              </a:spcBef>
            </a:pPr>
            <a:r>
              <a:rPr lang="en-US">
                <a:latin typeface="Helvetica" pitchFamily="34" charset="0"/>
                <a:sym typeface="Symbol" pitchFamily="18" charset="2"/>
              </a:rPr>
              <a:t>1 </a:t>
            </a:r>
            <a:r>
              <a:rPr lang="en-US">
                <a:latin typeface="Helvetica" pitchFamily="34" charset="0"/>
              </a:rPr>
              <a:t> </a:t>
            </a:r>
            <a:r>
              <a:rPr lang="en-US">
                <a:latin typeface="Helvetica" pitchFamily="34" charset="0"/>
                <a:sym typeface="Symbol" pitchFamily="18" charset="2"/>
              </a:rPr>
              <a:t> block[</a:t>
            </a:r>
            <a:r>
              <a:rPr lang="en-US" i="1">
                <a:latin typeface="Helvetica" pitchFamily="34" charset="0"/>
                <a:sym typeface="Symbol" pitchFamily="18" charset="2"/>
              </a:rPr>
              <a:t>i</a:t>
            </a:r>
            <a:r>
              <a:rPr lang="en-US">
                <a:latin typeface="Helvetica" pitchFamily="34" charset="0"/>
                <a:sym typeface="Symbol" pitchFamily="18" charset="2"/>
              </a:rPr>
              <a:t>] occupied</a:t>
            </a: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990600" y="3886200"/>
            <a:ext cx="702945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Monotype Sorts" pitchFamily="2" charset="2"/>
              <a:buNone/>
            </a:pPr>
            <a:r>
              <a:rPr kumimoji="1" lang="en-US" dirty="0">
                <a:latin typeface="Helvetica" pitchFamily="34" charset="0"/>
              </a:rPr>
              <a:t>Block number calculation (how to find the first free block)</a:t>
            </a: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2667000" y="4419600"/>
            <a:ext cx="3048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latin typeface="Helvetica" pitchFamily="34" charset="0"/>
              </a:rPr>
              <a:t>(number of bits per word) *</a:t>
            </a:r>
          </a:p>
          <a:p>
            <a:r>
              <a:rPr lang="en-US">
                <a:latin typeface="Helvetica" pitchFamily="34" charset="0"/>
              </a:rPr>
              <a:t>(number of 0-value words) +</a:t>
            </a:r>
          </a:p>
          <a:p>
            <a:r>
              <a:rPr lang="en-US">
                <a:latin typeface="Helvetica" pitchFamily="34" charset="0"/>
              </a:rPr>
              <a:t>offset of first 1 bit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Free-Space Management (Cont.)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1312863" algn="l"/>
              </a:tabLst>
            </a:pPr>
            <a:r>
              <a:rPr lang="en-US" dirty="0"/>
              <a:t>Bit map requires extra space</a:t>
            </a:r>
          </a:p>
          <a:p>
            <a:pPr lvl="1">
              <a:tabLst>
                <a:tab pos="1312863" algn="l"/>
              </a:tabLst>
            </a:pPr>
            <a:r>
              <a:rPr lang="en-US" dirty="0"/>
              <a:t>Example:</a:t>
            </a:r>
          </a:p>
          <a:p>
            <a:pPr>
              <a:buFont typeface="Monotype Sorts" pitchFamily="2" charset="2"/>
              <a:buNone/>
              <a:tabLst>
                <a:tab pos="1312863" algn="l"/>
              </a:tabLst>
            </a:pPr>
            <a:r>
              <a:rPr lang="en-US" dirty="0"/>
              <a:t>		block size = 2</a:t>
            </a:r>
            <a:r>
              <a:rPr lang="en-US" baseline="30000" dirty="0"/>
              <a:t>12</a:t>
            </a:r>
            <a:r>
              <a:rPr lang="en-US" dirty="0"/>
              <a:t> bytes</a:t>
            </a:r>
          </a:p>
          <a:p>
            <a:pPr>
              <a:buFont typeface="Monotype Sorts" pitchFamily="2" charset="2"/>
              <a:buNone/>
              <a:tabLst>
                <a:tab pos="1312863" algn="l"/>
              </a:tabLst>
            </a:pPr>
            <a:r>
              <a:rPr lang="en-US" dirty="0"/>
              <a:t>		disk size = 2</a:t>
            </a:r>
            <a:r>
              <a:rPr lang="en-US" baseline="30000" dirty="0"/>
              <a:t>30</a:t>
            </a:r>
            <a:r>
              <a:rPr lang="en-US" dirty="0"/>
              <a:t> bytes (1 gigabyte)</a:t>
            </a:r>
          </a:p>
          <a:p>
            <a:pPr>
              <a:buFont typeface="Monotype Sorts" pitchFamily="2" charset="2"/>
              <a:buNone/>
              <a:tabLst>
                <a:tab pos="1312863" algn="l"/>
              </a:tabLst>
            </a:pPr>
            <a:r>
              <a:rPr lang="en-US" dirty="0"/>
              <a:t>		</a:t>
            </a:r>
            <a:r>
              <a:rPr lang="en-US" i="1" dirty="0"/>
              <a:t>n</a:t>
            </a:r>
            <a:r>
              <a:rPr lang="en-US" dirty="0"/>
              <a:t> = 2</a:t>
            </a:r>
            <a:r>
              <a:rPr lang="en-US" baseline="30000" dirty="0"/>
              <a:t>30</a:t>
            </a:r>
            <a:r>
              <a:rPr lang="en-US" dirty="0"/>
              <a:t>/2</a:t>
            </a:r>
            <a:r>
              <a:rPr lang="en-US" baseline="30000" dirty="0"/>
              <a:t>12</a:t>
            </a:r>
            <a:r>
              <a:rPr lang="en-US" dirty="0"/>
              <a:t> = 2</a:t>
            </a:r>
            <a:r>
              <a:rPr lang="en-US" baseline="30000" dirty="0"/>
              <a:t>18</a:t>
            </a:r>
            <a:r>
              <a:rPr lang="en-US" dirty="0"/>
              <a:t> bits (or 32K bytes)</a:t>
            </a:r>
          </a:p>
          <a:p>
            <a:pPr>
              <a:tabLst>
                <a:tab pos="1312863" algn="l"/>
              </a:tabLst>
            </a:pPr>
            <a:r>
              <a:rPr lang="en-US" dirty="0"/>
              <a:t>Easy to get contiguous files </a:t>
            </a:r>
          </a:p>
          <a:p>
            <a:pPr>
              <a:tabLst>
                <a:tab pos="1312863" algn="l"/>
              </a:tabLst>
            </a:pPr>
            <a:r>
              <a:rPr lang="en-US" dirty="0"/>
              <a:t>Linked list (free list)</a:t>
            </a:r>
          </a:p>
          <a:p>
            <a:pPr lvl="1">
              <a:tabLst>
                <a:tab pos="1312863" algn="l"/>
              </a:tabLst>
            </a:pPr>
            <a:r>
              <a:rPr lang="en-US" dirty="0"/>
              <a:t>Cannot get contiguous space easily</a:t>
            </a:r>
          </a:p>
          <a:p>
            <a:pPr lvl="1">
              <a:tabLst>
                <a:tab pos="1312863" algn="l"/>
              </a:tabLst>
            </a:pPr>
            <a:r>
              <a:rPr lang="en-US" dirty="0"/>
              <a:t>No waste of space</a:t>
            </a:r>
          </a:p>
          <a:p>
            <a:pPr>
              <a:tabLst>
                <a:tab pos="1312863" algn="l"/>
              </a:tabLst>
            </a:pPr>
            <a:r>
              <a:rPr lang="en-US" dirty="0"/>
              <a:t>Grouping </a:t>
            </a:r>
          </a:p>
          <a:p>
            <a:pPr>
              <a:tabLst>
                <a:tab pos="1312863" algn="l"/>
              </a:tabLst>
            </a:pPr>
            <a:r>
              <a:rPr lang="en-US" dirty="0"/>
              <a:t>Counting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Free-Space Management (Cont.)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450138" cy="38211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Bugs in the free space management implementation can have system-wide consequences. Certain types of failures are worse than others.</a:t>
            </a:r>
          </a:p>
          <a:p>
            <a:pPr>
              <a:lnSpc>
                <a:spcPct val="90000"/>
              </a:lnSpc>
            </a:pPr>
            <a:r>
              <a:rPr lang="en-US" dirty="0"/>
              <a:t>Need to protect: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Pointer to free list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Bit map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Must be kept on disk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Copy in memory and disk may differ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Cannot allow for block[</a:t>
            </a:r>
            <a:r>
              <a:rPr lang="en-US" i="1" dirty="0" err="1"/>
              <a:t>i</a:t>
            </a:r>
            <a:r>
              <a:rPr lang="en-US" dirty="0"/>
              <a:t>] to have a situation where bit[</a:t>
            </a:r>
            <a:r>
              <a:rPr lang="en-US" i="1" dirty="0" err="1"/>
              <a:t>i</a:t>
            </a:r>
            <a:r>
              <a:rPr lang="en-US" dirty="0"/>
              <a:t>] = 1 in memory and bit[</a:t>
            </a:r>
            <a:r>
              <a:rPr lang="en-US" i="1" dirty="0" err="1"/>
              <a:t>i</a:t>
            </a:r>
            <a:r>
              <a:rPr lang="en-US" dirty="0"/>
              <a:t>] = 0 on disk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Because after a system crash, you will end up overwriting an some portion of a previously safe file!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Solution: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Set bit[</a:t>
            </a:r>
            <a:r>
              <a:rPr lang="en-US" i="1" dirty="0" err="1"/>
              <a:t>i</a:t>
            </a:r>
            <a:r>
              <a:rPr lang="en-US" dirty="0"/>
              <a:t>] = 1 in disk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Allocate block[</a:t>
            </a:r>
            <a:r>
              <a:rPr lang="en-US" i="1" dirty="0" err="1"/>
              <a:t>i</a:t>
            </a:r>
            <a:r>
              <a:rPr lang="en-US" dirty="0"/>
              <a:t>]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Set bit[</a:t>
            </a:r>
            <a:r>
              <a:rPr lang="en-US" i="1" dirty="0" err="1"/>
              <a:t>i</a:t>
            </a:r>
            <a:r>
              <a:rPr lang="en-US" dirty="0"/>
              <a:t>] = 1 in memory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Directory Implementation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Linear list of file names with pointer to the data blocks</a:t>
            </a:r>
          </a:p>
          <a:p>
            <a:pPr lvl="1"/>
            <a:r>
              <a:rPr lang="en-US"/>
              <a:t>simple to program</a:t>
            </a:r>
          </a:p>
          <a:p>
            <a:pPr lvl="1"/>
            <a:r>
              <a:rPr lang="en-US"/>
              <a:t>time-consuming to execute</a:t>
            </a:r>
          </a:p>
          <a:p>
            <a:r>
              <a:rPr lang="en-US"/>
              <a:t>Hash Table – linear list with hash data structure</a:t>
            </a:r>
          </a:p>
          <a:p>
            <a:pPr lvl="1"/>
            <a:r>
              <a:rPr lang="en-US"/>
              <a:t>decreases directory search time</a:t>
            </a:r>
          </a:p>
          <a:p>
            <a:pPr lvl="1"/>
            <a:r>
              <a:rPr lang="en-US" b="1"/>
              <a:t>collisions</a:t>
            </a:r>
            <a:r>
              <a:rPr lang="en-US"/>
              <a:t> – situations where two file names hash to the same location</a:t>
            </a:r>
          </a:p>
          <a:p>
            <a:pPr lvl="1"/>
            <a:r>
              <a:rPr lang="en-US"/>
              <a:t>fixed size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Recovery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Consistency checking – compares data in directory structure with data blocks on disk, and tries to fix inconsistencies</a:t>
            </a:r>
            <a:br>
              <a:rPr lang="en-US"/>
            </a:br>
            <a:endParaRPr lang="en-US"/>
          </a:p>
          <a:p>
            <a:r>
              <a:rPr lang="en-US"/>
              <a:t>Use system programs to </a:t>
            </a:r>
            <a:r>
              <a:rPr lang="en-US" b="1"/>
              <a:t>back up</a:t>
            </a:r>
            <a:r>
              <a:rPr lang="en-US"/>
              <a:t> data from disk to another storage device (floppy disk, magnetic tape, other magnetic disk, optical)</a:t>
            </a:r>
            <a:br>
              <a:rPr lang="en-US"/>
            </a:br>
            <a:endParaRPr lang="en-US"/>
          </a:p>
          <a:p>
            <a:r>
              <a:rPr lang="en-US"/>
              <a:t>Recover lost file or disk by </a:t>
            </a:r>
            <a:r>
              <a:rPr lang="en-US" b="1"/>
              <a:t>restoring</a:t>
            </a:r>
            <a:r>
              <a:rPr lang="en-US"/>
              <a:t> data from backup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Crash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write a piece of data, you need to update in three places on the disk</a:t>
            </a:r>
          </a:p>
          <a:p>
            <a:pPr lvl="1"/>
            <a:r>
              <a:rPr lang="en-US" dirty="0"/>
              <a:t>Data, </a:t>
            </a:r>
            <a:r>
              <a:rPr lang="en-US" dirty="0" err="1"/>
              <a:t>Inode</a:t>
            </a:r>
            <a:r>
              <a:rPr lang="en-US" dirty="0"/>
              <a:t>, Bitmap</a:t>
            </a:r>
          </a:p>
          <a:p>
            <a:r>
              <a:rPr lang="en-US" dirty="0"/>
              <a:t>What happens if the system crash:</a:t>
            </a:r>
          </a:p>
          <a:p>
            <a:pPr lvl="1"/>
            <a:r>
              <a:rPr lang="en-US" dirty="0"/>
              <a:t>Data only: no consistency problem (but lost data)</a:t>
            </a:r>
          </a:p>
          <a:p>
            <a:pPr lvl="1"/>
            <a:r>
              <a:rPr lang="en-US" dirty="0" err="1"/>
              <a:t>Inode</a:t>
            </a:r>
            <a:r>
              <a:rPr lang="en-US" dirty="0"/>
              <a:t> only: garbage readings…</a:t>
            </a:r>
          </a:p>
          <a:p>
            <a:pPr lvl="1"/>
            <a:r>
              <a:rPr lang="en-US" dirty="0"/>
              <a:t>Bitmap only: space leak </a:t>
            </a:r>
          </a:p>
          <a:p>
            <a:pPr lvl="1"/>
            <a:r>
              <a:rPr lang="en-US" dirty="0" err="1"/>
              <a:t>Inode</a:t>
            </a:r>
            <a:r>
              <a:rPr lang="en-US" dirty="0"/>
              <a:t> and bitmap only: garbage in the file</a:t>
            </a:r>
          </a:p>
          <a:p>
            <a:pPr lvl="1"/>
            <a:r>
              <a:rPr lang="en-US" dirty="0" err="1"/>
              <a:t>Inode</a:t>
            </a:r>
            <a:r>
              <a:rPr lang="en-US" dirty="0"/>
              <a:t> and data only: inconsistency, data not mapped as occupied…</a:t>
            </a:r>
          </a:p>
          <a:p>
            <a:pPr lvl="1"/>
            <a:r>
              <a:rPr lang="en-US" dirty="0"/>
              <a:t>Bitmap and data only: we don’t know where it belongs, data only</a:t>
            </a:r>
          </a:p>
          <a:p>
            <a:r>
              <a:rPr lang="en-US" dirty="0"/>
              <a:t>One solution: file system consistency check (</a:t>
            </a:r>
            <a:r>
              <a:rPr lang="en-US" dirty="0" err="1"/>
              <a:t>fsck</a:t>
            </a:r>
            <a:r>
              <a:rPr lang="en-US" dirty="0"/>
              <a:t> Unix, </a:t>
            </a:r>
            <a:r>
              <a:rPr lang="en-US" dirty="0" err="1"/>
              <a:t>chkdsk</a:t>
            </a:r>
            <a:r>
              <a:rPr lang="en-US" dirty="0"/>
              <a:t> Windows)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20903903-3BF2-454E-BB25-5DBC557AD4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7925" y="230188"/>
            <a:ext cx="7508875" cy="576262"/>
          </a:xfrm>
        </p:spPr>
        <p:txBody>
          <a:bodyPr/>
          <a:lstStyle/>
          <a:p>
            <a:pPr eaLnBrk="1" hangingPunct="1"/>
            <a:r>
              <a:rPr lang="en-US" altLang="en-US"/>
              <a:t>Log Structured File Systems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30DE4080-B915-4FC1-8DA7-207085DBB1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7250" y="1058863"/>
            <a:ext cx="7356475" cy="5310187"/>
          </a:xfrm>
        </p:spPr>
        <p:txBody>
          <a:bodyPr/>
          <a:lstStyle/>
          <a:p>
            <a:r>
              <a:rPr lang="en-US" altLang="en-US" b="1">
                <a:solidFill>
                  <a:srgbClr val="3366FF"/>
                </a:solidFill>
              </a:rPr>
              <a:t>Log structured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/>
              <a:t>(or </a:t>
            </a:r>
            <a:r>
              <a:rPr lang="en-US" altLang="en-US" b="1">
                <a:solidFill>
                  <a:srgbClr val="3366FF"/>
                </a:solidFill>
              </a:rPr>
              <a:t>journaling</a:t>
            </a:r>
            <a:r>
              <a:rPr lang="en-US" altLang="en-US"/>
              <a:t>) file systems record each metadata update to the file system as a </a:t>
            </a:r>
            <a:r>
              <a:rPr lang="en-US" altLang="en-US" b="1">
                <a:solidFill>
                  <a:srgbClr val="3366FF"/>
                </a:solidFill>
              </a:rPr>
              <a:t>transaction</a:t>
            </a:r>
            <a:endParaRPr lang="en-US" altLang="en-US" sz="800"/>
          </a:p>
          <a:p>
            <a:r>
              <a:rPr lang="en-US" altLang="en-US"/>
              <a:t>All transactions are written to a log</a:t>
            </a:r>
          </a:p>
          <a:p>
            <a:pPr lvl="1"/>
            <a:r>
              <a:rPr lang="en-US" altLang="en-US"/>
              <a:t> A transaction is considered committed once it is written to the log (sequentially)</a:t>
            </a:r>
          </a:p>
          <a:p>
            <a:pPr lvl="1"/>
            <a:r>
              <a:rPr lang="en-US" altLang="en-US"/>
              <a:t>Sometimes to a separate device or section of disk</a:t>
            </a:r>
          </a:p>
          <a:p>
            <a:pPr lvl="1"/>
            <a:r>
              <a:rPr lang="en-US" altLang="en-US"/>
              <a:t>However, the file system may not yet be updated</a:t>
            </a:r>
            <a:endParaRPr lang="en-US" altLang="en-US" sz="800"/>
          </a:p>
          <a:p>
            <a:r>
              <a:rPr lang="en-US" altLang="en-US"/>
              <a:t>The transactions in the log are asynchronously written to the file system structures</a:t>
            </a:r>
          </a:p>
          <a:p>
            <a:pPr lvl="1"/>
            <a:r>
              <a:rPr lang="en-US" altLang="en-US"/>
              <a:t> When the file system structures are modified, the transaction is removed from the log</a:t>
            </a:r>
            <a:endParaRPr lang="en-US" altLang="en-US" sz="800"/>
          </a:p>
          <a:p>
            <a:r>
              <a:rPr lang="en-US" altLang="en-US"/>
              <a:t>If the file system crashes, all remaining transactions in the log must still be performed</a:t>
            </a:r>
          </a:p>
          <a:p>
            <a:r>
              <a:rPr lang="en-US" altLang="en-US"/>
              <a:t>Faster recovery from crash, removes chance of inconsistency of metadata</a:t>
            </a:r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544FDE56-F2F5-42B3-B4AF-739B2CE69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576262"/>
          </a:xfrm>
        </p:spPr>
        <p:txBody>
          <a:bodyPr/>
          <a:lstStyle/>
          <a:p>
            <a:r>
              <a:rPr lang="en-US" altLang="en-US"/>
              <a:t>File System Layers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02E27E97-E4FB-4C43-8FCC-BE90E23AA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8075"/>
            <a:ext cx="7470775" cy="4803775"/>
          </a:xfrm>
        </p:spPr>
        <p:txBody>
          <a:bodyPr/>
          <a:lstStyle/>
          <a:p>
            <a:pPr>
              <a:defRPr/>
            </a:pPr>
            <a:r>
              <a:rPr lang="en-US" altLang="en-US" b="1" dirty="0">
                <a:solidFill>
                  <a:srgbClr val="3366FF"/>
                </a:solidFill>
              </a:rPr>
              <a:t>Device drivers </a:t>
            </a:r>
            <a:r>
              <a:rPr lang="en-US" altLang="en-US" dirty="0"/>
              <a:t>manage I/O devices at the I/O control layer</a:t>
            </a:r>
          </a:p>
          <a:p>
            <a:pPr lvl="1">
              <a:defRPr/>
            </a:pPr>
            <a:r>
              <a:rPr lang="en-US" altLang="en-US" dirty="0"/>
              <a:t>Given commands like </a:t>
            </a:r>
            <a:r>
              <a:rPr lang="ja-JP" altLang="en-US" dirty="0"/>
              <a:t>“</a:t>
            </a:r>
            <a:r>
              <a:rPr lang="en-US" altLang="ja-JP" dirty="0"/>
              <a:t>read drive1, cylinder 72, track 2, sector 10, into memory location 1060</a:t>
            </a:r>
            <a:r>
              <a:rPr lang="ja-JP" altLang="en-US" dirty="0"/>
              <a:t>”</a:t>
            </a:r>
            <a:r>
              <a:rPr lang="en-US" altLang="ja-JP" dirty="0"/>
              <a:t> outputs low-level hardware specific commands to hardware controller</a:t>
            </a:r>
            <a:endParaRPr lang="en-US" altLang="ja-JP" b="1" dirty="0">
              <a:solidFill>
                <a:srgbClr val="3366FF"/>
              </a:solidFill>
            </a:endParaRPr>
          </a:p>
          <a:p>
            <a:pPr>
              <a:defRPr/>
            </a:pPr>
            <a:r>
              <a:rPr lang="en-US" altLang="en-US" b="1" dirty="0">
                <a:solidFill>
                  <a:srgbClr val="3366FF"/>
                </a:solidFill>
              </a:rPr>
              <a:t>Basic file system </a:t>
            </a:r>
            <a:r>
              <a:rPr lang="en-US" altLang="en-US" dirty="0"/>
              <a:t>given command like </a:t>
            </a:r>
            <a:r>
              <a:rPr lang="ja-JP" altLang="en-US" dirty="0"/>
              <a:t>“</a:t>
            </a:r>
            <a:r>
              <a:rPr lang="en-US" altLang="ja-JP" dirty="0"/>
              <a:t>retrieve block 123</a:t>
            </a:r>
            <a:r>
              <a:rPr lang="ja-JP" altLang="en-US" dirty="0"/>
              <a:t>”</a:t>
            </a:r>
            <a:r>
              <a:rPr lang="en-US" altLang="ja-JP" dirty="0"/>
              <a:t> translates to device driver</a:t>
            </a:r>
          </a:p>
          <a:p>
            <a:pPr>
              <a:defRPr/>
            </a:pPr>
            <a:r>
              <a:rPr lang="en-US" altLang="en-US" dirty="0"/>
              <a:t>Also manages memory buffers and caches (allocation, freeing, replacement) </a:t>
            </a:r>
          </a:p>
          <a:p>
            <a:pPr lvl="1">
              <a:defRPr/>
            </a:pPr>
            <a:r>
              <a:rPr lang="en-US" altLang="en-US" dirty="0"/>
              <a:t>Buffers hold data in transit</a:t>
            </a:r>
          </a:p>
          <a:p>
            <a:pPr lvl="1">
              <a:defRPr/>
            </a:pPr>
            <a:r>
              <a:rPr lang="en-US" altLang="en-US" dirty="0"/>
              <a:t>Caches hold frequently used data</a:t>
            </a:r>
            <a:endParaRPr lang="en-US" altLang="ja-JP" b="1" dirty="0">
              <a:solidFill>
                <a:srgbClr val="3366FF"/>
              </a:solidFill>
            </a:endParaRPr>
          </a:p>
          <a:p>
            <a:pPr>
              <a:defRPr/>
            </a:pPr>
            <a:r>
              <a:rPr lang="en-US" altLang="en-US" b="1" dirty="0">
                <a:solidFill>
                  <a:srgbClr val="3366FF"/>
                </a:solidFill>
              </a:rPr>
              <a:t>File organization module </a:t>
            </a:r>
            <a:r>
              <a:rPr lang="en-US" altLang="en-US" dirty="0"/>
              <a:t>understands files, logical address, and physical blocks</a:t>
            </a:r>
          </a:p>
          <a:p>
            <a:pPr marL="341313" lvl="1" indent="-341313">
              <a:buClr>
                <a:srgbClr val="993300"/>
              </a:buClr>
              <a:buSzPct val="90000"/>
              <a:buFont typeface="Monotype Sorts" pitchFamily="-84" charset="2"/>
              <a:buChar char="n"/>
              <a:defRPr/>
            </a:pPr>
            <a:r>
              <a:rPr lang="en-US" altLang="en-US" dirty="0"/>
              <a:t>Translates logical block # to physical block #</a:t>
            </a:r>
          </a:p>
          <a:p>
            <a:pPr marL="341313" lvl="1" indent="-341313">
              <a:buClr>
                <a:srgbClr val="993300"/>
              </a:buClr>
              <a:buSzPct val="90000"/>
              <a:buFont typeface="Monotype Sorts" pitchFamily="-84" charset="2"/>
              <a:buChar char="n"/>
              <a:defRPr/>
            </a:pPr>
            <a:r>
              <a:rPr lang="en-US" altLang="en-US" dirty="0"/>
              <a:t>Manages free space, disk allocation</a:t>
            </a:r>
          </a:p>
          <a:p>
            <a:pPr marL="1027113" lvl="3" indent="-341313">
              <a:buClr>
                <a:srgbClr val="993300"/>
              </a:buClr>
              <a:buSzPct val="90000"/>
              <a:buFont typeface="Monotype Sorts" pitchFamily="-84" charset="2"/>
              <a:buChar char="n"/>
              <a:defRPr/>
            </a:pPr>
            <a:endParaRPr lang="en-US" altLang="en-US" dirty="0"/>
          </a:p>
          <a:p>
            <a:pPr lvl="1">
              <a:buClr>
                <a:srgbClr val="993300"/>
              </a:buClr>
              <a:buSzPct val="90000"/>
              <a:buFont typeface="Monotype Sorts" pitchFamily="-84" charset="2"/>
              <a:buChar char="n"/>
              <a:defRPr/>
            </a:pPr>
            <a:endParaRPr lang="en-US" altLang="en-US" dirty="0"/>
          </a:p>
          <a:p>
            <a:pPr marL="1027113" lvl="3" indent="-341313">
              <a:buClr>
                <a:srgbClr val="993300"/>
              </a:buClr>
              <a:buSzPct val="90000"/>
              <a:buFont typeface="Monotype Sorts" pitchFamily="-84" charset="2"/>
              <a:buChar char="n"/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CC0CEC29-A30F-4C98-B8DC-44BA0B640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563"/>
            <a:ext cx="8229600" cy="576262"/>
          </a:xfrm>
        </p:spPr>
        <p:txBody>
          <a:bodyPr/>
          <a:lstStyle/>
          <a:p>
            <a:r>
              <a:rPr lang="en-US" altLang="en-US"/>
              <a:t>File System Layers (Cont.)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B303CBEB-DB2A-4B5B-92BB-7735AA3B9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075" y="1122363"/>
            <a:ext cx="7029450" cy="5214937"/>
          </a:xfrm>
        </p:spPr>
        <p:txBody>
          <a:bodyPr/>
          <a:lstStyle/>
          <a:p>
            <a:r>
              <a:rPr lang="en-US" altLang="en-US" b="1" dirty="0">
                <a:solidFill>
                  <a:srgbClr val="3366FF"/>
                </a:solidFill>
              </a:rPr>
              <a:t>Logical file system </a:t>
            </a:r>
            <a:r>
              <a:rPr lang="en-US" altLang="en-US" dirty="0"/>
              <a:t>manages metadata information</a:t>
            </a:r>
          </a:p>
          <a:p>
            <a:pPr lvl="1"/>
            <a:r>
              <a:rPr lang="en-US" altLang="en-US" dirty="0"/>
              <a:t>Translates file name into file number, file handle, location by maintaining file control blocks (</a:t>
            </a:r>
            <a:r>
              <a:rPr lang="en-US" altLang="en-US" b="1" dirty="0" err="1">
                <a:solidFill>
                  <a:srgbClr val="3366FF"/>
                </a:solidFill>
              </a:rPr>
              <a:t>inodes</a:t>
            </a:r>
            <a:r>
              <a:rPr lang="en-US" altLang="en-US" dirty="0"/>
              <a:t> in UNIX)</a:t>
            </a:r>
          </a:p>
          <a:p>
            <a:pPr lvl="1"/>
            <a:r>
              <a:rPr lang="en-US" altLang="en-US" dirty="0"/>
              <a:t>Directory management</a:t>
            </a:r>
          </a:p>
          <a:p>
            <a:pPr lvl="1"/>
            <a:r>
              <a:rPr lang="en-US" altLang="en-US" dirty="0"/>
              <a:t>Protection</a:t>
            </a:r>
          </a:p>
          <a:p>
            <a:r>
              <a:rPr lang="en-US" altLang="en-US" dirty="0"/>
              <a:t>Layering useful for reducing complexity and redundancy, but adds overhead and can decrease performance</a:t>
            </a:r>
          </a:p>
          <a:p>
            <a:pPr lvl="1"/>
            <a:r>
              <a:rPr lang="en-US" altLang="en-US" dirty="0"/>
              <a:t>Logical layers can be implemented by any coding method according to OS designer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83F2229E-3488-40D6-B446-8450CF6D4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563"/>
            <a:ext cx="8229600" cy="576262"/>
          </a:xfrm>
        </p:spPr>
        <p:txBody>
          <a:bodyPr/>
          <a:lstStyle/>
          <a:p>
            <a:r>
              <a:rPr lang="en-US" altLang="en-US"/>
              <a:t>File System Layers (Cont.)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019F61C7-991A-49FE-BE22-D757DE97D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0450"/>
            <a:ext cx="6870700" cy="5214938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Many file systems, sometimes many within an operating system</a:t>
            </a:r>
          </a:p>
          <a:p>
            <a:pPr lvl="1">
              <a:defRPr/>
            </a:pPr>
            <a:r>
              <a:rPr lang="en-US" altLang="en-US" dirty="0"/>
              <a:t>Each with its own format (CD-ROM is ISO 9660; Unix has </a:t>
            </a:r>
            <a:r>
              <a:rPr lang="en-US" altLang="en-US" b="1" dirty="0">
                <a:solidFill>
                  <a:srgbClr val="3366FF"/>
                </a:solidFill>
              </a:rPr>
              <a:t>UFS</a:t>
            </a:r>
            <a:r>
              <a:rPr lang="en-US" altLang="en-US" dirty="0"/>
              <a:t>, FFS;  Windows has FAT, FAT32, NTFS as well as floppy, CD, DVD Blu-ray, Linux has more than 40 types, with </a:t>
            </a:r>
            <a:r>
              <a:rPr lang="en-US" altLang="en-US" b="1" dirty="0">
                <a:solidFill>
                  <a:srgbClr val="3366FF"/>
                </a:solidFill>
              </a:rPr>
              <a:t>extended file system </a:t>
            </a:r>
            <a:r>
              <a:rPr lang="en-US" altLang="en-US" dirty="0"/>
              <a:t>ext2, ext3, ext4 leading; plus distributed file systems, etc.)</a:t>
            </a:r>
          </a:p>
          <a:p>
            <a:pPr lvl="1">
              <a:defRPr/>
            </a:pPr>
            <a:r>
              <a:rPr lang="en-US" altLang="en-US" dirty="0"/>
              <a:t>New ones still arriving – ZFS, </a:t>
            </a:r>
            <a:r>
              <a:rPr lang="en-US" altLang="en-US" dirty="0" err="1"/>
              <a:t>GoogleFS</a:t>
            </a:r>
            <a:r>
              <a:rPr lang="en-US" altLang="en-US" dirty="0"/>
              <a:t>, Oracle ASM, FUSE</a:t>
            </a:r>
          </a:p>
          <a:p>
            <a:pPr marL="0" lvl="1" indent="0">
              <a:buClr>
                <a:srgbClr val="993300"/>
              </a:buClr>
              <a:buSzPct val="90000"/>
              <a:buFont typeface="Monotype Sorts" pitchFamily="-84" charset="2"/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2DA0A23C-6ACF-4C8D-9FB5-65B90A0B4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166688"/>
            <a:ext cx="7724775" cy="576262"/>
          </a:xfrm>
        </p:spPr>
        <p:txBody>
          <a:bodyPr/>
          <a:lstStyle/>
          <a:p>
            <a:pPr eaLnBrk="1" hangingPunct="1"/>
            <a:r>
              <a:rPr lang="en-US" altLang="en-US"/>
              <a:t>File-System Implementation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25F5E97F-C7FD-41C9-8AE3-65D202E7B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950" y="1076325"/>
            <a:ext cx="7202488" cy="4530725"/>
          </a:xfrm>
        </p:spPr>
        <p:txBody>
          <a:bodyPr/>
          <a:lstStyle/>
          <a:p>
            <a:r>
              <a:rPr lang="en-US" altLang="en-US"/>
              <a:t>We have system calls at the API level, but how do we implement their functions?</a:t>
            </a:r>
          </a:p>
          <a:p>
            <a:pPr lvl="1"/>
            <a:r>
              <a:rPr lang="en-US" altLang="en-US"/>
              <a:t>On-disk and in-memory structures</a:t>
            </a:r>
          </a:p>
          <a:p>
            <a:r>
              <a:rPr lang="en-US" altLang="en-US" b="1">
                <a:solidFill>
                  <a:srgbClr val="3366FF"/>
                </a:solidFill>
              </a:rPr>
              <a:t>Boot control block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/>
              <a:t>contains info needed by system to boot OS from that volume</a:t>
            </a:r>
          </a:p>
          <a:p>
            <a:pPr lvl="1"/>
            <a:r>
              <a:rPr lang="en-US" altLang="en-US"/>
              <a:t>Needed if volume contains OS, usually first block of volume</a:t>
            </a:r>
          </a:p>
          <a:p>
            <a:r>
              <a:rPr lang="en-US" altLang="en-US" b="1">
                <a:solidFill>
                  <a:srgbClr val="3366FF"/>
                </a:solidFill>
              </a:rPr>
              <a:t>Volume control block </a:t>
            </a:r>
            <a:r>
              <a:rPr lang="en-US" altLang="en-US" b="1">
                <a:solidFill>
                  <a:srgbClr val="000000"/>
                </a:solidFill>
              </a:rPr>
              <a:t>(</a:t>
            </a:r>
            <a:r>
              <a:rPr lang="en-US" altLang="en-US" b="1">
                <a:solidFill>
                  <a:srgbClr val="3366FF"/>
                </a:solidFill>
              </a:rPr>
              <a:t>superblock, master file table</a:t>
            </a:r>
            <a:r>
              <a:rPr lang="en-US" altLang="en-US" b="1">
                <a:solidFill>
                  <a:srgbClr val="000000"/>
                </a:solidFill>
              </a:rPr>
              <a:t>)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/>
              <a:t>contains volume details</a:t>
            </a:r>
          </a:p>
          <a:p>
            <a:pPr lvl="1"/>
            <a:r>
              <a:rPr lang="en-US" altLang="en-US"/>
              <a:t>Total # of blocks, # of free blocks, block size, free block pointers or array</a:t>
            </a:r>
          </a:p>
          <a:p>
            <a:r>
              <a:rPr lang="en-US" altLang="en-US"/>
              <a:t>Directory structure organizes the files</a:t>
            </a:r>
          </a:p>
          <a:p>
            <a:pPr lvl="1"/>
            <a:r>
              <a:rPr lang="en-US" altLang="en-US"/>
              <a:t>Names and inode numbers, master file table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BCF47C65-499A-4F37-A74B-808A3167E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166688"/>
            <a:ext cx="7724775" cy="576262"/>
          </a:xfrm>
        </p:spPr>
        <p:txBody>
          <a:bodyPr/>
          <a:lstStyle/>
          <a:p>
            <a:pPr eaLnBrk="1" hangingPunct="1"/>
            <a:r>
              <a:rPr lang="en-US" altLang="en-US"/>
              <a:t>File-System Implementation (Cont.)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C124A0A3-53C4-44B1-BBF0-B3C253361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950" y="1076325"/>
            <a:ext cx="7013575" cy="4530725"/>
          </a:xfrm>
        </p:spPr>
        <p:txBody>
          <a:bodyPr/>
          <a:lstStyle/>
          <a:p>
            <a:r>
              <a:rPr lang="en-US" altLang="en-US"/>
              <a:t>Per-file </a:t>
            </a:r>
            <a:r>
              <a:rPr lang="en-US" altLang="en-US" b="1">
                <a:solidFill>
                  <a:srgbClr val="3366FF"/>
                </a:solidFill>
              </a:rPr>
              <a:t>File Control Block </a:t>
            </a:r>
            <a:r>
              <a:rPr lang="en-US" altLang="en-US" b="1">
                <a:solidFill>
                  <a:srgbClr val="000000"/>
                </a:solidFill>
              </a:rPr>
              <a:t>(</a:t>
            </a:r>
            <a:r>
              <a:rPr lang="en-US" altLang="en-US" b="1">
                <a:solidFill>
                  <a:srgbClr val="3366FF"/>
                </a:solidFill>
              </a:rPr>
              <a:t>FCB</a:t>
            </a:r>
            <a:r>
              <a:rPr lang="en-US" altLang="en-US" b="1"/>
              <a:t>)</a:t>
            </a:r>
            <a:r>
              <a:rPr lang="en-US" altLang="en-US"/>
              <a:t> contains many details about the file</a:t>
            </a:r>
          </a:p>
          <a:p>
            <a:pPr lvl="1"/>
            <a:r>
              <a:rPr lang="en-US" altLang="en-US"/>
              <a:t>inode number, permissions, size, dates</a:t>
            </a:r>
          </a:p>
          <a:p>
            <a:pPr lvl="1"/>
            <a:r>
              <a:rPr lang="en-US" altLang="en-US"/>
              <a:t>NFTS stores into in master file table  using relational DB structures</a:t>
            </a:r>
          </a:p>
        </p:txBody>
      </p:sp>
      <p:pic>
        <p:nvPicPr>
          <p:cNvPr id="12292" name="Picture 5">
            <a:extLst>
              <a:ext uri="{FF2B5EF4-FFF2-40B4-BE49-F238E27FC236}">
                <a16:creationId xmlns:a16="http://schemas.microsoft.com/office/drawing/2014/main" id="{5D2E40CF-E9B3-4E99-860E-DE747BE68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3109913"/>
            <a:ext cx="3509963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E2DF6CE3-54E6-4AF9-BCE6-FC99E3165B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5675" y="182563"/>
            <a:ext cx="7762875" cy="576262"/>
          </a:xfrm>
        </p:spPr>
        <p:txBody>
          <a:bodyPr/>
          <a:lstStyle/>
          <a:p>
            <a:pPr eaLnBrk="1" hangingPunct="1"/>
            <a:r>
              <a:rPr lang="en-US" altLang="en-US"/>
              <a:t>In-Memory File System Structures</a:t>
            </a:r>
            <a:endParaRPr lang="en-US" altLang="en-US" sz="2400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84020229-D4BF-4F4F-AEB8-91DB9E5F2D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6886575" cy="4530725"/>
          </a:xfrm>
        </p:spPr>
        <p:txBody>
          <a:bodyPr/>
          <a:lstStyle/>
          <a:p>
            <a:r>
              <a:rPr lang="en-US" altLang="en-US"/>
              <a:t>Mount table storing file system mounts, mount points, file system types</a:t>
            </a:r>
          </a:p>
          <a:p>
            <a:r>
              <a:rPr lang="en-US" altLang="en-US"/>
              <a:t>The following figure illustrates the necessary file system structures provided by the operating systems</a:t>
            </a:r>
          </a:p>
          <a:p>
            <a:r>
              <a:rPr lang="en-US" altLang="en-US"/>
              <a:t>Figure 12-3(a) refers to opening a file</a:t>
            </a:r>
          </a:p>
          <a:p>
            <a:r>
              <a:rPr lang="en-US" altLang="en-US"/>
              <a:t>Figure 12-3(b) refers to reading a file</a:t>
            </a:r>
          </a:p>
          <a:p>
            <a:r>
              <a:rPr lang="en-US" altLang="en-US"/>
              <a:t>Plus buffers hold data blocks from secondary storage</a:t>
            </a:r>
          </a:p>
          <a:p>
            <a:r>
              <a:rPr lang="en-US" altLang="en-US"/>
              <a:t>Open returns a file handle for subsequent use</a:t>
            </a:r>
          </a:p>
          <a:p>
            <a:r>
              <a:rPr lang="en-US" altLang="en-US"/>
              <a:t>Data from read eventually copied to specified user process memory address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2708</TotalTime>
  <Words>1886</Words>
  <Application>Microsoft Office PowerPoint</Application>
  <PresentationFormat>On-screen Show (4:3)</PresentationFormat>
  <Paragraphs>280</Paragraphs>
  <Slides>37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Helvetica</vt:lpstr>
      <vt:lpstr>Monotype Sorts</vt:lpstr>
      <vt:lpstr>Times New Roman</vt:lpstr>
      <vt:lpstr>Verdana</vt:lpstr>
      <vt:lpstr>Webdings</vt:lpstr>
      <vt:lpstr>os-8</vt:lpstr>
      <vt:lpstr>Chapter 11:  File System Implementation</vt:lpstr>
      <vt:lpstr>File-System Structure</vt:lpstr>
      <vt:lpstr>Layered File System</vt:lpstr>
      <vt:lpstr>File System Layers</vt:lpstr>
      <vt:lpstr>File System Layers (Cont.)</vt:lpstr>
      <vt:lpstr>File System Layers (Cont.)</vt:lpstr>
      <vt:lpstr>File-System Implementation</vt:lpstr>
      <vt:lpstr>File-System Implementation (Cont.)</vt:lpstr>
      <vt:lpstr>In-Memory File System Structures</vt:lpstr>
      <vt:lpstr>In-Memory File System Structures</vt:lpstr>
      <vt:lpstr>Virtual File Systems</vt:lpstr>
      <vt:lpstr>Schematic View of Virtual File System</vt:lpstr>
      <vt:lpstr>Directory Implementation</vt:lpstr>
      <vt:lpstr>Allocation methods</vt:lpstr>
      <vt:lpstr>Allocation Methods</vt:lpstr>
      <vt:lpstr>Contiguous Allocation</vt:lpstr>
      <vt:lpstr>Contiguous Allocation</vt:lpstr>
      <vt:lpstr>Contiguous Allocation of Disk Space</vt:lpstr>
      <vt:lpstr>Extent-Based Systems</vt:lpstr>
      <vt:lpstr>Linked Allocation</vt:lpstr>
      <vt:lpstr>Linked Allocation (Cont.)</vt:lpstr>
      <vt:lpstr>Linked Allocation</vt:lpstr>
      <vt:lpstr>File-Allocation Table</vt:lpstr>
      <vt:lpstr>Indexed Allocation</vt:lpstr>
      <vt:lpstr>Example of Indexed Allocation</vt:lpstr>
      <vt:lpstr>Indexed Allocation (Cont.)</vt:lpstr>
      <vt:lpstr>Indexed Allocation – Mapping (Cont.)</vt:lpstr>
      <vt:lpstr>Indexed Allocation – Mapping (Cont.)</vt:lpstr>
      <vt:lpstr>Indexed Allocation – Mapping (Cont.)</vt:lpstr>
      <vt:lpstr>Combined scheme:  the Unix inode</vt:lpstr>
      <vt:lpstr>Free-Space Management</vt:lpstr>
      <vt:lpstr>Free-Space Management (Cont.)</vt:lpstr>
      <vt:lpstr>Free-Space Management (Cont.)</vt:lpstr>
      <vt:lpstr>Directory Implementation</vt:lpstr>
      <vt:lpstr>Recovery</vt:lpstr>
      <vt:lpstr>Crash consistency</vt:lpstr>
      <vt:lpstr>Log Structured File Systems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1.01</dc:title>
  <dc:creator>Lucent End User</dc:creator>
  <cp:lastModifiedBy>lboloni</cp:lastModifiedBy>
  <cp:revision>78</cp:revision>
  <dcterms:created xsi:type="dcterms:W3CDTF">2004-10-07T18:29:30Z</dcterms:created>
  <dcterms:modified xsi:type="dcterms:W3CDTF">2020-04-06T23:18:38Z</dcterms:modified>
</cp:coreProperties>
</file>