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43"/>
  </p:notesMasterIdLst>
  <p:sldIdLst>
    <p:sldId id="295" r:id="rId2"/>
    <p:sldId id="359" r:id="rId3"/>
    <p:sldId id="360" r:id="rId4"/>
    <p:sldId id="379" r:id="rId5"/>
    <p:sldId id="380" r:id="rId6"/>
    <p:sldId id="366" r:id="rId7"/>
    <p:sldId id="371" r:id="rId8"/>
    <p:sldId id="372" r:id="rId9"/>
    <p:sldId id="297" r:id="rId10"/>
    <p:sldId id="269" r:id="rId11"/>
    <p:sldId id="256" r:id="rId12"/>
    <p:sldId id="368" r:id="rId13"/>
    <p:sldId id="271" r:id="rId14"/>
    <p:sldId id="272" r:id="rId15"/>
    <p:sldId id="362" r:id="rId16"/>
    <p:sldId id="349" r:id="rId17"/>
    <p:sldId id="273" r:id="rId18"/>
    <p:sldId id="299" r:id="rId19"/>
    <p:sldId id="356" r:id="rId20"/>
    <p:sldId id="357" r:id="rId21"/>
    <p:sldId id="358" r:id="rId22"/>
    <p:sldId id="300" r:id="rId23"/>
    <p:sldId id="301" r:id="rId24"/>
    <p:sldId id="324" r:id="rId25"/>
    <p:sldId id="382" r:id="rId26"/>
    <p:sldId id="383" r:id="rId27"/>
    <p:sldId id="303" r:id="rId28"/>
    <p:sldId id="306" r:id="rId29"/>
    <p:sldId id="384" r:id="rId30"/>
    <p:sldId id="309" r:id="rId31"/>
    <p:sldId id="381" r:id="rId32"/>
    <p:sldId id="307" r:id="rId33"/>
    <p:sldId id="345" r:id="rId34"/>
    <p:sldId id="385" r:id="rId35"/>
    <p:sldId id="386" r:id="rId36"/>
    <p:sldId id="387" r:id="rId37"/>
    <p:sldId id="352" r:id="rId38"/>
    <p:sldId id="353" r:id="rId39"/>
    <p:sldId id="355" r:id="rId40"/>
    <p:sldId id="279" r:id="rId41"/>
    <p:sldId id="281" r:id="rId42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9">
          <p15:clr>
            <a:srgbClr val="A4A3A4"/>
          </p15:clr>
        </p15:guide>
        <p15:guide id="2" pos="4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72" y="60"/>
      </p:cViewPr>
      <p:guideLst>
        <p:guide orient="horz" pos="789"/>
        <p:guide pos="4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A5A73FB-CD41-497A-9557-DA2A50DCC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AFF4D6-379F-4C3A-BB59-B319CE0E00C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6913"/>
            <a:ext cx="4648200" cy="34861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6425"/>
            <a:ext cx="5046663" cy="4183063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438" tIns="46219" rIns="92438" bIns="46219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pitchFamily="34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988" y="6613525"/>
            <a:ext cx="2670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pitchFamily="34" charset="0"/>
              </a:rPr>
              <a:t>Operating System Concepts – 8</a:t>
            </a:r>
            <a:r>
              <a:rPr lang="en-US" sz="1000" b="1" baseline="30000">
                <a:solidFill>
                  <a:srgbClr val="336699"/>
                </a:solidFill>
                <a:latin typeface="Helvetica" pitchFamily="34" charset="0"/>
              </a:rPr>
              <a:t>th</a:t>
            </a:r>
            <a:r>
              <a:rPr lang="en-US" sz="1000" b="1">
                <a:solidFill>
                  <a:srgbClr val="336699"/>
                </a:solidFill>
                <a:latin typeface="Helvetica" pitchFamily="34" charset="0"/>
              </a:rPr>
              <a:t> Edition,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4326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20838" name="Line 6"/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+mn-ea"/>
            </a:endParaRPr>
          </a:p>
        </p:txBody>
      </p:sp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4257675" y="6613525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pitchFamily="34" charset="0"/>
              </a:rPr>
              <a:t>1.</a:t>
            </a:r>
            <a:fld id="{4061157E-B98F-4D3D-B06C-F3B37E7AEE7A}" type="slidenum">
              <a:rPr lang="en-US" sz="1000" b="1">
                <a:solidFill>
                  <a:srgbClr val="006699"/>
                </a:solidFill>
                <a:latin typeface="Helvetica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000" b="1">
              <a:solidFill>
                <a:srgbClr val="006699"/>
              </a:solidFill>
              <a:latin typeface="Helvetica" pitchFamily="34" charset="0"/>
            </a:endParaRPr>
          </a:p>
        </p:txBody>
      </p:sp>
      <p:sp>
        <p:nvSpPr>
          <p:cNvPr id="120842" name="Text Box 10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pitchFamily="34" charset="0"/>
              </a:rPr>
              <a:t>Silberschatz, Galvin and Gagne ©2009</a:t>
            </a:r>
          </a:p>
        </p:txBody>
      </p: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185738" y="6621463"/>
            <a:ext cx="2635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pitchFamily="34" charset="0"/>
              </a:rPr>
              <a:t>Operating System Concepts – 8</a:t>
            </a:r>
            <a:r>
              <a:rPr lang="en-US" sz="1000" b="1" baseline="30000">
                <a:solidFill>
                  <a:srgbClr val="006699"/>
                </a:solidFill>
                <a:latin typeface="Helvetica" pitchFamily="34" charset="0"/>
              </a:rPr>
              <a:t>th</a:t>
            </a:r>
            <a:r>
              <a:rPr lang="en-US" sz="1000" b="1">
                <a:solidFill>
                  <a:srgbClr val="006699"/>
                </a:solidFill>
                <a:latin typeface="Helvetica" pitchFamily="34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pitchFamily="2" charset="2"/>
        <a:buChar char="n"/>
        <a:defRPr kumimoji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pitchFamily="2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itchFamily="18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Chapter 1: Introduction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Intermediary (cont’d)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82725"/>
            <a:ext cx="7351712" cy="4483100"/>
          </a:xfrm>
        </p:spPr>
        <p:txBody>
          <a:bodyPr/>
          <a:lstStyle/>
          <a:p>
            <a:r>
              <a:rPr lang="en-US"/>
              <a:t>Computer system can be divided into four components</a:t>
            </a:r>
          </a:p>
          <a:p>
            <a:pPr lvl="1"/>
            <a:r>
              <a:rPr lang="en-US"/>
              <a:t>Hardware – provides basic computing resources</a:t>
            </a:r>
          </a:p>
          <a:p>
            <a:pPr lvl="2"/>
            <a:r>
              <a:rPr lang="en-US"/>
              <a:t>CPU, memory, I/O devices</a:t>
            </a:r>
          </a:p>
          <a:p>
            <a:pPr lvl="1"/>
            <a:r>
              <a:rPr lang="en-US"/>
              <a:t>Operating system</a:t>
            </a:r>
          </a:p>
          <a:p>
            <a:pPr lvl="2"/>
            <a:r>
              <a:rPr lang="en-US"/>
              <a:t>Controls and coordinates use of hardware among various applications and users</a:t>
            </a:r>
          </a:p>
          <a:p>
            <a:pPr lvl="1"/>
            <a:r>
              <a:rPr lang="en-US"/>
              <a:t>Application programs – define the ways in which the system resources are used to solve the computing problems of the users</a:t>
            </a:r>
          </a:p>
          <a:p>
            <a:pPr lvl="2"/>
            <a:r>
              <a:rPr lang="en-US"/>
              <a:t>Word processors, compilers, web browsers, database systems, video games</a:t>
            </a:r>
          </a:p>
          <a:p>
            <a:pPr lvl="1"/>
            <a:r>
              <a:rPr lang="en-US"/>
              <a:t>Users</a:t>
            </a:r>
          </a:p>
          <a:p>
            <a:pPr lvl="2"/>
            <a:r>
              <a:rPr lang="en-US"/>
              <a:t>People, machines, other computers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8675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z="2800"/>
              <a:t>Intermediary (cont’d)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25" y="1533525"/>
            <a:ext cx="54483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 2: Resource allocator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idx="1"/>
          </p:nvPr>
        </p:nvSpPr>
        <p:spPr>
          <a:xfrm>
            <a:off x="806450" y="1233488"/>
            <a:ext cx="8074025" cy="4530725"/>
          </a:xfrm>
        </p:spPr>
        <p:txBody>
          <a:bodyPr/>
          <a:lstStyle/>
          <a:p>
            <a:r>
              <a:rPr lang="en-US"/>
              <a:t>OS is a </a:t>
            </a:r>
            <a:r>
              <a:rPr lang="en-US" b="1">
                <a:solidFill>
                  <a:srgbClr val="3366FF"/>
                </a:solidFill>
              </a:rPr>
              <a:t>resource allocator</a:t>
            </a:r>
          </a:p>
          <a:p>
            <a:pPr lvl="1"/>
            <a:r>
              <a:rPr lang="en-US"/>
              <a:t>Manages all resources</a:t>
            </a:r>
          </a:p>
          <a:p>
            <a:pPr lvl="1"/>
            <a:r>
              <a:rPr lang="en-US"/>
              <a:t>Decides between conflicting requests for efficient and fair resource use</a:t>
            </a:r>
          </a:p>
          <a:p>
            <a:r>
              <a:rPr lang="en-US"/>
              <a:t>What is a resource?</a:t>
            </a:r>
          </a:p>
          <a:p>
            <a:pPr lvl="1"/>
            <a:r>
              <a:rPr lang="en-US"/>
              <a:t>Anything you can run out of…</a:t>
            </a:r>
          </a:p>
          <a:p>
            <a:pPr lvl="1"/>
            <a:r>
              <a:rPr lang="en-US"/>
              <a:t>Computing power, memory, storage space</a:t>
            </a:r>
          </a:p>
          <a:p>
            <a:pPr lvl="1"/>
            <a:r>
              <a:rPr lang="en-US"/>
              <a:t>Energy</a:t>
            </a:r>
          </a:p>
          <a:p>
            <a:pPr lvl="1"/>
            <a:r>
              <a:rPr lang="en-US"/>
              <a:t>Network  bandwidth</a:t>
            </a:r>
          </a:p>
          <a:p>
            <a:pPr lvl="1"/>
            <a:r>
              <a:rPr lang="en-US"/>
              <a:t>Money (!)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Definition 3: Control program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028700"/>
            <a:ext cx="7308850" cy="4265613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/>
          </a:p>
          <a:p>
            <a:r>
              <a:rPr lang="en-US"/>
              <a:t>OS is a </a:t>
            </a:r>
            <a:r>
              <a:rPr lang="en-US" b="1">
                <a:solidFill>
                  <a:srgbClr val="3366FF"/>
                </a:solidFill>
              </a:rPr>
              <a:t>control program</a:t>
            </a:r>
          </a:p>
          <a:p>
            <a:pPr lvl="1"/>
            <a:r>
              <a:rPr lang="en-US"/>
              <a:t>Controls execution of programs to prevent errors and improper use of the computer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/>
              <a:t>Reviewing definitions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2013" y="1404938"/>
            <a:ext cx="8050212" cy="3167062"/>
          </a:xfrm>
        </p:spPr>
        <p:txBody>
          <a:bodyPr/>
          <a:lstStyle/>
          <a:p>
            <a:r>
              <a:rPr lang="en-US"/>
              <a:t>No universally accepted definition</a:t>
            </a:r>
          </a:p>
          <a:p>
            <a:r>
              <a:rPr lang="en-US"/>
              <a:t>“Everything a vendor ships when you order an operating system” is good approximation</a:t>
            </a:r>
          </a:p>
          <a:p>
            <a:pPr lvl="1"/>
            <a:r>
              <a:rPr lang="en-US"/>
              <a:t>But varies wildly</a:t>
            </a:r>
          </a:p>
          <a:p>
            <a:r>
              <a:rPr lang="en-US"/>
              <a:t>“The one program running at all times on the computer” is the </a:t>
            </a:r>
            <a:r>
              <a:rPr lang="en-US" b="1">
                <a:solidFill>
                  <a:srgbClr val="3366FF"/>
                </a:solidFill>
              </a:rPr>
              <a:t>kernel</a:t>
            </a:r>
            <a:r>
              <a:rPr lang="en-US" b="1"/>
              <a:t>.  </a:t>
            </a:r>
            <a:r>
              <a:rPr lang="en-US"/>
              <a:t>Everything else is either a system program (ships with the operating system) or an application program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760413" y="2214563"/>
            <a:ext cx="7772400" cy="1362075"/>
          </a:xfrm>
        </p:spPr>
        <p:txBody>
          <a:bodyPr/>
          <a:lstStyle/>
          <a:p>
            <a:r>
              <a:rPr lang="en-US" cap="none"/>
              <a:t>A bagload of definitions</a:t>
            </a:r>
            <a:br>
              <a:rPr lang="en-US" cap="none"/>
            </a:br>
            <a:br>
              <a:rPr lang="en-US" cap="none"/>
            </a:br>
            <a:r>
              <a:rPr lang="en-US" sz="2800" cap="none"/>
              <a:t>This is that we talk about when we are talk about OSs</a:t>
            </a:r>
            <a:endParaRPr lang="en-US" cap="non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Computer Startup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3366FF"/>
                </a:solidFill>
              </a:rPr>
              <a:t>bootstrap program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/>
              <a:t>is loaded at power-up or reboot</a:t>
            </a:r>
          </a:p>
          <a:p>
            <a:pPr lvl="1"/>
            <a:r>
              <a:rPr lang="en-US" dirty="0"/>
              <a:t>Typically stored in ROM or EPROM, generally known as </a:t>
            </a:r>
            <a:r>
              <a:rPr lang="en-US" b="1" dirty="0">
                <a:solidFill>
                  <a:srgbClr val="3366FF"/>
                </a:solidFill>
              </a:rPr>
              <a:t>firmware</a:t>
            </a:r>
          </a:p>
          <a:p>
            <a:pPr lvl="1"/>
            <a:r>
              <a:rPr lang="en-US" dirty="0"/>
              <a:t>Initializes all aspects of system</a:t>
            </a:r>
          </a:p>
          <a:p>
            <a:pPr lvl="1"/>
            <a:r>
              <a:rPr lang="en-US" dirty="0"/>
              <a:t>Determine where to boot from (</a:t>
            </a:r>
            <a:r>
              <a:rPr lang="en-US" dirty="0" err="1"/>
              <a:t>harddisk</a:t>
            </a:r>
            <a:r>
              <a:rPr lang="en-US" dirty="0"/>
              <a:t>, CD/DVD-ROM, USB, network)</a:t>
            </a:r>
          </a:p>
          <a:p>
            <a:pPr lvl="1"/>
            <a:r>
              <a:rPr lang="en-US" dirty="0"/>
              <a:t>Loads operating system kernel and starts execution</a:t>
            </a:r>
          </a:p>
          <a:p>
            <a:r>
              <a:rPr lang="en-US" dirty="0"/>
              <a:t>On PC-class systems</a:t>
            </a:r>
          </a:p>
          <a:p>
            <a:pPr lvl="1"/>
            <a:r>
              <a:rPr lang="en-US" dirty="0"/>
              <a:t>BIOS (Basic Input Output)</a:t>
            </a:r>
          </a:p>
          <a:p>
            <a:pPr lvl="1"/>
            <a:r>
              <a:rPr lang="en-US" dirty="0"/>
              <a:t>UEFI (Unified Extensible Firmware Interface)</a:t>
            </a:r>
          </a:p>
          <a:p>
            <a:r>
              <a:rPr lang="en-US" dirty="0"/>
              <a:t>The firmware bootstrap often hands it over to another bootstrap program on the disk (second stage boot loaders):</a:t>
            </a:r>
          </a:p>
          <a:p>
            <a:pPr lvl="1"/>
            <a:r>
              <a:rPr lang="en-US" dirty="0"/>
              <a:t>GRUB</a:t>
            </a:r>
          </a:p>
          <a:p>
            <a:pPr lvl="1"/>
            <a:r>
              <a:rPr lang="en-US" dirty="0"/>
              <a:t>NTLDR – </a:t>
            </a:r>
            <a:r>
              <a:rPr lang="en-US"/>
              <a:t>for Windows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Computer System Organization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Computer-system operation</a:t>
            </a:r>
          </a:p>
          <a:p>
            <a:pPr lvl="1"/>
            <a:r>
              <a:rPr lang="en-US"/>
              <a:t>One or more CPUs, device controllers connect through common bus providing access to shared memory</a:t>
            </a:r>
          </a:p>
          <a:p>
            <a:pPr lvl="1"/>
            <a:r>
              <a:rPr lang="en-US"/>
              <a:t>Concurrent execution of CPUs and devices competing for memory cycles</a:t>
            </a:r>
          </a:p>
          <a:p>
            <a:pPr lvl="1"/>
            <a:endParaRPr lang="en-US"/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2881313"/>
            <a:ext cx="6737350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Computer-System Operation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I/O devices and the CPU can execute concurrently</a:t>
            </a:r>
          </a:p>
          <a:p>
            <a:r>
              <a:rPr lang="en-US"/>
              <a:t>Each device controller is in charge of a particular device type</a:t>
            </a:r>
          </a:p>
          <a:p>
            <a:r>
              <a:rPr lang="en-US"/>
              <a:t>Each device controller has a local buffer</a:t>
            </a:r>
          </a:p>
          <a:p>
            <a:r>
              <a:rPr lang="en-US"/>
              <a:t>CPU moves data from/to main memory to/from local buffers</a:t>
            </a:r>
          </a:p>
          <a:p>
            <a:r>
              <a:rPr lang="en-US"/>
              <a:t>I/O is from the device to local buffer of controller</a:t>
            </a:r>
          </a:p>
          <a:p>
            <a:r>
              <a:rPr lang="en-US"/>
              <a:t>Device controller informs CPU that it has finished its operation by causing an </a:t>
            </a:r>
            <a:r>
              <a:rPr lang="en-US" i="1"/>
              <a:t>interrupt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How a Modern Computer Works</a:t>
            </a:r>
          </a:p>
        </p:txBody>
      </p:sp>
      <p:pic>
        <p:nvPicPr>
          <p:cNvPr id="21507" name="Picture 5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6550" y="1276350"/>
            <a:ext cx="5367338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4787900" y="5637213"/>
            <a:ext cx="2874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/>
              <a:t>A von Neumann architecture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722313" y="2214563"/>
            <a:ext cx="7772400" cy="1362075"/>
          </a:xfrm>
        </p:spPr>
        <p:txBody>
          <a:bodyPr/>
          <a:lstStyle/>
          <a:p>
            <a:r>
              <a:rPr lang="en-US" cap="none" dirty="0"/>
              <a:t>The landscape of </a:t>
            </a:r>
            <a:r>
              <a:rPr lang="en-US" cap="none"/>
              <a:t>operating systems</a:t>
            </a:r>
            <a:endParaRPr lang="en-US" cap="non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101725" y="274638"/>
            <a:ext cx="7891463" cy="527050"/>
          </a:xfrm>
        </p:spPr>
        <p:txBody>
          <a:bodyPr/>
          <a:lstStyle/>
          <a:p>
            <a:r>
              <a:rPr lang="en-US"/>
              <a:t>Von Neumann (Princeton) architecture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half" idx="2"/>
          </p:nvPr>
        </p:nvSpPr>
        <p:spPr>
          <a:xfrm>
            <a:off x="495300" y="901700"/>
            <a:ext cx="4040188" cy="5211763"/>
          </a:xfrm>
        </p:spPr>
        <p:txBody>
          <a:bodyPr/>
          <a:lstStyle/>
          <a:p>
            <a:r>
              <a:rPr lang="en-US"/>
              <a:t>Von Neumann architecture (or Princeton architecture)</a:t>
            </a:r>
          </a:p>
          <a:p>
            <a:pPr lvl="1"/>
            <a:r>
              <a:rPr lang="en-US"/>
              <a:t>Processor (or processors)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One common memory for data and code</a:t>
            </a:r>
          </a:p>
          <a:p>
            <a:pPr lvl="1"/>
            <a:r>
              <a:rPr lang="en-US"/>
              <a:t>Buses used to access memory and input output</a:t>
            </a:r>
          </a:p>
          <a:p>
            <a:pPr lvl="1"/>
            <a:r>
              <a:rPr lang="en-US"/>
              <a:t>Direct Memory Access – going from I/O to Memory directly</a:t>
            </a:r>
          </a:p>
          <a:p>
            <a:r>
              <a:rPr lang="en-US"/>
              <a:t>Majority of modern general purpose GPUs (Intel, AMD, MIPS, most ARM etc)</a:t>
            </a:r>
          </a:p>
          <a:p>
            <a:pPr lvl="1">
              <a:buFont typeface="Monotype Sorts" pitchFamily="2" charset="2"/>
              <a:buNone/>
            </a:pPr>
            <a:endParaRPr lang="en-US"/>
          </a:p>
        </p:txBody>
      </p:sp>
      <p:pic>
        <p:nvPicPr>
          <p:cNvPr id="22532" name="Picture 2" descr="C:\Users\Lotzi\Downloads\VonNeumannArchitecture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783138" y="1293813"/>
            <a:ext cx="4041775" cy="2957512"/>
          </a:xfrm>
          <a:noFill/>
        </p:spPr>
      </p:pic>
      <p:pic>
        <p:nvPicPr>
          <p:cNvPr id="22533" name="Picture 3" descr="C:\Users\Lotzi\Downloads\220px-JohnvonNeumann-LosAlamo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6413" y="4292600"/>
            <a:ext cx="1598612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r>
              <a:rPr lang="en-US"/>
              <a:t>Harvard architecture</a:t>
            </a:r>
          </a:p>
        </p:txBody>
      </p:sp>
      <p:sp>
        <p:nvSpPr>
          <p:cNvPr id="2355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127125"/>
            <a:ext cx="4040188" cy="4999038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Strict separation of Instruction memory, Data memory</a:t>
            </a:r>
            <a:r>
              <a:rPr lang="en-US"/>
              <a:t>, ALU and I/O</a:t>
            </a:r>
          </a:p>
          <a:p>
            <a:r>
              <a:rPr lang="en-US"/>
              <a:t>Advantage: simultaneous access to data and code</a:t>
            </a:r>
          </a:p>
          <a:p>
            <a:r>
              <a:rPr lang="en-US"/>
              <a:t>Modified Harvard: relax the strict separation requirements</a:t>
            </a:r>
          </a:p>
          <a:p>
            <a:r>
              <a:rPr lang="en-US"/>
              <a:t>Current applications: Digital Signal Processors (DSP), microcontrollers</a:t>
            </a:r>
          </a:p>
        </p:txBody>
      </p:sp>
      <p:pic>
        <p:nvPicPr>
          <p:cNvPr id="23556" name="Picture 2" descr="C:\Users\Lotzi\Downloads\Harvard_archite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3100" y="1190625"/>
            <a:ext cx="41973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Common Functions of Interrupts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Interrupt transfers control to the interrupt service routine generally, through the </a:t>
            </a:r>
            <a:r>
              <a:rPr lang="en-US" b="1">
                <a:solidFill>
                  <a:srgbClr val="3366FF"/>
                </a:solidFill>
              </a:rPr>
              <a:t>interrupt</a:t>
            </a:r>
            <a:r>
              <a:rPr lang="en-US" i="1"/>
              <a:t> </a:t>
            </a:r>
            <a:r>
              <a:rPr lang="en-US" b="1">
                <a:solidFill>
                  <a:srgbClr val="3366FF"/>
                </a:solidFill>
              </a:rPr>
              <a:t>vector</a:t>
            </a:r>
            <a:r>
              <a:rPr lang="en-US"/>
              <a:t>, which contains the addresses of all the service routines</a:t>
            </a:r>
          </a:p>
          <a:p>
            <a:r>
              <a:rPr lang="en-US"/>
              <a:t>Interrupt architecture must save the address of the interrupted instruction</a:t>
            </a:r>
          </a:p>
          <a:p>
            <a:r>
              <a:rPr lang="en-US"/>
              <a:t>Incoming interrupts are </a:t>
            </a:r>
            <a:r>
              <a:rPr lang="en-US" i="1"/>
              <a:t>disabled</a:t>
            </a:r>
            <a:r>
              <a:rPr lang="en-US"/>
              <a:t> while another interrupt is being processed to prevent a </a:t>
            </a:r>
            <a:r>
              <a:rPr lang="en-US" i="1"/>
              <a:t>lost interrupt</a:t>
            </a:r>
            <a:endParaRPr lang="en-US"/>
          </a:p>
          <a:p>
            <a:r>
              <a:rPr lang="en-US"/>
              <a:t>A </a:t>
            </a:r>
            <a:r>
              <a:rPr lang="en-US" i="1"/>
              <a:t>trap</a:t>
            </a:r>
            <a:r>
              <a:rPr lang="en-US"/>
              <a:t> is a software-generated interrupt caused either by an error or a user request</a:t>
            </a:r>
          </a:p>
          <a:p>
            <a:r>
              <a:rPr lang="en-US"/>
              <a:t>An operating system is </a:t>
            </a:r>
            <a:r>
              <a:rPr lang="en-US" b="1">
                <a:solidFill>
                  <a:srgbClr val="3366FF"/>
                </a:solidFill>
              </a:rPr>
              <a:t>interrupt driven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625" y="0"/>
            <a:ext cx="7772400" cy="844550"/>
          </a:xfrm>
        </p:spPr>
        <p:txBody>
          <a:bodyPr/>
          <a:lstStyle/>
          <a:p>
            <a:pPr eaLnBrk="1" hangingPunct="1"/>
            <a:r>
              <a:rPr lang="en-US"/>
              <a:t>Interrupt Handling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operating system preserves the state of the CPU by storing registers and the program counter</a:t>
            </a:r>
          </a:p>
          <a:p>
            <a:r>
              <a:rPr lang="en-US"/>
              <a:t>Determines which type of interrupt has occurred:</a:t>
            </a:r>
          </a:p>
          <a:p>
            <a:pPr lvl="1"/>
            <a:r>
              <a:rPr lang="en-US" b="1">
                <a:solidFill>
                  <a:srgbClr val="3366FF"/>
                </a:solidFill>
              </a:rPr>
              <a:t>polling</a:t>
            </a:r>
          </a:p>
          <a:p>
            <a:pPr lvl="1"/>
            <a:r>
              <a:rPr lang="en-US" b="1">
                <a:solidFill>
                  <a:srgbClr val="3366FF"/>
                </a:solidFill>
              </a:rPr>
              <a:t>vectored</a:t>
            </a:r>
            <a:r>
              <a:rPr lang="en-US"/>
              <a:t> interrupt system</a:t>
            </a:r>
          </a:p>
          <a:p>
            <a:r>
              <a:rPr lang="en-US"/>
              <a:t>Separate segments of code determine what action should be taken for each type of interrupt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Interrupt Timeline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3625" y="1717675"/>
            <a:ext cx="7138988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692716-6B12-4D98-9CAC-671F558F1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11515"/>
            <a:ext cx="8229600" cy="576262"/>
          </a:xfrm>
        </p:spPr>
        <p:txBody>
          <a:bodyPr/>
          <a:lstStyle/>
          <a:p>
            <a:r>
              <a:rPr lang="en-US" dirty="0"/>
              <a:t>Aspects of Hardware Relevant to OS design</a:t>
            </a:r>
          </a:p>
        </p:txBody>
      </p:sp>
    </p:spTree>
    <p:extLst>
      <p:ext uri="{BB962C8B-B14F-4D97-AF65-F5344CB8AC3E}">
        <p14:creationId xmlns:p14="http://schemas.microsoft.com/office/powerpoint/2010/main" val="1649767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F588B-9032-4085-9CB3-0FA82D734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/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5F8A0-EACF-4D91-B903-22F903DD7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we call them computers, they are not all computation</a:t>
            </a:r>
          </a:p>
          <a:p>
            <a:r>
              <a:rPr lang="en-US" dirty="0"/>
              <a:t>We need to handle inputs:</a:t>
            </a:r>
          </a:p>
          <a:p>
            <a:pPr lvl="1"/>
            <a:r>
              <a:rPr lang="en-US" dirty="0"/>
              <a:t>From keyboard and mouse</a:t>
            </a:r>
          </a:p>
          <a:p>
            <a:pPr lvl="1"/>
            <a:r>
              <a:rPr lang="en-US" dirty="0"/>
              <a:t>From files</a:t>
            </a:r>
          </a:p>
          <a:p>
            <a:pPr lvl="1"/>
            <a:r>
              <a:rPr lang="en-US" dirty="0"/>
              <a:t>From network</a:t>
            </a:r>
          </a:p>
          <a:p>
            <a:pPr lvl="1"/>
            <a:r>
              <a:rPr lang="en-US" dirty="0"/>
              <a:t>From sensors etc.</a:t>
            </a:r>
          </a:p>
          <a:p>
            <a:r>
              <a:rPr lang="en-US" dirty="0"/>
              <a:t>And outputs</a:t>
            </a:r>
          </a:p>
          <a:p>
            <a:pPr lvl="1"/>
            <a:r>
              <a:rPr lang="en-US" dirty="0"/>
              <a:t>To screen (text, graphics)</a:t>
            </a:r>
          </a:p>
          <a:p>
            <a:pPr lvl="1"/>
            <a:r>
              <a:rPr lang="en-US" dirty="0"/>
              <a:t>To files</a:t>
            </a:r>
          </a:p>
          <a:p>
            <a:pPr lvl="1"/>
            <a:r>
              <a:rPr lang="en-US" dirty="0"/>
              <a:t>To network </a:t>
            </a:r>
          </a:p>
          <a:p>
            <a:r>
              <a:rPr lang="en-US" dirty="0"/>
              <a:t>These devices are connected to the CPU and memory through bus(es)</a:t>
            </a:r>
          </a:p>
        </p:txBody>
      </p:sp>
    </p:spTree>
    <p:extLst>
      <p:ext uri="{BB962C8B-B14F-4D97-AF65-F5344CB8AC3E}">
        <p14:creationId xmlns:p14="http://schemas.microsoft.com/office/powerpoint/2010/main" val="3975905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Two types of I/O calls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0763" y="1244600"/>
            <a:ext cx="7029450" cy="473191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Blocking call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User process is blocked waiting for the I/O to finish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E.g. wait for a keystroke</a:t>
            </a:r>
          </a:p>
          <a:p>
            <a:pPr>
              <a:lnSpc>
                <a:spcPct val="90000"/>
              </a:lnSpc>
            </a:pPr>
            <a:r>
              <a:rPr lang="en-US" b="1" dirty="0"/>
              <a:t>Non-blocking call:</a:t>
            </a:r>
            <a:r>
              <a:rPr lang="en-US" dirty="0"/>
              <a:t> After I/O starts, control returns to user program without waiting for I/O completion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E.g. start printing, return to the editor before it finishes.</a:t>
            </a:r>
          </a:p>
          <a:p>
            <a:pPr>
              <a:lnSpc>
                <a:spcPct val="90000"/>
              </a:lnSpc>
            </a:pPr>
            <a:r>
              <a:rPr lang="en-US" dirty="0"/>
              <a:t>Notes: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naïve way to implement a blocking call is through an infinite polling loop (blocks the whole computer!)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We can do better: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Block the current process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Do something else (</a:t>
            </a:r>
            <a:r>
              <a:rPr lang="en-US" dirty="0" err="1"/>
              <a:t>eg</a:t>
            </a:r>
            <a:r>
              <a:rPr lang="en-US" dirty="0"/>
              <a:t> switch to another process)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Switch back when I/O is done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Direct Memory Access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Traditional way to read from a file:</a:t>
            </a:r>
          </a:p>
          <a:p>
            <a:pPr lvl="1"/>
            <a:r>
              <a:rPr lang="en-US" dirty="0"/>
              <a:t>Under CPU control, read byte-by-byte from a I/O location and write to a memory location</a:t>
            </a:r>
          </a:p>
          <a:p>
            <a:pPr lvl="1"/>
            <a:r>
              <a:rPr lang="en-US" dirty="0"/>
              <a:t>Inefficient, it blocks the CPU!</a:t>
            </a:r>
          </a:p>
          <a:p>
            <a:r>
              <a:rPr lang="en-US" b="1" dirty="0"/>
              <a:t>Direct memory access: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 special type of non-blocking call</a:t>
            </a:r>
          </a:p>
          <a:p>
            <a:pPr lvl="1"/>
            <a:r>
              <a:rPr lang="en-US" dirty="0"/>
              <a:t>Used for high-speed I/O devices able to transmit information at close to memory speeds</a:t>
            </a:r>
          </a:p>
          <a:p>
            <a:pPr lvl="1"/>
            <a:r>
              <a:rPr lang="en-US" dirty="0"/>
              <a:t>Device controller transfers blocks of data from buffer storage directly to main memory without CPU intervention</a:t>
            </a:r>
          </a:p>
          <a:p>
            <a:pPr lvl="1"/>
            <a:r>
              <a:rPr lang="en-US" dirty="0"/>
              <a:t>Only one interrupt is generated per block, rather than the one interrupt per byte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37E2F-B910-4394-B3FF-30FF61200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08949"/>
            <a:ext cx="8229600" cy="576262"/>
          </a:xfrm>
        </p:spPr>
        <p:txBody>
          <a:bodyPr/>
          <a:lstStyle/>
          <a:p>
            <a:r>
              <a:rPr lang="en-US" dirty="0"/>
              <a:t>Storage </a:t>
            </a:r>
          </a:p>
        </p:txBody>
      </p:sp>
    </p:spTree>
    <p:extLst>
      <p:ext uri="{BB962C8B-B14F-4D97-AF65-F5344CB8AC3E}">
        <p14:creationId xmlns:p14="http://schemas.microsoft.com/office/powerpoint/2010/main" val="403390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OS wars (in 2006)</a:t>
            </a:r>
          </a:p>
        </p:txBody>
      </p:sp>
      <p:pic>
        <p:nvPicPr>
          <p:cNvPr id="5123" name="Picture 2" descr="C:\Users\Lotzi\Downloads\os_war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013" y="725488"/>
            <a:ext cx="8259762" cy="613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Storage Hierarchy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 modern computer system has a number of components that can store and retrieve information</a:t>
            </a:r>
          </a:p>
          <a:p>
            <a:pPr lvl="1"/>
            <a:r>
              <a:rPr lang="en-US" dirty="0"/>
              <a:t>Different hardware technologies</a:t>
            </a:r>
          </a:p>
          <a:p>
            <a:pPr lvl="1"/>
            <a:r>
              <a:rPr lang="en-US" dirty="0"/>
              <a:t>Different way to organize information</a:t>
            </a:r>
          </a:p>
          <a:p>
            <a:pPr lvl="1"/>
            <a:r>
              <a:rPr lang="en-US" dirty="0"/>
              <a:t>Different addressing schemes</a:t>
            </a:r>
          </a:p>
          <a:p>
            <a:r>
              <a:rPr lang="en-US" dirty="0"/>
              <a:t>Storage systems can be seen as organized in hierarchy</a:t>
            </a:r>
          </a:p>
          <a:p>
            <a:pPr lvl="1"/>
            <a:r>
              <a:rPr lang="en-US" dirty="0"/>
              <a:t>Speed</a:t>
            </a:r>
          </a:p>
          <a:p>
            <a:pPr lvl="1"/>
            <a:r>
              <a:rPr lang="en-US" dirty="0"/>
              <a:t>Cost</a:t>
            </a:r>
          </a:p>
          <a:p>
            <a:pPr lvl="1"/>
            <a:r>
              <a:rPr lang="en-US" dirty="0"/>
              <a:t>Volatility</a:t>
            </a:r>
          </a:p>
          <a:p>
            <a:r>
              <a:rPr lang="en-US" b="1" dirty="0">
                <a:solidFill>
                  <a:srgbClr val="3366FF"/>
                </a:solidFill>
              </a:rPr>
              <a:t>Caching</a:t>
            </a:r>
            <a:r>
              <a:rPr lang="en-US" dirty="0"/>
              <a:t> – copying information into faster storage system; main memory can be viewed as a last </a:t>
            </a:r>
            <a:r>
              <a:rPr lang="en-US" i="1" dirty="0"/>
              <a:t>cache</a:t>
            </a:r>
            <a:r>
              <a:rPr lang="en-US" dirty="0"/>
              <a:t> for secondary storage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5F8F-D14B-4D9B-8DDE-B8A2E331D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hierarchy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8574AA1-2F6A-4F0D-A8DB-6B62A7247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729107"/>
            <a:ext cx="7311554" cy="539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225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Storage types of relevance to OS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memory (primary storage)</a:t>
            </a:r>
          </a:p>
          <a:p>
            <a:pPr lvl="1"/>
            <a:r>
              <a:rPr lang="en-US" dirty="0"/>
              <a:t>Directly accessible by the CPU – through a </a:t>
            </a:r>
            <a:r>
              <a:rPr lang="en-US" b="1" dirty="0"/>
              <a:t>numerical address space</a:t>
            </a:r>
          </a:p>
          <a:p>
            <a:pPr lvl="1"/>
            <a:r>
              <a:rPr lang="en-US" dirty="0"/>
              <a:t>Volatile</a:t>
            </a:r>
          </a:p>
          <a:p>
            <a:pPr lvl="1"/>
            <a:r>
              <a:rPr lang="en-US" dirty="0"/>
              <a:t>Typical implementation: Dynamic RAM</a:t>
            </a:r>
          </a:p>
          <a:p>
            <a:r>
              <a:rPr lang="en-US" dirty="0"/>
              <a:t>Secondary storage – extension of main memory that provides large nonvolatile storage capacity. </a:t>
            </a:r>
          </a:p>
          <a:p>
            <a:pPr lvl="1"/>
            <a:r>
              <a:rPr lang="en-US" dirty="0"/>
              <a:t>Access through a </a:t>
            </a:r>
            <a:r>
              <a:rPr lang="en-US" b="1" dirty="0"/>
              <a:t>file system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Non-volatile</a:t>
            </a:r>
          </a:p>
          <a:p>
            <a:pPr lvl="1"/>
            <a:r>
              <a:rPr lang="en-US" dirty="0"/>
              <a:t>Frequently accessed during the course of regular operation </a:t>
            </a:r>
          </a:p>
          <a:p>
            <a:pPr lvl="1"/>
            <a:r>
              <a:rPr lang="en-US" dirty="0"/>
              <a:t>Typical implementation: </a:t>
            </a:r>
          </a:p>
          <a:p>
            <a:pPr lvl="2"/>
            <a:r>
              <a:rPr lang="en-US" dirty="0"/>
              <a:t>Magnetic disks (hard drives)</a:t>
            </a:r>
          </a:p>
          <a:p>
            <a:pPr lvl="2"/>
            <a:r>
              <a:rPr lang="en-US" dirty="0"/>
              <a:t>Solid state drives (flash drives)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Caching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272338" cy="4530725"/>
          </a:xfrm>
        </p:spPr>
        <p:txBody>
          <a:bodyPr/>
          <a:lstStyle/>
          <a:p>
            <a:r>
              <a:rPr lang="en-US" dirty="0"/>
              <a:t>Important principle, performed at many levels in a computer (in hardware, operating system, software)</a:t>
            </a:r>
          </a:p>
          <a:p>
            <a:r>
              <a:rPr lang="en-US" dirty="0"/>
              <a:t>Information in use copied from slower to faster storage temporarily</a:t>
            </a:r>
          </a:p>
          <a:p>
            <a:r>
              <a:rPr lang="en-US" dirty="0"/>
              <a:t>Faster storage (cache) checked first to determine if information is there</a:t>
            </a:r>
          </a:p>
          <a:p>
            <a:pPr lvl="1"/>
            <a:r>
              <a:rPr lang="en-US" dirty="0"/>
              <a:t>If it is, information used directly from the cache (fast)</a:t>
            </a:r>
          </a:p>
          <a:p>
            <a:pPr lvl="1"/>
            <a:r>
              <a:rPr lang="en-US" dirty="0"/>
              <a:t>If not, data copied to cache and used there</a:t>
            </a:r>
          </a:p>
          <a:p>
            <a:r>
              <a:rPr lang="en-US" dirty="0"/>
              <a:t>Cache smaller than storage being cached</a:t>
            </a:r>
          </a:p>
          <a:p>
            <a:pPr lvl="1"/>
            <a:r>
              <a:rPr lang="en-US" dirty="0"/>
              <a:t>Cache management important design problem</a:t>
            </a:r>
          </a:p>
          <a:p>
            <a:pPr lvl="1"/>
            <a:r>
              <a:rPr lang="en-US" dirty="0"/>
              <a:t>Cache size and replacement policy</a:t>
            </a:r>
          </a:p>
          <a:p>
            <a:pPr>
              <a:buFont typeface="Monotype Sorts" pitchFamily="2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30879-A167-40A7-A4F9-90FFAE490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 parallelism</a:t>
            </a:r>
          </a:p>
        </p:txBody>
      </p:sp>
    </p:spTree>
    <p:extLst>
      <p:ext uri="{BB962C8B-B14F-4D97-AF65-F5344CB8AC3E}">
        <p14:creationId xmlns:p14="http://schemas.microsoft.com/office/powerpoint/2010/main" val="2325756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4E3D6-6581-4C62-92C9-5016E2BA0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multiple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5873A-6E95-4DBB-AC41-5DBA0211C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image an OS as a library:</a:t>
            </a:r>
          </a:p>
          <a:p>
            <a:pPr lvl="1"/>
            <a:r>
              <a:rPr lang="en-US" dirty="0"/>
              <a:t>Compile all the necessary code into a program</a:t>
            </a:r>
          </a:p>
          <a:p>
            <a:pPr lvl="1"/>
            <a:r>
              <a:rPr lang="en-US" dirty="0"/>
              <a:t>Run only that single program and take care of everything.</a:t>
            </a:r>
          </a:p>
          <a:p>
            <a:pPr lvl="1"/>
            <a:r>
              <a:rPr lang="en-US" dirty="0"/>
              <a:t>Had been done in the early years of computers (batch processing)</a:t>
            </a:r>
          </a:p>
          <a:p>
            <a:r>
              <a:rPr lang="en-US" dirty="0"/>
              <a:t>Most current computers must simultaneously run multiple processes at the same time (multiprocessing)</a:t>
            </a:r>
          </a:p>
          <a:p>
            <a:pPr lvl="1"/>
            <a:r>
              <a:rPr lang="en-US" dirty="0"/>
              <a:t>This is not because they have multiple CPUs – it should work even if there is only one CPU.</a:t>
            </a:r>
          </a:p>
          <a:p>
            <a:pPr lvl="1"/>
            <a:r>
              <a:rPr lang="en-US" dirty="0"/>
              <a:t>The secret is to quickly switch between the processes and the operating system kernel, to give you the impression that they are running in parallel </a:t>
            </a:r>
          </a:p>
          <a:p>
            <a:pPr lvl="1"/>
            <a:r>
              <a:rPr lang="en-US" dirty="0"/>
              <a:t>The reason why this usually works is that most processes, most of the time, are waiting on I/O. </a:t>
            </a:r>
          </a:p>
        </p:txBody>
      </p:sp>
    </p:spTree>
    <p:extLst>
      <p:ext uri="{BB962C8B-B14F-4D97-AF65-F5344CB8AC3E}">
        <p14:creationId xmlns:p14="http://schemas.microsoft.com/office/powerpoint/2010/main" val="40512416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688C2-19D0-476A-811A-D68CFFC7E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you have multiple processors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83048-7F7E-4144-A812-22B056D80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modern computers will have multiple processing cores in some kind of architecture</a:t>
            </a:r>
          </a:p>
          <a:p>
            <a:pPr lvl="1"/>
            <a:r>
              <a:rPr lang="en-US" dirty="0"/>
              <a:t>The critical question: how are these communicating?</a:t>
            </a:r>
          </a:p>
          <a:p>
            <a:r>
              <a:rPr lang="en-US" dirty="0"/>
              <a:t>Shared memory computers</a:t>
            </a:r>
          </a:p>
          <a:p>
            <a:pPr lvl="1"/>
            <a:r>
              <a:rPr lang="en-US" dirty="0"/>
              <a:t>Symmetric multiprocessing</a:t>
            </a:r>
          </a:p>
          <a:p>
            <a:pPr lvl="1"/>
            <a:r>
              <a:rPr lang="en-US" dirty="0"/>
              <a:t>Multi-core processors</a:t>
            </a:r>
          </a:p>
          <a:p>
            <a:pPr lvl="1"/>
            <a:r>
              <a:rPr lang="en-US" dirty="0"/>
              <a:t>Non-uniform memory architecture</a:t>
            </a:r>
          </a:p>
          <a:p>
            <a:r>
              <a:rPr lang="en-US" dirty="0"/>
              <a:t>Message passing computers</a:t>
            </a:r>
          </a:p>
          <a:p>
            <a:pPr lvl="1"/>
            <a:r>
              <a:rPr lang="en-US" dirty="0"/>
              <a:t>Cluster computing</a:t>
            </a:r>
          </a:p>
          <a:p>
            <a:pPr lvl="1"/>
            <a:r>
              <a:rPr lang="en-US" dirty="0"/>
              <a:t>Cloud…</a:t>
            </a:r>
          </a:p>
          <a:p>
            <a:pPr lvl="1"/>
            <a:r>
              <a:rPr lang="en-US" dirty="0"/>
              <a:t>Message-passing supercomputing architectures…</a:t>
            </a:r>
          </a:p>
        </p:txBody>
      </p:sp>
    </p:spTree>
    <p:extLst>
      <p:ext uri="{BB962C8B-B14F-4D97-AF65-F5344CB8AC3E}">
        <p14:creationId xmlns:p14="http://schemas.microsoft.com/office/powerpoint/2010/main" val="20844179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Symmetric Multiprocessing Architecture</a:t>
            </a:r>
          </a:p>
        </p:txBody>
      </p:sp>
      <p:sp>
        <p:nvSpPr>
          <p:cNvPr id="33795" name="Content Placeholder 3"/>
          <p:cNvSpPr>
            <a:spLocks noGrp="1"/>
          </p:cNvSpPr>
          <p:nvPr>
            <p:ph idx="1"/>
          </p:nvPr>
        </p:nvSpPr>
        <p:spPr>
          <a:xfrm>
            <a:off x="806450" y="4489450"/>
            <a:ext cx="7870825" cy="1627188"/>
          </a:xfrm>
        </p:spPr>
        <p:txBody>
          <a:bodyPr/>
          <a:lstStyle/>
          <a:p>
            <a:r>
              <a:rPr lang="en-US" dirty="0"/>
              <a:t>The memory is the same distance from all CPUs.</a:t>
            </a:r>
          </a:p>
          <a:p>
            <a:r>
              <a:rPr lang="en-US" dirty="0"/>
              <a:t>Each CPU is on a separate die, probably also separate integrated circuits.</a:t>
            </a:r>
          </a:p>
          <a:p>
            <a:r>
              <a:rPr lang="en-US" dirty="0"/>
              <a:t>They are seen as independent devices.</a:t>
            </a:r>
          </a:p>
        </p:txBody>
      </p:sp>
      <p:pic>
        <p:nvPicPr>
          <p:cNvPr id="33796" name="Picture 7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9538" y="1147763"/>
            <a:ext cx="6319837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Multi-Core Designs</a:t>
            </a:r>
          </a:p>
        </p:txBody>
      </p:sp>
      <p:sp>
        <p:nvSpPr>
          <p:cNvPr id="34819" name="Content Placeholder 3"/>
          <p:cNvSpPr>
            <a:spLocks noGrp="1"/>
          </p:cNvSpPr>
          <p:nvPr>
            <p:ph idx="1"/>
          </p:nvPr>
        </p:nvSpPr>
        <p:spPr>
          <a:xfrm>
            <a:off x="806450" y="4489450"/>
            <a:ext cx="8337550" cy="1884363"/>
          </a:xfrm>
        </p:spPr>
        <p:txBody>
          <a:bodyPr/>
          <a:lstStyle/>
          <a:p>
            <a:r>
              <a:rPr lang="en-US" dirty="0"/>
              <a:t>Still qualifies as SMP, only embedded in a single chip.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sz="1400" dirty="0"/>
              <a:t>Intel Core i5-8259U  - 4 cores (high performance laptop processor)</a:t>
            </a:r>
          </a:p>
          <a:p>
            <a:pPr lvl="1"/>
            <a:r>
              <a:rPr lang="en-US" sz="1400" dirty="0"/>
              <a:t>Ryzen </a:t>
            </a:r>
            <a:r>
              <a:rPr lang="en-US" sz="1400" dirty="0" err="1"/>
              <a:t>Threadripper</a:t>
            </a:r>
            <a:r>
              <a:rPr lang="en-US" sz="1400" dirty="0"/>
              <a:t> 3990X – 64 cores (high performance desktop processor)</a:t>
            </a:r>
          </a:p>
          <a:p>
            <a:pPr lvl="1"/>
            <a:endParaRPr lang="en-US" sz="1400" dirty="0"/>
          </a:p>
          <a:p>
            <a:pPr lvl="1"/>
            <a:endParaRPr lang="en-US" dirty="0"/>
          </a:p>
        </p:txBody>
      </p:sp>
      <p:pic>
        <p:nvPicPr>
          <p:cNvPr id="34820" name="Picture 10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8988" y="869950"/>
            <a:ext cx="4783137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Non-uniform memory architecture (NUMA)</a:t>
            </a:r>
          </a:p>
        </p:txBody>
      </p:sp>
      <p:pic>
        <p:nvPicPr>
          <p:cNvPr id="35843" name="Content Placeholder 4" descr="500px-NUMA.svg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05038" y="1117600"/>
            <a:ext cx="4038600" cy="2495550"/>
          </a:xfrm>
        </p:spPr>
      </p:pic>
      <p:sp>
        <p:nvSpPr>
          <p:cNvPr id="35844" name="Content Placeholder 5"/>
          <p:cNvSpPr>
            <a:spLocks noGrp="1"/>
          </p:cNvSpPr>
          <p:nvPr>
            <p:ph sz="half" idx="2"/>
          </p:nvPr>
        </p:nvSpPr>
        <p:spPr>
          <a:xfrm>
            <a:off x="795338" y="4224338"/>
            <a:ext cx="8240712" cy="1901825"/>
          </a:xfrm>
        </p:spPr>
        <p:txBody>
          <a:bodyPr/>
          <a:lstStyle/>
          <a:p>
            <a:r>
              <a:rPr lang="en-US" sz="2000" dirty="0"/>
              <a:t>One can still access the whole memory</a:t>
            </a:r>
          </a:p>
          <a:p>
            <a:r>
              <a:rPr lang="en-US" sz="2000" dirty="0"/>
              <a:t>But the speed of access depends whether memory is local or remote</a:t>
            </a:r>
          </a:p>
          <a:p>
            <a:r>
              <a:rPr lang="en-US" sz="2000" dirty="0"/>
              <a:t>Contrast this with message-based systems where remote memory can not be accessed as “memory” i.e. instead of read/write you need to use send/receive.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8CFFF-7D3E-44DD-8B33-A2B719509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market share 2017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3BFD1E-A537-4AC3-B9F4-4B2E8EDBB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4" y="1390561"/>
            <a:ext cx="8042856" cy="3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453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Operating System Structure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039813"/>
            <a:ext cx="7424737" cy="5005387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3366FF"/>
                </a:solidFill>
              </a:rPr>
              <a:t>Multiprogramming</a:t>
            </a:r>
            <a:r>
              <a:rPr lang="en-US" sz="1600" dirty="0"/>
              <a:t> needed for efficiency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Single user cannot keep CPU and I/O devices busy at all times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Multiprogramming organizes jobs (code and data) so CPU always has one to execute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A subset of total jobs in system is kept in memory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One job selected and run via </a:t>
            </a:r>
            <a:r>
              <a:rPr lang="en-US" b="1" dirty="0">
                <a:solidFill>
                  <a:srgbClr val="3366FF"/>
                </a:solidFill>
              </a:rPr>
              <a:t>job scheduling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When it has to wait (for I/O for example), OS switches to another job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3366FF"/>
                </a:solidFill>
              </a:rPr>
              <a:t>Timesharing (multitasking) </a:t>
            </a:r>
            <a:r>
              <a:rPr lang="en-US" sz="1600" dirty="0"/>
              <a:t>is logical extension in which CPU switches jobs so frequently that users can interact with each job while it is running, creating </a:t>
            </a:r>
            <a:r>
              <a:rPr lang="en-US" b="1" dirty="0">
                <a:solidFill>
                  <a:srgbClr val="3366FF"/>
                </a:solidFill>
              </a:rPr>
              <a:t>interactive</a:t>
            </a:r>
            <a:r>
              <a:rPr lang="en-US" sz="1600" dirty="0"/>
              <a:t> computing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3366FF"/>
                </a:solidFill>
              </a:rPr>
              <a:t>Response time </a:t>
            </a:r>
            <a:r>
              <a:rPr lang="en-US" sz="1600" dirty="0"/>
              <a:t>should be &lt; 1 second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Each user has at least one program executing in memory </a:t>
            </a:r>
            <a:r>
              <a:rPr lang="en-US" sz="1600" dirty="0">
                <a:sym typeface="Wingdings 3" charset="2"/>
              </a:rPr>
              <a:t></a:t>
            </a:r>
            <a:r>
              <a:rPr lang="en-US" b="1" dirty="0">
                <a:solidFill>
                  <a:srgbClr val="3366FF"/>
                </a:solidFill>
                <a:sym typeface="Wingdings 3" charset="2"/>
              </a:rPr>
              <a:t>process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ym typeface="Wingdings 3" charset="2"/>
              </a:rPr>
              <a:t>If several jobs ready to run at the same time  </a:t>
            </a:r>
            <a:r>
              <a:rPr lang="en-US" b="1" dirty="0">
                <a:solidFill>
                  <a:srgbClr val="3366FF"/>
                </a:solidFill>
                <a:sym typeface="Wingdings 3" charset="2"/>
              </a:rPr>
              <a:t>CPU scheduling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ym typeface="Wingdings 3" charset="2"/>
              </a:rPr>
              <a:t>If processes don’t fit in memory, </a:t>
            </a:r>
            <a:r>
              <a:rPr lang="en-US" b="1" dirty="0">
                <a:solidFill>
                  <a:srgbClr val="3366FF"/>
                </a:solidFill>
                <a:sym typeface="Wingdings 3" charset="2"/>
              </a:rPr>
              <a:t>swapping</a:t>
            </a:r>
            <a:r>
              <a:rPr lang="en-US" sz="1600" dirty="0">
                <a:sym typeface="Wingdings 3" charset="2"/>
              </a:rPr>
              <a:t> moves them in and out to run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3366FF"/>
                </a:solidFill>
                <a:sym typeface="Wingdings 3" charset="2"/>
              </a:rPr>
              <a:t>Virtual memory </a:t>
            </a:r>
            <a:r>
              <a:rPr lang="en-US" sz="1600" dirty="0">
                <a:sym typeface="Wingdings 3" charset="2"/>
              </a:rPr>
              <a:t>allows execution of processes not completely in memory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Process Management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096963"/>
            <a:ext cx="7351712" cy="44831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1600"/>
          </a:p>
          <a:p>
            <a:pPr>
              <a:lnSpc>
                <a:spcPct val="90000"/>
              </a:lnSpc>
            </a:pPr>
            <a:r>
              <a:rPr lang="en-US" sz="1600"/>
              <a:t>A </a:t>
            </a:r>
            <a:r>
              <a:rPr lang="en-US" b="1">
                <a:solidFill>
                  <a:srgbClr val="0070C0"/>
                </a:solidFill>
              </a:rPr>
              <a:t>process</a:t>
            </a:r>
            <a:r>
              <a:rPr lang="en-US" sz="1600"/>
              <a:t> is a </a:t>
            </a:r>
            <a:r>
              <a:rPr lang="en-US" b="1">
                <a:solidFill>
                  <a:srgbClr val="0070C0"/>
                </a:solidFill>
              </a:rPr>
              <a:t>program</a:t>
            </a:r>
            <a:r>
              <a:rPr lang="en-US" sz="1600"/>
              <a:t> in execution. It is a unit of work within the system. Program is a </a:t>
            </a:r>
            <a:r>
              <a:rPr lang="en-US" sz="1600" i="1"/>
              <a:t>passive entity</a:t>
            </a:r>
            <a:r>
              <a:rPr lang="en-US" sz="1600"/>
              <a:t>, process is </a:t>
            </a:r>
            <a:r>
              <a:rPr lang="en-US" sz="1600">
                <a:solidFill>
                  <a:srgbClr val="000000"/>
                </a:solidFill>
              </a:rPr>
              <a:t>an </a:t>
            </a:r>
            <a:r>
              <a:rPr lang="en-US" sz="1600" i="1">
                <a:solidFill>
                  <a:srgbClr val="000000"/>
                </a:solidFill>
              </a:rPr>
              <a:t>active entity</a:t>
            </a:r>
            <a:r>
              <a:rPr lang="en-US" sz="1600"/>
              <a:t>.</a:t>
            </a:r>
          </a:p>
          <a:p>
            <a:pPr>
              <a:lnSpc>
                <a:spcPct val="90000"/>
              </a:lnSpc>
            </a:pPr>
            <a:r>
              <a:rPr lang="en-US" sz="1600"/>
              <a:t>Process needs resources to accomplish its task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CPU, memory, I/O, files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Initialization data</a:t>
            </a:r>
          </a:p>
          <a:p>
            <a:pPr>
              <a:lnSpc>
                <a:spcPct val="90000"/>
              </a:lnSpc>
            </a:pPr>
            <a:r>
              <a:rPr lang="en-US" sz="1600"/>
              <a:t>Process termination requires reclaim of any reusable resources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0070C0"/>
                </a:solidFill>
              </a:rPr>
              <a:t>Single-threaded</a:t>
            </a:r>
            <a:r>
              <a:rPr lang="en-US" sz="1600"/>
              <a:t> process has one </a:t>
            </a:r>
            <a:r>
              <a:rPr lang="en-US" b="1">
                <a:solidFill>
                  <a:srgbClr val="3366FF"/>
                </a:solidFill>
              </a:rPr>
              <a:t>program counter </a:t>
            </a:r>
            <a:r>
              <a:rPr lang="en-US" sz="1600"/>
              <a:t>specifying location of next instruction to execute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Process executes instructions sequentially, one at a time, until completion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0070C0"/>
                </a:solidFill>
              </a:rPr>
              <a:t>Multi-threaded</a:t>
            </a:r>
            <a:r>
              <a:rPr lang="en-US" sz="1600"/>
              <a:t> process has one program counter per thread</a:t>
            </a:r>
          </a:p>
          <a:p>
            <a:pPr>
              <a:lnSpc>
                <a:spcPct val="90000"/>
              </a:lnSpc>
            </a:pPr>
            <a:r>
              <a:rPr lang="en-US" sz="1600"/>
              <a:t>Typically system has many processes, some user, some operating system running concurrently on one or more CPUs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Concurrency by multiplexing the CPUs among the processes / threads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8A08E-6B50-4D00-B3E3-5AF5ECDE8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we include mobile</a:t>
            </a:r>
          </a:p>
        </p:txBody>
      </p:sp>
      <p:pic>
        <p:nvPicPr>
          <p:cNvPr id="2050" name="Picture 2" descr="Image result for operating system market share 2019">
            <a:extLst>
              <a:ext uri="{FF2B5EF4-FFF2-40B4-BE49-F238E27FC236}">
                <a16:creationId xmlns:a16="http://schemas.microsoft.com/office/drawing/2014/main" id="{2AFDBC46-7A2E-4735-B954-865DAC371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97" y="1170903"/>
            <a:ext cx="7708006" cy="513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583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Operating systems on supercomputers</a:t>
            </a:r>
          </a:p>
        </p:txBody>
      </p:sp>
      <p:pic>
        <p:nvPicPr>
          <p:cNvPr id="9219" name="Picture 2" descr="C:\Users\lboloni\Downloads\1000px-Operating_systems_used_on_top_500_supercomputers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443" y="1017589"/>
            <a:ext cx="7724775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systems in the cloud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06450" y="5153891"/>
            <a:ext cx="7829550" cy="914400"/>
          </a:xfrm>
        </p:spPr>
        <p:txBody>
          <a:bodyPr/>
          <a:lstStyle/>
          <a:p>
            <a:r>
              <a:rPr lang="en-US" dirty="0"/>
              <a:t>Basically, the 10% on Microsoft Azure is mostly Windows, everybody else does Linux. </a:t>
            </a:r>
          </a:p>
        </p:txBody>
      </p:sp>
      <p:pic>
        <p:nvPicPr>
          <p:cNvPr id="74754" name="Picture 2" descr="C:\Users\lboloni\Downloads\cis_q414_f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4358" y="975013"/>
            <a:ext cx="6451203" cy="3967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>
          <a:xfrm>
            <a:off x="722313" y="2214563"/>
            <a:ext cx="7772400" cy="1362075"/>
          </a:xfrm>
        </p:spPr>
        <p:txBody>
          <a:bodyPr/>
          <a:lstStyle/>
          <a:p>
            <a:r>
              <a:rPr lang="en-US" cap="none"/>
              <a:t>Defining the field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Definition 1: Intermediary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2013" y="1535113"/>
            <a:ext cx="7867650" cy="4159250"/>
          </a:xfrm>
        </p:spPr>
        <p:txBody>
          <a:bodyPr/>
          <a:lstStyle/>
          <a:p>
            <a:r>
              <a:rPr lang="en-US"/>
              <a:t>A program that acts as an intermediary between a user of a computer and the computer hardware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2771</TotalTime>
  <Words>1812</Words>
  <Application>Microsoft Office PowerPoint</Application>
  <PresentationFormat>On-screen Show (4:3)</PresentationFormat>
  <Paragraphs>221</Paragraphs>
  <Slides>41</Slides>
  <Notes>22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Helvetica</vt:lpstr>
      <vt:lpstr>Monotype Sorts</vt:lpstr>
      <vt:lpstr>Times New Roman</vt:lpstr>
      <vt:lpstr>Verdana</vt:lpstr>
      <vt:lpstr>Webdings</vt:lpstr>
      <vt:lpstr>os-8</vt:lpstr>
      <vt:lpstr>Chapter 1: Introduction</vt:lpstr>
      <vt:lpstr>The landscape of operating systems</vt:lpstr>
      <vt:lpstr>The OS wars (in 2006)</vt:lpstr>
      <vt:lpstr>OS market share 2017</vt:lpstr>
      <vt:lpstr>If we include mobile</vt:lpstr>
      <vt:lpstr>Operating systems on supercomputers</vt:lpstr>
      <vt:lpstr>Operating systems in the cloud</vt:lpstr>
      <vt:lpstr>Defining the field</vt:lpstr>
      <vt:lpstr>Definition 1: Intermediary</vt:lpstr>
      <vt:lpstr>Intermediary (cont’d)</vt:lpstr>
      <vt:lpstr>Intermediary (cont’d)</vt:lpstr>
      <vt:lpstr>Definition 2: Resource allocator</vt:lpstr>
      <vt:lpstr>Definition 3: Control program</vt:lpstr>
      <vt:lpstr>Reviewing definitions</vt:lpstr>
      <vt:lpstr>A bagload of definitions  This is that we talk about when we are talk about OSs</vt:lpstr>
      <vt:lpstr>Computer Startup</vt:lpstr>
      <vt:lpstr>Computer System Organization</vt:lpstr>
      <vt:lpstr>Computer-System Operation</vt:lpstr>
      <vt:lpstr>How a Modern Computer Works</vt:lpstr>
      <vt:lpstr>Von Neumann (Princeton) architecture</vt:lpstr>
      <vt:lpstr>Harvard architecture</vt:lpstr>
      <vt:lpstr>Common Functions of Interrupts</vt:lpstr>
      <vt:lpstr>Interrupt Handling</vt:lpstr>
      <vt:lpstr>Interrupt Timeline</vt:lpstr>
      <vt:lpstr>Aspects of Hardware Relevant to OS design</vt:lpstr>
      <vt:lpstr>Input / Output</vt:lpstr>
      <vt:lpstr>Two types of I/O calls</vt:lpstr>
      <vt:lpstr>Direct Memory Access</vt:lpstr>
      <vt:lpstr>Storage </vt:lpstr>
      <vt:lpstr>Storage Hierarchy</vt:lpstr>
      <vt:lpstr>Storage hierarchy</vt:lpstr>
      <vt:lpstr>Storage types of relevance to OS</vt:lpstr>
      <vt:lpstr>Caching</vt:lpstr>
      <vt:lpstr>Processor parallelism</vt:lpstr>
      <vt:lpstr>Running multiple programs</vt:lpstr>
      <vt:lpstr>What if you have multiple processors</vt:lpstr>
      <vt:lpstr>Symmetric Multiprocessing Architecture</vt:lpstr>
      <vt:lpstr>Multi-Core Designs</vt:lpstr>
      <vt:lpstr>Non-uniform memory architecture (NUMA)</vt:lpstr>
      <vt:lpstr>Operating System Structure</vt:lpstr>
      <vt:lpstr>Process Management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1.01</dc:title>
  <dc:creator>Lucent End User</dc:creator>
  <cp:lastModifiedBy>Ladislau Boloni</cp:lastModifiedBy>
  <cp:revision>125</cp:revision>
  <dcterms:created xsi:type="dcterms:W3CDTF">2008-07-01T15:14:26Z</dcterms:created>
  <dcterms:modified xsi:type="dcterms:W3CDTF">2020-08-26T19:35:03Z</dcterms:modified>
</cp:coreProperties>
</file>