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38"/>
  </p:notesMasterIdLst>
  <p:handoutMasterIdLst>
    <p:handoutMasterId r:id="rId39"/>
  </p:handoutMasterIdLst>
  <p:sldIdLst>
    <p:sldId id="421" r:id="rId2"/>
    <p:sldId id="257" r:id="rId3"/>
    <p:sldId id="514" r:id="rId4"/>
    <p:sldId id="393" r:id="rId5"/>
    <p:sldId id="394" r:id="rId6"/>
    <p:sldId id="392" r:id="rId7"/>
    <p:sldId id="515" r:id="rId8"/>
    <p:sldId id="261" r:id="rId9"/>
    <p:sldId id="436" r:id="rId10"/>
    <p:sldId id="382" r:id="rId11"/>
    <p:sldId id="280" r:id="rId12"/>
    <p:sldId id="516" r:id="rId13"/>
    <p:sldId id="504" r:id="rId14"/>
    <p:sldId id="440" r:id="rId15"/>
    <p:sldId id="442" r:id="rId16"/>
    <p:sldId id="441" r:id="rId17"/>
    <p:sldId id="444" r:id="rId18"/>
    <p:sldId id="513" r:id="rId19"/>
    <p:sldId id="282" r:id="rId20"/>
    <p:sldId id="286" r:id="rId21"/>
    <p:sldId id="450" r:id="rId22"/>
    <p:sldId id="451" r:id="rId23"/>
    <p:sldId id="452" r:id="rId24"/>
    <p:sldId id="508" r:id="rId25"/>
    <p:sldId id="507" r:id="rId26"/>
    <p:sldId id="287" r:id="rId27"/>
    <p:sldId id="292" r:id="rId28"/>
    <p:sldId id="293" r:id="rId29"/>
    <p:sldId id="453" r:id="rId30"/>
    <p:sldId id="333" r:id="rId31"/>
    <p:sldId id="454" r:id="rId32"/>
    <p:sldId id="339" r:id="rId33"/>
    <p:sldId id="455" r:id="rId34"/>
    <p:sldId id="299" r:id="rId35"/>
    <p:sldId id="512" r:id="rId36"/>
    <p:sldId id="518" r:id="rId3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extLst>
    <p:ext uri="{EFAFB233-063F-42B5-8137-9DF3F51BA10A}">
      <p15:sldGuideLst xmlns:p15="http://schemas.microsoft.com/office/powerpoint/2012/main">
        <p15:guide id="1" orient="horz" pos="806">
          <p15:clr>
            <a:srgbClr val="A4A3A4"/>
          </p15:clr>
        </p15:guide>
        <p15:guide id="2" pos="5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CC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4102" autoAdjust="0"/>
  </p:normalViewPr>
  <p:slideViewPr>
    <p:cSldViewPr snapToGrid="0">
      <p:cViewPr varScale="1">
        <p:scale>
          <a:sx n="88" d="100"/>
          <a:sy n="88" d="100"/>
        </p:scale>
        <p:origin x="2280" y="56"/>
      </p:cViewPr>
      <p:guideLst>
        <p:guide orient="horz" pos="806"/>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1887">
              <a:defRPr sz="1300">
                <a:latin typeface="Helvetica" charset="0"/>
              </a:defRPr>
            </a:lvl1pPr>
          </a:lstStyle>
          <a:p>
            <a:pPr>
              <a:defRPr/>
            </a:pPr>
            <a:endParaRPr lang="en-US"/>
          </a:p>
        </p:txBody>
      </p:sp>
      <p:sp>
        <p:nvSpPr>
          <p:cNvPr id="191491"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1887">
              <a:defRPr sz="1300">
                <a:latin typeface="Helvetica" charset="0"/>
              </a:defRPr>
            </a:lvl1pPr>
          </a:lstStyle>
          <a:p>
            <a:pPr>
              <a:defRPr/>
            </a:pPr>
            <a:endParaRPr lang="en-US"/>
          </a:p>
        </p:txBody>
      </p:sp>
      <p:sp>
        <p:nvSpPr>
          <p:cNvPr id="191492"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1887">
              <a:defRPr sz="1300">
                <a:latin typeface="Helvetica" charset="0"/>
              </a:defRPr>
            </a:lvl1pPr>
          </a:lstStyle>
          <a:p>
            <a:pPr>
              <a:defRPr/>
            </a:pPr>
            <a:endParaRPr lang="en-US"/>
          </a:p>
        </p:txBody>
      </p:sp>
      <p:sp>
        <p:nvSpPr>
          <p:cNvPr id="191493"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1887">
              <a:defRPr sz="1300">
                <a:latin typeface="Helvetica" charset="0"/>
              </a:defRPr>
            </a:lvl1pPr>
          </a:lstStyle>
          <a:p>
            <a:pPr>
              <a:defRPr/>
            </a:pPr>
            <a:fld id="{11450280-453A-4BF7-8DFE-BD64C1D52A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none" lIns="93162" tIns="46581" rIns="93162" bIns="46581" numCol="1" anchor="ctr" anchorCtr="0" compatLnSpc="1">
            <a:prstTxWarp prst="textNoShape">
              <a:avLst/>
            </a:prstTxWarp>
          </a:bodyPr>
          <a:lstStyle>
            <a:lvl1pPr defTabSz="931887">
              <a:defRPr sz="13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972257" y="1"/>
            <a:ext cx="3038144" cy="464205"/>
          </a:xfrm>
          <a:prstGeom prst="rect">
            <a:avLst/>
          </a:prstGeom>
          <a:noFill/>
          <a:ln w="9525">
            <a:noFill/>
            <a:miter lim="800000"/>
            <a:headEnd/>
            <a:tailEnd/>
          </a:ln>
          <a:effectLst/>
        </p:spPr>
        <p:txBody>
          <a:bodyPr vert="horz" wrap="none" lIns="93162" tIns="46581" rIns="93162" bIns="46581" numCol="1" anchor="ctr" anchorCtr="0" compatLnSpc="1">
            <a:prstTxWarp prst="textNoShape">
              <a:avLst/>
            </a:prstTxWarp>
          </a:bodyPr>
          <a:lstStyle>
            <a:lvl1pPr algn="r" defTabSz="931887">
              <a:defRPr sz="1300">
                <a:latin typeface="Times New Roman"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634" y="4416099"/>
            <a:ext cx="5139134" cy="4182457"/>
          </a:xfrm>
          <a:prstGeom prst="rect">
            <a:avLst/>
          </a:prstGeom>
          <a:noFill/>
          <a:ln w="9525">
            <a:noFill/>
            <a:miter lim="800000"/>
            <a:headEnd/>
            <a:tailEnd/>
          </a:ln>
          <a:effectLst/>
        </p:spPr>
        <p:txBody>
          <a:bodyPr vert="horz" wrap="none" lIns="93162" tIns="46581" rIns="93162" bIns="4658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195"/>
            <a:ext cx="3038145" cy="464205"/>
          </a:xfrm>
          <a:prstGeom prst="rect">
            <a:avLst/>
          </a:prstGeom>
          <a:noFill/>
          <a:ln w="9525">
            <a:noFill/>
            <a:miter lim="800000"/>
            <a:headEnd/>
            <a:tailEnd/>
          </a:ln>
          <a:effectLst/>
        </p:spPr>
        <p:txBody>
          <a:bodyPr vert="horz" wrap="none" lIns="93162" tIns="46581" rIns="93162" bIns="46581" numCol="1" anchor="b" anchorCtr="0" compatLnSpc="1">
            <a:prstTxWarp prst="textNoShape">
              <a:avLst/>
            </a:prstTxWarp>
          </a:bodyPr>
          <a:lstStyle>
            <a:lvl1pPr defTabSz="931887">
              <a:defRPr sz="13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972257" y="8832195"/>
            <a:ext cx="3038144" cy="464205"/>
          </a:xfrm>
          <a:prstGeom prst="rect">
            <a:avLst/>
          </a:prstGeom>
          <a:noFill/>
          <a:ln w="9525">
            <a:noFill/>
            <a:miter lim="800000"/>
            <a:headEnd/>
            <a:tailEnd/>
          </a:ln>
          <a:effectLst/>
        </p:spPr>
        <p:txBody>
          <a:bodyPr vert="horz" wrap="none" lIns="93162" tIns="46581" rIns="93162" bIns="46581" numCol="1" anchor="b" anchorCtr="0" compatLnSpc="1">
            <a:prstTxWarp prst="textNoShape">
              <a:avLst/>
            </a:prstTxWarp>
          </a:bodyPr>
          <a:lstStyle>
            <a:lvl1pPr algn="r" defTabSz="931887">
              <a:defRPr sz="1300">
                <a:latin typeface="Times New Roman" charset="0"/>
              </a:defRPr>
            </a:lvl1pPr>
          </a:lstStyle>
          <a:p>
            <a:pPr>
              <a:defRPr/>
            </a:pPr>
            <a:fld id="{4BF7558A-5887-48E9-8D22-2EFBADFA43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E1D9CD3-3F66-4E4E-8A12-6B78A6AA197A}" type="slidenum">
              <a:rPr lang="en-US" smtClean="0"/>
              <a:pPr/>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15B3C74-9EC1-4AF6-888C-1DDD0B3999BA}" type="slidenum">
              <a:rPr lang="en-US" smtClean="0"/>
              <a:pPr/>
              <a:t>14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E5488FD-FF74-4F06-9D0A-CEAC865E6003}" type="slidenum">
              <a:rPr lang="en-US" smtClean="0"/>
              <a:pPr/>
              <a:t>15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95F3603-2479-4B04-9637-341D73DC19D5}" type="slidenum">
              <a:rPr lang="en-US" smtClean="0"/>
              <a:pPr/>
              <a:t>16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1A682D-B88D-4546-8545-AF5F5972A49E}" type="slidenum">
              <a:rPr lang="en-US" smtClean="0"/>
              <a:pPr/>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09E9277-A214-4703-811D-2B6D025FD121}" type="slidenum">
              <a:rPr lang="en-US" smtClean="0"/>
              <a:pPr/>
              <a:t>19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76FEF80-C59C-4E06-84E0-C325D7AB2F45}" type="slidenum">
              <a:rPr lang="en-US" smtClean="0"/>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3344625-9414-4F22-A476-DABF37DE55A5}" type="slidenum">
              <a:rPr lang="en-US" smtClean="0"/>
              <a:pPr/>
              <a:t>21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6518B39-5193-4113-A50B-CB1BE255514C}" type="slidenum">
              <a:rPr lang="en-US" smtClean="0"/>
              <a:pPr/>
              <a:t>22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8F9C60C-7959-425E-99F1-F260BAF4B287}" type="slidenum">
              <a:rPr lang="en-US" smtClean="0"/>
              <a:pPr/>
              <a:t>23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341DF83-9FFF-498D-85E8-14A6C89B5A83}" type="slidenum">
              <a:rPr lang="en-US" smtClean="0"/>
              <a:pPr/>
              <a:t>24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1593F86-1A12-4800-9F34-BDC78FA9FFA2}" type="slidenum">
              <a:rPr lang="en-US" smtClean="0"/>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56A2041-624B-4F8C-B157-79469774E183}" type="slidenum">
              <a:rPr lang="en-US" smtClean="0"/>
              <a:pPr/>
              <a:t>26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E9621F-B9B8-40D6-B41D-249F4CF46D5F}" type="slidenum">
              <a:rPr lang="en-US" smtClean="0"/>
              <a:pPr/>
              <a:t>27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8E59BF0-67E8-43BC-B3AB-139A3544A2FB}" type="slidenum">
              <a:rPr lang="en-US" smtClean="0"/>
              <a:pPr/>
              <a:t>28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FA087A2-FE04-4A48-B654-AC6D989A2A62}" type="slidenum">
              <a:rPr lang="en-US" smtClean="0"/>
              <a:pPr/>
              <a:t>29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36AD595-309D-43F1-B25C-9AE70E4C91D3}" type="slidenum">
              <a:rPr lang="en-US" smtClean="0"/>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0C71B48-8A5A-4F46-8433-09EF48F633DC}" type="slidenum">
              <a:rPr lang="en-US" smtClean="0"/>
              <a:pPr/>
              <a:t>31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8940951-5203-4F72-8C4B-2B19FE155973}" type="slidenum">
              <a:rPr lang="en-US" smtClean="0"/>
              <a:pPr/>
              <a:t>32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3CF8DBA-BA91-4098-BAB2-605335B98661}" type="slidenum">
              <a:rPr lang="en-US" smtClean="0"/>
              <a:pPr/>
              <a:t>33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FE9C9EF-87A0-443A-92E2-A7EF5D8BFDE9}" type="slidenum">
              <a:rPr lang="en-US" smtClean="0"/>
              <a:pPr/>
              <a:t>34</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FE9C9EF-87A0-443A-92E2-A7EF5D8BFDE9}" type="slidenum">
              <a:rPr lang="en-US" smtClean="0"/>
              <a:pPr/>
              <a:t>36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9033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62ADC38-6EB7-4064-9E18-8309A0F156D0}" type="slidenum">
              <a:rPr lang="en-US" smtClean="0"/>
              <a:pPr/>
              <a:t>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B25EC20-AD94-4FC0-8F73-E22D65A5E1F0}" type="slidenum">
              <a:rPr lang="en-US" smtClean="0"/>
              <a:pPr/>
              <a:t>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79791E6-77BF-4FBE-A865-F2FC2AA56F02}" type="slidenum">
              <a:rPr lang="en-US" smtClean="0"/>
              <a:pPr/>
              <a:t>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70FF6D6-3193-4AA2-B845-0725F130AAD9}" type="slidenum">
              <a:rPr lang="en-US" smtClean="0"/>
              <a:pPr/>
              <a:t>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BBA4BB5-7500-4FF9-808B-884127700079}" type="slidenum">
              <a:rPr lang="en-US" smtClean="0"/>
              <a:pPr/>
              <a:t>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C529099-4D11-4457-AEBC-AA7608C2889E}" type="slidenum">
              <a:rPr lang="en-US" smtClean="0"/>
              <a:pPr/>
              <a:t>10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623947A-7131-4C83-BE67-D6E47C69E2ED}" type="slidenum">
              <a:rPr lang="en-US" smtClean="0"/>
              <a:pPr/>
              <a:t>11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7017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4326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p>
        </p:txBody>
      </p:sp>
      <p:sp>
        <p:nvSpPr>
          <p:cNvPr id="387074"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576262"/>
          </a:xfrm>
        </p:spPr>
        <p:txBody>
          <a:bodyPr/>
          <a:lstStyle/>
          <a:p>
            <a:r>
              <a:rPr lang="en-US"/>
              <a:t>Click to edit Master title style</a:t>
            </a:r>
          </a:p>
        </p:txBody>
      </p:sp>
      <p:sp>
        <p:nvSpPr>
          <p:cNvPr id="3" name="Text Placeholder 2"/>
          <p:cNvSpPr>
            <a:spLocks noGrp="1"/>
          </p:cNvSpPr>
          <p:nvPr>
            <p:ph type="body" sz="half" idx="1"/>
          </p:nvPr>
        </p:nvSpPr>
        <p:spPr>
          <a:xfrm>
            <a:off x="806450" y="1233488"/>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4"/>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6053"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386054"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386055"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386056"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endParaRPr>
          </a:p>
        </p:txBody>
      </p:sp>
      <p:sp>
        <p:nvSpPr>
          <p:cNvPr id="386057"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charset="0"/>
              </a:rPr>
              <a:t>6.</a:t>
            </a:r>
            <a:fld id="{BE2E0520-CA6E-4C29-9195-B47F6B695A8D}" type="slidenum">
              <a:rPr lang="en-US" sz="1000" b="1">
                <a:solidFill>
                  <a:srgbClr val="006699"/>
                </a:solidFill>
                <a:latin typeface="Helvetica" charset="0"/>
              </a:rPr>
              <a:pPr algn="ctr">
                <a:spcBef>
                  <a:spcPct val="50000"/>
                </a:spcBef>
                <a:defRPr/>
              </a:pPr>
              <a:t>‹#›</a:t>
            </a:fld>
            <a:endParaRPr lang="en-US" sz="1000" b="1">
              <a:solidFill>
                <a:srgbClr val="006699"/>
              </a:solidFill>
              <a:latin typeface="Helvetica" charset="0"/>
            </a:endParaRPr>
          </a:p>
        </p:txBody>
      </p:sp>
      <p:sp>
        <p:nvSpPr>
          <p:cNvPr id="386058"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charset="0"/>
              </a:rPr>
              <a:t>Silberschatz, Galvin and Gagne ©2009</a:t>
            </a:r>
          </a:p>
        </p:txBody>
      </p:sp>
      <p:sp>
        <p:nvSpPr>
          <p:cNvPr id="386059" name="Text Box 11"/>
          <p:cNvSpPr txBox="1">
            <a:spLocks noChangeArrowheads="1"/>
          </p:cNvSpPr>
          <p:nvPr/>
        </p:nvSpPr>
        <p:spPr bwMode="auto">
          <a:xfrm>
            <a:off x="185738" y="6621463"/>
            <a:ext cx="2635250"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5"/>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t>Chapter 6:  Process Synchronization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082800" y="3175000"/>
            <a:ext cx="1668463" cy="423863"/>
          </a:xfrm>
          <a:prstGeom prst="rect">
            <a:avLst/>
          </a:prstGeom>
          <a:solidFill>
            <a:schemeClr val="accent1"/>
          </a:solidFill>
          <a:ln w="9525">
            <a:solidFill>
              <a:schemeClr val="tx1"/>
            </a:solidFill>
            <a:round/>
            <a:headEnd/>
            <a:tailEnd/>
          </a:ln>
        </p:spPr>
        <p:txBody>
          <a:bodyPr wrap="none"/>
          <a:lstStyle/>
          <a:p>
            <a:endParaRPr lang="en-US"/>
          </a:p>
        </p:txBody>
      </p:sp>
      <p:sp>
        <p:nvSpPr>
          <p:cNvPr id="10243" name="Rectangle 3"/>
          <p:cNvSpPr>
            <a:spLocks noChangeArrowheads="1"/>
          </p:cNvSpPr>
          <p:nvPr/>
        </p:nvSpPr>
        <p:spPr bwMode="auto">
          <a:xfrm>
            <a:off x="2024063" y="1727200"/>
            <a:ext cx="2667000" cy="1135063"/>
          </a:xfrm>
          <a:prstGeom prst="rect">
            <a:avLst/>
          </a:prstGeom>
          <a:solidFill>
            <a:schemeClr val="accent1"/>
          </a:solidFill>
          <a:ln w="9525">
            <a:solidFill>
              <a:schemeClr val="tx1"/>
            </a:solidFill>
            <a:round/>
            <a:headEnd/>
            <a:tailEnd/>
          </a:ln>
        </p:spPr>
        <p:txBody>
          <a:bodyPr wrap="none"/>
          <a:lstStyle/>
          <a:p>
            <a:endParaRPr lang="en-US"/>
          </a:p>
        </p:txBody>
      </p:sp>
      <p:sp>
        <p:nvSpPr>
          <p:cNvPr id="10244" name="Rectangle 3"/>
          <p:cNvSpPr>
            <a:spLocks noGrp="1" noChangeArrowheads="1"/>
          </p:cNvSpPr>
          <p:nvPr>
            <p:ph type="body" idx="1"/>
          </p:nvPr>
        </p:nvSpPr>
        <p:spPr>
          <a:xfrm>
            <a:off x="1379538" y="1330325"/>
            <a:ext cx="6672262" cy="4413250"/>
          </a:xfrm>
        </p:spPr>
        <p:txBody>
          <a:bodyPr/>
          <a:lstStyle/>
          <a:p>
            <a:pPr>
              <a:buFont typeface="Monotype Sorts" charset="2"/>
              <a:buNone/>
            </a:pPr>
            <a:r>
              <a:rPr lang="en-US" dirty="0">
                <a:solidFill>
                  <a:srgbClr val="0000FF"/>
                </a:solidFill>
                <a:latin typeface="Consolas" panose="020B0609020204030204" pitchFamily="49" charset="0"/>
              </a:rPr>
              <a:t>do { </a:t>
            </a:r>
          </a:p>
          <a:p>
            <a:pPr>
              <a:buFont typeface="Monotype Sorts" charset="2"/>
              <a:buNone/>
            </a:pPr>
            <a:r>
              <a:rPr lang="en-US" dirty="0">
                <a:solidFill>
                  <a:srgbClr val="0000FF"/>
                </a:solidFill>
                <a:latin typeface="Consolas" panose="020B0609020204030204" pitchFamily="49" charset="0"/>
              </a:rPr>
              <a:t>     flag[</a:t>
            </a:r>
            <a:r>
              <a:rPr lang="en-US" dirty="0" err="1">
                <a:solidFill>
                  <a:srgbClr val="0000FF"/>
                </a:solidFill>
                <a:latin typeface="Consolas" panose="020B0609020204030204" pitchFamily="49" charset="0"/>
              </a:rPr>
              <a:t>i</a:t>
            </a:r>
            <a:r>
              <a:rPr lang="en-US" dirty="0">
                <a:solidFill>
                  <a:srgbClr val="0000FF"/>
                </a:solidFill>
                <a:latin typeface="Consolas" panose="020B0609020204030204" pitchFamily="49" charset="0"/>
              </a:rPr>
              <a:t>] = TRUE; </a:t>
            </a:r>
          </a:p>
          <a:p>
            <a:pPr>
              <a:buFont typeface="Monotype Sorts" charset="2"/>
              <a:buNone/>
            </a:pPr>
            <a:r>
              <a:rPr lang="en-US" dirty="0">
                <a:solidFill>
                  <a:srgbClr val="0000FF"/>
                </a:solidFill>
                <a:latin typeface="Consolas" panose="020B0609020204030204" pitchFamily="49" charset="0"/>
              </a:rPr>
              <a:t>     turn = j; </a:t>
            </a:r>
          </a:p>
          <a:p>
            <a:pPr>
              <a:buFont typeface="Monotype Sorts" charset="2"/>
              <a:buNone/>
            </a:pPr>
            <a:r>
              <a:rPr lang="en-US" dirty="0">
                <a:solidFill>
                  <a:srgbClr val="0000FF"/>
                </a:solidFill>
                <a:latin typeface="Consolas" panose="020B0609020204030204" pitchFamily="49" charset="0"/>
              </a:rPr>
              <a:t>     while (flag[j] &amp;&amp; turn == j); </a:t>
            </a:r>
          </a:p>
          <a:p>
            <a:pPr>
              <a:buFont typeface="Monotype Sorts" charset="2"/>
              <a:buNone/>
            </a:pPr>
            <a:r>
              <a:rPr lang="en-US" dirty="0">
                <a:solidFill>
                  <a:srgbClr val="0000FF"/>
                </a:solidFill>
                <a:latin typeface="Consolas" panose="020B0609020204030204" pitchFamily="49" charset="0"/>
              </a:rPr>
              <a:t>	  critical section </a:t>
            </a:r>
          </a:p>
          <a:p>
            <a:pPr>
              <a:buFont typeface="Monotype Sorts" charset="2"/>
              <a:buNone/>
            </a:pPr>
            <a:r>
              <a:rPr lang="en-US" dirty="0">
                <a:solidFill>
                  <a:srgbClr val="0000FF"/>
                </a:solidFill>
                <a:latin typeface="Consolas" panose="020B0609020204030204" pitchFamily="49" charset="0"/>
              </a:rPr>
              <a:t>     flag[</a:t>
            </a:r>
            <a:r>
              <a:rPr lang="en-US" dirty="0" err="1">
                <a:solidFill>
                  <a:srgbClr val="0000FF"/>
                </a:solidFill>
                <a:latin typeface="Consolas" panose="020B0609020204030204" pitchFamily="49" charset="0"/>
              </a:rPr>
              <a:t>i</a:t>
            </a:r>
            <a:r>
              <a:rPr lang="en-US" dirty="0">
                <a:solidFill>
                  <a:srgbClr val="0000FF"/>
                </a:solidFill>
                <a:latin typeface="Consolas" panose="020B0609020204030204" pitchFamily="49" charset="0"/>
              </a:rPr>
              <a:t>] = FALSE; </a:t>
            </a:r>
          </a:p>
          <a:p>
            <a:pPr>
              <a:buFont typeface="Monotype Sorts" charset="2"/>
              <a:buNone/>
            </a:pPr>
            <a:r>
              <a:rPr lang="en-US" dirty="0">
                <a:solidFill>
                  <a:srgbClr val="0000FF"/>
                </a:solidFill>
                <a:latin typeface="Consolas" panose="020B0609020204030204" pitchFamily="49" charset="0"/>
              </a:rPr>
              <a:t>     remainder section </a:t>
            </a:r>
          </a:p>
          <a:p>
            <a:pPr>
              <a:buFont typeface="Monotype Sorts" charset="2"/>
              <a:buNone/>
            </a:pPr>
            <a:r>
              <a:rPr lang="en-US" dirty="0">
                <a:solidFill>
                  <a:srgbClr val="0000FF"/>
                </a:solidFill>
                <a:latin typeface="Consolas" panose="020B0609020204030204" pitchFamily="49" charset="0"/>
              </a:rPr>
              <a:t>} while (TRUE); </a:t>
            </a:r>
            <a:r>
              <a:rPr lang="en-US" sz="1600" dirty="0">
                <a:solidFill>
                  <a:srgbClr val="0000FF"/>
                </a:solidFill>
              </a:rPr>
              <a:t>	</a:t>
            </a:r>
            <a:endParaRPr lang="en-US" sz="1400" dirty="0">
              <a:solidFill>
                <a:srgbClr val="0000FF"/>
              </a:solidFill>
            </a:endParaRPr>
          </a:p>
        </p:txBody>
      </p:sp>
      <p:sp>
        <p:nvSpPr>
          <p:cNvPr id="10245" name="Rectangle 2"/>
          <p:cNvSpPr>
            <a:spLocks noGrp="1" noChangeArrowheads="1"/>
          </p:cNvSpPr>
          <p:nvPr>
            <p:ph type="title"/>
          </p:nvPr>
        </p:nvSpPr>
        <p:spPr/>
        <p:txBody>
          <a:bodyPr/>
          <a:lstStyle/>
          <a:p>
            <a:pPr eaLnBrk="1" hangingPunct="1"/>
            <a:r>
              <a:rPr lang="en-US"/>
              <a:t>Algorithm for Process </a:t>
            </a:r>
            <a:r>
              <a:rPr lang="en-US">
                <a:solidFill>
                  <a:srgbClr val="0000FF"/>
                </a:solidFill>
              </a:rPr>
              <a:t>P</a:t>
            </a:r>
            <a:r>
              <a:rPr lang="en-US" baseline="-25000">
                <a:solidFill>
                  <a:srgbClr val="0000FF"/>
                </a:solidFill>
              </a:rPr>
              <a: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t>Synchronization Hardware</a:t>
            </a:r>
          </a:p>
        </p:txBody>
      </p:sp>
      <p:sp>
        <p:nvSpPr>
          <p:cNvPr id="11267" name="Rectangle 3"/>
          <p:cNvSpPr>
            <a:spLocks noGrp="1" noChangeArrowheads="1"/>
          </p:cNvSpPr>
          <p:nvPr>
            <p:ph type="body" idx="1"/>
          </p:nvPr>
        </p:nvSpPr>
        <p:spPr>
          <a:xfrm>
            <a:off x="806450" y="1233488"/>
            <a:ext cx="7456401" cy="5122977"/>
          </a:xfrm>
        </p:spPr>
        <p:txBody>
          <a:bodyPr/>
          <a:lstStyle/>
          <a:p>
            <a:pPr>
              <a:lnSpc>
                <a:spcPct val="90000"/>
              </a:lnSpc>
              <a:tabLst>
                <a:tab pos="744538" algn="l"/>
                <a:tab pos="1025525" algn="l"/>
                <a:tab pos="1260475" algn="l"/>
              </a:tabLst>
            </a:pPr>
            <a:r>
              <a:rPr lang="en-US" dirty="0"/>
              <a:t>In general, it is easier to implement synchronization if the hardware helps. </a:t>
            </a:r>
          </a:p>
          <a:p>
            <a:pPr>
              <a:lnSpc>
                <a:spcPct val="90000"/>
              </a:lnSpc>
              <a:tabLst>
                <a:tab pos="744538" algn="l"/>
                <a:tab pos="1025525" algn="l"/>
                <a:tab pos="1260475" algn="l"/>
              </a:tabLst>
            </a:pPr>
            <a:r>
              <a:rPr lang="en-US" dirty="0"/>
              <a:t>Many processors provide hardware support for critical section code</a:t>
            </a:r>
          </a:p>
          <a:p>
            <a:pPr>
              <a:lnSpc>
                <a:spcPct val="90000"/>
              </a:lnSpc>
              <a:tabLst>
                <a:tab pos="744538" algn="l"/>
                <a:tab pos="1025525" algn="l"/>
                <a:tab pos="1260475" algn="l"/>
              </a:tabLst>
            </a:pPr>
            <a:r>
              <a:rPr lang="en-US" dirty="0"/>
              <a:t>Uniprocessors – could disable interrupts</a:t>
            </a:r>
          </a:p>
          <a:p>
            <a:pPr lvl="1">
              <a:lnSpc>
                <a:spcPct val="90000"/>
              </a:lnSpc>
              <a:tabLst>
                <a:tab pos="744538" algn="l"/>
                <a:tab pos="1025525" algn="l"/>
                <a:tab pos="1260475" algn="l"/>
              </a:tabLst>
            </a:pPr>
            <a:r>
              <a:rPr lang="en-US" dirty="0"/>
              <a:t>Currently running code would execute without preemption</a:t>
            </a:r>
          </a:p>
          <a:p>
            <a:pPr lvl="1">
              <a:lnSpc>
                <a:spcPct val="90000"/>
              </a:lnSpc>
              <a:tabLst>
                <a:tab pos="744538" algn="l"/>
                <a:tab pos="1025525" algn="l"/>
                <a:tab pos="1260475" algn="l"/>
              </a:tabLst>
            </a:pPr>
            <a:r>
              <a:rPr lang="en-US" dirty="0"/>
              <a:t>Generally too inefficient on multiprocessor systems</a:t>
            </a:r>
          </a:p>
          <a:p>
            <a:pPr lvl="2">
              <a:lnSpc>
                <a:spcPct val="90000"/>
              </a:lnSpc>
              <a:tabLst>
                <a:tab pos="744538" algn="l"/>
                <a:tab pos="1025525" algn="l"/>
                <a:tab pos="1260475" algn="l"/>
              </a:tabLst>
            </a:pPr>
            <a:r>
              <a:rPr lang="en-US" dirty="0"/>
              <a:t>Operating systems using this are not broadly scalable</a:t>
            </a:r>
          </a:p>
          <a:p>
            <a:pPr>
              <a:lnSpc>
                <a:spcPct val="90000"/>
              </a:lnSpc>
              <a:tabLst>
                <a:tab pos="744538" algn="l"/>
                <a:tab pos="1025525" algn="l"/>
                <a:tab pos="1260475" algn="l"/>
              </a:tabLst>
            </a:pPr>
            <a:r>
              <a:rPr lang="en-US" dirty="0"/>
              <a:t>Modern CPUs provide special atomic hardware instructions that can be used to implement </a:t>
            </a:r>
            <a:r>
              <a:rPr lang="en-US" i="1" dirty="0"/>
              <a:t>synchronization primitives</a:t>
            </a:r>
          </a:p>
          <a:p>
            <a:pPr lvl="2">
              <a:lnSpc>
                <a:spcPct val="90000"/>
              </a:lnSpc>
              <a:tabLst>
                <a:tab pos="744538" algn="l"/>
                <a:tab pos="1025525" algn="l"/>
                <a:tab pos="1260475" algn="l"/>
              </a:tabLst>
            </a:pPr>
            <a:r>
              <a:rPr lang="en-US" dirty="0">
                <a:solidFill>
                  <a:schemeClr val="tx2"/>
                </a:solidFill>
              </a:rPr>
              <a:t>Atomic = non-</a:t>
            </a:r>
            <a:r>
              <a:rPr lang="en-US" dirty="0" err="1">
                <a:solidFill>
                  <a:schemeClr val="tx2"/>
                </a:solidFill>
              </a:rPr>
              <a:t>interruptable</a:t>
            </a:r>
            <a:endParaRPr lang="en-US" dirty="0">
              <a:solidFill>
                <a:schemeClr val="tx2"/>
              </a:solidFill>
            </a:endParaRPr>
          </a:p>
          <a:p>
            <a:pPr lvl="1">
              <a:lnSpc>
                <a:spcPct val="90000"/>
              </a:lnSpc>
              <a:tabLst>
                <a:tab pos="744538" algn="l"/>
                <a:tab pos="1025525" algn="l"/>
                <a:tab pos="1260475" algn="l"/>
              </a:tabLst>
            </a:pPr>
            <a:r>
              <a:rPr lang="en-US" dirty="0"/>
              <a:t>These instructions usually can be seen as </a:t>
            </a:r>
            <a:r>
              <a:rPr lang="en-US" dirty="0" err="1"/>
              <a:t>miniprograms</a:t>
            </a:r>
            <a:r>
              <a:rPr lang="en-US" dirty="0"/>
              <a:t> with multiple steps:</a:t>
            </a:r>
          </a:p>
          <a:p>
            <a:pPr lvl="2">
              <a:lnSpc>
                <a:spcPct val="90000"/>
              </a:lnSpc>
              <a:tabLst>
                <a:tab pos="744538" algn="l"/>
                <a:tab pos="1025525" algn="l"/>
                <a:tab pos="1260475" algn="l"/>
              </a:tabLst>
            </a:pPr>
            <a:r>
              <a:rPr lang="en-US" dirty="0"/>
              <a:t>test memory word and set value</a:t>
            </a:r>
          </a:p>
          <a:p>
            <a:pPr lvl="2">
              <a:lnSpc>
                <a:spcPct val="90000"/>
              </a:lnSpc>
              <a:tabLst>
                <a:tab pos="744538" algn="l"/>
                <a:tab pos="1025525" algn="l"/>
                <a:tab pos="1260475" algn="l"/>
              </a:tabLst>
            </a:pPr>
            <a:r>
              <a:rPr lang="en-US" dirty="0"/>
              <a:t>swap contents of two memory words</a:t>
            </a:r>
          </a:p>
          <a:p>
            <a:pPr lvl="2">
              <a:lnSpc>
                <a:spcPct val="90000"/>
              </a:lnSpc>
              <a:tabLst>
                <a:tab pos="744538" algn="l"/>
                <a:tab pos="1025525" algn="l"/>
                <a:tab pos="1260475" algn="l"/>
              </a:tabLst>
            </a:pPr>
            <a:r>
              <a:rPr lang="en-US" dirty="0"/>
              <a:t>… other variations</a:t>
            </a:r>
          </a:p>
          <a:p>
            <a:pPr lvl="1">
              <a:lnSpc>
                <a:spcPct val="90000"/>
              </a:lnSpc>
              <a:tabLst>
                <a:tab pos="744538" algn="l"/>
                <a:tab pos="1025525" algn="l"/>
                <a:tab pos="1260475" algn="l"/>
              </a:tabLst>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83F4-287F-403D-B71F-72500196ACDF}"/>
              </a:ext>
            </a:extLst>
          </p:cNvPr>
          <p:cNvSpPr>
            <a:spLocks noGrp="1"/>
          </p:cNvSpPr>
          <p:nvPr>
            <p:ph type="title"/>
          </p:nvPr>
        </p:nvSpPr>
        <p:spPr/>
        <p:txBody>
          <a:bodyPr/>
          <a:lstStyle/>
          <a:p>
            <a:r>
              <a:rPr lang="en-US" dirty="0"/>
              <a:t>Synchronization primitives</a:t>
            </a:r>
          </a:p>
        </p:txBody>
      </p:sp>
      <p:sp>
        <p:nvSpPr>
          <p:cNvPr id="3" name="Content Placeholder 2">
            <a:extLst>
              <a:ext uri="{FF2B5EF4-FFF2-40B4-BE49-F238E27FC236}">
                <a16:creationId xmlns:a16="http://schemas.microsoft.com/office/drawing/2014/main" id="{F8495225-D57E-4971-8341-F33B0E652AB0}"/>
              </a:ext>
            </a:extLst>
          </p:cNvPr>
          <p:cNvSpPr>
            <a:spLocks noGrp="1"/>
          </p:cNvSpPr>
          <p:nvPr>
            <p:ph idx="1"/>
          </p:nvPr>
        </p:nvSpPr>
        <p:spPr/>
        <p:txBody>
          <a:bodyPr/>
          <a:lstStyle/>
          <a:p>
            <a:r>
              <a:rPr lang="en-US" dirty="0"/>
              <a:t>Synchronization primitives are software mechanisms provided by the operating system to supporting thread or process synchronization. </a:t>
            </a:r>
          </a:p>
          <a:p>
            <a:r>
              <a:rPr lang="en-US" dirty="0"/>
              <a:t>They're usually built using lower level mechanisms (e.g. atomic operations, memory barriers, spinlocks, context switches </a:t>
            </a:r>
            <a:r>
              <a:rPr lang="en-US" dirty="0" err="1"/>
              <a:t>etc</a:t>
            </a:r>
            <a:r>
              <a:rPr lang="en-US" dirty="0"/>
              <a:t>).</a:t>
            </a:r>
          </a:p>
          <a:p>
            <a:r>
              <a:rPr lang="en-US" dirty="0"/>
              <a:t>There are several such techniques, each working in a (slightly) different way:</a:t>
            </a:r>
          </a:p>
          <a:p>
            <a:pPr lvl="1"/>
            <a:r>
              <a:rPr lang="en-US" dirty="0"/>
              <a:t>Locks or mutexes</a:t>
            </a:r>
          </a:p>
          <a:p>
            <a:pPr lvl="1"/>
            <a:r>
              <a:rPr lang="en-US" dirty="0"/>
              <a:t>Semaphores (binary and counting)</a:t>
            </a:r>
          </a:p>
          <a:p>
            <a:pPr lvl="1"/>
            <a:r>
              <a:rPr lang="en-US" dirty="0"/>
              <a:t>Events </a:t>
            </a:r>
          </a:p>
          <a:p>
            <a:pPr lvl="1"/>
            <a:r>
              <a:rPr lang="en-US" dirty="0"/>
              <a:t>Signals </a:t>
            </a:r>
          </a:p>
          <a:p>
            <a:pPr lvl="1"/>
            <a:r>
              <a:rPr lang="en-US" dirty="0"/>
              <a:t>Monitors</a:t>
            </a:r>
          </a:p>
          <a:p>
            <a:pPr lvl="1"/>
            <a:endParaRPr lang="en-US" dirty="0"/>
          </a:p>
        </p:txBody>
      </p:sp>
    </p:spTree>
    <p:extLst>
      <p:ext uri="{BB962C8B-B14F-4D97-AF65-F5344CB8AC3E}">
        <p14:creationId xmlns:p14="http://schemas.microsoft.com/office/powerpoint/2010/main" val="64994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455738" y="2446338"/>
            <a:ext cx="1422400" cy="279400"/>
          </a:xfrm>
          <a:prstGeom prst="rect">
            <a:avLst/>
          </a:prstGeom>
          <a:solidFill>
            <a:schemeClr val="accent1"/>
          </a:solidFill>
          <a:ln w="9525">
            <a:solidFill>
              <a:schemeClr val="tx1"/>
            </a:solidFill>
            <a:round/>
            <a:headEnd/>
            <a:tailEnd/>
          </a:ln>
        </p:spPr>
        <p:txBody>
          <a:bodyPr wrap="none"/>
          <a:lstStyle/>
          <a:p>
            <a:endParaRPr lang="en-US"/>
          </a:p>
        </p:txBody>
      </p:sp>
      <p:sp>
        <p:nvSpPr>
          <p:cNvPr id="12291" name="Rectangle 3"/>
          <p:cNvSpPr>
            <a:spLocks noChangeArrowheads="1"/>
          </p:cNvSpPr>
          <p:nvPr/>
        </p:nvSpPr>
        <p:spPr bwMode="auto">
          <a:xfrm>
            <a:off x="1447800" y="1684338"/>
            <a:ext cx="1422400" cy="279400"/>
          </a:xfrm>
          <a:prstGeom prst="rect">
            <a:avLst/>
          </a:prstGeom>
          <a:solidFill>
            <a:schemeClr val="accent1"/>
          </a:solidFill>
          <a:ln w="9525">
            <a:solidFill>
              <a:schemeClr val="tx1"/>
            </a:solidFill>
            <a:round/>
            <a:headEnd/>
            <a:tailEnd/>
          </a:ln>
        </p:spPr>
        <p:txBody>
          <a:bodyPr wrap="none"/>
          <a:lstStyle/>
          <a:p>
            <a:endParaRPr lang="en-US"/>
          </a:p>
        </p:txBody>
      </p:sp>
      <p:sp>
        <p:nvSpPr>
          <p:cNvPr id="12292" name="Title 1"/>
          <p:cNvSpPr>
            <a:spLocks noGrp="1"/>
          </p:cNvSpPr>
          <p:nvPr>
            <p:ph type="title"/>
          </p:nvPr>
        </p:nvSpPr>
        <p:spPr/>
        <p:txBody>
          <a:bodyPr/>
          <a:lstStyle/>
          <a:p>
            <a:r>
              <a:rPr lang="en-US" sz="2400" dirty="0"/>
              <a:t>Solution to Critical-section Problem Using Locks</a:t>
            </a:r>
          </a:p>
        </p:txBody>
      </p:sp>
      <p:sp>
        <p:nvSpPr>
          <p:cNvPr id="12293" name="Content Placeholder 2"/>
          <p:cNvSpPr>
            <a:spLocks noGrp="1"/>
          </p:cNvSpPr>
          <p:nvPr>
            <p:ph idx="1"/>
          </p:nvPr>
        </p:nvSpPr>
        <p:spPr/>
        <p:txBody>
          <a:bodyPr/>
          <a:lstStyle/>
          <a:p>
            <a:pPr>
              <a:buFont typeface="Monotype Sorts" charset="2"/>
              <a:buNone/>
            </a:pPr>
            <a:r>
              <a:rPr lang="en-US" dirty="0">
                <a:solidFill>
                  <a:srgbClr val="0000FF"/>
                </a:solidFill>
                <a:latin typeface="Consolas" panose="020B0609020204030204" pitchFamily="49" charset="0"/>
              </a:rPr>
              <a:t>do { </a:t>
            </a:r>
          </a:p>
          <a:p>
            <a:pPr>
              <a:buFont typeface="Monotype Sorts" charset="2"/>
              <a:buNone/>
            </a:pPr>
            <a:r>
              <a:rPr lang="en-US" dirty="0">
                <a:solidFill>
                  <a:srgbClr val="0000FF"/>
                </a:solidFill>
                <a:latin typeface="Consolas" panose="020B0609020204030204" pitchFamily="49" charset="0"/>
              </a:rPr>
              <a:t>     acquire lock </a:t>
            </a:r>
          </a:p>
          <a:p>
            <a:pPr>
              <a:buFont typeface="Monotype Sorts" charset="2"/>
              <a:buNone/>
            </a:pPr>
            <a:r>
              <a:rPr lang="en-US" dirty="0">
                <a:solidFill>
                  <a:srgbClr val="0000FF"/>
                </a:solidFill>
                <a:latin typeface="Consolas" panose="020B0609020204030204" pitchFamily="49" charset="0"/>
              </a:rPr>
              <a:t>	  critical section </a:t>
            </a:r>
          </a:p>
          <a:p>
            <a:pPr>
              <a:buFont typeface="Monotype Sorts" charset="2"/>
              <a:buNone/>
            </a:pPr>
            <a:r>
              <a:rPr lang="en-US" dirty="0">
                <a:solidFill>
                  <a:srgbClr val="0000FF"/>
                </a:solidFill>
                <a:latin typeface="Consolas" panose="020B0609020204030204" pitchFamily="49" charset="0"/>
              </a:rPr>
              <a:t>     release lock </a:t>
            </a:r>
          </a:p>
          <a:p>
            <a:pPr>
              <a:buFont typeface="Monotype Sorts" charset="2"/>
              <a:buNone/>
            </a:pPr>
            <a:r>
              <a:rPr lang="en-US" dirty="0">
                <a:solidFill>
                  <a:srgbClr val="0000FF"/>
                </a:solidFill>
                <a:latin typeface="Consolas" panose="020B0609020204030204" pitchFamily="49" charset="0"/>
              </a:rPr>
              <a:t>	  remainder section </a:t>
            </a:r>
          </a:p>
          <a:p>
            <a:pPr>
              <a:buFont typeface="Monotype Sorts" charset="2"/>
              <a:buNone/>
            </a:pPr>
            <a:r>
              <a:rPr lang="en-US" dirty="0">
                <a:solidFill>
                  <a:srgbClr val="0000FF"/>
                </a:solidFill>
                <a:latin typeface="Consolas" panose="020B0609020204030204" pitchFamily="49" charset="0"/>
              </a:rPr>
              <a:t>} while (TRUE); </a:t>
            </a:r>
          </a:p>
          <a:p>
            <a:pPr>
              <a:buFont typeface="Monotype Sorts" charset="2"/>
              <a:buNone/>
            </a:pPr>
            <a:endParaRPr lang="en-US" dirty="0">
              <a:solidFill>
                <a:srgbClr val="0000FF"/>
              </a:solidFill>
              <a:latin typeface="Consolas" panose="020B0609020204030204" pitchFamily="49" charset="0"/>
            </a:endParaRPr>
          </a:p>
          <a:p>
            <a:pPr>
              <a:buFont typeface="Monotype Sorts" charset="2"/>
              <a:buNone/>
            </a:pPr>
            <a:r>
              <a:rPr lang="en-US" dirty="0"/>
              <a:t>As the locks are shared across processes, only the process that has the lock can proceed to the critical section.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err="1"/>
              <a:t>TestAndSet</a:t>
            </a:r>
            <a:r>
              <a:rPr lang="en-US" dirty="0"/>
              <a:t> Instruction </a:t>
            </a:r>
          </a:p>
        </p:txBody>
      </p:sp>
      <p:sp>
        <p:nvSpPr>
          <p:cNvPr id="13315" name="Rectangle 3"/>
          <p:cNvSpPr>
            <a:spLocks noGrp="1" noChangeArrowheads="1"/>
          </p:cNvSpPr>
          <p:nvPr>
            <p:ph type="body" idx="1"/>
          </p:nvPr>
        </p:nvSpPr>
        <p:spPr>
          <a:xfrm>
            <a:off x="806450" y="1233488"/>
            <a:ext cx="7408863" cy="4422775"/>
          </a:xfrm>
        </p:spPr>
        <p:txBody>
          <a:bodyPr/>
          <a:lstStyle/>
          <a:p>
            <a:pPr>
              <a:lnSpc>
                <a:spcPct val="90000"/>
              </a:lnSpc>
              <a:buFont typeface="Monotype Sorts" charset="2"/>
              <a:buNone/>
              <a:tabLst>
                <a:tab pos="744538" algn="l"/>
                <a:tab pos="1025525" algn="l"/>
                <a:tab pos="1260475" algn="l"/>
              </a:tabLst>
            </a:pPr>
            <a:endParaRPr lang="en-US"/>
          </a:p>
          <a:p>
            <a:pPr>
              <a:lnSpc>
                <a:spcPct val="90000"/>
              </a:lnSpc>
              <a:tabLst>
                <a:tab pos="744538" algn="l"/>
                <a:tab pos="1025525" algn="l"/>
                <a:tab pos="1260475" algn="l"/>
              </a:tabLst>
            </a:pPr>
            <a:r>
              <a:rPr lang="en-US"/>
              <a:t>Definition:</a:t>
            </a:r>
          </a:p>
          <a:p>
            <a:pPr>
              <a:lnSpc>
                <a:spcPct val="90000"/>
              </a:lnSpc>
              <a:tabLst>
                <a:tab pos="744538" algn="l"/>
                <a:tab pos="1025525" algn="l"/>
                <a:tab pos="1260475" algn="l"/>
              </a:tabLst>
            </a:pPr>
            <a:endParaRPr lang="en-US"/>
          </a:p>
          <a:p>
            <a:pPr>
              <a:lnSpc>
                <a:spcPct val="90000"/>
              </a:lnSpc>
              <a:buFont typeface="Monotype Sorts" charset="2"/>
              <a:buNone/>
              <a:tabLst>
                <a:tab pos="744538" algn="l"/>
                <a:tab pos="1025525" algn="l"/>
                <a:tab pos="1260475" algn="l"/>
              </a:tabLst>
            </a:pPr>
            <a:r>
              <a:rPr lang="en-US"/>
              <a:t>         </a:t>
            </a:r>
            <a:r>
              <a:rPr lang="en-US">
                <a:solidFill>
                  <a:srgbClr val="0000FF"/>
                </a:solidFill>
              </a:rPr>
              <a:t>boolean TestAndSet (boolean *target)</a:t>
            </a:r>
          </a:p>
          <a:p>
            <a:pPr>
              <a:lnSpc>
                <a:spcPct val="90000"/>
              </a:lnSpc>
              <a:buFont typeface="Monotype Sorts" charset="2"/>
              <a:buNone/>
              <a:tabLst>
                <a:tab pos="744538" algn="l"/>
                <a:tab pos="1025525" algn="l"/>
                <a:tab pos="1260475" algn="l"/>
              </a:tabLst>
            </a:pPr>
            <a:r>
              <a:rPr lang="en-US">
                <a:solidFill>
                  <a:srgbClr val="0000FF"/>
                </a:solidFill>
              </a:rPr>
              <a:t>          {</a:t>
            </a:r>
          </a:p>
          <a:p>
            <a:pPr>
              <a:lnSpc>
                <a:spcPct val="90000"/>
              </a:lnSpc>
              <a:buFont typeface="Monotype Sorts" charset="2"/>
              <a:buNone/>
              <a:tabLst>
                <a:tab pos="744538" algn="l"/>
                <a:tab pos="1025525" algn="l"/>
                <a:tab pos="1260475" algn="l"/>
              </a:tabLst>
            </a:pPr>
            <a:r>
              <a:rPr lang="en-US">
                <a:solidFill>
                  <a:srgbClr val="0000FF"/>
                </a:solidFill>
              </a:rPr>
              <a:t>               boolean rv = *target;</a:t>
            </a:r>
          </a:p>
          <a:p>
            <a:pPr>
              <a:lnSpc>
                <a:spcPct val="90000"/>
              </a:lnSpc>
              <a:buFont typeface="Monotype Sorts" charset="2"/>
              <a:buNone/>
              <a:tabLst>
                <a:tab pos="744538" algn="l"/>
                <a:tab pos="1025525" algn="l"/>
                <a:tab pos="1260475" algn="l"/>
              </a:tabLst>
            </a:pPr>
            <a:r>
              <a:rPr lang="en-US">
                <a:solidFill>
                  <a:srgbClr val="0000FF"/>
                </a:solidFill>
              </a:rPr>
              <a:t>               *target = TRUE;</a:t>
            </a:r>
          </a:p>
          <a:p>
            <a:pPr>
              <a:lnSpc>
                <a:spcPct val="90000"/>
              </a:lnSpc>
              <a:buFont typeface="Monotype Sorts" charset="2"/>
              <a:buNone/>
              <a:tabLst>
                <a:tab pos="744538" algn="l"/>
                <a:tab pos="1025525" algn="l"/>
                <a:tab pos="1260475" algn="l"/>
              </a:tabLst>
            </a:pPr>
            <a:r>
              <a:rPr lang="en-US">
                <a:solidFill>
                  <a:srgbClr val="0000FF"/>
                </a:solidFill>
              </a:rPr>
              <a:t>               return rv:</a:t>
            </a:r>
          </a:p>
          <a:p>
            <a:pPr>
              <a:lnSpc>
                <a:spcPct val="90000"/>
              </a:lnSpc>
              <a:buFont typeface="Monotype Sorts" charset="2"/>
              <a:buNone/>
              <a:tabLst>
                <a:tab pos="744538" algn="l"/>
                <a:tab pos="1025525" algn="l"/>
                <a:tab pos="1260475" algn="l"/>
              </a:tabLst>
            </a:pPr>
            <a:r>
              <a:rPr lang="en-US">
                <a:solidFill>
                  <a:srgbClr val="0000FF"/>
                </a:solidFill>
              </a:rPr>
              <a:t>          }</a:t>
            </a:r>
          </a:p>
          <a:p>
            <a:pPr>
              <a:lnSpc>
                <a:spcPct val="90000"/>
              </a:lnSpc>
              <a:buFont typeface="Monotype Sorts" charset="2"/>
              <a:buNone/>
              <a:tabLst>
                <a:tab pos="744538" algn="l"/>
                <a:tab pos="1025525" algn="l"/>
                <a:tab pos="1260475" algn="l"/>
              </a:tabLst>
            </a:pPr>
            <a:endParaRPr lang="en-US">
              <a:solidFill>
                <a:srgbClr val="0000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Implementing locks using </a:t>
            </a:r>
            <a:r>
              <a:rPr lang="en-US" dirty="0" err="1"/>
              <a:t>TestAndSet</a:t>
            </a:r>
            <a:endParaRPr lang="en-US" dirty="0"/>
          </a:p>
        </p:txBody>
      </p:sp>
      <p:sp>
        <p:nvSpPr>
          <p:cNvPr id="14339" name="Rectangle 3"/>
          <p:cNvSpPr>
            <a:spLocks noGrp="1" noChangeArrowheads="1"/>
          </p:cNvSpPr>
          <p:nvPr>
            <p:ph type="body" idx="1"/>
          </p:nvPr>
        </p:nvSpPr>
        <p:spPr>
          <a:xfrm>
            <a:off x="827088" y="1354138"/>
            <a:ext cx="6865937" cy="5030787"/>
          </a:xfrm>
        </p:spPr>
        <p:txBody>
          <a:bodyPr/>
          <a:lstStyle/>
          <a:p>
            <a:pPr>
              <a:lnSpc>
                <a:spcPct val="90000"/>
              </a:lnSpc>
              <a:tabLst>
                <a:tab pos="744538" algn="l"/>
                <a:tab pos="1025525" algn="l"/>
                <a:tab pos="1260475" algn="l"/>
              </a:tabLst>
            </a:pPr>
            <a:r>
              <a:rPr lang="en-US" dirty="0"/>
              <a:t>Shared </a:t>
            </a:r>
            <a:r>
              <a:rPr lang="en-US" dirty="0" err="1"/>
              <a:t>boolean</a:t>
            </a:r>
            <a:r>
              <a:rPr lang="en-US" dirty="0"/>
              <a:t> variable lock., initialized to false.</a:t>
            </a:r>
          </a:p>
          <a:p>
            <a:pPr>
              <a:lnSpc>
                <a:spcPct val="90000"/>
              </a:lnSpc>
              <a:tabLst>
                <a:tab pos="744538" algn="l"/>
                <a:tab pos="1025525" algn="l"/>
                <a:tab pos="1260475" algn="l"/>
              </a:tabLst>
            </a:pPr>
            <a:r>
              <a:rPr lang="en-US" dirty="0"/>
              <a:t>Solution:</a:t>
            </a:r>
          </a:p>
          <a:p>
            <a:pPr>
              <a:lnSpc>
                <a:spcPct val="90000"/>
              </a:lnSpc>
              <a:buFont typeface="Monotype Sorts" charset="2"/>
              <a:buNone/>
              <a:tabLst>
                <a:tab pos="744538" algn="l"/>
                <a:tab pos="1025525" algn="l"/>
                <a:tab pos="1260475" algn="l"/>
              </a:tabLst>
            </a:pPr>
            <a:endParaRPr lang="en-US" dirty="0"/>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lock = false;</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do {</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while ( </a:t>
            </a:r>
            <a:r>
              <a:rPr lang="en-US" sz="1600" dirty="0" err="1">
                <a:solidFill>
                  <a:srgbClr val="0000FF"/>
                </a:solidFill>
                <a:latin typeface="Consolas" panose="020B0609020204030204" pitchFamily="49" charset="0"/>
              </a:rPr>
              <a:t>TestAndSet</a:t>
            </a:r>
            <a:r>
              <a:rPr lang="en-US" sz="1600" dirty="0">
                <a:solidFill>
                  <a:srgbClr val="0000FF"/>
                </a:solidFill>
                <a:latin typeface="Consolas" panose="020B0609020204030204" pitchFamily="49" charset="0"/>
              </a:rPr>
              <a:t> (&amp;lock ));   // do nothing</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    critical section</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lock = FALSE;</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      remainder section </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while (TRUE);</a:t>
            </a:r>
          </a:p>
          <a:p>
            <a:pPr>
              <a:lnSpc>
                <a:spcPct val="90000"/>
              </a:lnSpc>
              <a:buFont typeface="Monotype Sorts" charset="2"/>
              <a:buNone/>
              <a:tabLst>
                <a:tab pos="744538" algn="l"/>
                <a:tab pos="1025525" algn="l"/>
                <a:tab pos="1260475" algn="l"/>
              </a:tabLst>
            </a:pPr>
            <a:endParaRPr lang="en-US" dirty="0">
              <a:solidFill>
                <a:srgbClr val="0000FF"/>
              </a:solidFill>
            </a:endParaRPr>
          </a:p>
          <a:p>
            <a:pPr>
              <a:lnSpc>
                <a:spcPct val="90000"/>
              </a:lnSpc>
              <a:buFont typeface="Monotype Sorts" charset="2"/>
              <a:buNone/>
              <a:tabLst>
                <a:tab pos="744538" algn="l"/>
                <a:tab pos="1025525" algn="l"/>
                <a:tab pos="1260475" algn="l"/>
              </a:tabLst>
            </a:pP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Swap Instruction</a:t>
            </a:r>
          </a:p>
        </p:txBody>
      </p:sp>
      <p:sp>
        <p:nvSpPr>
          <p:cNvPr id="15363" name="Rectangle 3"/>
          <p:cNvSpPr>
            <a:spLocks noGrp="1" noChangeArrowheads="1"/>
          </p:cNvSpPr>
          <p:nvPr>
            <p:ph type="body" idx="1"/>
          </p:nvPr>
        </p:nvSpPr>
        <p:spPr>
          <a:xfrm>
            <a:off x="806450" y="1233488"/>
            <a:ext cx="7408863" cy="4422775"/>
          </a:xfrm>
        </p:spPr>
        <p:txBody>
          <a:bodyPr/>
          <a:lstStyle/>
          <a:p>
            <a:pPr>
              <a:lnSpc>
                <a:spcPct val="90000"/>
              </a:lnSpc>
              <a:buFont typeface="Monotype Sorts" charset="2"/>
              <a:buNone/>
              <a:tabLst>
                <a:tab pos="744538" algn="l"/>
                <a:tab pos="1025525" algn="l"/>
                <a:tab pos="1260475" algn="l"/>
              </a:tabLst>
            </a:pPr>
            <a:endParaRPr lang="en-US" dirty="0"/>
          </a:p>
          <a:p>
            <a:pPr>
              <a:lnSpc>
                <a:spcPct val="90000"/>
              </a:lnSpc>
              <a:tabLst>
                <a:tab pos="744538" algn="l"/>
                <a:tab pos="1025525" algn="l"/>
                <a:tab pos="1260475" algn="l"/>
              </a:tabLst>
            </a:pPr>
            <a:r>
              <a:rPr lang="en-US" dirty="0"/>
              <a:t>Definition:</a:t>
            </a:r>
          </a:p>
          <a:p>
            <a:pPr>
              <a:lnSpc>
                <a:spcPct val="90000"/>
              </a:lnSpc>
              <a:tabLst>
                <a:tab pos="744538" algn="l"/>
                <a:tab pos="1025525" algn="l"/>
                <a:tab pos="1260475" algn="l"/>
              </a:tabLst>
            </a:pPr>
            <a:endParaRPr lang="en-US" dirty="0"/>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void Swap (</a:t>
            </a:r>
            <a:r>
              <a:rPr lang="en-US" sz="1600" dirty="0" err="1">
                <a:solidFill>
                  <a:srgbClr val="0000FF"/>
                </a:solidFill>
                <a:latin typeface="Consolas" panose="020B0609020204030204" pitchFamily="49" charset="0"/>
              </a:rPr>
              <a:t>boolean</a:t>
            </a:r>
            <a:r>
              <a:rPr lang="en-US" sz="1600" dirty="0">
                <a:solidFill>
                  <a:srgbClr val="0000FF"/>
                </a:solidFill>
                <a:latin typeface="Consolas" panose="020B0609020204030204" pitchFamily="49" charset="0"/>
              </a:rPr>
              <a:t> *a, </a:t>
            </a:r>
            <a:r>
              <a:rPr lang="en-US" sz="1600" dirty="0" err="1">
                <a:solidFill>
                  <a:srgbClr val="0000FF"/>
                </a:solidFill>
                <a:latin typeface="Consolas" panose="020B0609020204030204" pitchFamily="49" charset="0"/>
              </a:rPr>
              <a:t>boolean</a:t>
            </a:r>
            <a:r>
              <a:rPr lang="en-US" sz="1600" dirty="0">
                <a:solidFill>
                  <a:srgbClr val="0000FF"/>
                </a:solidFill>
                <a:latin typeface="Consolas" panose="020B0609020204030204" pitchFamily="49" charset="0"/>
              </a:rPr>
              <a:t> *b) {</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a:t>
            </a:r>
            <a:r>
              <a:rPr lang="en-US" sz="1600" dirty="0" err="1">
                <a:solidFill>
                  <a:srgbClr val="0000FF"/>
                </a:solidFill>
                <a:latin typeface="Consolas" panose="020B0609020204030204" pitchFamily="49" charset="0"/>
              </a:rPr>
              <a:t>boolean</a:t>
            </a:r>
            <a:r>
              <a:rPr lang="en-US" sz="1600" dirty="0">
                <a:solidFill>
                  <a:srgbClr val="0000FF"/>
                </a:solidFill>
                <a:latin typeface="Consolas" panose="020B0609020204030204" pitchFamily="49" charset="0"/>
              </a:rPr>
              <a:t> temp = *a;</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*a = *b;</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*b = temp:</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a:t>
            </a:r>
          </a:p>
          <a:p>
            <a:pPr>
              <a:lnSpc>
                <a:spcPct val="90000"/>
              </a:lnSpc>
              <a:buFont typeface="Monotype Sorts" charset="2"/>
              <a:buNone/>
              <a:tabLst>
                <a:tab pos="744538" algn="l"/>
                <a:tab pos="1025525" algn="l"/>
                <a:tab pos="1260475" algn="l"/>
              </a:tabLst>
            </a:pPr>
            <a:endParaRPr lang="en-US"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Implementing locks using Swap</a:t>
            </a:r>
          </a:p>
        </p:txBody>
      </p:sp>
      <p:sp>
        <p:nvSpPr>
          <p:cNvPr id="16387" name="Rectangle 3"/>
          <p:cNvSpPr>
            <a:spLocks noGrp="1" noChangeArrowheads="1"/>
          </p:cNvSpPr>
          <p:nvPr>
            <p:ph type="body" idx="1"/>
          </p:nvPr>
        </p:nvSpPr>
        <p:spPr>
          <a:xfrm>
            <a:off x="827088" y="1211263"/>
            <a:ext cx="6865937" cy="5030787"/>
          </a:xfrm>
        </p:spPr>
        <p:txBody>
          <a:bodyPr/>
          <a:lstStyle/>
          <a:p>
            <a:pPr>
              <a:lnSpc>
                <a:spcPct val="90000"/>
              </a:lnSpc>
              <a:tabLst>
                <a:tab pos="744538" algn="l"/>
                <a:tab pos="1025525" algn="l"/>
                <a:tab pos="1260475" algn="l"/>
              </a:tabLst>
            </a:pPr>
            <a:r>
              <a:rPr lang="en-US" dirty="0"/>
              <a:t>Shared Boolean variable lock initialized to FALSE; Each process has a local Boolean variable key</a:t>
            </a:r>
          </a:p>
          <a:p>
            <a:pPr>
              <a:lnSpc>
                <a:spcPct val="90000"/>
              </a:lnSpc>
              <a:tabLst>
                <a:tab pos="744538" algn="l"/>
                <a:tab pos="1025525" algn="l"/>
                <a:tab pos="1260475" algn="l"/>
              </a:tabLst>
            </a:pPr>
            <a:r>
              <a:rPr lang="en-US" dirty="0"/>
              <a:t>Solution:</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do {</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key = TRUE;</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while ( key == TRUE) Swap (&amp;lock, &amp;key );</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 critical section</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lock = FALSE;</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 remainder section </a:t>
            </a:r>
          </a:p>
          <a:p>
            <a:pPr>
              <a:lnSpc>
                <a:spcPct val="90000"/>
              </a:lnSpc>
              <a:buFont typeface="Monotype Sorts" charset="2"/>
              <a:buNone/>
              <a:tabLst>
                <a:tab pos="744538" algn="l"/>
                <a:tab pos="1025525" algn="l"/>
                <a:tab pos="1260475" algn="l"/>
              </a:tabLst>
            </a:pPr>
            <a:r>
              <a:rPr lang="en-US" sz="1600" dirty="0">
                <a:solidFill>
                  <a:srgbClr val="0000FF"/>
                </a:solidFill>
                <a:latin typeface="Consolas" panose="020B0609020204030204" pitchFamily="49" charset="0"/>
              </a:rPr>
              <a:t>} while (TRUE);</a:t>
            </a:r>
          </a:p>
          <a:p>
            <a:pPr>
              <a:lnSpc>
                <a:spcPct val="90000"/>
              </a:lnSpc>
              <a:buFont typeface="Monotype Sorts" charset="2"/>
              <a:buNone/>
              <a:tabLst>
                <a:tab pos="744538" algn="l"/>
                <a:tab pos="1025525" algn="l"/>
                <a:tab pos="1260475" algn="l"/>
              </a:tabLst>
            </a:pPr>
            <a:r>
              <a:rPr lang="en-US"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So, what does your computer have?</a:t>
            </a:r>
          </a:p>
        </p:txBody>
      </p:sp>
      <p:sp>
        <p:nvSpPr>
          <p:cNvPr id="17411" name="Content Placeholder 2"/>
          <p:cNvSpPr>
            <a:spLocks noGrp="1"/>
          </p:cNvSpPr>
          <p:nvPr>
            <p:ph idx="1"/>
          </p:nvPr>
        </p:nvSpPr>
        <p:spPr>
          <a:xfrm>
            <a:off x="806450" y="1233488"/>
            <a:ext cx="8229600" cy="5078412"/>
          </a:xfrm>
        </p:spPr>
        <p:txBody>
          <a:bodyPr/>
          <a:lstStyle/>
          <a:p>
            <a:r>
              <a:rPr lang="en-US" dirty="0"/>
              <a:t>Neither of these. What they implement is an even more complex one, called compare-and-swap. It has advantages for complex synchronization primitives involving multiple processes. </a:t>
            </a:r>
          </a:p>
          <a:p>
            <a:r>
              <a:rPr lang="en-US" dirty="0"/>
              <a:t>Intel x86 </a:t>
            </a:r>
          </a:p>
          <a:p>
            <a:pPr lvl="1"/>
            <a:r>
              <a:rPr lang="en-US" dirty="0"/>
              <a:t>compare and exchange (CMPXCHG) instruction</a:t>
            </a:r>
          </a:p>
          <a:p>
            <a:pPr lvl="1"/>
            <a:r>
              <a:rPr lang="en-US" dirty="0"/>
              <a:t>you need to use the lock prefix to make it really atomic.</a:t>
            </a:r>
          </a:p>
          <a:p>
            <a:pPr lvl="1">
              <a:buFont typeface="Monotype Sorts" charset="2"/>
              <a:buNone/>
            </a:pPr>
            <a:endParaRPr lang="en-US" dirty="0"/>
          </a:p>
          <a:p>
            <a:pPr lvl="1">
              <a:buFont typeface="Monotype Sorts" charset="2"/>
              <a:buNone/>
            </a:pPr>
            <a:r>
              <a:rPr lang="en-US" dirty="0"/>
              <a:t>int </a:t>
            </a:r>
            <a:r>
              <a:rPr lang="en-US" dirty="0" err="1"/>
              <a:t>compare_and_swap</a:t>
            </a:r>
            <a:r>
              <a:rPr lang="en-US" dirty="0"/>
              <a:t> (int* reg, int </a:t>
            </a:r>
            <a:r>
              <a:rPr lang="en-US" dirty="0" err="1"/>
              <a:t>oldval</a:t>
            </a:r>
            <a:r>
              <a:rPr lang="en-US" dirty="0"/>
              <a:t>, int </a:t>
            </a:r>
            <a:r>
              <a:rPr lang="en-US" dirty="0" err="1"/>
              <a:t>newval</a:t>
            </a:r>
            <a:r>
              <a:rPr lang="en-US" dirty="0"/>
              <a:t>) </a:t>
            </a:r>
          </a:p>
          <a:p>
            <a:pPr lvl="1">
              <a:buFont typeface="Monotype Sorts" charset="2"/>
              <a:buNone/>
            </a:pPr>
            <a:r>
              <a:rPr lang="en-US" dirty="0"/>
              <a:t>{</a:t>
            </a:r>
          </a:p>
          <a:p>
            <a:pPr lvl="1">
              <a:buFont typeface="Monotype Sorts" charset="2"/>
              <a:buNone/>
            </a:pPr>
            <a:r>
              <a:rPr lang="en-US" dirty="0"/>
              <a:t>      int </a:t>
            </a:r>
            <a:r>
              <a:rPr lang="en-US" dirty="0" err="1"/>
              <a:t>old_reg_val</a:t>
            </a:r>
            <a:r>
              <a:rPr lang="en-US" dirty="0"/>
              <a:t> = *reg; </a:t>
            </a:r>
          </a:p>
          <a:p>
            <a:pPr lvl="1">
              <a:buFont typeface="Monotype Sorts" charset="2"/>
              <a:buNone/>
            </a:pPr>
            <a:r>
              <a:rPr lang="en-US" dirty="0"/>
              <a:t>      if (</a:t>
            </a:r>
            <a:r>
              <a:rPr lang="en-US" dirty="0" err="1"/>
              <a:t>old_reg_val</a:t>
            </a:r>
            <a:r>
              <a:rPr lang="en-US" dirty="0"/>
              <a:t> == </a:t>
            </a:r>
            <a:r>
              <a:rPr lang="en-US" dirty="0" err="1"/>
              <a:t>oldval</a:t>
            </a:r>
            <a:r>
              <a:rPr lang="en-US" dirty="0"/>
              <a:t>) </a:t>
            </a:r>
          </a:p>
          <a:p>
            <a:pPr lvl="1">
              <a:buFont typeface="Monotype Sorts" charset="2"/>
              <a:buNone/>
            </a:pPr>
            <a:r>
              <a:rPr lang="en-US" dirty="0"/>
              <a:t>                  *reg = </a:t>
            </a:r>
            <a:r>
              <a:rPr lang="en-US" dirty="0" err="1"/>
              <a:t>newval</a:t>
            </a:r>
            <a:r>
              <a:rPr lang="en-US" dirty="0"/>
              <a:t>; </a:t>
            </a:r>
          </a:p>
          <a:p>
            <a:pPr lvl="1">
              <a:buFont typeface="Monotype Sorts" charset="2"/>
              <a:buNone/>
            </a:pPr>
            <a:r>
              <a:rPr lang="en-US" dirty="0"/>
              <a:t>      return </a:t>
            </a:r>
            <a:r>
              <a:rPr lang="en-US" dirty="0" err="1"/>
              <a:t>old_reg_val</a:t>
            </a:r>
            <a:r>
              <a:rPr lang="en-US" dirty="0"/>
              <a:t>; </a:t>
            </a:r>
          </a:p>
          <a:p>
            <a:pPr lvl="1">
              <a:buFont typeface="Monotype Sorts" charset="2"/>
              <a:buNone/>
            </a:pP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Semaphores</a:t>
            </a:r>
          </a:p>
        </p:txBody>
      </p:sp>
      <p:sp>
        <p:nvSpPr>
          <p:cNvPr id="18435" name="Rectangle 3"/>
          <p:cNvSpPr>
            <a:spLocks noGrp="1" noChangeArrowheads="1"/>
          </p:cNvSpPr>
          <p:nvPr>
            <p:ph type="body" idx="1"/>
          </p:nvPr>
        </p:nvSpPr>
        <p:spPr>
          <a:xfrm>
            <a:off x="827088" y="1279525"/>
            <a:ext cx="7921625" cy="5254625"/>
          </a:xfrm>
        </p:spPr>
        <p:txBody>
          <a:bodyPr/>
          <a:lstStyle/>
          <a:p>
            <a:pPr>
              <a:lnSpc>
                <a:spcPct val="90000"/>
              </a:lnSpc>
            </a:pPr>
            <a:r>
              <a:rPr lang="en-US" dirty="0"/>
              <a:t>Synchronization primitive that does not require busy waiting </a:t>
            </a:r>
          </a:p>
          <a:p>
            <a:pPr lvl="1">
              <a:lnSpc>
                <a:spcPct val="90000"/>
              </a:lnSpc>
            </a:pPr>
            <a:r>
              <a:rPr lang="en-US" dirty="0"/>
              <a:t>invented by Dutch computer scientist </a:t>
            </a:r>
            <a:r>
              <a:rPr lang="en-US" dirty="0" err="1"/>
              <a:t>Edsger</a:t>
            </a:r>
            <a:r>
              <a:rPr lang="en-US" dirty="0"/>
              <a:t> Dijkstra </a:t>
            </a:r>
          </a:p>
          <a:p>
            <a:pPr>
              <a:lnSpc>
                <a:spcPct val="90000"/>
              </a:lnSpc>
            </a:pPr>
            <a:r>
              <a:rPr lang="en-US" dirty="0"/>
              <a:t>Semaphore S – integer variable</a:t>
            </a:r>
          </a:p>
          <a:p>
            <a:pPr>
              <a:lnSpc>
                <a:spcPct val="90000"/>
              </a:lnSpc>
            </a:pPr>
            <a:r>
              <a:rPr lang="en-US" dirty="0"/>
              <a:t>Two standard operations modify S: wait() and signal()</a:t>
            </a:r>
          </a:p>
          <a:p>
            <a:pPr lvl="1">
              <a:lnSpc>
                <a:spcPct val="90000"/>
              </a:lnSpc>
            </a:pPr>
            <a:r>
              <a:rPr lang="en-US" dirty="0"/>
              <a:t>Originally called P() and V() – for </a:t>
            </a:r>
            <a:r>
              <a:rPr lang="en-US" dirty="0" err="1"/>
              <a:t>dutch</a:t>
            </a:r>
            <a:r>
              <a:rPr lang="en-US" dirty="0"/>
              <a:t> words</a:t>
            </a:r>
          </a:p>
          <a:p>
            <a:pPr lvl="1">
              <a:lnSpc>
                <a:spcPct val="90000"/>
              </a:lnSpc>
            </a:pPr>
            <a:r>
              <a:rPr lang="en-US" dirty="0">
                <a:solidFill>
                  <a:srgbClr val="0000FF"/>
                </a:solidFill>
                <a:sym typeface="Symbol" charset="2"/>
              </a:rPr>
              <a:t>wait (S) { </a:t>
            </a:r>
          </a:p>
          <a:p>
            <a:pPr lvl="1">
              <a:lnSpc>
                <a:spcPct val="90000"/>
              </a:lnSpc>
              <a:buFont typeface="Monotype Sorts" charset="2"/>
              <a:buNone/>
            </a:pPr>
            <a:r>
              <a:rPr lang="en-US" dirty="0">
                <a:solidFill>
                  <a:srgbClr val="0000FF"/>
                </a:solidFill>
                <a:sym typeface="Symbol" charset="2"/>
              </a:rPr>
              <a:t>           while S &lt;= 0; // no-op</a:t>
            </a:r>
          </a:p>
          <a:p>
            <a:pPr lvl="1">
              <a:lnSpc>
                <a:spcPct val="90000"/>
              </a:lnSpc>
              <a:buFont typeface="Monotype Sorts" charset="2"/>
              <a:buNone/>
            </a:pPr>
            <a:r>
              <a:rPr lang="en-US" dirty="0">
                <a:solidFill>
                  <a:srgbClr val="0000FF"/>
                </a:solidFill>
                <a:sym typeface="Symbol" charset="2"/>
              </a:rPr>
              <a:t>            S--;</a:t>
            </a:r>
          </a:p>
          <a:p>
            <a:pPr lvl="1">
              <a:lnSpc>
                <a:spcPct val="90000"/>
              </a:lnSpc>
              <a:buFont typeface="Monotype Sorts" charset="2"/>
              <a:buNone/>
            </a:pPr>
            <a:r>
              <a:rPr lang="en-US" dirty="0">
                <a:solidFill>
                  <a:srgbClr val="0000FF"/>
                </a:solidFill>
                <a:sym typeface="Symbol" charset="2"/>
              </a:rPr>
              <a:t>      }</a:t>
            </a:r>
          </a:p>
          <a:p>
            <a:pPr lvl="1">
              <a:lnSpc>
                <a:spcPct val="90000"/>
              </a:lnSpc>
            </a:pPr>
            <a:r>
              <a:rPr lang="en-US" dirty="0">
                <a:solidFill>
                  <a:srgbClr val="0000FF"/>
                </a:solidFill>
                <a:sym typeface="Symbol" charset="2"/>
              </a:rPr>
              <a:t>signal (S) { </a:t>
            </a:r>
          </a:p>
          <a:p>
            <a:pPr lvl="1">
              <a:lnSpc>
                <a:spcPct val="90000"/>
              </a:lnSpc>
              <a:buFont typeface="Monotype Sorts" charset="2"/>
              <a:buNone/>
            </a:pPr>
            <a:r>
              <a:rPr lang="en-US" dirty="0">
                <a:solidFill>
                  <a:srgbClr val="0000FF"/>
                </a:solidFill>
                <a:sym typeface="Symbol" charset="2"/>
              </a:rPr>
              <a:t>        S++;</a:t>
            </a:r>
          </a:p>
          <a:p>
            <a:pPr lvl="1">
              <a:lnSpc>
                <a:spcPct val="90000"/>
              </a:lnSpc>
              <a:buFont typeface="Monotype Sorts" charset="2"/>
              <a:buNone/>
            </a:pPr>
            <a:r>
              <a:rPr lang="en-US" dirty="0">
                <a:solidFill>
                  <a:srgbClr val="0000FF"/>
                </a:solidFill>
                <a:sym typeface="Symbol" charset="2"/>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en-US"/>
              <a:t>Background</a:t>
            </a:r>
          </a:p>
        </p:txBody>
      </p:sp>
      <p:sp>
        <p:nvSpPr>
          <p:cNvPr id="4099" name="Rectangle 5"/>
          <p:cNvSpPr>
            <a:spLocks noGrp="1" noChangeArrowheads="1"/>
          </p:cNvSpPr>
          <p:nvPr>
            <p:ph type="body" idx="1"/>
          </p:nvPr>
        </p:nvSpPr>
        <p:spPr>
          <a:xfrm>
            <a:off x="827088" y="1365250"/>
            <a:ext cx="7602017" cy="4860925"/>
          </a:xfrm>
        </p:spPr>
        <p:txBody>
          <a:bodyPr/>
          <a:lstStyle/>
          <a:p>
            <a:r>
              <a:rPr lang="en-US" dirty="0"/>
              <a:t>Concurrent access to shared data may result in data inconsistency</a:t>
            </a:r>
          </a:p>
          <a:p>
            <a:r>
              <a:rPr lang="en-US" dirty="0"/>
              <a:t>Maintaining data consistency requires mechanisms to ensure the orderly execution of cooperating processes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09563"/>
            <a:ext cx="8534400" cy="457200"/>
          </a:xfrm>
        </p:spPr>
        <p:txBody>
          <a:bodyPr/>
          <a:lstStyle/>
          <a:p>
            <a:pPr eaLnBrk="1" hangingPunct="1"/>
            <a:r>
              <a:rPr lang="en-US" sz="2800"/>
              <a:t>Semaphore as General Synchronization Tool</a:t>
            </a:r>
          </a:p>
        </p:txBody>
      </p:sp>
      <p:sp>
        <p:nvSpPr>
          <p:cNvPr id="19459" name="Rectangle 3"/>
          <p:cNvSpPr>
            <a:spLocks noGrp="1" noChangeArrowheads="1"/>
          </p:cNvSpPr>
          <p:nvPr>
            <p:ph type="body" idx="1"/>
          </p:nvPr>
        </p:nvSpPr>
        <p:spPr/>
        <p:txBody>
          <a:bodyPr/>
          <a:lstStyle/>
          <a:p>
            <a:pPr>
              <a:tabLst>
                <a:tab pos="2005013" algn="ctr"/>
                <a:tab pos="4518025" algn="ctr"/>
              </a:tabLst>
            </a:pPr>
            <a:r>
              <a:rPr lang="en-US" sz="1600" dirty="0">
                <a:solidFill>
                  <a:srgbClr val="3366FF"/>
                </a:solidFill>
              </a:rPr>
              <a:t>Counting </a:t>
            </a:r>
            <a:r>
              <a:rPr lang="en-US" sz="1600" dirty="0"/>
              <a:t>semaphore – integer value can range over an unrestricted domain</a:t>
            </a:r>
          </a:p>
          <a:p>
            <a:pPr>
              <a:tabLst>
                <a:tab pos="2005013" algn="ctr"/>
                <a:tab pos="4518025" algn="ctr"/>
              </a:tabLst>
            </a:pPr>
            <a:r>
              <a:rPr lang="en-US" sz="1600" dirty="0">
                <a:solidFill>
                  <a:srgbClr val="3366FF"/>
                </a:solidFill>
              </a:rPr>
              <a:t>Binary </a:t>
            </a:r>
            <a:r>
              <a:rPr lang="en-US" sz="1600" dirty="0"/>
              <a:t>semaphore – integer value can range only between 0 </a:t>
            </a:r>
            <a:br>
              <a:rPr lang="en-US" sz="1600" dirty="0"/>
            </a:br>
            <a:r>
              <a:rPr lang="en-US" sz="1600" dirty="0"/>
              <a:t>and 1; can be simpler to implement</a:t>
            </a:r>
          </a:p>
          <a:p>
            <a:pPr lvl="1">
              <a:tabLst>
                <a:tab pos="2005013" algn="ctr"/>
                <a:tab pos="4518025" algn="ctr"/>
              </a:tabLst>
            </a:pPr>
            <a:r>
              <a:rPr lang="en-US" sz="1600" dirty="0">
                <a:sym typeface="MT Extra" charset="0"/>
              </a:rPr>
              <a:t>Also known as </a:t>
            </a:r>
            <a:r>
              <a:rPr lang="en-US" sz="1600" dirty="0">
                <a:solidFill>
                  <a:srgbClr val="3366FF"/>
                </a:solidFill>
                <a:sym typeface="MT Extra" charset="0"/>
              </a:rPr>
              <a:t>mutex locks (sort of a name clash with the locks we discussed before)</a:t>
            </a:r>
            <a:endParaRPr lang="en-US" sz="1600" dirty="0">
              <a:solidFill>
                <a:srgbClr val="3366FF"/>
              </a:solidFill>
            </a:endParaRPr>
          </a:p>
          <a:p>
            <a:pPr>
              <a:tabLst>
                <a:tab pos="2005013" algn="ctr"/>
                <a:tab pos="4518025" algn="ctr"/>
              </a:tabLst>
            </a:pPr>
            <a:r>
              <a:rPr lang="en-US" sz="1600" dirty="0"/>
              <a:t>We can implement a counting semaphore </a:t>
            </a:r>
            <a:r>
              <a:rPr lang="en-US" sz="1600" dirty="0">
                <a:solidFill>
                  <a:srgbClr val="0000FF"/>
                </a:solidFill>
              </a:rPr>
              <a:t>S</a:t>
            </a:r>
            <a:r>
              <a:rPr lang="en-US" sz="1600" dirty="0"/>
              <a:t> using a binary semaphore</a:t>
            </a:r>
          </a:p>
          <a:p>
            <a:pPr>
              <a:tabLst>
                <a:tab pos="2005013" algn="ctr"/>
                <a:tab pos="4518025" algn="ctr"/>
              </a:tabLst>
            </a:pPr>
            <a:r>
              <a:rPr lang="en-US" sz="1600" dirty="0">
                <a:sym typeface="MT Extra" charset="0"/>
              </a:rPr>
              <a:t>Provides mutual exclusion</a:t>
            </a:r>
          </a:p>
          <a:p>
            <a:pPr lvl="1">
              <a:buFont typeface="Monotype Sorts" charset="2"/>
              <a:buNone/>
              <a:tabLst>
                <a:tab pos="2005013" algn="ctr"/>
                <a:tab pos="4518025" algn="ctr"/>
              </a:tabLst>
            </a:pPr>
            <a:r>
              <a:rPr lang="en-US" sz="1600" dirty="0">
                <a:solidFill>
                  <a:srgbClr val="0000FF"/>
                </a:solidFill>
                <a:sym typeface="MT Extra" charset="0"/>
              </a:rPr>
              <a:t>Semaphore mutex;    //  initialized to 1</a:t>
            </a:r>
          </a:p>
          <a:p>
            <a:pPr lvl="1">
              <a:buFont typeface="Monotype Sorts" charset="2"/>
              <a:buNone/>
              <a:tabLst>
                <a:tab pos="2005013" algn="ctr"/>
                <a:tab pos="4518025" algn="ctr"/>
              </a:tabLst>
            </a:pPr>
            <a:r>
              <a:rPr lang="en-US" sz="1600" dirty="0">
                <a:solidFill>
                  <a:srgbClr val="0000FF"/>
                </a:solidFill>
                <a:sym typeface="MT Extra" charset="0"/>
              </a:rPr>
              <a:t>do {</a:t>
            </a:r>
          </a:p>
          <a:p>
            <a:pPr lvl="1">
              <a:buFont typeface="Monotype Sorts" charset="2"/>
              <a:buNone/>
              <a:tabLst>
                <a:tab pos="2005013" algn="ctr"/>
                <a:tab pos="4518025" algn="ctr"/>
              </a:tabLst>
            </a:pPr>
            <a:r>
              <a:rPr lang="en-US" sz="1600" dirty="0">
                <a:solidFill>
                  <a:srgbClr val="0000FF"/>
                </a:solidFill>
                <a:sym typeface="MT Extra" charset="0"/>
              </a:rPr>
              <a:t>	wait (mutex);</a:t>
            </a:r>
          </a:p>
          <a:p>
            <a:pPr lvl="1">
              <a:buFont typeface="Monotype Sorts" charset="2"/>
              <a:buNone/>
              <a:tabLst>
                <a:tab pos="2005013" algn="ctr"/>
                <a:tab pos="4518025" algn="ctr"/>
              </a:tabLst>
            </a:pPr>
            <a:r>
              <a:rPr lang="en-US" sz="1600" dirty="0">
                <a:solidFill>
                  <a:srgbClr val="0000FF"/>
                </a:solidFill>
                <a:sym typeface="MT Extra" charset="0"/>
              </a:rPr>
              <a:t>         // Critical Section</a:t>
            </a:r>
          </a:p>
          <a:p>
            <a:pPr lvl="1">
              <a:buFont typeface="Monotype Sorts" charset="2"/>
              <a:buNone/>
              <a:tabLst>
                <a:tab pos="2005013" algn="ctr"/>
                <a:tab pos="4518025" algn="ctr"/>
              </a:tabLst>
            </a:pPr>
            <a:r>
              <a:rPr lang="en-US" sz="1600" dirty="0">
                <a:solidFill>
                  <a:srgbClr val="0000FF"/>
                </a:solidFill>
                <a:sym typeface="MT Extra" charset="0"/>
              </a:rPr>
              <a:t>     signal (mutex);</a:t>
            </a:r>
          </a:p>
          <a:p>
            <a:pPr lvl="1">
              <a:buFont typeface="Monotype Sorts" charset="2"/>
              <a:buNone/>
              <a:tabLst>
                <a:tab pos="2005013" algn="ctr"/>
                <a:tab pos="4518025" algn="ctr"/>
              </a:tabLst>
            </a:pPr>
            <a:r>
              <a:rPr lang="en-US" sz="1600" dirty="0">
                <a:solidFill>
                  <a:srgbClr val="0000FF"/>
                </a:solidFill>
                <a:sym typeface="MT Extra" charset="0"/>
              </a:rPr>
              <a:t>		// remainder section</a:t>
            </a:r>
          </a:p>
          <a:p>
            <a:pPr lvl="1">
              <a:buFont typeface="Monotype Sorts" charset="2"/>
              <a:buNone/>
              <a:tabLst>
                <a:tab pos="2005013" algn="ctr"/>
                <a:tab pos="4518025" algn="ctr"/>
              </a:tabLst>
            </a:pPr>
            <a:r>
              <a:rPr lang="en-US" sz="1600" dirty="0">
                <a:solidFill>
                  <a:srgbClr val="0000FF"/>
                </a:solidFill>
                <a:sym typeface="MT Extra" charset="0"/>
              </a:rPr>
              <a:t>} while (TRUE);</a:t>
            </a:r>
          </a:p>
          <a:p>
            <a:pPr>
              <a:buFont typeface="Monotype Sorts" charset="2"/>
              <a:buNone/>
              <a:tabLst>
                <a:tab pos="2005013" algn="ctr"/>
                <a:tab pos="4518025" algn="ctr"/>
              </a:tabLst>
            </a:pPr>
            <a:endParaRPr lang="en-US" sz="1400" dirty="0">
              <a:solidFill>
                <a:srgbClr val="0000FF"/>
              </a:solidFill>
              <a:sym typeface="MT Extra"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Semaphore Implementation</a:t>
            </a:r>
          </a:p>
        </p:txBody>
      </p:sp>
      <p:sp>
        <p:nvSpPr>
          <p:cNvPr id="20483" name="Rectangle 3"/>
          <p:cNvSpPr>
            <a:spLocks noGrp="1" noChangeArrowheads="1"/>
          </p:cNvSpPr>
          <p:nvPr>
            <p:ph type="body" idx="1"/>
          </p:nvPr>
        </p:nvSpPr>
        <p:spPr>
          <a:xfrm>
            <a:off x="806450" y="1233488"/>
            <a:ext cx="7750175" cy="4530725"/>
          </a:xfrm>
        </p:spPr>
        <p:txBody>
          <a:bodyPr/>
          <a:lstStyle/>
          <a:p>
            <a:r>
              <a:rPr lang="en-US"/>
              <a:t>Must guarantee that no two processes can execute </a:t>
            </a:r>
            <a:r>
              <a:rPr lang="en-US">
                <a:solidFill>
                  <a:srgbClr val="0000FF"/>
                </a:solidFill>
              </a:rPr>
              <a:t>wait ()</a:t>
            </a:r>
            <a:r>
              <a:rPr lang="en-US"/>
              <a:t> and </a:t>
            </a:r>
            <a:r>
              <a:rPr lang="en-US">
                <a:solidFill>
                  <a:srgbClr val="0000FF"/>
                </a:solidFill>
              </a:rPr>
              <a:t>signal ()</a:t>
            </a:r>
            <a:r>
              <a:rPr lang="en-US"/>
              <a:t> on the same semaphore at the same time</a:t>
            </a:r>
          </a:p>
          <a:p>
            <a:r>
              <a:rPr lang="en-US"/>
              <a:t>Thus, implementation becomes the critical section problem where the wait and signal code are placed in the crtical section.</a:t>
            </a:r>
          </a:p>
          <a:p>
            <a:pPr lvl="1"/>
            <a:r>
              <a:rPr lang="en-US"/>
              <a:t>Could now have </a:t>
            </a:r>
            <a:r>
              <a:rPr lang="en-US">
                <a:solidFill>
                  <a:srgbClr val="3366FF"/>
                </a:solidFill>
              </a:rPr>
              <a:t>busy waiting </a:t>
            </a:r>
            <a:r>
              <a:rPr lang="en-US"/>
              <a:t>in critical section implementation</a:t>
            </a:r>
          </a:p>
          <a:p>
            <a:pPr lvl="2"/>
            <a:r>
              <a:rPr lang="en-US"/>
              <a:t>But implementation code is short</a:t>
            </a:r>
          </a:p>
          <a:p>
            <a:pPr lvl="2"/>
            <a:r>
              <a:rPr lang="en-US"/>
              <a:t>Little busy waiting if critical section rarely occupied</a:t>
            </a:r>
          </a:p>
          <a:p>
            <a:r>
              <a:rPr lang="en-US"/>
              <a:t>Note that applications may spend lots of time in critical sections and therefore this is not a good solution.</a:t>
            </a:r>
          </a:p>
          <a:p>
            <a:pPr>
              <a:buFont typeface="Monotype Sorts" charset="2"/>
              <a:buNone/>
            </a:pPr>
            <a:r>
              <a:rPr lang="en-US"/>
              <a:t> </a:t>
            </a:r>
          </a:p>
          <a:p>
            <a:pPr lvl="1">
              <a:buFont typeface="Monotype Sorts" charset="2"/>
              <a:buNone/>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42875"/>
            <a:ext cx="8077200" cy="609600"/>
          </a:xfrm>
        </p:spPr>
        <p:txBody>
          <a:bodyPr/>
          <a:lstStyle/>
          <a:p>
            <a:pPr eaLnBrk="1" hangingPunct="1"/>
            <a:r>
              <a:rPr lang="en-US" sz="2400"/>
              <a:t>Semaphore Implementation with no Busy waiting</a:t>
            </a:r>
            <a:r>
              <a:rPr lang="en-US" sz="2800"/>
              <a:t> </a:t>
            </a:r>
          </a:p>
        </p:txBody>
      </p:sp>
      <p:sp>
        <p:nvSpPr>
          <p:cNvPr id="21507" name="Rectangle 3"/>
          <p:cNvSpPr>
            <a:spLocks noGrp="1" noChangeArrowheads="1"/>
          </p:cNvSpPr>
          <p:nvPr>
            <p:ph type="body" idx="1"/>
          </p:nvPr>
        </p:nvSpPr>
        <p:spPr>
          <a:xfrm>
            <a:off x="827088" y="1425575"/>
            <a:ext cx="6946900" cy="4700588"/>
          </a:xfrm>
        </p:spPr>
        <p:txBody>
          <a:bodyPr/>
          <a:lstStyle/>
          <a:p>
            <a:r>
              <a:rPr lang="en-US"/>
              <a:t>With each semaphore there is an associated waiting queue. Each entry in a waiting queue has two data items:</a:t>
            </a:r>
          </a:p>
          <a:p>
            <a:pPr lvl="1"/>
            <a:r>
              <a:rPr lang="en-US"/>
              <a:t> value (of type integer)</a:t>
            </a:r>
          </a:p>
          <a:p>
            <a:pPr lvl="1"/>
            <a:r>
              <a:rPr lang="en-US"/>
              <a:t> pointer to next record in the list</a:t>
            </a:r>
          </a:p>
          <a:p>
            <a:pPr lvl="1">
              <a:buFont typeface="Monotype Sorts" charset="2"/>
              <a:buNone/>
            </a:pPr>
            <a:endParaRPr lang="en-US"/>
          </a:p>
          <a:p>
            <a:r>
              <a:rPr lang="en-US"/>
              <a:t>Two operations:</a:t>
            </a:r>
          </a:p>
          <a:p>
            <a:pPr lvl="1"/>
            <a:r>
              <a:rPr lang="en-US">
                <a:solidFill>
                  <a:srgbClr val="3366FF"/>
                </a:solidFill>
              </a:rPr>
              <a:t>block </a:t>
            </a:r>
            <a:r>
              <a:rPr lang="en-US"/>
              <a:t>– place the process invoking the operation on the      appropriate waiting queue.</a:t>
            </a:r>
          </a:p>
          <a:p>
            <a:pPr lvl="1"/>
            <a:r>
              <a:rPr lang="en-US">
                <a:solidFill>
                  <a:srgbClr val="3366FF"/>
                </a:solidFill>
              </a:rPr>
              <a:t>wakeup </a:t>
            </a:r>
            <a:r>
              <a:rPr lang="en-US"/>
              <a:t>– remove one of processes in the waiting queue and place it in the ready queue.</a:t>
            </a:r>
          </a:p>
          <a:p>
            <a:pPr>
              <a:buFont typeface="Monotype Sorts" charset="2"/>
              <a:buNone/>
            </a:pPr>
            <a:r>
              <a:rPr lang="en-US">
                <a:solidFill>
                  <a:srgbClr val="0000FF"/>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42875"/>
            <a:ext cx="8458200" cy="581025"/>
          </a:xfrm>
        </p:spPr>
        <p:txBody>
          <a:bodyPr/>
          <a:lstStyle/>
          <a:p>
            <a:pPr eaLnBrk="1" hangingPunct="1"/>
            <a:r>
              <a:rPr lang="en-US" sz="2400"/>
              <a:t>Semaphore Implementation with no Busy waiting</a:t>
            </a:r>
            <a:r>
              <a:rPr lang="en-US" sz="2800"/>
              <a:t> </a:t>
            </a:r>
            <a:r>
              <a:rPr lang="en-US" sz="2400"/>
              <a:t>(Cont.)</a:t>
            </a:r>
          </a:p>
        </p:txBody>
      </p:sp>
      <p:sp>
        <p:nvSpPr>
          <p:cNvPr id="22531" name="Rectangle 3"/>
          <p:cNvSpPr>
            <a:spLocks noGrp="1" noChangeArrowheads="1"/>
          </p:cNvSpPr>
          <p:nvPr>
            <p:ph type="body" idx="1"/>
          </p:nvPr>
        </p:nvSpPr>
        <p:spPr>
          <a:xfrm>
            <a:off x="827088" y="1282700"/>
            <a:ext cx="7424737" cy="4686300"/>
          </a:xfrm>
        </p:spPr>
        <p:txBody>
          <a:bodyPr/>
          <a:lstStyle/>
          <a:p>
            <a:pPr>
              <a:lnSpc>
                <a:spcPct val="80000"/>
              </a:lnSpc>
            </a:pPr>
            <a:r>
              <a:rPr lang="en-US" sz="1600" dirty="0"/>
              <a:t>Implementation of wait:</a:t>
            </a:r>
          </a:p>
          <a:p>
            <a:pPr>
              <a:lnSpc>
                <a:spcPct val="80000"/>
              </a:lnSpc>
              <a:buFont typeface="Monotype Sorts" charset="2"/>
              <a:buNone/>
            </a:pPr>
            <a:r>
              <a:rPr lang="en-US" sz="1600" dirty="0">
                <a:solidFill>
                  <a:srgbClr val="0000FF"/>
                </a:solidFill>
              </a:rPr>
              <a:t>            wait(semaphore *S) { </a:t>
            </a:r>
          </a:p>
          <a:p>
            <a:pPr>
              <a:lnSpc>
                <a:spcPct val="80000"/>
              </a:lnSpc>
              <a:buFont typeface="Monotype Sorts" charset="2"/>
              <a:buNone/>
            </a:pPr>
            <a:r>
              <a:rPr lang="en-US" sz="1600" dirty="0">
                <a:solidFill>
                  <a:srgbClr val="0000FF"/>
                </a:solidFill>
              </a:rPr>
              <a:t>		S-&gt;value--; </a:t>
            </a:r>
          </a:p>
          <a:p>
            <a:pPr>
              <a:lnSpc>
                <a:spcPct val="80000"/>
              </a:lnSpc>
              <a:buFont typeface="Monotype Sorts" charset="2"/>
              <a:buNone/>
            </a:pPr>
            <a:r>
              <a:rPr lang="en-US" sz="1600" dirty="0">
                <a:solidFill>
                  <a:srgbClr val="0000FF"/>
                </a:solidFill>
              </a:rPr>
              <a:t>		if (S-&gt;value &lt; 0) { </a:t>
            </a:r>
          </a:p>
          <a:p>
            <a:pPr>
              <a:lnSpc>
                <a:spcPct val="80000"/>
              </a:lnSpc>
              <a:buFont typeface="Monotype Sorts" charset="2"/>
              <a:buNone/>
            </a:pPr>
            <a:r>
              <a:rPr lang="en-US" sz="1600" dirty="0">
                <a:solidFill>
                  <a:srgbClr val="0000FF"/>
                </a:solidFill>
              </a:rPr>
              <a:t>		    add this process to S-&gt;list; </a:t>
            </a:r>
          </a:p>
          <a:p>
            <a:pPr>
              <a:lnSpc>
                <a:spcPct val="80000"/>
              </a:lnSpc>
              <a:buFont typeface="Monotype Sorts" charset="2"/>
              <a:buNone/>
            </a:pPr>
            <a:r>
              <a:rPr lang="en-US" sz="1600" dirty="0">
                <a:solidFill>
                  <a:srgbClr val="0000FF"/>
                </a:solidFill>
              </a:rPr>
              <a:t>		    block(); </a:t>
            </a:r>
          </a:p>
          <a:p>
            <a:pPr>
              <a:lnSpc>
                <a:spcPct val="80000"/>
              </a:lnSpc>
              <a:buFont typeface="Monotype Sorts" charset="2"/>
              <a:buNone/>
            </a:pPr>
            <a:r>
              <a:rPr lang="en-US" sz="1600" dirty="0">
                <a:solidFill>
                  <a:srgbClr val="0000FF"/>
                </a:solidFill>
              </a:rPr>
              <a:t>		} </a:t>
            </a:r>
          </a:p>
          <a:p>
            <a:pPr>
              <a:lnSpc>
                <a:spcPct val="80000"/>
              </a:lnSpc>
              <a:buFont typeface="Monotype Sorts" charset="2"/>
              <a:buNone/>
            </a:pPr>
            <a:r>
              <a:rPr lang="en-US" sz="1600" dirty="0">
                <a:solidFill>
                  <a:srgbClr val="0000FF"/>
                </a:solidFill>
              </a:rPr>
              <a:t>	     }</a:t>
            </a:r>
          </a:p>
          <a:p>
            <a:pPr>
              <a:lnSpc>
                <a:spcPct val="80000"/>
              </a:lnSpc>
            </a:pPr>
            <a:r>
              <a:rPr lang="en-US" sz="1600" dirty="0"/>
              <a:t>Implementation of signal:</a:t>
            </a:r>
          </a:p>
          <a:p>
            <a:pPr>
              <a:lnSpc>
                <a:spcPct val="80000"/>
              </a:lnSpc>
              <a:buFont typeface="Monotype Sorts" charset="2"/>
              <a:buNone/>
            </a:pPr>
            <a:endParaRPr lang="en-US" sz="1600" dirty="0"/>
          </a:p>
          <a:p>
            <a:pPr>
              <a:lnSpc>
                <a:spcPct val="80000"/>
              </a:lnSpc>
              <a:buFont typeface="Monotype Sorts" charset="2"/>
              <a:buNone/>
            </a:pPr>
            <a:r>
              <a:rPr lang="en-US" sz="1600" dirty="0">
                <a:solidFill>
                  <a:srgbClr val="0000FF"/>
                </a:solidFill>
              </a:rPr>
              <a:t>		signal(semaphore *S) { </a:t>
            </a:r>
          </a:p>
          <a:p>
            <a:pPr>
              <a:lnSpc>
                <a:spcPct val="80000"/>
              </a:lnSpc>
              <a:buFont typeface="Monotype Sorts" charset="2"/>
              <a:buNone/>
            </a:pPr>
            <a:r>
              <a:rPr lang="en-US" sz="1600" dirty="0">
                <a:solidFill>
                  <a:srgbClr val="0000FF"/>
                </a:solidFill>
              </a:rPr>
              <a:t>		   S-&gt;value++; </a:t>
            </a:r>
          </a:p>
          <a:p>
            <a:pPr>
              <a:lnSpc>
                <a:spcPct val="80000"/>
              </a:lnSpc>
              <a:buFont typeface="Monotype Sorts" charset="2"/>
              <a:buNone/>
            </a:pPr>
            <a:r>
              <a:rPr lang="en-US" sz="1600" dirty="0">
                <a:solidFill>
                  <a:srgbClr val="0000FF"/>
                </a:solidFill>
              </a:rPr>
              <a:t>		   if (S-&gt;value &lt;= 0) { </a:t>
            </a:r>
          </a:p>
          <a:p>
            <a:pPr>
              <a:lnSpc>
                <a:spcPct val="80000"/>
              </a:lnSpc>
              <a:buFont typeface="Monotype Sorts" charset="2"/>
              <a:buNone/>
            </a:pPr>
            <a:r>
              <a:rPr lang="en-US" sz="1600" dirty="0">
                <a:solidFill>
                  <a:srgbClr val="0000FF"/>
                </a:solidFill>
              </a:rPr>
              <a:t>		      remove a process P from S-&gt;list; </a:t>
            </a:r>
          </a:p>
          <a:p>
            <a:pPr>
              <a:lnSpc>
                <a:spcPct val="80000"/>
              </a:lnSpc>
              <a:buFont typeface="Monotype Sorts" charset="2"/>
              <a:buNone/>
            </a:pPr>
            <a:r>
              <a:rPr lang="en-US" sz="1600" dirty="0">
                <a:solidFill>
                  <a:srgbClr val="0000FF"/>
                </a:solidFill>
              </a:rPr>
              <a:t>		      wakeup(P); </a:t>
            </a:r>
          </a:p>
          <a:p>
            <a:pPr>
              <a:lnSpc>
                <a:spcPct val="80000"/>
              </a:lnSpc>
              <a:buFont typeface="Monotype Sorts" charset="2"/>
              <a:buNone/>
            </a:pPr>
            <a:r>
              <a:rPr lang="en-US" sz="1600" dirty="0">
                <a:solidFill>
                  <a:srgbClr val="0000FF"/>
                </a:solidFill>
              </a:rPr>
              <a:t>		   }</a:t>
            </a:r>
          </a:p>
          <a:p>
            <a:pPr>
              <a:lnSpc>
                <a:spcPct val="80000"/>
              </a:lnSpc>
              <a:buFont typeface="Monotype Sorts" charset="2"/>
              <a:buNone/>
            </a:pPr>
            <a:r>
              <a:rPr lang="en-US" sz="1600" dirty="0">
                <a:solidFill>
                  <a:srgbClr val="0000FF"/>
                </a:solidFill>
              </a:rPr>
              <a:t>		}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Monitors</a:t>
            </a:r>
          </a:p>
        </p:txBody>
      </p:sp>
      <p:sp>
        <p:nvSpPr>
          <p:cNvPr id="23555" name="Rectangle 3"/>
          <p:cNvSpPr>
            <a:spLocks noGrp="1" noChangeArrowheads="1"/>
          </p:cNvSpPr>
          <p:nvPr>
            <p:ph type="body" idx="1"/>
          </p:nvPr>
        </p:nvSpPr>
        <p:spPr>
          <a:xfrm>
            <a:off x="827088" y="1282700"/>
            <a:ext cx="6959600" cy="5233714"/>
          </a:xfrm>
        </p:spPr>
        <p:txBody>
          <a:bodyPr/>
          <a:lstStyle/>
          <a:p>
            <a:pPr>
              <a:lnSpc>
                <a:spcPct val="90000"/>
              </a:lnSpc>
            </a:pPr>
            <a:r>
              <a:rPr lang="en-US" sz="1600" dirty="0"/>
              <a:t>A high-level abstraction that provides a convenient and effective mechanism for process synchronization</a:t>
            </a:r>
          </a:p>
          <a:p>
            <a:pPr>
              <a:lnSpc>
                <a:spcPct val="90000"/>
              </a:lnSpc>
            </a:pPr>
            <a:r>
              <a:rPr lang="en-US" sz="1600" dirty="0"/>
              <a:t>Only one process may be active within the monitor at a time</a:t>
            </a:r>
            <a:endParaRPr lang="en-US" sz="1400" dirty="0">
              <a:solidFill>
                <a:srgbClr val="0000FF"/>
              </a:solidFill>
            </a:endParaRPr>
          </a:p>
          <a:p>
            <a:pPr lvl="1">
              <a:lnSpc>
                <a:spcPct val="90000"/>
              </a:lnSpc>
              <a:buNone/>
            </a:pPr>
            <a:r>
              <a:rPr lang="en-US" sz="1600" dirty="0">
                <a:solidFill>
                  <a:srgbClr val="0000FF"/>
                </a:solidFill>
              </a:rPr>
              <a:t>monitor monitor-name</a:t>
            </a:r>
          </a:p>
          <a:p>
            <a:pPr lvl="2">
              <a:lnSpc>
                <a:spcPct val="90000"/>
              </a:lnSpc>
              <a:buFont typeface="Webdings" charset="2"/>
              <a:buNone/>
            </a:pPr>
            <a:r>
              <a:rPr lang="en-US" sz="1600" dirty="0">
                <a:solidFill>
                  <a:srgbClr val="0000FF"/>
                </a:solidFill>
              </a:rPr>
              <a:t>{</a:t>
            </a:r>
          </a:p>
          <a:p>
            <a:pPr lvl="2">
              <a:lnSpc>
                <a:spcPct val="90000"/>
              </a:lnSpc>
              <a:buFont typeface="Webdings" charset="2"/>
              <a:buNone/>
            </a:pPr>
            <a:r>
              <a:rPr lang="en-US" sz="1600" dirty="0">
                <a:solidFill>
                  <a:srgbClr val="0000FF"/>
                </a:solidFill>
              </a:rPr>
              <a:t>	// shared variable declarations</a:t>
            </a:r>
          </a:p>
          <a:p>
            <a:pPr lvl="2">
              <a:lnSpc>
                <a:spcPct val="90000"/>
              </a:lnSpc>
              <a:buFont typeface="Webdings" charset="2"/>
              <a:buNone/>
            </a:pPr>
            <a:r>
              <a:rPr lang="en-US" sz="1600" dirty="0">
                <a:solidFill>
                  <a:srgbClr val="0000FF"/>
                </a:solidFill>
              </a:rPr>
              <a:t>	procedure P1 (…) { …. }</a:t>
            </a:r>
          </a:p>
          <a:p>
            <a:pPr lvl="2">
              <a:lnSpc>
                <a:spcPct val="90000"/>
              </a:lnSpc>
              <a:buFont typeface="Webdings" charset="2"/>
              <a:buNone/>
            </a:pPr>
            <a:r>
              <a:rPr lang="en-US" sz="1600" dirty="0">
                <a:solidFill>
                  <a:srgbClr val="0000FF"/>
                </a:solidFill>
              </a:rPr>
              <a:t>		…</a:t>
            </a:r>
          </a:p>
          <a:p>
            <a:pPr lvl="2">
              <a:lnSpc>
                <a:spcPct val="90000"/>
              </a:lnSpc>
              <a:buFont typeface="Webdings" charset="2"/>
              <a:buNone/>
            </a:pPr>
            <a:endParaRPr lang="en-US" sz="1600" dirty="0">
              <a:solidFill>
                <a:srgbClr val="0000FF"/>
              </a:solidFill>
            </a:endParaRPr>
          </a:p>
          <a:p>
            <a:pPr lvl="2">
              <a:lnSpc>
                <a:spcPct val="90000"/>
              </a:lnSpc>
              <a:buFont typeface="Webdings" charset="2"/>
              <a:buNone/>
            </a:pPr>
            <a:r>
              <a:rPr lang="en-US" sz="1600" dirty="0">
                <a:solidFill>
                  <a:srgbClr val="0000FF"/>
                </a:solidFill>
              </a:rPr>
              <a:t>	procedure </a:t>
            </a:r>
            <a:r>
              <a:rPr lang="en-US" sz="1600" dirty="0" err="1">
                <a:solidFill>
                  <a:srgbClr val="0000FF"/>
                </a:solidFill>
              </a:rPr>
              <a:t>Pn</a:t>
            </a:r>
            <a:r>
              <a:rPr lang="en-US" sz="1600" dirty="0">
                <a:solidFill>
                  <a:srgbClr val="0000FF"/>
                </a:solidFill>
              </a:rPr>
              <a:t> (…) {……}</a:t>
            </a:r>
          </a:p>
          <a:p>
            <a:pPr lvl="2">
              <a:lnSpc>
                <a:spcPct val="90000"/>
              </a:lnSpc>
              <a:buFont typeface="Webdings" charset="2"/>
              <a:buNone/>
            </a:pPr>
            <a:endParaRPr lang="en-US" sz="1600" dirty="0">
              <a:solidFill>
                <a:srgbClr val="0000FF"/>
              </a:solidFill>
            </a:endParaRPr>
          </a:p>
          <a:p>
            <a:pPr lvl="2">
              <a:lnSpc>
                <a:spcPct val="90000"/>
              </a:lnSpc>
              <a:buFont typeface="Webdings" charset="2"/>
              <a:buNone/>
            </a:pPr>
            <a:r>
              <a:rPr lang="en-US" sz="1600" dirty="0">
                <a:solidFill>
                  <a:srgbClr val="0000FF"/>
                </a:solidFill>
              </a:rPr>
              <a:t>     Initialization code ( ….) { … }</a:t>
            </a:r>
          </a:p>
          <a:p>
            <a:pPr lvl="2">
              <a:lnSpc>
                <a:spcPct val="90000"/>
              </a:lnSpc>
              <a:buFont typeface="Webdings" charset="2"/>
              <a:buNone/>
            </a:pPr>
            <a:r>
              <a:rPr lang="en-US" sz="1600" dirty="0">
                <a:solidFill>
                  <a:srgbClr val="0000FF"/>
                </a:solidFill>
              </a:rPr>
              <a:t>		…</a:t>
            </a:r>
          </a:p>
          <a:p>
            <a:pPr lvl="2">
              <a:lnSpc>
                <a:spcPct val="90000"/>
              </a:lnSpc>
              <a:buFont typeface="Webdings" charset="2"/>
              <a:buNone/>
            </a:pPr>
            <a:r>
              <a:rPr lang="en-US" sz="1600" dirty="0">
                <a:solidFill>
                  <a:srgbClr val="0000FF"/>
                </a:solidFill>
              </a:rPr>
              <a:t>	}</a:t>
            </a:r>
          </a:p>
          <a:p>
            <a:pPr lvl="2">
              <a:lnSpc>
                <a:spcPct val="90000"/>
              </a:lnSpc>
              <a:buFont typeface="Webdings" charset="2"/>
              <a:buNone/>
            </a:pPr>
            <a:r>
              <a:rPr lang="en-US" sz="1600" dirty="0">
                <a:solidFill>
                  <a:srgbClr val="0000FF"/>
                </a:solidFill>
              </a:rPr>
              <a:t>}</a:t>
            </a:r>
          </a:p>
          <a:p>
            <a:pPr>
              <a:lnSpc>
                <a:spcPct val="90000"/>
              </a:lnSpc>
            </a:pPr>
            <a:r>
              <a:rPr lang="en-US" sz="1600" dirty="0">
                <a:solidFill>
                  <a:srgbClr val="0000FF"/>
                </a:solidFill>
              </a:rPr>
              <a:t>Condition variables: wait() and signal() – corresponding to </a:t>
            </a:r>
            <a:r>
              <a:rPr lang="en-US" sz="1600" dirty="0" err="1">
                <a:solidFill>
                  <a:srgbClr val="0000FF"/>
                </a:solidFill>
              </a:rPr>
              <a:t>boolean</a:t>
            </a:r>
            <a:r>
              <a:rPr lang="en-US" sz="1600" dirty="0">
                <a:solidFill>
                  <a:srgbClr val="0000FF"/>
                </a:solidFill>
              </a:rPr>
              <a:t> conditions</a:t>
            </a:r>
          </a:p>
          <a:p>
            <a:pPr lvl="1">
              <a:lnSpc>
                <a:spcPct val="90000"/>
              </a:lnSpc>
            </a:pPr>
            <a:endParaRPr lang="en-US" sz="1600" dirty="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Java approach: monitors</a:t>
            </a:r>
          </a:p>
        </p:txBody>
      </p:sp>
      <p:sp>
        <p:nvSpPr>
          <p:cNvPr id="24579" name="Content Placeholder 2"/>
          <p:cNvSpPr>
            <a:spLocks noGrp="1"/>
          </p:cNvSpPr>
          <p:nvPr>
            <p:ph idx="1"/>
          </p:nvPr>
        </p:nvSpPr>
        <p:spPr/>
        <p:txBody>
          <a:bodyPr/>
          <a:lstStyle/>
          <a:p>
            <a:r>
              <a:rPr lang="en-US" dirty="0"/>
              <a:t>Synchronized keyword</a:t>
            </a:r>
          </a:p>
          <a:p>
            <a:pPr lvl="1"/>
            <a:r>
              <a:rPr lang="en-US" dirty="0"/>
              <a:t>Applied to methods or fragments of code</a:t>
            </a:r>
          </a:p>
          <a:p>
            <a:pPr lvl="1"/>
            <a:r>
              <a:rPr lang="en-US" dirty="0"/>
              <a:t>It locks on the specific, instantiated object on which the method is defined</a:t>
            </a:r>
          </a:p>
          <a:p>
            <a:pPr lvl="1"/>
            <a:r>
              <a:rPr lang="en-US" dirty="0"/>
              <a:t>Two synchronized methods </a:t>
            </a:r>
            <a:r>
              <a:rPr lang="en-US" b="1" dirty="0"/>
              <a:t>on the same object</a:t>
            </a:r>
            <a:r>
              <a:rPr lang="en-US" dirty="0"/>
              <a:t> can not be entered concurrently</a:t>
            </a:r>
          </a:p>
          <a:p>
            <a:r>
              <a:rPr lang="en-US" dirty="0"/>
              <a:t>wait(), notify() and </a:t>
            </a:r>
            <a:r>
              <a:rPr lang="en-US" dirty="0" err="1"/>
              <a:t>notifyAll</a:t>
            </a:r>
            <a:r>
              <a:rPr lang="en-US" dirty="0"/>
              <a:t>() – a single condition variable</a:t>
            </a:r>
          </a:p>
          <a:p>
            <a:pPr lvl="1"/>
            <a:r>
              <a:rPr lang="en-US" dirty="0"/>
              <a:t>wait() must be called </a:t>
            </a:r>
            <a:r>
              <a:rPr lang="en-US"/>
              <a:t>inside synchronized, </a:t>
            </a:r>
            <a:r>
              <a:rPr lang="en-US" dirty="0"/>
              <a:t>but while waiting it will give </a:t>
            </a:r>
            <a:r>
              <a:rPr lang="en-US"/>
              <a:t>up the lock!</a:t>
            </a:r>
          </a:p>
          <a:p>
            <a:r>
              <a:rPr lang="en-US" dirty="0"/>
              <a:t>Previous mistakes: suspend &amp; resume</a:t>
            </a:r>
          </a:p>
          <a:p>
            <a:r>
              <a:rPr lang="en-US" dirty="0" err="1"/>
              <a:t>java.util.concurrent</a:t>
            </a:r>
            <a:r>
              <a:rPr lang="en-US" dirty="0"/>
              <a:t>  package offers a number of other utilities</a:t>
            </a:r>
          </a:p>
          <a:p>
            <a:pPr lvl="1"/>
            <a:r>
              <a:rPr lang="en-US" dirty="0"/>
              <a:t>Including a counting semaphore object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Deadlock and Starvation</a:t>
            </a:r>
          </a:p>
        </p:txBody>
      </p:sp>
      <p:sp>
        <p:nvSpPr>
          <p:cNvPr id="25603" name="Rectangle 3"/>
          <p:cNvSpPr>
            <a:spLocks noGrp="1" noChangeArrowheads="1"/>
          </p:cNvSpPr>
          <p:nvPr>
            <p:ph type="body" idx="1"/>
          </p:nvPr>
        </p:nvSpPr>
        <p:spPr>
          <a:xfrm>
            <a:off x="806450" y="1233488"/>
            <a:ext cx="8229600" cy="4667250"/>
          </a:xfrm>
        </p:spPr>
        <p:txBody>
          <a:bodyPr/>
          <a:lstStyle/>
          <a:p>
            <a:pPr>
              <a:lnSpc>
                <a:spcPct val="90000"/>
              </a:lnSpc>
              <a:tabLst>
                <a:tab pos="1887538" algn="ctr"/>
                <a:tab pos="4572000" algn="ctr"/>
              </a:tabLst>
            </a:pPr>
            <a:r>
              <a:rPr lang="en-US" dirty="0">
                <a:solidFill>
                  <a:srgbClr val="3366FF"/>
                </a:solidFill>
              </a:rPr>
              <a:t>Deadlock </a:t>
            </a:r>
            <a:r>
              <a:rPr lang="en-US" dirty="0"/>
              <a:t>– two or more processes are waiting indefinitely for an event that can be caused by only one of the waiting processes</a:t>
            </a:r>
          </a:p>
          <a:p>
            <a:pPr>
              <a:lnSpc>
                <a:spcPct val="90000"/>
              </a:lnSpc>
              <a:tabLst>
                <a:tab pos="1887538" algn="ctr"/>
                <a:tab pos="4572000" algn="ctr"/>
              </a:tabLst>
            </a:pPr>
            <a:r>
              <a:rPr lang="en-US" dirty="0"/>
              <a:t>Let </a:t>
            </a:r>
            <a:r>
              <a:rPr lang="en-US" sz="1600" dirty="0">
                <a:solidFill>
                  <a:srgbClr val="0000FF"/>
                </a:solidFill>
              </a:rPr>
              <a:t>S</a:t>
            </a:r>
            <a:r>
              <a:rPr lang="en-US" dirty="0"/>
              <a:t> and </a:t>
            </a:r>
            <a:r>
              <a:rPr lang="en-US" sz="1600" dirty="0">
                <a:solidFill>
                  <a:srgbClr val="0000FF"/>
                </a:solidFill>
              </a:rPr>
              <a:t>Q</a:t>
            </a:r>
            <a:r>
              <a:rPr lang="en-US" dirty="0"/>
              <a:t> be two semaphores initialized to 1</a:t>
            </a:r>
          </a:p>
          <a:p>
            <a:pPr>
              <a:lnSpc>
                <a:spcPct val="90000"/>
              </a:lnSpc>
              <a:buFont typeface="Monotype Sorts" charset="2"/>
              <a:buNone/>
              <a:tabLst>
                <a:tab pos="1887538" algn="ctr"/>
                <a:tab pos="4572000" algn="ctr"/>
              </a:tabLst>
            </a:pPr>
            <a:r>
              <a:rPr lang="en-US" i="1" dirty="0"/>
              <a:t>		        </a:t>
            </a:r>
            <a:r>
              <a:rPr lang="en-US" i="1" dirty="0">
                <a:solidFill>
                  <a:srgbClr val="0000FF"/>
                </a:solidFill>
              </a:rPr>
              <a:t>P</a:t>
            </a:r>
            <a:r>
              <a:rPr lang="en-US" baseline="-25000" dirty="0">
                <a:solidFill>
                  <a:srgbClr val="0000FF"/>
                </a:solidFill>
              </a:rPr>
              <a:t>0</a:t>
            </a:r>
            <a:r>
              <a:rPr lang="en-US" dirty="0">
                <a:solidFill>
                  <a:srgbClr val="0000FF"/>
                </a:solidFill>
              </a:rPr>
              <a:t>	                            </a:t>
            </a:r>
            <a:r>
              <a:rPr lang="en-US" i="1" dirty="0">
                <a:solidFill>
                  <a:srgbClr val="0000FF"/>
                </a:solidFill>
              </a:rPr>
              <a:t>P</a:t>
            </a:r>
            <a:r>
              <a:rPr lang="en-US" baseline="-25000" dirty="0">
                <a:solidFill>
                  <a:srgbClr val="0000FF"/>
                </a:solidFill>
              </a:rPr>
              <a:t>1</a:t>
            </a:r>
          </a:p>
          <a:p>
            <a:pPr>
              <a:lnSpc>
                <a:spcPct val="90000"/>
              </a:lnSpc>
              <a:buFont typeface="Monotype Sorts" charset="2"/>
              <a:buNone/>
              <a:tabLst>
                <a:tab pos="1887538" algn="ctr"/>
                <a:tab pos="4572000" algn="ctr"/>
              </a:tabLst>
            </a:pPr>
            <a:r>
              <a:rPr lang="en-US" dirty="0">
                <a:solidFill>
                  <a:srgbClr val="0000FF"/>
                </a:solidFill>
              </a:rPr>
              <a:t>		     </a:t>
            </a:r>
            <a:r>
              <a:rPr lang="en-US" sz="1600" dirty="0">
                <a:solidFill>
                  <a:srgbClr val="0000FF"/>
                </a:solidFill>
              </a:rPr>
              <a:t>wait (S); 	                                   wait (Q);</a:t>
            </a:r>
          </a:p>
          <a:p>
            <a:pPr>
              <a:lnSpc>
                <a:spcPct val="90000"/>
              </a:lnSpc>
              <a:buFont typeface="Monotype Sorts" charset="2"/>
              <a:buNone/>
              <a:tabLst>
                <a:tab pos="1887538" algn="ctr"/>
                <a:tab pos="4572000" algn="ctr"/>
              </a:tabLst>
            </a:pPr>
            <a:r>
              <a:rPr lang="en-US" sz="1600" dirty="0">
                <a:solidFill>
                  <a:srgbClr val="0000FF"/>
                </a:solidFill>
              </a:rPr>
              <a:t>		      wait (Q); 	                                     wait (S);</a:t>
            </a:r>
          </a:p>
          <a:p>
            <a:pPr>
              <a:lnSpc>
                <a:spcPct val="90000"/>
              </a:lnSpc>
              <a:buFont typeface="Monotype Sorts" charset="2"/>
              <a:buNone/>
              <a:tabLst>
                <a:tab pos="1887538" algn="ctr"/>
                <a:tab pos="4572000" algn="ctr"/>
              </a:tabLst>
            </a:pPr>
            <a:r>
              <a:rPr lang="en-US" sz="1600" dirty="0">
                <a:solidFill>
                  <a:srgbClr val="0000FF"/>
                </a:solidFill>
              </a:rPr>
              <a:t>		. 		.</a:t>
            </a:r>
          </a:p>
          <a:p>
            <a:pPr>
              <a:lnSpc>
                <a:spcPct val="90000"/>
              </a:lnSpc>
              <a:buFont typeface="Monotype Sorts" charset="2"/>
              <a:buNone/>
              <a:tabLst>
                <a:tab pos="1887538" algn="ctr"/>
                <a:tab pos="4572000" algn="ctr"/>
              </a:tabLst>
            </a:pPr>
            <a:r>
              <a:rPr lang="en-US" sz="1600" dirty="0">
                <a:solidFill>
                  <a:srgbClr val="0000FF"/>
                </a:solidFill>
              </a:rPr>
              <a:t>		. 		.</a:t>
            </a:r>
          </a:p>
          <a:p>
            <a:pPr>
              <a:lnSpc>
                <a:spcPct val="90000"/>
              </a:lnSpc>
              <a:buFont typeface="Monotype Sorts" charset="2"/>
              <a:buNone/>
              <a:tabLst>
                <a:tab pos="1887538" algn="ctr"/>
                <a:tab pos="4572000" algn="ctr"/>
              </a:tabLst>
            </a:pPr>
            <a:r>
              <a:rPr lang="en-US" sz="1600" dirty="0">
                <a:solidFill>
                  <a:srgbClr val="0000FF"/>
                </a:solidFill>
              </a:rPr>
              <a:t>		. 		.</a:t>
            </a:r>
          </a:p>
          <a:p>
            <a:pPr>
              <a:lnSpc>
                <a:spcPct val="90000"/>
              </a:lnSpc>
              <a:buFont typeface="Monotype Sorts" charset="2"/>
              <a:buNone/>
              <a:tabLst>
                <a:tab pos="1887538" algn="ctr"/>
                <a:tab pos="4572000" algn="ctr"/>
              </a:tabLst>
            </a:pPr>
            <a:r>
              <a:rPr lang="en-US" sz="1600" dirty="0">
                <a:solidFill>
                  <a:srgbClr val="0000FF"/>
                </a:solidFill>
              </a:rPr>
              <a:t>		      signal  (S); 	                                  signal (Q);</a:t>
            </a:r>
          </a:p>
          <a:p>
            <a:pPr>
              <a:lnSpc>
                <a:spcPct val="90000"/>
              </a:lnSpc>
              <a:buFont typeface="Monotype Sorts" charset="2"/>
              <a:buNone/>
              <a:tabLst>
                <a:tab pos="1887538" algn="ctr"/>
                <a:tab pos="4572000" algn="ctr"/>
              </a:tabLst>
            </a:pPr>
            <a:r>
              <a:rPr lang="en-US" sz="1600" dirty="0">
                <a:solidFill>
                  <a:srgbClr val="0000FF"/>
                </a:solidFill>
              </a:rPr>
              <a:t>		      signal (Q); 	                                   signal (S);</a:t>
            </a:r>
          </a:p>
          <a:p>
            <a:pPr>
              <a:lnSpc>
                <a:spcPct val="90000"/>
              </a:lnSpc>
              <a:tabLst>
                <a:tab pos="1887538" algn="ctr"/>
                <a:tab pos="4572000" algn="ctr"/>
              </a:tabLst>
            </a:pPr>
            <a:r>
              <a:rPr lang="en-US" dirty="0">
                <a:solidFill>
                  <a:srgbClr val="3366FF"/>
                </a:solidFill>
                <a:sym typeface="MT Extra" charset="0"/>
              </a:rPr>
              <a:t>Starvation </a:t>
            </a:r>
            <a:r>
              <a:rPr lang="en-US" dirty="0">
                <a:solidFill>
                  <a:srgbClr val="3366FF"/>
                </a:solidFill>
              </a:rPr>
              <a:t> </a:t>
            </a:r>
            <a:r>
              <a:rPr lang="en-US" dirty="0"/>
              <a:t>– indefinite blocking.  A process may never be removed from the semaphore queue in which it is suspended</a:t>
            </a:r>
          </a:p>
          <a:p>
            <a:pPr>
              <a:lnSpc>
                <a:spcPct val="90000"/>
              </a:lnSpc>
              <a:tabLst>
                <a:tab pos="1887538" algn="ctr"/>
                <a:tab pos="4572000" algn="ctr"/>
              </a:tabLst>
            </a:pPr>
            <a:r>
              <a:rPr lang="en-US" dirty="0">
                <a:solidFill>
                  <a:srgbClr val="3366FF"/>
                </a:solidFill>
              </a:rPr>
              <a:t>Priority Inversion  </a:t>
            </a:r>
            <a:r>
              <a:rPr lang="en-US" dirty="0"/>
              <a:t>- Scheduling problem when lower-priority process holds a lock needed by higher-priority process</a:t>
            </a:r>
          </a:p>
          <a:p>
            <a:pPr lvl="1">
              <a:lnSpc>
                <a:spcPct val="90000"/>
              </a:lnSpc>
              <a:tabLst>
                <a:tab pos="1887538" algn="ctr"/>
                <a:tab pos="4572000" algn="ctr"/>
              </a:tabLst>
            </a:pPr>
            <a:r>
              <a:rPr lang="en-US" dirty="0"/>
              <a:t>If we have a strict priority scheduling + spinlock, priority inversion can lead to deadlock!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228600"/>
            <a:ext cx="8077200" cy="609600"/>
          </a:xfrm>
        </p:spPr>
        <p:txBody>
          <a:bodyPr/>
          <a:lstStyle/>
          <a:p>
            <a:pPr eaLnBrk="1" hangingPunct="1"/>
            <a:r>
              <a:rPr lang="en-US" dirty="0"/>
              <a:t>Classical Problems of Synchronization</a:t>
            </a:r>
          </a:p>
        </p:txBody>
      </p:sp>
      <p:sp>
        <p:nvSpPr>
          <p:cNvPr id="26627" name="Rectangle 3"/>
          <p:cNvSpPr>
            <a:spLocks noGrp="1" noChangeArrowheads="1"/>
          </p:cNvSpPr>
          <p:nvPr>
            <p:ph type="body" idx="1"/>
          </p:nvPr>
        </p:nvSpPr>
        <p:spPr/>
        <p:txBody>
          <a:bodyPr/>
          <a:lstStyle/>
          <a:p>
            <a:pPr marL="0" indent="0">
              <a:buNone/>
            </a:pPr>
            <a:r>
              <a:rPr lang="en-US" dirty="0"/>
              <a:t>Many of these problems (some with fancy names) represent patterns that often appear in practical problems.</a:t>
            </a:r>
          </a:p>
          <a:p>
            <a:pPr marL="0" indent="0">
              <a:buNone/>
            </a:pPr>
            <a:r>
              <a:rPr lang="en-US" dirty="0"/>
              <a:t>Programmers should be able to recognize them and use standard methods to solve them. </a:t>
            </a:r>
          </a:p>
          <a:p>
            <a:endParaRPr lang="en-US" dirty="0"/>
          </a:p>
          <a:p>
            <a:r>
              <a:rPr lang="en-US" dirty="0"/>
              <a:t>Bounded-Buffer Problem</a:t>
            </a:r>
          </a:p>
          <a:p>
            <a:r>
              <a:rPr lang="en-US" dirty="0"/>
              <a:t>Readers and Writers Problem</a:t>
            </a:r>
          </a:p>
          <a:p>
            <a:r>
              <a:rPr lang="en-US" dirty="0"/>
              <a:t>Dining-Philosophers Problem</a:t>
            </a:r>
          </a:p>
          <a:p>
            <a:endParaRPr lang="en-US" dirty="0"/>
          </a:p>
          <a:p>
            <a:r>
              <a:rPr lang="en-US" dirty="0"/>
              <a:t>Others we won’t cover:</a:t>
            </a:r>
          </a:p>
          <a:p>
            <a:pPr lvl="1"/>
            <a:r>
              <a:rPr lang="en-US" dirty="0"/>
              <a:t>Sleeping barber problem</a:t>
            </a:r>
          </a:p>
          <a:p>
            <a:pPr lvl="1"/>
            <a:r>
              <a:rPr lang="en-US" dirty="0"/>
              <a:t>Cigarette smokers problem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t>Bounded-Buffer Problem</a:t>
            </a:r>
          </a:p>
        </p:txBody>
      </p:sp>
      <p:sp>
        <p:nvSpPr>
          <p:cNvPr id="27651" name="Rectangle 3"/>
          <p:cNvSpPr>
            <a:spLocks noGrp="1" noChangeArrowheads="1"/>
          </p:cNvSpPr>
          <p:nvPr>
            <p:ph type="body" idx="1"/>
          </p:nvPr>
        </p:nvSpPr>
        <p:spPr>
          <a:xfrm>
            <a:off x="914400" y="1293813"/>
            <a:ext cx="7210425" cy="3725862"/>
          </a:xfrm>
        </p:spPr>
        <p:txBody>
          <a:bodyPr/>
          <a:lstStyle/>
          <a:p>
            <a:pPr marL="0" indent="0">
              <a:buNone/>
            </a:pPr>
            <a:r>
              <a:rPr lang="en-US" i="1" dirty="0"/>
              <a:t>Two processes, the producer and the consumer, who share a common, fixed-size buffer used as a queue. The producer's job is to generate data, put it into the buffer, and start again. At the same time, the consumer is consuming the data (i.e., removing it from the buffer), one piece at a time. The problem is to make sure that the producer won't try to add data into the buffer if it's full and that the consumer won't try to remove data from an empty buffer.</a:t>
            </a:r>
          </a:p>
          <a:p>
            <a:endParaRPr lang="en-US" i="1" dirty="0"/>
          </a:p>
          <a:p>
            <a:r>
              <a:rPr lang="en-US" i="1" dirty="0"/>
              <a:t>N</a:t>
            </a:r>
            <a:r>
              <a:rPr lang="en-US" dirty="0"/>
              <a:t> buffers, each can hold one item</a:t>
            </a:r>
          </a:p>
          <a:p>
            <a:r>
              <a:rPr lang="en-US" dirty="0"/>
              <a:t>Semaphore </a:t>
            </a:r>
            <a:r>
              <a:rPr lang="en-US" dirty="0">
                <a:solidFill>
                  <a:srgbClr val="FF0000"/>
                </a:solidFill>
              </a:rPr>
              <a:t>mutex</a:t>
            </a:r>
            <a:r>
              <a:rPr lang="en-US" dirty="0"/>
              <a:t> initialized to the value 1</a:t>
            </a:r>
          </a:p>
          <a:p>
            <a:r>
              <a:rPr lang="en-US" dirty="0"/>
              <a:t>Counting semaphore </a:t>
            </a:r>
            <a:r>
              <a:rPr lang="en-US" dirty="0">
                <a:solidFill>
                  <a:srgbClr val="FF0000"/>
                </a:solidFill>
              </a:rPr>
              <a:t>full </a:t>
            </a:r>
            <a:r>
              <a:rPr lang="en-US" dirty="0"/>
              <a:t>initialized to the value 0</a:t>
            </a:r>
          </a:p>
          <a:p>
            <a:r>
              <a:rPr lang="en-US" dirty="0"/>
              <a:t>Counting semaphore </a:t>
            </a:r>
            <a:r>
              <a:rPr lang="en-US" dirty="0">
                <a:solidFill>
                  <a:srgbClr val="FF0000"/>
                </a:solidFill>
              </a:rPr>
              <a:t>empty</a:t>
            </a:r>
            <a:r>
              <a:rPr lang="en-US" dirty="0"/>
              <a:t> initialized to the value N.</a:t>
            </a:r>
          </a:p>
          <a:p>
            <a:endParaRPr lang="en-US" dirty="0"/>
          </a:p>
        </p:txBody>
      </p:sp>
      <p:sp>
        <p:nvSpPr>
          <p:cNvPr id="27652" name="Rectangle 5"/>
          <p:cNvSpPr>
            <a:spLocks noChangeArrowheads="1"/>
          </p:cNvSpPr>
          <p:nvPr/>
        </p:nvSpPr>
        <p:spPr bwMode="auto">
          <a:xfrm>
            <a:off x="2492375" y="3246438"/>
            <a:ext cx="184150" cy="366712"/>
          </a:xfrm>
          <a:prstGeom prst="rect">
            <a:avLst/>
          </a:prstGeom>
          <a:noFill/>
          <a:ln w="9525">
            <a:noFill/>
            <a:miter lim="800000"/>
            <a:headEnd/>
            <a:tailEnd/>
          </a:ln>
        </p:spPr>
        <p:txBody>
          <a:bodyPr wrap="none">
            <a:spAutoFit/>
          </a:bodyPr>
          <a:lstStyle/>
          <a:p>
            <a:endParaRPr kumimoji="1" lang="en-US">
              <a:latin typeface="Helvetica"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2800" dirty="0"/>
              <a:t>Bounded Buffer Problem – semaphore solution</a:t>
            </a:r>
            <a:endParaRPr lang="en-US" dirty="0"/>
          </a:p>
        </p:txBody>
      </p:sp>
      <p:sp>
        <p:nvSpPr>
          <p:cNvPr id="28675" name="Rectangle 3"/>
          <p:cNvSpPr>
            <a:spLocks noGrp="1" noChangeArrowheads="1"/>
          </p:cNvSpPr>
          <p:nvPr>
            <p:ph type="body" idx="1"/>
          </p:nvPr>
        </p:nvSpPr>
        <p:spPr>
          <a:xfrm>
            <a:off x="827088" y="1279525"/>
            <a:ext cx="7848600" cy="4876800"/>
          </a:xfrm>
        </p:spPr>
        <p:txBody>
          <a:bodyPr/>
          <a:lstStyle/>
          <a:p>
            <a:r>
              <a:rPr lang="en-US" sz="1600"/>
              <a:t>The structure of the producer process</a:t>
            </a:r>
          </a:p>
          <a:p>
            <a:pPr>
              <a:buFont typeface="Monotype Sorts" charset="2"/>
              <a:buNone/>
            </a:pPr>
            <a:endParaRPr lang="en-US" sz="1600"/>
          </a:p>
          <a:p>
            <a:pPr>
              <a:buFont typeface="Monotype Sorts" charset="2"/>
              <a:buNone/>
            </a:pPr>
            <a:r>
              <a:rPr lang="en-US" sz="1600">
                <a:solidFill>
                  <a:srgbClr val="0000FF"/>
                </a:solidFill>
              </a:rPr>
              <a:t>	do  {</a:t>
            </a:r>
            <a:br>
              <a:rPr lang="en-US" sz="1600">
                <a:solidFill>
                  <a:srgbClr val="0000FF"/>
                </a:solidFill>
              </a:rPr>
            </a:br>
            <a:endParaRPr lang="en-US" sz="1600">
              <a:solidFill>
                <a:srgbClr val="0000FF"/>
              </a:solidFill>
            </a:endParaRPr>
          </a:p>
          <a:p>
            <a:pPr>
              <a:buFont typeface="Monotype Sorts" charset="2"/>
              <a:buNone/>
            </a:pPr>
            <a:r>
              <a:rPr lang="en-US" sz="1600">
                <a:solidFill>
                  <a:srgbClr val="0000FF"/>
                </a:solidFill>
              </a:rPr>
              <a:t>                         //   produce an item in nextp</a:t>
            </a:r>
          </a:p>
          <a:p>
            <a:pPr>
              <a:buFont typeface="Monotype Sorts" charset="2"/>
              <a:buNone/>
            </a:pPr>
            <a:endParaRPr lang="en-US" sz="1600">
              <a:solidFill>
                <a:srgbClr val="0000FF"/>
              </a:solidFill>
            </a:endParaRPr>
          </a:p>
          <a:p>
            <a:pPr>
              <a:buFont typeface="Monotype Sorts" charset="2"/>
              <a:buNone/>
            </a:pPr>
            <a:r>
              <a:rPr lang="en-US" sz="1600">
                <a:solidFill>
                  <a:srgbClr val="0000FF"/>
                </a:solidFill>
              </a:rPr>
              <a:t>                   wait (empty);</a:t>
            </a:r>
          </a:p>
          <a:p>
            <a:pPr>
              <a:buFont typeface="Monotype Sorts" charset="2"/>
              <a:buNone/>
            </a:pPr>
            <a:r>
              <a:rPr lang="en-US" sz="1600">
                <a:solidFill>
                  <a:srgbClr val="0000FF"/>
                </a:solidFill>
              </a:rPr>
              <a:t>                   wait (mutex);</a:t>
            </a:r>
          </a:p>
          <a:p>
            <a:pPr>
              <a:buFont typeface="Monotype Sorts" charset="2"/>
              <a:buNone/>
            </a:pPr>
            <a:endParaRPr lang="en-US" sz="1600">
              <a:solidFill>
                <a:srgbClr val="0000FF"/>
              </a:solidFill>
            </a:endParaRPr>
          </a:p>
          <a:p>
            <a:pPr>
              <a:buFont typeface="Monotype Sorts" charset="2"/>
              <a:buNone/>
            </a:pPr>
            <a:r>
              <a:rPr lang="en-US" sz="1600">
                <a:solidFill>
                  <a:srgbClr val="0000FF"/>
                </a:solidFill>
              </a:rPr>
              <a:t>                         //  add the item to the  buffer</a:t>
            </a:r>
          </a:p>
          <a:p>
            <a:pPr>
              <a:buFont typeface="Monotype Sorts" charset="2"/>
              <a:buNone/>
            </a:pPr>
            <a:endParaRPr lang="en-US" sz="1600">
              <a:solidFill>
                <a:srgbClr val="0000FF"/>
              </a:solidFill>
            </a:endParaRPr>
          </a:p>
          <a:p>
            <a:pPr>
              <a:buFont typeface="Monotype Sorts" charset="2"/>
              <a:buNone/>
            </a:pPr>
            <a:r>
              <a:rPr lang="en-US" sz="1600">
                <a:solidFill>
                  <a:srgbClr val="0000FF"/>
                </a:solidFill>
              </a:rPr>
              <a:t>                    signal (mutex);</a:t>
            </a:r>
          </a:p>
          <a:p>
            <a:pPr>
              <a:buFont typeface="Monotype Sorts" charset="2"/>
              <a:buNone/>
            </a:pPr>
            <a:r>
              <a:rPr lang="en-US" sz="1600">
                <a:solidFill>
                  <a:srgbClr val="0000FF"/>
                </a:solidFill>
              </a:rPr>
              <a:t>                    signal (full);</a:t>
            </a:r>
          </a:p>
          <a:p>
            <a:pPr>
              <a:buFont typeface="Monotype Sorts" charset="2"/>
              <a:buNone/>
            </a:pPr>
            <a:r>
              <a:rPr lang="en-US" sz="1600">
                <a:solidFill>
                  <a:srgbClr val="0000FF"/>
                </a:solidFill>
              </a:rPr>
              <a:t>           } while (TRUE);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720D-962A-4A6B-8526-B439BC73677E}"/>
              </a:ext>
            </a:extLst>
          </p:cNvPr>
          <p:cNvSpPr>
            <a:spLocks noGrp="1"/>
          </p:cNvSpPr>
          <p:nvPr>
            <p:ph type="title"/>
          </p:nvPr>
        </p:nvSpPr>
        <p:spPr/>
        <p:txBody>
          <a:bodyPr/>
          <a:lstStyle/>
          <a:p>
            <a:r>
              <a:rPr lang="en-US" dirty="0"/>
              <a:t>Consumer / producer problem</a:t>
            </a:r>
          </a:p>
        </p:txBody>
      </p:sp>
      <p:sp>
        <p:nvSpPr>
          <p:cNvPr id="3" name="Content Placeholder 2">
            <a:extLst>
              <a:ext uri="{FF2B5EF4-FFF2-40B4-BE49-F238E27FC236}">
                <a16:creationId xmlns:a16="http://schemas.microsoft.com/office/drawing/2014/main" id="{C0D482C9-D51E-4EA4-A271-A3FBFFE7C412}"/>
              </a:ext>
            </a:extLst>
          </p:cNvPr>
          <p:cNvSpPr>
            <a:spLocks noGrp="1"/>
          </p:cNvSpPr>
          <p:nvPr>
            <p:ph idx="1"/>
          </p:nvPr>
        </p:nvSpPr>
        <p:spPr/>
        <p:txBody>
          <a:bodyPr/>
          <a:lstStyle/>
          <a:p>
            <a:r>
              <a:rPr lang="en-US" dirty="0"/>
              <a:t>Two processes collaborate in the following way:</a:t>
            </a:r>
          </a:p>
          <a:p>
            <a:pPr lvl="1"/>
            <a:r>
              <a:rPr lang="en-US" dirty="0"/>
              <a:t>Producer creates new items (e.g. files to print)</a:t>
            </a:r>
          </a:p>
          <a:p>
            <a:pPr lvl="1"/>
            <a:r>
              <a:rPr lang="en-US" dirty="0"/>
              <a:t>Consumer consumes them (e.g. prints them)</a:t>
            </a:r>
          </a:p>
          <a:p>
            <a:pPr lvl="1"/>
            <a:r>
              <a:rPr lang="en-US" dirty="0"/>
              <a:t>They communicate through a buffer</a:t>
            </a:r>
          </a:p>
          <a:p>
            <a:r>
              <a:rPr lang="en-US" dirty="0"/>
              <a:t>Suppose that we wanted to provide a solution to the consumer-producer problem that fills </a:t>
            </a:r>
            <a:r>
              <a:rPr lang="en-US" dirty="0">
                <a:solidFill>
                  <a:srgbClr val="FF0000"/>
                </a:solidFill>
              </a:rPr>
              <a:t>all </a:t>
            </a:r>
            <a:r>
              <a:rPr lang="en-US" dirty="0"/>
              <a:t>the buffers. </a:t>
            </a:r>
          </a:p>
          <a:p>
            <a:r>
              <a:rPr lang="en-US" dirty="0"/>
              <a:t>We can do so by having an integer </a:t>
            </a:r>
            <a:r>
              <a:rPr lang="en-US" dirty="0">
                <a:solidFill>
                  <a:srgbClr val="FF0000"/>
                </a:solidFill>
              </a:rPr>
              <a:t>count</a:t>
            </a:r>
            <a:r>
              <a:rPr lang="en-US" dirty="0"/>
              <a:t> that keeps track of the number of full buffers.  Initially, count is set to 0. It is incremented by the producer after it produces a new buffer and is decremented by the consumer after it consumes a buffer.</a:t>
            </a:r>
          </a:p>
          <a:p>
            <a:endParaRPr lang="en-US" dirty="0"/>
          </a:p>
        </p:txBody>
      </p:sp>
    </p:spTree>
    <p:extLst>
      <p:ext uri="{BB962C8B-B14F-4D97-AF65-F5344CB8AC3E}">
        <p14:creationId xmlns:p14="http://schemas.microsoft.com/office/powerpoint/2010/main" val="2755720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2800" dirty="0"/>
              <a:t>Bounded Buffer Problem – Semaphore Solution (cont’d)</a:t>
            </a:r>
            <a:endParaRPr lang="en-US" dirty="0"/>
          </a:p>
        </p:txBody>
      </p:sp>
      <p:sp>
        <p:nvSpPr>
          <p:cNvPr id="29699" name="Rectangle 3"/>
          <p:cNvSpPr>
            <a:spLocks noGrp="1" noChangeArrowheads="1"/>
          </p:cNvSpPr>
          <p:nvPr>
            <p:ph type="body" idx="1"/>
          </p:nvPr>
        </p:nvSpPr>
        <p:spPr>
          <a:xfrm>
            <a:off x="827088" y="1279525"/>
            <a:ext cx="7848600" cy="4876800"/>
          </a:xfrm>
        </p:spPr>
        <p:txBody>
          <a:bodyPr/>
          <a:lstStyle/>
          <a:p>
            <a:r>
              <a:rPr lang="en-US" sz="1600"/>
              <a:t>The structure of the consumer process</a:t>
            </a:r>
          </a:p>
          <a:p>
            <a:pPr>
              <a:buFont typeface="Monotype Sorts" charset="2"/>
              <a:buNone/>
            </a:pPr>
            <a:endParaRPr lang="en-US" sz="1600"/>
          </a:p>
          <a:p>
            <a:pPr>
              <a:buFont typeface="Monotype Sorts" charset="2"/>
              <a:buNone/>
            </a:pPr>
            <a:r>
              <a:rPr lang="en-US" sz="1600">
                <a:solidFill>
                  <a:srgbClr val="0000FF"/>
                </a:solidFill>
              </a:rPr>
              <a:t>           do {</a:t>
            </a:r>
          </a:p>
          <a:p>
            <a:pPr>
              <a:buFont typeface="Monotype Sorts" charset="2"/>
              <a:buNone/>
            </a:pPr>
            <a:r>
              <a:rPr lang="en-US" sz="1600">
                <a:solidFill>
                  <a:srgbClr val="0000FF"/>
                </a:solidFill>
              </a:rPr>
              <a:t>                    wait (full);</a:t>
            </a:r>
          </a:p>
          <a:p>
            <a:pPr>
              <a:buFont typeface="Monotype Sorts" charset="2"/>
              <a:buNone/>
            </a:pPr>
            <a:r>
              <a:rPr lang="en-US" sz="1600">
                <a:solidFill>
                  <a:srgbClr val="0000FF"/>
                </a:solidFill>
              </a:rPr>
              <a:t>                    wait (mutex);</a:t>
            </a:r>
          </a:p>
          <a:p>
            <a:pPr>
              <a:buFont typeface="Monotype Sorts" charset="2"/>
              <a:buNone/>
            </a:pPr>
            <a:endParaRPr lang="en-US" sz="1600">
              <a:solidFill>
                <a:srgbClr val="0000FF"/>
              </a:solidFill>
            </a:endParaRPr>
          </a:p>
          <a:p>
            <a:pPr>
              <a:buFont typeface="Monotype Sorts" charset="2"/>
              <a:buNone/>
            </a:pPr>
            <a:r>
              <a:rPr lang="en-US" sz="1600">
                <a:solidFill>
                  <a:srgbClr val="0000FF"/>
                </a:solidFill>
              </a:rPr>
              <a:t>                             //  remove an item from  buffer to nextc</a:t>
            </a:r>
          </a:p>
          <a:p>
            <a:pPr>
              <a:buFont typeface="Monotype Sorts" charset="2"/>
              <a:buNone/>
            </a:pPr>
            <a:endParaRPr lang="en-US" sz="1600">
              <a:solidFill>
                <a:srgbClr val="0000FF"/>
              </a:solidFill>
            </a:endParaRPr>
          </a:p>
          <a:p>
            <a:pPr>
              <a:buFont typeface="Monotype Sorts" charset="2"/>
              <a:buNone/>
            </a:pPr>
            <a:r>
              <a:rPr lang="en-US" sz="1600">
                <a:solidFill>
                  <a:srgbClr val="0000FF"/>
                </a:solidFill>
              </a:rPr>
              <a:t>                    signal (mutex);</a:t>
            </a:r>
          </a:p>
          <a:p>
            <a:pPr>
              <a:buFont typeface="Monotype Sorts" charset="2"/>
              <a:buNone/>
            </a:pPr>
            <a:r>
              <a:rPr lang="en-US" sz="1600">
                <a:solidFill>
                  <a:srgbClr val="0000FF"/>
                </a:solidFill>
              </a:rPr>
              <a:t>                    signal (empty);</a:t>
            </a:r>
          </a:p>
          <a:p>
            <a:pPr>
              <a:buFont typeface="Monotype Sorts" charset="2"/>
              <a:buNone/>
            </a:pPr>
            <a:r>
              <a:rPr lang="en-US" sz="1600">
                <a:solidFill>
                  <a:srgbClr val="0000FF"/>
                </a:solidFill>
              </a:rPr>
              <a:t>             </a:t>
            </a:r>
          </a:p>
          <a:p>
            <a:pPr>
              <a:buFont typeface="Monotype Sorts" charset="2"/>
              <a:buNone/>
            </a:pPr>
            <a:r>
              <a:rPr lang="en-US" sz="1600">
                <a:solidFill>
                  <a:srgbClr val="0000FF"/>
                </a:solidFill>
              </a:rPr>
              <a:t>                            //  consume the item in nextc</a:t>
            </a:r>
          </a:p>
          <a:p>
            <a:pPr>
              <a:buFont typeface="Monotype Sorts" charset="2"/>
              <a:buNone/>
            </a:pPr>
            <a:endParaRPr lang="en-US" sz="1600">
              <a:solidFill>
                <a:srgbClr val="0000FF"/>
              </a:solidFill>
            </a:endParaRPr>
          </a:p>
          <a:p>
            <a:pPr>
              <a:buFont typeface="Monotype Sorts" charset="2"/>
              <a:buNone/>
            </a:pPr>
            <a:r>
              <a:rPr lang="en-US" sz="1600">
                <a:solidFill>
                  <a:srgbClr val="0000FF"/>
                </a:solidFill>
              </a:rPr>
              <a:t>           } while (TRUE);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Readers-Writers Problem</a:t>
            </a:r>
          </a:p>
        </p:txBody>
      </p:sp>
      <p:sp>
        <p:nvSpPr>
          <p:cNvPr id="30723" name="Rectangle 3"/>
          <p:cNvSpPr>
            <a:spLocks noGrp="1" noChangeArrowheads="1"/>
          </p:cNvSpPr>
          <p:nvPr>
            <p:ph type="body" idx="1"/>
          </p:nvPr>
        </p:nvSpPr>
        <p:spPr>
          <a:xfrm>
            <a:off x="827088" y="1279525"/>
            <a:ext cx="7151687" cy="4759325"/>
          </a:xfrm>
        </p:spPr>
        <p:txBody>
          <a:bodyPr/>
          <a:lstStyle/>
          <a:p>
            <a:r>
              <a:rPr lang="en-US" dirty="0"/>
              <a:t>A data set is shared among a number of concurrent processes</a:t>
            </a:r>
          </a:p>
          <a:p>
            <a:pPr lvl="1"/>
            <a:r>
              <a:rPr lang="en-US" dirty="0"/>
              <a:t>Readers – only read the data set; they do </a:t>
            </a:r>
            <a:r>
              <a:rPr lang="en-US" b="1" dirty="0"/>
              <a:t>not </a:t>
            </a:r>
            <a:r>
              <a:rPr lang="en-US" dirty="0"/>
              <a:t>perform any updates</a:t>
            </a:r>
          </a:p>
          <a:p>
            <a:pPr lvl="1"/>
            <a:r>
              <a:rPr lang="en-US" dirty="0"/>
              <a:t>Writers   – can both read and write</a:t>
            </a:r>
            <a:br>
              <a:rPr lang="en-US" dirty="0"/>
            </a:br>
            <a:endParaRPr lang="en-US" dirty="0"/>
          </a:p>
          <a:p>
            <a:r>
              <a:rPr lang="en-US" dirty="0"/>
              <a:t>Problem – allow multiple readers to read at the same time.  Only one single writer can access the shared data at the same time</a:t>
            </a:r>
          </a:p>
          <a:p>
            <a:endParaRPr lang="en-US" dirty="0"/>
          </a:p>
          <a:p>
            <a:r>
              <a:rPr lang="en-US" dirty="0"/>
              <a:t>Shared Data</a:t>
            </a:r>
          </a:p>
          <a:p>
            <a:pPr lvl="1"/>
            <a:r>
              <a:rPr lang="en-US" dirty="0"/>
              <a:t>Data set</a:t>
            </a:r>
          </a:p>
          <a:p>
            <a:pPr lvl="1"/>
            <a:r>
              <a:rPr lang="en-US" dirty="0"/>
              <a:t>Semaphore </a:t>
            </a:r>
            <a:r>
              <a:rPr lang="en-US" dirty="0">
                <a:solidFill>
                  <a:srgbClr val="FF0000"/>
                </a:solidFill>
              </a:rPr>
              <a:t>mutex</a:t>
            </a:r>
            <a:r>
              <a:rPr lang="en-US" dirty="0"/>
              <a:t> initialized to 1</a:t>
            </a:r>
          </a:p>
          <a:p>
            <a:pPr lvl="1"/>
            <a:r>
              <a:rPr lang="en-US" dirty="0"/>
              <a:t>Semaphore </a:t>
            </a:r>
            <a:r>
              <a:rPr lang="en-US" dirty="0" err="1">
                <a:solidFill>
                  <a:srgbClr val="FF0000"/>
                </a:solidFill>
              </a:rPr>
              <a:t>wrt</a:t>
            </a:r>
            <a:r>
              <a:rPr lang="en-US" dirty="0"/>
              <a:t> initialized to 1</a:t>
            </a:r>
          </a:p>
          <a:p>
            <a:pPr lvl="1"/>
            <a:r>
              <a:rPr lang="en-US" dirty="0"/>
              <a:t>Integer </a:t>
            </a:r>
            <a:r>
              <a:rPr lang="en-US" dirty="0" err="1">
                <a:solidFill>
                  <a:srgbClr val="FF0000"/>
                </a:solidFill>
              </a:rPr>
              <a:t>readcount</a:t>
            </a:r>
            <a:r>
              <a:rPr lang="en-US" dirty="0"/>
              <a:t> initialized to 0</a:t>
            </a:r>
          </a:p>
          <a:p>
            <a:pPr lvl="1"/>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t>Readers-Writers Problem (Cont.)</a:t>
            </a:r>
          </a:p>
        </p:txBody>
      </p:sp>
      <p:sp>
        <p:nvSpPr>
          <p:cNvPr id="31747" name="Rectangle 3"/>
          <p:cNvSpPr>
            <a:spLocks noGrp="1" noChangeArrowheads="1"/>
          </p:cNvSpPr>
          <p:nvPr>
            <p:ph type="body" idx="1"/>
          </p:nvPr>
        </p:nvSpPr>
        <p:spPr>
          <a:xfrm>
            <a:off x="827088" y="1279525"/>
            <a:ext cx="7848600" cy="4876800"/>
          </a:xfrm>
        </p:spPr>
        <p:txBody>
          <a:bodyPr/>
          <a:lstStyle/>
          <a:p>
            <a:r>
              <a:rPr lang="en-US"/>
              <a:t>The structure of a writer process</a:t>
            </a:r>
          </a:p>
          <a:p>
            <a:pPr>
              <a:buFont typeface="Monotype Sorts" charset="2"/>
              <a:buNone/>
            </a:pPr>
            <a:r>
              <a:rPr lang="en-US">
                <a:solidFill>
                  <a:srgbClr val="0000FF"/>
                </a:solidFill>
              </a:rPr>
              <a:t>        </a:t>
            </a:r>
          </a:p>
          <a:p>
            <a:pPr>
              <a:buFont typeface="Monotype Sorts" charset="2"/>
              <a:buNone/>
            </a:pPr>
            <a:r>
              <a:rPr lang="en-US">
                <a:solidFill>
                  <a:srgbClr val="0000FF"/>
                </a:solidFill>
              </a:rPr>
              <a:t>              do {</a:t>
            </a:r>
          </a:p>
          <a:p>
            <a:pPr>
              <a:buFont typeface="Monotype Sorts" charset="2"/>
              <a:buNone/>
            </a:pPr>
            <a:r>
              <a:rPr lang="en-US">
                <a:solidFill>
                  <a:srgbClr val="0000FF"/>
                </a:solidFill>
              </a:rPr>
              <a:t>                        wait (wrt) ;</a:t>
            </a:r>
          </a:p>
          <a:p>
            <a:pPr>
              <a:buFont typeface="Monotype Sorts" charset="2"/>
              <a:buNone/>
            </a:pPr>
            <a:r>
              <a:rPr lang="en-US">
                <a:solidFill>
                  <a:srgbClr val="0000FF"/>
                </a:solidFill>
              </a:rPr>
              <a:t>                </a:t>
            </a:r>
          </a:p>
          <a:p>
            <a:pPr>
              <a:buFont typeface="Monotype Sorts" charset="2"/>
              <a:buNone/>
            </a:pPr>
            <a:r>
              <a:rPr lang="en-US">
                <a:solidFill>
                  <a:srgbClr val="0000FF"/>
                </a:solidFill>
              </a:rPr>
              <a:t>                             //    writing is performed</a:t>
            </a:r>
          </a:p>
          <a:p>
            <a:pPr>
              <a:buFont typeface="Monotype Sorts" charset="2"/>
              <a:buNone/>
            </a:pPr>
            <a:endParaRPr lang="en-US">
              <a:solidFill>
                <a:srgbClr val="0000FF"/>
              </a:solidFill>
            </a:endParaRPr>
          </a:p>
          <a:p>
            <a:pPr>
              <a:buFont typeface="Monotype Sorts" charset="2"/>
              <a:buNone/>
            </a:pPr>
            <a:r>
              <a:rPr lang="en-US">
                <a:solidFill>
                  <a:srgbClr val="0000FF"/>
                </a:solidFill>
              </a:rPr>
              <a:t>                        signal (wrt) ;</a:t>
            </a:r>
          </a:p>
          <a:p>
            <a:pPr>
              <a:buFont typeface="Monotype Sorts" charset="2"/>
              <a:buNone/>
            </a:pPr>
            <a:r>
              <a:rPr lang="en-US">
                <a:solidFill>
                  <a:srgbClr val="0000FF"/>
                </a:solidFill>
              </a:rPr>
              <a:t>             } while (TRUE);</a:t>
            </a:r>
          </a:p>
          <a:p>
            <a:pPr>
              <a:buFont typeface="Monotype Sorts" charset="2"/>
              <a:buNone/>
            </a:pPr>
            <a:endParaRPr lang="en-US">
              <a:solidFill>
                <a:srgbClr val="0000FF"/>
              </a:solidFill>
            </a:endParaRPr>
          </a:p>
          <a:p>
            <a:pPr>
              <a:buFont typeface="Monotype Sorts" charset="2"/>
              <a:buNone/>
            </a:pPr>
            <a:endParaRPr lang="en-US">
              <a:solidFill>
                <a:srgbClr val="0000FF"/>
              </a:solidFill>
            </a:endParaRPr>
          </a:p>
          <a:p>
            <a:pPr>
              <a:buFont typeface="Monotype Sorts" charset="2"/>
              <a:buNone/>
            </a:pPr>
            <a:r>
              <a:rPr lang="en-US">
                <a:solidFill>
                  <a:srgbClr val="0000FF"/>
                </a:solidFill>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t>Readers-Writers Problem (Cont.)</a:t>
            </a:r>
          </a:p>
        </p:txBody>
      </p:sp>
      <p:sp>
        <p:nvSpPr>
          <p:cNvPr id="32771" name="Rectangle 3"/>
          <p:cNvSpPr>
            <a:spLocks noGrp="1" noChangeArrowheads="1"/>
          </p:cNvSpPr>
          <p:nvPr>
            <p:ph type="body" idx="1"/>
          </p:nvPr>
        </p:nvSpPr>
        <p:spPr>
          <a:xfrm>
            <a:off x="827088" y="1279525"/>
            <a:ext cx="7747000" cy="5065713"/>
          </a:xfrm>
        </p:spPr>
        <p:txBody>
          <a:bodyPr/>
          <a:lstStyle/>
          <a:p>
            <a:pPr>
              <a:lnSpc>
                <a:spcPct val="80000"/>
              </a:lnSpc>
            </a:pPr>
            <a:r>
              <a:rPr lang="en-US" sz="1600"/>
              <a:t>The structure of a reader process</a:t>
            </a:r>
          </a:p>
          <a:p>
            <a:pPr>
              <a:lnSpc>
                <a:spcPct val="80000"/>
              </a:lnSpc>
              <a:buFont typeface="Monotype Sorts" charset="2"/>
              <a:buNone/>
            </a:pPr>
            <a:r>
              <a:rPr lang="en-US" sz="1600">
                <a:solidFill>
                  <a:srgbClr val="0000FF"/>
                </a:solidFill>
              </a:rPr>
              <a:t>        </a:t>
            </a:r>
          </a:p>
          <a:p>
            <a:pPr>
              <a:lnSpc>
                <a:spcPct val="80000"/>
              </a:lnSpc>
              <a:buFont typeface="Monotype Sorts" charset="2"/>
              <a:buNone/>
            </a:pPr>
            <a:r>
              <a:rPr lang="en-US" sz="1600">
                <a:solidFill>
                  <a:srgbClr val="0000FF"/>
                </a:solidFill>
              </a:rPr>
              <a:t>	do {</a:t>
            </a:r>
          </a:p>
          <a:p>
            <a:pPr>
              <a:lnSpc>
                <a:spcPct val="80000"/>
              </a:lnSpc>
              <a:buFont typeface="Monotype Sorts" charset="2"/>
              <a:buNone/>
            </a:pPr>
            <a:r>
              <a:rPr lang="en-US" sz="1600">
                <a:solidFill>
                  <a:srgbClr val="0000FF"/>
                </a:solidFill>
              </a:rPr>
              <a:t>                       wait (mutex) ;</a:t>
            </a:r>
          </a:p>
          <a:p>
            <a:pPr>
              <a:lnSpc>
                <a:spcPct val="80000"/>
              </a:lnSpc>
              <a:buFont typeface="Monotype Sorts" charset="2"/>
              <a:buNone/>
            </a:pPr>
            <a:r>
              <a:rPr lang="en-US" sz="1600">
                <a:solidFill>
                  <a:srgbClr val="0000FF"/>
                </a:solidFill>
              </a:rPr>
              <a:t>                       readcount ++ ;</a:t>
            </a:r>
          </a:p>
          <a:p>
            <a:pPr>
              <a:lnSpc>
                <a:spcPct val="80000"/>
              </a:lnSpc>
              <a:buFont typeface="Monotype Sorts" charset="2"/>
              <a:buNone/>
            </a:pPr>
            <a:r>
              <a:rPr lang="en-US" sz="1600">
                <a:solidFill>
                  <a:srgbClr val="0000FF"/>
                </a:solidFill>
              </a:rPr>
              <a:t>                       if (readcount == 1)  </a:t>
            </a:r>
          </a:p>
          <a:p>
            <a:pPr>
              <a:lnSpc>
                <a:spcPct val="80000"/>
              </a:lnSpc>
              <a:buFont typeface="Monotype Sorts" charset="2"/>
              <a:buNone/>
            </a:pPr>
            <a:r>
              <a:rPr lang="en-US" sz="1600">
                <a:solidFill>
                  <a:srgbClr val="0000FF"/>
                </a:solidFill>
              </a:rPr>
              <a:t>			          wait (wrt) ;</a:t>
            </a:r>
          </a:p>
          <a:p>
            <a:pPr>
              <a:lnSpc>
                <a:spcPct val="80000"/>
              </a:lnSpc>
              <a:buFont typeface="Monotype Sorts" charset="2"/>
              <a:buNone/>
            </a:pPr>
            <a:r>
              <a:rPr lang="en-US" sz="1600">
                <a:solidFill>
                  <a:srgbClr val="0000FF"/>
                </a:solidFill>
              </a:rPr>
              <a:t>                       signal (mutex)</a:t>
            </a:r>
          </a:p>
          <a:p>
            <a:pPr>
              <a:lnSpc>
                <a:spcPct val="80000"/>
              </a:lnSpc>
              <a:buFont typeface="Monotype Sorts" charset="2"/>
              <a:buNone/>
            </a:pPr>
            <a:r>
              <a:rPr lang="en-US" sz="1600">
                <a:solidFill>
                  <a:srgbClr val="0000FF"/>
                </a:solidFill>
              </a:rPr>
              <a:t>                </a:t>
            </a:r>
          </a:p>
          <a:p>
            <a:pPr>
              <a:lnSpc>
                <a:spcPct val="80000"/>
              </a:lnSpc>
              <a:buFont typeface="Monotype Sorts" charset="2"/>
              <a:buNone/>
            </a:pPr>
            <a:r>
              <a:rPr lang="en-US" sz="1600">
                <a:solidFill>
                  <a:srgbClr val="0000FF"/>
                </a:solidFill>
              </a:rPr>
              <a:t>                               // reading is performed</a:t>
            </a:r>
          </a:p>
          <a:p>
            <a:pPr>
              <a:lnSpc>
                <a:spcPct val="80000"/>
              </a:lnSpc>
              <a:buFont typeface="Monotype Sorts" charset="2"/>
              <a:buNone/>
            </a:pPr>
            <a:endParaRPr lang="en-US" sz="1600">
              <a:solidFill>
                <a:srgbClr val="0000FF"/>
              </a:solidFill>
            </a:endParaRPr>
          </a:p>
          <a:p>
            <a:pPr>
              <a:lnSpc>
                <a:spcPct val="80000"/>
              </a:lnSpc>
              <a:buFont typeface="Monotype Sorts" charset="2"/>
              <a:buNone/>
            </a:pPr>
            <a:r>
              <a:rPr lang="en-US" sz="1600">
                <a:solidFill>
                  <a:srgbClr val="0000FF"/>
                </a:solidFill>
              </a:rPr>
              <a:t>                        wait (mutex) ;</a:t>
            </a:r>
          </a:p>
          <a:p>
            <a:pPr>
              <a:lnSpc>
                <a:spcPct val="80000"/>
              </a:lnSpc>
              <a:buFont typeface="Monotype Sorts" charset="2"/>
              <a:buNone/>
            </a:pPr>
            <a:r>
              <a:rPr lang="en-US" sz="1600">
                <a:solidFill>
                  <a:srgbClr val="0000FF"/>
                </a:solidFill>
              </a:rPr>
              <a:t>                        readcount  - - ;</a:t>
            </a:r>
          </a:p>
          <a:p>
            <a:pPr>
              <a:lnSpc>
                <a:spcPct val="80000"/>
              </a:lnSpc>
              <a:buFont typeface="Monotype Sorts" charset="2"/>
              <a:buNone/>
            </a:pPr>
            <a:r>
              <a:rPr lang="en-US" sz="1600">
                <a:solidFill>
                  <a:srgbClr val="0000FF"/>
                </a:solidFill>
              </a:rPr>
              <a:t>                        if (readcount  == 0)  </a:t>
            </a:r>
          </a:p>
          <a:p>
            <a:pPr>
              <a:lnSpc>
                <a:spcPct val="80000"/>
              </a:lnSpc>
              <a:buFont typeface="Monotype Sorts" charset="2"/>
              <a:buNone/>
            </a:pPr>
            <a:r>
              <a:rPr lang="en-US" sz="1600">
                <a:solidFill>
                  <a:srgbClr val="0000FF"/>
                </a:solidFill>
              </a:rPr>
              <a:t>			         signal (wrt) ;</a:t>
            </a:r>
          </a:p>
          <a:p>
            <a:pPr>
              <a:lnSpc>
                <a:spcPct val="80000"/>
              </a:lnSpc>
              <a:buFont typeface="Monotype Sorts" charset="2"/>
              <a:buNone/>
            </a:pPr>
            <a:r>
              <a:rPr lang="en-US" sz="1600">
                <a:solidFill>
                  <a:srgbClr val="0000FF"/>
                </a:solidFill>
              </a:rPr>
              <a:t>                        signal (mutex) ;</a:t>
            </a:r>
          </a:p>
          <a:p>
            <a:pPr>
              <a:lnSpc>
                <a:spcPct val="80000"/>
              </a:lnSpc>
              <a:buFont typeface="Monotype Sorts" charset="2"/>
              <a:buNone/>
            </a:pPr>
            <a:r>
              <a:rPr lang="en-US" sz="1600">
                <a:solidFill>
                  <a:srgbClr val="0000FF"/>
                </a:solidFill>
              </a:rPr>
              <a:t>              } while (TRUE);</a:t>
            </a:r>
          </a:p>
          <a:p>
            <a:pPr>
              <a:lnSpc>
                <a:spcPct val="80000"/>
              </a:lnSpc>
              <a:buFont typeface="Monotype Sorts" charset="2"/>
              <a:buNone/>
            </a:pPr>
            <a:endParaRPr lang="en-US" sz="1600">
              <a:solidFill>
                <a:srgbClr val="0000FF"/>
              </a:solidFill>
            </a:endParaRPr>
          </a:p>
          <a:p>
            <a:pPr>
              <a:lnSpc>
                <a:spcPct val="80000"/>
              </a:lnSpc>
              <a:buFont typeface="Monotype Sorts" charset="2"/>
              <a:buNone/>
            </a:pPr>
            <a:endParaRPr lang="en-US" sz="1600">
              <a:solidFill>
                <a:srgbClr val="0000FF"/>
              </a:solidFill>
            </a:endParaRPr>
          </a:p>
          <a:p>
            <a:pPr>
              <a:lnSpc>
                <a:spcPct val="80000"/>
              </a:lnSpc>
              <a:buFont typeface="Monotype Sorts" charset="2"/>
              <a:buNone/>
            </a:pPr>
            <a:r>
              <a:rPr lang="en-US" sz="1600">
                <a:solidFill>
                  <a:srgbClr val="0000FF"/>
                </a:solidFill>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400" dirty="0"/>
              <a:t>Dining-Philosophers Problem – attempt at a semaphore based solution</a:t>
            </a:r>
          </a:p>
        </p:txBody>
      </p:sp>
      <p:sp>
        <p:nvSpPr>
          <p:cNvPr id="34819" name="Rectangle 3"/>
          <p:cNvSpPr>
            <a:spLocks noGrp="1" noChangeArrowheads="1"/>
          </p:cNvSpPr>
          <p:nvPr>
            <p:ph type="body" idx="1"/>
          </p:nvPr>
        </p:nvSpPr>
        <p:spPr>
          <a:xfrm>
            <a:off x="827088" y="1279525"/>
            <a:ext cx="7107237" cy="4784725"/>
          </a:xfrm>
        </p:spPr>
        <p:txBody>
          <a:bodyPr/>
          <a:lstStyle/>
          <a:p>
            <a:pPr marL="381000" indent="-381000">
              <a:lnSpc>
                <a:spcPct val="90000"/>
              </a:lnSpc>
              <a:tabLst>
                <a:tab pos="1712913" algn="l"/>
                <a:tab pos="2005013" algn="l"/>
                <a:tab pos="2232025" algn="l"/>
                <a:tab pos="2459038" algn="l"/>
              </a:tabLst>
            </a:pPr>
            <a:r>
              <a:rPr lang="en-US" dirty="0"/>
              <a:t>The structure of Philosopher</a:t>
            </a:r>
            <a:r>
              <a:rPr lang="en-US" i="1" dirty="0">
                <a:solidFill>
                  <a:srgbClr val="0000FF"/>
                </a:solidFill>
              </a:rPr>
              <a:t> i</a:t>
            </a:r>
            <a:r>
              <a:rPr lang="en-US" dirty="0"/>
              <a:t>:</a:t>
            </a:r>
          </a:p>
          <a:p>
            <a:pPr marL="381000" indent="-381000">
              <a:lnSpc>
                <a:spcPct val="90000"/>
              </a:lnSpc>
              <a:buFont typeface="Monotype Sorts" charset="2"/>
              <a:buNone/>
              <a:tabLst>
                <a:tab pos="1712913" algn="l"/>
                <a:tab pos="2005013" algn="l"/>
                <a:tab pos="2232025" algn="l"/>
                <a:tab pos="2459038" algn="l"/>
              </a:tabLst>
            </a:pPr>
            <a:endParaRPr lang="en-US" dirty="0"/>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do  { </a:t>
            </a: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wait ( chopstick[</a:t>
            </a:r>
            <a:r>
              <a:rPr lang="en-US" sz="1400" dirty="0" err="1">
                <a:solidFill>
                  <a:srgbClr val="0000FF"/>
                </a:solidFill>
                <a:latin typeface="Consolas" panose="020B0609020204030204" pitchFamily="49" charset="0"/>
              </a:rPr>
              <a:t>i</a:t>
            </a:r>
            <a:r>
              <a:rPr lang="en-US" sz="1400" dirty="0">
                <a:solidFill>
                  <a:srgbClr val="0000FF"/>
                </a:solidFill>
                <a:latin typeface="Consolas" panose="020B0609020204030204" pitchFamily="49" charset="0"/>
              </a:rPr>
              <a:t>] );</a:t>
            </a: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wait ( </a:t>
            </a:r>
            <a:r>
              <a:rPr lang="en-US" sz="1400" dirty="0" err="1">
                <a:solidFill>
                  <a:srgbClr val="0000FF"/>
                </a:solidFill>
                <a:latin typeface="Consolas" panose="020B0609020204030204" pitchFamily="49" charset="0"/>
              </a:rPr>
              <a:t>chopStick</a:t>
            </a:r>
            <a:r>
              <a:rPr lang="en-US" sz="1400" dirty="0">
                <a:solidFill>
                  <a:srgbClr val="0000FF"/>
                </a:solidFill>
                <a:latin typeface="Consolas" panose="020B0609020204030204" pitchFamily="49" charset="0"/>
              </a:rPr>
              <a:t>[ (</a:t>
            </a:r>
            <a:r>
              <a:rPr lang="en-US" sz="1400" dirty="0" err="1">
                <a:solidFill>
                  <a:srgbClr val="0000FF"/>
                </a:solidFill>
                <a:latin typeface="Consolas" panose="020B0609020204030204" pitchFamily="49" charset="0"/>
              </a:rPr>
              <a:t>i</a:t>
            </a:r>
            <a:r>
              <a:rPr lang="en-US" sz="1400" dirty="0">
                <a:solidFill>
                  <a:srgbClr val="0000FF"/>
                </a:solidFill>
                <a:latin typeface="Consolas" panose="020B0609020204030204" pitchFamily="49" charset="0"/>
              </a:rPr>
              <a:t> + 1) % 5] );</a:t>
            </a: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a:t>
            </a: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a:t>
            </a:r>
            <a:r>
              <a:rPr lang="en-US" sz="1400">
                <a:solidFill>
                  <a:srgbClr val="0000FF"/>
                </a:solidFill>
                <a:latin typeface="Consolas" panose="020B0609020204030204" pitchFamily="49" charset="0"/>
              </a:rPr>
              <a:t>     //  </a:t>
            </a:r>
            <a:r>
              <a:rPr lang="en-US" sz="1400" dirty="0">
                <a:solidFill>
                  <a:srgbClr val="0000FF"/>
                </a:solidFill>
                <a:latin typeface="Consolas" panose="020B0609020204030204" pitchFamily="49" charset="0"/>
              </a:rPr>
              <a:t>eat</a:t>
            </a:r>
          </a:p>
          <a:p>
            <a:pPr marL="1200150" lvl="2" indent="-342900">
              <a:lnSpc>
                <a:spcPct val="90000"/>
              </a:lnSpc>
              <a:buFont typeface="Webdings" charset="2"/>
              <a:buNone/>
              <a:tabLst>
                <a:tab pos="1712913" algn="l"/>
                <a:tab pos="2005013" algn="l"/>
                <a:tab pos="2232025" algn="l"/>
                <a:tab pos="2459038" algn="l"/>
              </a:tabLst>
            </a:pPr>
            <a:endParaRPr lang="en-US" sz="1400" dirty="0">
              <a:solidFill>
                <a:srgbClr val="0000FF"/>
              </a:solidFill>
              <a:latin typeface="Consolas" panose="020B0609020204030204" pitchFamily="49" charset="0"/>
            </a:endParaRP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signal ( chopstick[</a:t>
            </a:r>
            <a:r>
              <a:rPr lang="en-US" sz="1400" dirty="0" err="1">
                <a:solidFill>
                  <a:srgbClr val="0000FF"/>
                </a:solidFill>
                <a:latin typeface="Consolas" panose="020B0609020204030204" pitchFamily="49" charset="0"/>
              </a:rPr>
              <a:t>i</a:t>
            </a:r>
            <a:r>
              <a:rPr lang="en-US" sz="1400" dirty="0">
                <a:solidFill>
                  <a:srgbClr val="0000FF"/>
                </a:solidFill>
                <a:latin typeface="Consolas" panose="020B0609020204030204" pitchFamily="49" charset="0"/>
              </a:rPr>
              <a:t>] );</a:t>
            </a: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signal (chopstick[ (</a:t>
            </a:r>
            <a:r>
              <a:rPr lang="en-US" sz="1400" dirty="0" err="1">
                <a:solidFill>
                  <a:srgbClr val="0000FF"/>
                </a:solidFill>
                <a:latin typeface="Consolas" panose="020B0609020204030204" pitchFamily="49" charset="0"/>
              </a:rPr>
              <a:t>i</a:t>
            </a:r>
            <a:r>
              <a:rPr lang="en-US" sz="1400" dirty="0">
                <a:solidFill>
                  <a:srgbClr val="0000FF"/>
                </a:solidFill>
                <a:latin typeface="Consolas" panose="020B0609020204030204" pitchFamily="49" charset="0"/>
              </a:rPr>
              <a:t> + 1) % 5] );</a:t>
            </a: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a:t>
            </a: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  think</a:t>
            </a:r>
          </a:p>
          <a:p>
            <a:pPr marL="1200150" lvl="2" indent="-342900">
              <a:lnSpc>
                <a:spcPct val="90000"/>
              </a:lnSpc>
              <a:buFont typeface="Webdings" charset="2"/>
              <a:buNone/>
              <a:tabLst>
                <a:tab pos="1712913" algn="l"/>
                <a:tab pos="2005013" algn="l"/>
                <a:tab pos="2232025" algn="l"/>
                <a:tab pos="2459038" algn="l"/>
              </a:tabLst>
            </a:pPr>
            <a:endParaRPr lang="en-US" sz="1400" dirty="0">
              <a:solidFill>
                <a:srgbClr val="0000FF"/>
              </a:solidFill>
              <a:latin typeface="Consolas" panose="020B0609020204030204" pitchFamily="49" charset="0"/>
            </a:endParaRPr>
          </a:p>
          <a:p>
            <a:pPr marL="1200150" lvl="2" indent="-342900">
              <a:lnSpc>
                <a:spcPct val="90000"/>
              </a:lnSpc>
              <a:buFont typeface="Webdings" charset="2"/>
              <a:buNone/>
              <a:tabLst>
                <a:tab pos="1712913" algn="l"/>
                <a:tab pos="2005013" algn="l"/>
                <a:tab pos="2232025" algn="l"/>
                <a:tab pos="2459038" algn="l"/>
              </a:tabLst>
            </a:pPr>
            <a:r>
              <a:rPr lang="en-US" sz="1400" dirty="0">
                <a:solidFill>
                  <a:srgbClr val="0000FF"/>
                </a:solidFill>
                <a:latin typeface="Consolas" panose="020B0609020204030204" pitchFamily="49" charset="0"/>
              </a:rPr>
              <a:t>} while (TRUE);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t>Dining philosophers, discussion</a:t>
            </a:r>
          </a:p>
        </p:txBody>
      </p:sp>
      <p:sp>
        <p:nvSpPr>
          <p:cNvPr id="35843" name="Content Placeholder 2"/>
          <p:cNvSpPr>
            <a:spLocks noGrp="1"/>
          </p:cNvSpPr>
          <p:nvPr>
            <p:ph idx="1"/>
          </p:nvPr>
        </p:nvSpPr>
        <p:spPr/>
        <p:txBody>
          <a:bodyPr/>
          <a:lstStyle/>
          <a:p>
            <a:r>
              <a:rPr lang="en-US" dirty="0"/>
              <a:t>Can lead to a deadlock: all the philosophers have the right chopstick, and wait for the left</a:t>
            </a:r>
          </a:p>
          <a:p>
            <a:r>
              <a:rPr lang="en-US" dirty="0"/>
              <a:t>Deadlock free solutions:</a:t>
            </a:r>
          </a:p>
          <a:p>
            <a:pPr lvl="1"/>
            <a:r>
              <a:rPr lang="en-US" dirty="0"/>
              <a:t>Break the symmetry, by introducing at least a partial order between the philosophers.</a:t>
            </a:r>
          </a:p>
          <a:p>
            <a:pPr lvl="1"/>
            <a:r>
              <a:rPr lang="en-US" dirty="0"/>
              <a:t>Use an external arbitrator</a:t>
            </a:r>
          </a:p>
          <a:p>
            <a:pPr lvl="1"/>
            <a:r>
              <a:rPr lang="en-US" dirty="0"/>
              <a:t>Messages exchanged between the philosophers (requests for forks </a:t>
            </a:r>
            <a:r>
              <a:rPr lang="en-US" dirty="0" err="1"/>
              <a:t>etc</a:t>
            </a:r>
            <a:r>
              <a:rPr lang="en-US"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2400" dirty="0"/>
              <a:t>Semaphore based solution by breaking symmetry</a:t>
            </a:r>
          </a:p>
        </p:txBody>
      </p:sp>
      <p:sp>
        <p:nvSpPr>
          <p:cNvPr id="34819" name="Rectangle 3"/>
          <p:cNvSpPr>
            <a:spLocks noGrp="1" noChangeArrowheads="1"/>
          </p:cNvSpPr>
          <p:nvPr>
            <p:ph type="body" idx="1"/>
          </p:nvPr>
        </p:nvSpPr>
        <p:spPr>
          <a:xfrm>
            <a:off x="827088" y="1279525"/>
            <a:ext cx="7107237" cy="4784725"/>
          </a:xfrm>
        </p:spPr>
        <p:txBody>
          <a:bodyPr/>
          <a:lstStyle/>
          <a:p>
            <a:pPr marL="381000" indent="-381000">
              <a:lnSpc>
                <a:spcPct val="90000"/>
              </a:lnSpc>
              <a:tabLst>
                <a:tab pos="1712913" algn="l"/>
                <a:tab pos="2005013" algn="l"/>
                <a:tab pos="2232025" algn="l"/>
                <a:tab pos="2459038" algn="l"/>
              </a:tabLst>
            </a:pPr>
            <a:r>
              <a:rPr lang="en-US" dirty="0"/>
              <a:t>The structure of Philosopher</a:t>
            </a:r>
            <a:r>
              <a:rPr lang="en-US" i="1" dirty="0">
                <a:solidFill>
                  <a:srgbClr val="0000FF"/>
                </a:solidFill>
              </a:rPr>
              <a:t> i</a:t>
            </a:r>
            <a:r>
              <a:rPr lang="en-US" dirty="0"/>
              <a:t>:</a:t>
            </a: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do { </a:t>
            </a: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   if (</a:t>
            </a:r>
            <a:r>
              <a:rPr lang="en-US" sz="1300" dirty="0" err="1">
                <a:solidFill>
                  <a:srgbClr val="0000FF"/>
                </a:solidFill>
                <a:latin typeface="Consolas" panose="020B0609020204030204" pitchFamily="49" charset="0"/>
              </a:rPr>
              <a:t>i</a:t>
            </a:r>
            <a:r>
              <a:rPr lang="en-US" sz="1300" dirty="0">
                <a:solidFill>
                  <a:srgbClr val="0000FF"/>
                </a:solidFill>
                <a:latin typeface="Consolas" panose="020B0609020204030204" pitchFamily="49" charset="0"/>
              </a:rPr>
              <a:t> == 0) { // or any other number</a:t>
            </a:r>
          </a:p>
          <a:p>
            <a:pPr marL="1200150" lvl="2" indent="-342900">
              <a:lnSpc>
                <a:spcPct val="90000"/>
              </a:lnSpc>
              <a:buNone/>
              <a:tabLst>
                <a:tab pos="1712913" algn="l"/>
                <a:tab pos="2005013" algn="l"/>
                <a:tab pos="2232025" algn="l"/>
                <a:tab pos="2459038" algn="l"/>
              </a:tabLst>
            </a:pPr>
            <a:r>
              <a:rPr lang="en-US" sz="1300" dirty="0">
                <a:solidFill>
                  <a:srgbClr val="0000FF"/>
                </a:solidFill>
                <a:latin typeface="Consolas" panose="020B0609020204030204" pitchFamily="49" charset="0"/>
              </a:rPr>
              <a:t>	   wait ( </a:t>
            </a:r>
            <a:r>
              <a:rPr lang="en-US" sz="1300" dirty="0" err="1">
                <a:solidFill>
                  <a:srgbClr val="0000FF"/>
                </a:solidFill>
                <a:latin typeface="Consolas" panose="020B0609020204030204" pitchFamily="49" charset="0"/>
              </a:rPr>
              <a:t>chopStick</a:t>
            </a:r>
            <a:r>
              <a:rPr lang="en-US" sz="1300" dirty="0">
                <a:solidFill>
                  <a:srgbClr val="0000FF"/>
                </a:solidFill>
                <a:latin typeface="Consolas" panose="020B0609020204030204" pitchFamily="49" charset="0"/>
              </a:rPr>
              <a:t>[ (</a:t>
            </a:r>
            <a:r>
              <a:rPr lang="en-US" sz="1300" dirty="0" err="1">
                <a:solidFill>
                  <a:srgbClr val="0000FF"/>
                </a:solidFill>
                <a:latin typeface="Consolas" panose="020B0609020204030204" pitchFamily="49" charset="0"/>
              </a:rPr>
              <a:t>i</a:t>
            </a:r>
            <a:r>
              <a:rPr lang="en-US" sz="1300" dirty="0">
                <a:solidFill>
                  <a:srgbClr val="0000FF"/>
                </a:solidFill>
                <a:latin typeface="Consolas" panose="020B0609020204030204" pitchFamily="49" charset="0"/>
              </a:rPr>
              <a:t> + 1) % 5] );</a:t>
            </a:r>
          </a:p>
          <a:p>
            <a:pPr marL="1200150" lvl="2" indent="-342900">
              <a:lnSpc>
                <a:spcPct val="90000"/>
              </a:lnSpc>
              <a:buNone/>
              <a:tabLst>
                <a:tab pos="1712913" algn="l"/>
                <a:tab pos="2005013" algn="l"/>
                <a:tab pos="2232025" algn="l"/>
                <a:tab pos="2459038" algn="l"/>
              </a:tabLst>
            </a:pPr>
            <a:r>
              <a:rPr lang="en-US" sz="1300">
                <a:solidFill>
                  <a:srgbClr val="0000FF"/>
                </a:solidFill>
                <a:latin typeface="Consolas" panose="020B0609020204030204" pitchFamily="49" charset="0"/>
              </a:rPr>
              <a:t>       wait </a:t>
            </a:r>
            <a:r>
              <a:rPr lang="en-US" sz="1300" dirty="0">
                <a:solidFill>
                  <a:srgbClr val="0000FF"/>
                </a:solidFill>
                <a:latin typeface="Consolas" panose="020B0609020204030204" pitchFamily="49" charset="0"/>
              </a:rPr>
              <a:t>( chopstick[</a:t>
            </a:r>
            <a:r>
              <a:rPr lang="en-US" sz="1300" dirty="0" err="1">
                <a:solidFill>
                  <a:srgbClr val="0000FF"/>
                </a:solidFill>
                <a:latin typeface="Consolas" panose="020B0609020204030204" pitchFamily="49" charset="0"/>
              </a:rPr>
              <a:t>i</a:t>
            </a:r>
            <a:r>
              <a:rPr lang="en-US" sz="1300" dirty="0">
                <a:solidFill>
                  <a:srgbClr val="0000FF"/>
                </a:solidFill>
                <a:latin typeface="Consolas" panose="020B0609020204030204" pitchFamily="49" charset="0"/>
              </a:rPr>
              <a:t>] );</a:t>
            </a:r>
          </a:p>
          <a:p>
            <a:pPr marL="1200150" lvl="2" indent="-342900">
              <a:lnSpc>
                <a:spcPct val="90000"/>
              </a:lnSpc>
              <a:buNone/>
              <a:tabLst>
                <a:tab pos="1712913" algn="l"/>
                <a:tab pos="2005013" algn="l"/>
                <a:tab pos="2232025" algn="l"/>
                <a:tab pos="2459038" algn="l"/>
              </a:tabLst>
            </a:pPr>
            <a:r>
              <a:rPr lang="en-US" sz="1300" dirty="0">
                <a:solidFill>
                  <a:srgbClr val="0000FF"/>
                </a:solidFill>
                <a:latin typeface="Consolas" panose="020B0609020204030204" pitchFamily="49" charset="0"/>
              </a:rPr>
              <a:t>   } else {</a:t>
            </a: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       wait ( chopstick[</a:t>
            </a:r>
            <a:r>
              <a:rPr lang="en-US" sz="1300" dirty="0" err="1">
                <a:solidFill>
                  <a:srgbClr val="0000FF"/>
                </a:solidFill>
                <a:latin typeface="Consolas" panose="020B0609020204030204" pitchFamily="49" charset="0"/>
              </a:rPr>
              <a:t>i</a:t>
            </a:r>
            <a:r>
              <a:rPr lang="en-US" sz="1300" dirty="0">
                <a:solidFill>
                  <a:srgbClr val="0000FF"/>
                </a:solidFill>
                <a:latin typeface="Consolas" panose="020B0609020204030204" pitchFamily="49" charset="0"/>
              </a:rPr>
              <a:t>] );</a:t>
            </a:r>
          </a:p>
          <a:p>
            <a:pPr marL="1200150" lvl="2" indent="-342900">
              <a:lnSpc>
                <a:spcPct val="90000"/>
              </a:lnSpc>
              <a:buNone/>
              <a:tabLst>
                <a:tab pos="1712913" algn="l"/>
                <a:tab pos="2005013" algn="l"/>
                <a:tab pos="2232025" algn="l"/>
                <a:tab pos="2459038" algn="l"/>
              </a:tabLst>
            </a:pPr>
            <a:r>
              <a:rPr lang="en-US" sz="1300" dirty="0">
                <a:solidFill>
                  <a:srgbClr val="0000FF"/>
                </a:solidFill>
                <a:latin typeface="Consolas" panose="020B0609020204030204" pitchFamily="49" charset="0"/>
              </a:rPr>
              <a:t>       wait ( </a:t>
            </a:r>
            <a:r>
              <a:rPr lang="en-US" sz="1300" dirty="0" err="1">
                <a:solidFill>
                  <a:srgbClr val="0000FF"/>
                </a:solidFill>
                <a:latin typeface="Consolas" panose="020B0609020204030204" pitchFamily="49" charset="0"/>
              </a:rPr>
              <a:t>chopStick</a:t>
            </a:r>
            <a:r>
              <a:rPr lang="en-US" sz="1300" dirty="0">
                <a:solidFill>
                  <a:srgbClr val="0000FF"/>
                </a:solidFill>
                <a:latin typeface="Consolas" panose="020B0609020204030204" pitchFamily="49" charset="0"/>
              </a:rPr>
              <a:t>[ (</a:t>
            </a:r>
            <a:r>
              <a:rPr lang="en-US" sz="1300" dirty="0" err="1">
                <a:solidFill>
                  <a:srgbClr val="0000FF"/>
                </a:solidFill>
                <a:latin typeface="Consolas" panose="020B0609020204030204" pitchFamily="49" charset="0"/>
              </a:rPr>
              <a:t>i</a:t>
            </a:r>
            <a:r>
              <a:rPr lang="en-US" sz="1300" dirty="0">
                <a:solidFill>
                  <a:srgbClr val="0000FF"/>
                </a:solidFill>
                <a:latin typeface="Consolas" panose="020B0609020204030204" pitchFamily="49" charset="0"/>
              </a:rPr>
              <a:t> + 1) % 5] );</a:t>
            </a:r>
          </a:p>
          <a:p>
            <a:pPr marL="1200150" lvl="2" indent="-342900">
              <a:lnSpc>
                <a:spcPct val="90000"/>
              </a:lnSpc>
              <a:buNone/>
              <a:tabLst>
                <a:tab pos="1712913" algn="l"/>
                <a:tab pos="2005013" algn="l"/>
                <a:tab pos="2232025" algn="l"/>
                <a:tab pos="2459038" algn="l"/>
              </a:tabLst>
            </a:pPr>
            <a:r>
              <a:rPr lang="en-US" sz="1300" dirty="0">
                <a:solidFill>
                  <a:srgbClr val="0000FF"/>
                </a:solidFill>
                <a:latin typeface="Consolas" panose="020B0609020204030204" pitchFamily="49" charset="0"/>
              </a:rPr>
              <a:t>   }</a:t>
            </a:r>
          </a:p>
          <a:p>
            <a:pPr marL="1200150" lvl="2" indent="-342900">
              <a:lnSpc>
                <a:spcPct val="90000"/>
              </a:lnSpc>
              <a:buFont typeface="Webdings" charset="2"/>
              <a:buNone/>
              <a:tabLst>
                <a:tab pos="1712913" algn="l"/>
                <a:tab pos="2005013" algn="l"/>
                <a:tab pos="2232025" algn="l"/>
                <a:tab pos="2459038" algn="l"/>
              </a:tabLst>
            </a:pPr>
            <a:endParaRPr lang="en-US" sz="1300" dirty="0">
              <a:solidFill>
                <a:srgbClr val="0000FF"/>
              </a:solidFill>
              <a:latin typeface="Consolas" panose="020B0609020204030204" pitchFamily="49" charset="0"/>
            </a:endParaRP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   //  eat</a:t>
            </a:r>
          </a:p>
          <a:p>
            <a:pPr marL="1200150" lvl="2" indent="-342900">
              <a:lnSpc>
                <a:spcPct val="90000"/>
              </a:lnSpc>
              <a:buFont typeface="Webdings" charset="2"/>
              <a:buNone/>
              <a:tabLst>
                <a:tab pos="1712913" algn="l"/>
                <a:tab pos="2005013" algn="l"/>
                <a:tab pos="2232025" algn="l"/>
                <a:tab pos="2459038" algn="l"/>
              </a:tabLst>
            </a:pPr>
            <a:endParaRPr lang="en-US" sz="1300" dirty="0">
              <a:solidFill>
                <a:srgbClr val="0000FF"/>
              </a:solidFill>
              <a:latin typeface="Consolas" panose="020B0609020204030204" pitchFamily="49" charset="0"/>
            </a:endParaRP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   signal ( chopstick[</a:t>
            </a:r>
            <a:r>
              <a:rPr lang="en-US" sz="1300" dirty="0" err="1">
                <a:solidFill>
                  <a:srgbClr val="0000FF"/>
                </a:solidFill>
                <a:latin typeface="Consolas" panose="020B0609020204030204" pitchFamily="49" charset="0"/>
              </a:rPr>
              <a:t>i</a:t>
            </a:r>
            <a:r>
              <a:rPr lang="en-US" sz="1300" dirty="0">
                <a:solidFill>
                  <a:srgbClr val="0000FF"/>
                </a:solidFill>
                <a:latin typeface="Consolas" panose="020B0609020204030204" pitchFamily="49" charset="0"/>
              </a:rPr>
              <a:t>] );</a:t>
            </a: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   signal (chopstick[ (</a:t>
            </a:r>
            <a:r>
              <a:rPr lang="en-US" sz="1300" dirty="0" err="1">
                <a:solidFill>
                  <a:srgbClr val="0000FF"/>
                </a:solidFill>
                <a:latin typeface="Consolas" panose="020B0609020204030204" pitchFamily="49" charset="0"/>
              </a:rPr>
              <a:t>i</a:t>
            </a:r>
            <a:r>
              <a:rPr lang="en-US" sz="1300" dirty="0">
                <a:solidFill>
                  <a:srgbClr val="0000FF"/>
                </a:solidFill>
                <a:latin typeface="Consolas" panose="020B0609020204030204" pitchFamily="49" charset="0"/>
              </a:rPr>
              <a:t> + 1) % 5] );</a:t>
            </a:r>
          </a:p>
          <a:p>
            <a:pPr marL="1200150" lvl="2" indent="-342900">
              <a:lnSpc>
                <a:spcPct val="90000"/>
              </a:lnSpc>
              <a:buFont typeface="Webdings" charset="2"/>
              <a:buNone/>
              <a:tabLst>
                <a:tab pos="1712913" algn="l"/>
                <a:tab pos="2005013" algn="l"/>
                <a:tab pos="2232025" algn="l"/>
                <a:tab pos="2459038" algn="l"/>
              </a:tabLst>
            </a:pPr>
            <a:endParaRPr lang="en-US" sz="1300" dirty="0">
              <a:solidFill>
                <a:srgbClr val="0000FF"/>
              </a:solidFill>
              <a:latin typeface="Consolas" panose="020B0609020204030204" pitchFamily="49" charset="0"/>
            </a:endParaRP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   //  think</a:t>
            </a:r>
          </a:p>
          <a:p>
            <a:pPr marL="1200150" lvl="2" indent="-342900">
              <a:lnSpc>
                <a:spcPct val="90000"/>
              </a:lnSpc>
              <a:buFont typeface="Webdings" charset="2"/>
              <a:buNone/>
              <a:tabLst>
                <a:tab pos="1712913" algn="l"/>
                <a:tab pos="2005013" algn="l"/>
                <a:tab pos="2232025" algn="l"/>
                <a:tab pos="2459038" algn="l"/>
              </a:tabLst>
            </a:pPr>
            <a:endParaRPr lang="en-US" sz="1300" dirty="0">
              <a:solidFill>
                <a:srgbClr val="0000FF"/>
              </a:solidFill>
              <a:latin typeface="Consolas" panose="020B0609020204030204" pitchFamily="49" charset="0"/>
            </a:endParaRPr>
          </a:p>
          <a:p>
            <a:pPr marL="1200150" lvl="2" indent="-342900">
              <a:lnSpc>
                <a:spcPct val="90000"/>
              </a:lnSpc>
              <a:buFont typeface="Webdings" charset="2"/>
              <a:buNone/>
              <a:tabLst>
                <a:tab pos="1712913" algn="l"/>
                <a:tab pos="2005013" algn="l"/>
                <a:tab pos="2232025" algn="l"/>
                <a:tab pos="2459038" algn="l"/>
              </a:tabLst>
            </a:pPr>
            <a:r>
              <a:rPr lang="en-US" sz="1300" dirty="0">
                <a:solidFill>
                  <a:srgbClr val="0000FF"/>
                </a:solidFill>
                <a:latin typeface="Consolas" panose="020B0609020204030204" pitchFamily="49" charset="0"/>
              </a:rPr>
              <a:t>} while (TRUE);</a:t>
            </a:r>
          </a:p>
        </p:txBody>
      </p:sp>
    </p:spTree>
    <p:extLst>
      <p:ext uri="{BB962C8B-B14F-4D97-AF65-F5344CB8AC3E}">
        <p14:creationId xmlns:p14="http://schemas.microsoft.com/office/powerpoint/2010/main" val="90643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Producer </a:t>
            </a:r>
          </a:p>
        </p:txBody>
      </p:sp>
      <p:sp>
        <p:nvSpPr>
          <p:cNvPr id="5123" name="Rectangle 3"/>
          <p:cNvSpPr>
            <a:spLocks noGrp="1" noChangeArrowheads="1"/>
          </p:cNvSpPr>
          <p:nvPr>
            <p:ph type="body" idx="1"/>
          </p:nvPr>
        </p:nvSpPr>
        <p:spPr>
          <a:xfrm>
            <a:off x="941388" y="1408113"/>
            <a:ext cx="6732587" cy="4557712"/>
          </a:xfrm>
        </p:spPr>
        <p:txBody>
          <a:bodyPr/>
          <a:lstStyle/>
          <a:p>
            <a:pPr>
              <a:buFont typeface="Monotype Sorts" charset="2"/>
              <a:buNone/>
            </a:pPr>
            <a:r>
              <a:rPr lang="en-US" dirty="0">
                <a:solidFill>
                  <a:srgbClr val="0000FF"/>
                </a:solidFill>
                <a:latin typeface="Consolas" panose="020B0609020204030204" pitchFamily="49" charset="0"/>
              </a:rPr>
              <a:t>while (true) {</a:t>
            </a:r>
          </a:p>
          <a:p>
            <a:pPr>
              <a:buFont typeface="Monotype Sorts" charset="2"/>
              <a:buNone/>
            </a:pPr>
            <a:r>
              <a:rPr lang="en-US" dirty="0">
                <a:solidFill>
                  <a:srgbClr val="0000FF"/>
                </a:solidFill>
                <a:latin typeface="Consolas" panose="020B0609020204030204" pitchFamily="49" charset="0"/>
              </a:rPr>
              <a:t>     // produce an item and put in </a:t>
            </a:r>
            <a:r>
              <a:rPr lang="en-US" dirty="0" err="1">
                <a:solidFill>
                  <a:srgbClr val="0000FF"/>
                </a:solidFill>
                <a:latin typeface="Consolas" panose="020B0609020204030204" pitchFamily="49" charset="0"/>
              </a:rPr>
              <a:t>nextProduced</a:t>
            </a:r>
            <a:endParaRPr lang="en-US" dirty="0">
              <a:solidFill>
                <a:srgbClr val="0000FF"/>
              </a:solidFill>
              <a:latin typeface="Consolas" panose="020B0609020204030204" pitchFamily="49" charset="0"/>
            </a:endParaRPr>
          </a:p>
          <a:p>
            <a:pPr>
              <a:buFont typeface="Monotype Sorts" charset="2"/>
              <a:buNone/>
            </a:pPr>
            <a:r>
              <a:rPr lang="en-US" dirty="0">
                <a:solidFill>
                  <a:srgbClr val="0000FF"/>
                </a:solidFill>
                <a:latin typeface="Consolas" panose="020B0609020204030204" pitchFamily="49" charset="0"/>
              </a:rPr>
              <a:t>	  while (count == BUFFER_SIZE); // do nothing</a:t>
            </a:r>
          </a:p>
          <a:p>
            <a:pPr>
              <a:buFont typeface="Monotype Sorts" charset="2"/>
              <a:buNone/>
            </a:pPr>
            <a:r>
              <a:rPr lang="en-US" dirty="0">
                <a:solidFill>
                  <a:srgbClr val="0000FF"/>
                </a:solidFill>
                <a:latin typeface="Consolas" panose="020B0609020204030204" pitchFamily="49" charset="0"/>
              </a:rPr>
              <a:t>     buffer [in] = </a:t>
            </a:r>
            <a:r>
              <a:rPr lang="en-US" dirty="0" err="1">
                <a:solidFill>
                  <a:srgbClr val="0000FF"/>
                </a:solidFill>
                <a:latin typeface="Consolas" panose="020B0609020204030204" pitchFamily="49" charset="0"/>
              </a:rPr>
              <a:t>nextProduced</a:t>
            </a:r>
            <a:r>
              <a:rPr lang="en-US" dirty="0">
                <a:solidFill>
                  <a:srgbClr val="0000FF"/>
                </a:solidFill>
                <a:latin typeface="Consolas" panose="020B0609020204030204" pitchFamily="49" charset="0"/>
              </a:rPr>
              <a:t>;</a:t>
            </a:r>
          </a:p>
          <a:p>
            <a:pPr>
              <a:buFont typeface="Monotype Sorts" charset="2"/>
              <a:buNone/>
            </a:pPr>
            <a:r>
              <a:rPr lang="en-US" dirty="0">
                <a:solidFill>
                  <a:srgbClr val="0000FF"/>
                </a:solidFill>
                <a:latin typeface="Consolas" panose="020B0609020204030204" pitchFamily="49" charset="0"/>
              </a:rPr>
              <a:t>     in = (in + 1) % BUFFER_SIZE;</a:t>
            </a:r>
          </a:p>
          <a:p>
            <a:pPr>
              <a:buFont typeface="Monotype Sorts" charset="2"/>
              <a:buNone/>
            </a:pPr>
            <a:r>
              <a:rPr lang="en-US" dirty="0">
                <a:solidFill>
                  <a:srgbClr val="0000FF"/>
                </a:solidFill>
                <a:latin typeface="Consolas" panose="020B0609020204030204" pitchFamily="49" charset="0"/>
              </a:rPr>
              <a:t>     count++;</a:t>
            </a:r>
          </a:p>
          <a:p>
            <a:pPr>
              <a:buFont typeface="Monotype Sorts" charset="2"/>
              <a:buNone/>
            </a:pPr>
            <a:r>
              <a:rPr lang="en-US" dirty="0">
                <a:solidFill>
                  <a:srgbClr val="0000FF"/>
                </a:solidFill>
                <a:latin typeface="Consolas" panose="020B0609020204030204" pitchFamily="49"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Consumer</a:t>
            </a:r>
          </a:p>
        </p:txBody>
      </p:sp>
      <p:sp>
        <p:nvSpPr>
          <p:cNvPr id="6147" name="Rectangle 3"/>
          <p:cNvSpPr>
            <a:spLocks noGrp="1" noChangeArrowheads="1"/>
          </p:cNvSpPr>
          <p:nvPr>
            <p:ph type="body" idx="1"/>
          </p:nvPr>
        </p:nvSpPr>
        <p:spPr>
          <a:xfrm>
            <a:off x="827088" y="1022350"/>
            <a:ext cx="6877050" cy="4860925"/>
          </a:xfrm>
        </p:spPr>
        <p:txBody>
          <a:bodyPr/>
          <a:lstStyle/>
          <a:p>
            <a:pPr>
              <a:buFont typeface="Monotype Sorts" charset="2"/>
              <a:buNone/>
            </a:pPr>
            <a:endParaRPr lang="en-US" sz="2000" dirty="0">
              <a:latin typeface="Consolas" panose="020B0609020204030204" pitchFamily="49" charset="0"/>
            </a:endParaRPr>
          </a:p>
          <a:p>
            <a:pPr>
              <a:buFont typeface="Monotype Sorts" charset="2"/>
              <a:buNone/>
            </a:pPr>
            <a:r>
              <a:rPr lang="en-US" dirty="0">
                <a:solidFill>
                  <a:srgbClr val="0000FF"/>
                </a:solidFill>
                <a:latin typeface="Consolas" panose="020B0609020204030204" pitchFamily="49" charset="0"/>
              </a:rPr>
              <a:t>while (true)  {</a:t>
            </a:r>
          </a:p>
          <a:p>
            <a:pPr>
              <a:buFont typeface="Monotype Sorts" charset="2"/>
              <a:buNone/>
            </a:pPr>
            <a:r>
              <a:rPr lang="en-US" dirty="0">
                <a:solidFill>
                  <a:srgbClr val="0000FF"/>
                </a:solidFill>
                <a:latin typeface="Consolas" panose="020B0609020204030204" pitchFamily="49" charset="0"/>
              </a:rPr>
              <a:t>  while (count == 0); // do nothing</a:t>
            </a:r>
          </a:p>
          <a:p>
            <a:pPr>
              <a:buFont typeface="Monotype Sorts" charset="2"/>
              <a:buNone/>
            </a:pPr>
            <a:r>
              <a:rPr lang="en-US" dirty="0">
                <a:solidFill>
                  <a:srgbClr val="0000FF"/>
                </a:solidFill>
                <a:latin typeface="Consolas" panose="020B0609020204030204" pitchFamily="49" charset="0"/>
              </a:rPr>
              <a:t>  </a:t>
            </a:r>
            <a:r>
              <a:rPr lang="en-US" dirty="0" err="1">
                <a:solidFill>
                  <a:srgbClr val="0000FF"/>
                </a:solidFill>
                <a:latin typeface="Consolas" panose="020B0609020204030204" pitchFamily="49" charset="0"/>
              </a:rPr>
              <a:t>nextConsumed</a:t>
            </a:r>
            <a:r>
              <a:rPr lang="en-US" dirty="0">
                <a:solidFill>
                  <a:srgbClr val="0000FF"/>
                </a:solidFill>
                <a:latin typeface="Consolas" panose="020B0609020204030204" pitchFamily="49" charset="0"/>
              </a:rPr>
              <a:t> =  buffer[out];</a:t>
            </a:r>
          </a:p>
          <a:p>
            <a:pPr>
              <a:buFont typeface="Monotype Sorts" charset="2"/>
              <a:buNone/>
            </a:pPr>
            <a:r>
              <a:rPr lang="en-US" dirty="0">
                <a:solidFill>
                  <a:srgbClr val="0000FF"/>
                </a:solidFill>
                <a:latin typeface="Consolas" panose="020B0609020204030204" pitchFamily="49" charset="0"/>
              </a:rPr>
              <a:t>  out = (out + 1) % BUFFER_SIZE;</a:t>
            </a:r>
          </a:p>
          <a:p>
            <a:pPr>
              <a:buFont typeface="Monotype Sorts" charset="2"/>
              <a:buNone/>
            </a:pPr>
            <a:r>
              <a:rPr lang="en-US" dirty="0">
                <a:solidFill>
                  <a:srgbClr val="0000FF"/>
                </a:solidFill>
                <a:latin typeface="Consolas" panose="020B0609020204030204" pitchFamily="49" charset="0"/>
              </a:rPr>
              <a:t>  count--;</a:t>
            </a:r>
          </a:p>
          <a:p>
            <a:pPr>
              <a:buFont typeface="Monotype Sorts" charset="2"/>
              <a:buNone/>
            </a:pPr>
            <a:r>
              <a:rPr lang="en-US" dirty="0">
                <a:solidFill>
                  <a:srgbClr val="0000FF"/>
                </a:solidFill>
                <a:latin typeface="Consolas" panose="020B0609020204030204" pitchFamily="49" charset="0"/>
              </a:rPr>
              <a:t>  //  consume the item in </a:t>
            </a:r>
            <a:r>
              <a:rPr lang="en-US" dirty="0" err="1">
                <a:solidFill>
                  <a:srgbClr val="0000FF"/>
                </a:solidFill>
                <a:latin typeface="Consolas" panose="020B0609020204030204" pitchFamily="49" charset="0"/>
              </a:rPr>
              <a:t>nextConsumed</a:t>
            </a:r>
            <a:endParaRPr lang="en-US" dirty="0">
              <a:solidFill>
                <a:srgbClr val="0000FF"/>
              </a:solidFill>
              <a:latin typeface="Consolas" panose="020B0609020204030204" pitchFamily="49" charset="0"/>
            </a:endParaRPr>
          </a:p>
          <a:p>
            <a:pPr>
              <a:buFont typeface="Monotype Sorts" charset="2"/>
              <a:buNone/>
            </a:pPr>
            <a:r>
              <a:rPr lang="en-US" dirty="0">
                <a:solidFill>
                  <a:srgbClr val="0000FF"/>
                </a:solidFill>
                <a:latin typeface="Consolas" panose="020B0609020204030204" pitchFamily="49"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a:t>Race Condition</a:t>
            </a:r>
          </a:p>
        </p:txBody>
      </p:sp>
      <p:sp>
        <p:nvSpPr>
          <p:cNvPr id="7171" name="Rectangle 1027"/>
          <p:cNvSpPr>
            <a:spLocks noGrp="1" noChangeArrowheads="1"/>
          </p:cNvSpPr>
          <p:nvPr>
            <p:ph type="body" idx="1"/>
          </p:nvPr>
        </p:nvSpPr>
        <p:spPr>
          <a:xfrm>
            <a:off x="827088" y="1279525"/>
            <a:ext cx="8067675" cy="4818063"/>
          </a:xfrm>
        </p:spPr>
        <p:txBody>
          <a:bodyPr/>
          <a:lstStyle/>
          <a:p>
            <a:pPr>
              <a:lnSpc>
                <a:spcPct val="90000"/>
              </a:lnSpc>
            </a:pPr>
            <a:r>
              <a:rPr lang="en-US" sz="1600" dirty="0">
                <a:solidFill>
                  <a:srgbClr val="0000FF"/>
                </a:solidFill>
              </a:rPr>
              <a:t>count++</a:t>
            </a:r>
            <a:r>
              <a:rPr lang="en-US" sz="1600" dirty="0"/>
              <a:t> could be implemented as</a:t>
            </a:r>
            <a:br>
              <a:rPr lang="en-US" sz="1600" dirty="0"/>
            </a:br>
            <a:br>
              <a:rPr lang="en-US" sz="1600" dirty="0"/>
            </a:br>
            <a:r>
              <a:rPr lang="en-US" sz="1600" dirty="0"/>
              <a:t>     </a:t>
            </a:r>
            <a:r>
              <a:rPr lang="en-US" sz="1600" dirty="0">
                <a:solidFill>
                  <a:srgbClr val="0000FF"/>
                </a:solidFill>
              </a:rPr>
              <a:t>register1 = count</a:t>
            </a:r>
            <a:br>
              <a:rPr lang="en-US" sz="1600" dirty="0">
                <a:solidFill>
                  <a:srgbClr val="0000FF"/>
                </a:solidFill>
              </a:rPr>
            </a:br>
            <a:r>
              <a:rPr lang="en-US" sz="1600" dirty="0">
                <a:solidFill>
                  <a:srgbClr val="0000FF"/>
                </a:solidFill>
              </a:rPr>
              <a:t>     register1 = register1 + 1</a:t>
            </a:r>
            <a:br>
              <a:rPr lang="en-US" sz="1600" dirty="0">
                <a:solidFill>
                  <a:srgbClr val="0000FF"/>
                </a:solidFill>
              </a:rPr>
            </a:br>
            <a:r>
              <a:rPr lang="en-US" sz="1600" dirty="0">
                <a:solidFill>
                  <a:srgbClr val="0000FF"/>
                </a:solidFill>
              </a:rPr>
              <a:t>     count = register1</a:t>
            </a:r>
          </a:p>
          <a:p>
            <a:pPr>
              <a:lnSpc>
                <a:spcPct val="90000"/>
              </a:lnSpc>
            </a:pPr>
            <a:r>
              <a:rPr lang="en-US" sz="1600" dirty="0">
                <a:solidFill>
                  <a:schemeClr val="tx2"/>
                </a:solidFill>
              </a:rPr>
              <a:t>count--</a:t>
            </a:r>
            <a:r>
              <a:rPr lang="en-US" sz="1600" dirty="0"/>
              <a:t> could be implemented as</a:t>
            </a:r>
            <a:br>
              <a:rPr lang="en-US" sz="1600" dirty="0"/>
            </a:br>
            <a:br>
              <a:rPr lang="en-US" sz="1600" dirty="0"/>
            </a:br>
            <a:r>
              <a:rPr lang="en-US" sz="1600" dirty="0"/>
              <a:t>     </a:t>
            </a:r>
            <a:r>
              <a:rPr lang="en-US" sz="1600" dirty="0">
                <a:solidFill>
                  <a:schemeClr val="tx2"/>
                </a:solidFill>
              </a:rPr>
              <a:t>register2 = count</a:t>
            </a:r>
            <a:br>
              <a:rPr lang="en-US" sz="1600" dirty="0">
                <a:solidFill>
                  <a:schemeClr val="tx2"/>
                </a:solidFill>
              </a:rPr>
            </a:br>
            <a:r>
              <a:rPr lang="en-US" sz="1600" dirty="0">
                <a:solidFill>
                  <a:schemeClr val="tx2"/>
                </a:solidFill>
              </a:rPr>
              <a:t>     register2 = register2 - 1</a:t>
            </a:r>
            <a:br>
              <a:rPr lang="en-US" sz="1600" dirty="0">
                <a:solidFill>
                  <a:schemeClr val="tx2"/>
                </a:solidFill>
              </a:rPr>
            </a:br>
            <a:r>
              <a:rPr lang="en-US" sz="1600" dirty="0">
                <a:solidFill>
                  <a:schemeClr val="tx2"/>
                </a:solidFill>
              </a:rPr>
              <a:t>     count = register2</a:t>
            </a:r>
          </a:p>
          <a:p>
            <a:pPr>
              <a:lnSpc>
                <a:spcPct val="90000"/>
              </a:lnSpc>
            </a:pPr>
            <a:r>
              <a:rPr lang="en-US" sz="1600" dirty="0"/>
              <a:t>Consider this execution interleaving with “count = 5” initially:</a:t>
            </a:r>
          </a:p>
          <a:p>
            <a:pPr lvl="1">
              <a:lnSpc>
                <a:spcPct val="90000"/>
              </a:lnSpc>
              <a:buFont typeface="Monotype Sorts" charset="2"/>
              <a:buNone/>
            </a:pPr>
            <a:r>
              <a:rPr lang="en-US" sz="1600" dirty="0"/>
              <a:t>	</a:t>
            </a:r>
            <a:r>
              <a:rPr lang="en-US" dirty="0"/>
              <a:t>S0: producer execute </a:t>
            </a:r>
            <a:r>
              <a:rPr lang="en-US" dirty="0">
                <a:solidFill>
                  <a:srgbClr val="0000FF"/>
                </a:solidFill>
              </a:rPr>
              <a:t>register1 = count</a:t>
            </a:r>
            <a:r>
              <a:rPr lang="en-US" dirty="0"/>
              <a:t>   {register1 = 5}</a:t>
            </a:r>
            <a:br>
              <a:rPr lang="en-US" dirty="0"/>
            </a:br>
            <a:r>
              <a:rPr lang="en-US" dirty="0"/>
              <a:t>S1: producer execute </a:t>
            </a:r>
            <a:r>
              <a:rPr lang="en-US" dirty="0">
                <a:solidFill>
                  <a:srgbClr val="0000FF"/>
                </a:solidFill>
              </a:rPr>
              <a:t>register1 = register1 + 1  </a:t>
            </a:r>
            <a:r>
              <a:rPr lang="en-US" dirty="0"/>
              <a:t> {register1 = 6} </a:t>
            </a:r>
            <a:br>
              <a:rPr lang="en-US" dirty="0"/>
            </a:br>
            <a:r>
              <a:rPr lang="en-US" dirty="0"/>
              <a:t>S2: consumer execute </a:t>
            </a:r>
            <a:r>
              <a:rPr lang="en-US" dirty="0">
                <a:solidFill>
                  <a:schemeClr val="tx2"/>
                </a:solidFill>
              </a:rPr>
              <a:t>register2 = count</a:t>
            </a:r>
            <a:r>
              <a:rPr lang="en-US" dirty="0"/>
              <a:t>   {register2 = 5} </a:t>
            </a:r>
            <a:br>
              <a:rPr lang="en-US" dirty="0"/>
            </a:br>
            <a:r>
              <a:rPr lang="en-US" dirty="0"/>
              <a:t>S3: consumer execute </a:t>
            </a:r>
            <a:r>
              <a:rPr lang="en-US" dirty="0">
                <a:solidFill>
                  <a:schemeClr val="tx2"/>
                </a:solidFill>
              </a:rPr>
              <a:t>register2 = register2 - 1</a:t>
            </a:r>
            <a:r>
              <a:rPr lang="en-US" dirty="0"/>
              <a:t>   {register2 = 4} </a:t>
            </a:r>
            <a:br>
              <a:rPr lang="en-US" dirty="0"/>
            </a:br>
            <a:r>
              <a:rPr lang="en-US" dirty="0"/>
              <a:t>S4: producer execute </a:t>
            </a:r>
            <a:r>
              <a:rPr lang="en-US" dirty="0">
                <a:solidFill>
                  <a:srgbClr val="0000FF"/>
                </a:solidFill>
              </a:rPr>
              <a:t>count = register1</a:t>
            </a:r>
            <a:r>
              <a:rPr lang="en-US" dirty="0"/>
              <a:t>   {count = 6 } </a:t>
            </a:r>
            <a:br>
              <a:rPr lang="en-US" dirty="0"/>
            </a:br>
            <a:r>
              <a:rPr lang="en-US" dirty="0"/>
              <a:t>S5: consumer execute </a:t>
            </a:r>
            <a:r>
              <a:rPr lang="en-US" dirty="0">
                <a:solidFill>
                  <a:schemeClr val="tx2"/>
                </a:solidFill>
              </a:rPr>
              <a:t>count = register2</a:t>
            </a:r>
            <a:r>
              <a:rPr lang="en-US" dirty="0"/>
              <a:t>   {count = 4}</a:t>
            </a:r>
          </a:p>
          <a:p>
            <a:pPr lvl="1">
              <a:lnSpc>
                <a:spcPct val="90000"/>
              </a:lnSpc>
              <a:buFont typeface="Monotype Sorts" charset="2"/>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0B53-52B0-4FAE-830B-FF8F7AD43954}"/>
              </a:ext>
            </a:extLst>
          </p:cNvPr>
          <p:cNvSpPr>
            <a:spLocks noGrp="1"/>
          </p:cNvSpPr>
          <p:nvPr>
            <p:ph type="title"/>
          </p:nvPr>
        </p:nvSpPr>
        <p:spPr>
          <a:xfrm>
            <a:off x="457200" y="261188"/>
            <a:ext cx="8229600" cy="576262"/>
          </a:xfrm>
        </p:spPr>
        <p:txBody>
          <a:bodyPr/>
          <a:lstStyle/>
          <a:p>
            <a:r>
              <a:rPr lang="en-US" dirty="0"/>
              <a:t>Critical sections</a:t>
            </a:r>
          </a:p>
        </p:txBody>
      </p:sp>
      <p:sp>
        <p:nvSpPr>
          <p:cNvPr id="3" name="Content Placeholder 2">
            <a:extLst>
              <a:ext uri="{FF2B5EF4-FFF2-40B4-BE49-F238E27FC236}">
                <a16:creationId xmlns:a16="http://schemas.microsoft.com/office/drawing/2014/main" id="{0448DC03-4D6D-4DC7-BA0E-F9409BFC3E34}"/>
              </a:ext>
            </a:extLst>
          </p:cNvPr>
          <p:cNvSpPr>
            <a:spLocks noGrp="1"/>
          </p:cNvSpPr>
          <p:nvPr>
            <p:ph idx="1"/>
          </p:nvPr>
        </p:nvSpPr>
        <p:spPr/>
        <p:txBody>
          <a:bodyPr/>
          <a:lstStyle/>
          <a:p>
            <a:r>
              <a:rPr lang="en-US" dirty="0"/>
              <a:t>You cannot avoid race conditions in parallel programs.</a:t>
            </a:r>
          </a:p>
          <a:p>
            <a:r>
              <a:rPr lang="en-US" dirty="0"/>
              <a:t>You cannot predict which thread gets to a certain point first. </a:t>
            </a:r>
          </a:p>
          <a:p>
            <a:r>
              <a:rPr lang="en-US" dirty="0"/>
              <a:t>In the example above, however, we had a bigger problem than who incremented or decremented the count first: we have a result that totally does not make sense for any ordering.</a:t>
            </a:r>
          </a:p>
          <a:p>
            <a:r>
              <a:rPr lang="en-US" dirty="0"/>
              <a:t>There are other situations where we actually care who executes a certain program section first.</a:t>
            </a:r>
          </a:p>
          <a:p>
            <a:endParaRPr lang="en-US" dirty="0"/>
          </a:p>
          <a:p>
            <a:r>
              <a:rPr lang="en-US" dirty="0"/>
              <a:t>Critical sections are parts of code where a certain shared resource is accessed and we want to avoid shared access. </a:t>
            </a:r>
          </a:p>
        </p:txBody>
      </p:sp>
    </p:spTree>
    <p:extLst>
      <p:ext uri="{BB962C8B-B14F-4D97-AF65-F5344CB8AC3E}">
        <p14:creationId xmlns:p14="http://schemas.microsoft.com/office/powerpoint/2010/main" val="27953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a:t>Requirements for Critical-Sections</a:t>
            </a:r>
          </a:p>
        </p:txBody>
      </p:sp>
      <p:sp>
        <p:nvSpPr>
          <p:cNvPr id="8195" name="Rectangle 3"/>
          <p:cNvSpPr>
            <a:spLocks noGrp="1" noChangeArrowheads="1"/>
          </p:cNvSpPr>
          <p:nvPr>
            <p:ph type="body" idx="1"/>
          </p:nvPr>
        </p:nvSpPr>
        <p:spPr>
          <a:xfrm>
            <a:off x="806450" y="1230313"/>
            <a:ext cx="8069263" cy="4530725"/>
          </a:xfrm>
        </p:spPr>
        <p:txBody>
          <a:bodyPr/>
          <a:lstStyle/>
          <a:p>
            <a:pPr>
              <a:buFont typeface="Monotype Sorts" charset="2"/>
              <a:buNone/>
            </a:pPr>
            <a:r>
              <a:rPr lang="en-US" dirty="0"/>
              <a:t>1.	</a:t>
            </a:r>
            <a:r>
              <a:rPr lang="en-US" b="1" dirty="0">
                <a:solidFill>
                  <a:srgbClr val="000000"/>
                </a:solidFill>
              </a:rPr>
              <a:t>Mutual Exclusion </a:t>
            </a:r>
            <a:r>
              <a:rPr lang="en-US" dirty="0"/>
              <a:t>- If process </a:t>
            </a:r>
            <a:r>
              <a:rPr lang="en-US" dirty="0">
                <a:solidFill>
                  <a:srgbClr val="0000FF"/>
                </a:solidFill>
              </a:rPr>
              <a:t>P</a:t>
            </a:r>
            <a:r>
              <a:rPr lang="en-US" baseline="-25000" dirty="0">
                <a:solidFill>
                  <a:srgbClr val="0000FF"/>
                </a:solidFill>
              </a:rPr>
              <a:t>i</a:t>
            </a:r>
            <a:r>
              <a:rPr lang="en-US" dirty="0"/>
              <a:t> is executing in its critical section, then no other processes can be executing in their critical sections</a:t>
            </a:r>
          </a:p>
          <a:p>
            <a:pPr>
              <a:buFont typeface="Monotype Sorts" charset="2"/>
              <a:buNone/>
            </a:pPr>
            <a:r>
              <a:rPr lang="en-US" dirty="0"/>
              <a:t>2.	</a:t>
            </a:r>
            <a:r>
              <a:rPr lang="en-US" b="1" dirty="0">
                <a:solidFill>
                  <a:srgbClr val="000000"/>
                </a:solidFill>
              </a:rPr>
              <a:t>Progress</a:t>
            </a:r>
            <a:r>
              <a:rPr lang="en-US" b="1" dirty="0"/>
              <a:t> </a:t>
            </a:r>
            <a:r>
              <a:rPr lang="en-US" dirty="0"/>
              <a:t>- If no process is executing in its critical section and there exist some processes that wish to enter their critical section, then the selection of the processes that will enter the critical section next cannot be postponed indefinitely</a:t>
            </a:r>
          </a:p>
          <a:p>
            <a:pPr>
              <a:buFont typeface="Monotype Sorts" charset="2"/>
              <a:buNone/>
            </a:pPr>
            <a:r>
              <a:rPr lang="en-US" dirty="0"/>
              <a:t>3.	</a:t>
            </a:r>
            <a:r>
              <a:rPr lang="en-US" b="1" dirty="0">
                <a:solidFill>
                  <a:srgbClr val="000000"/>
                </a:solidFill>
              </a:rPr>
              <a:t>Bounded Waiting </a:t>
            </a:r>
            <a:r>
              <a:rPr lang="en-US" dirty="0"/>
              <a:t>-  A bound must exist on the number of times that other processes are allowed to enter their critical sections after a process has made a request to enter its critical section and before that request is granted</a:t>
            </a:r>
          </a:p>
          <a:p>
            <a:pPr lvl="1">
              <a:buSzPct val="125000"/>
              <a:buFont typeface="Wingdings 2" charset="2"/>
              <a:buChar char=""/>
            </a:pPr>
            <a:r>
              <a:rPr lang="en-US" dirty="0"/>
              <a:t>Assume that each process executes at a nonzero speed </a:t>
            </a:r>
          </a:p>
          <a:p>
            <a:pPr lvl="1">
              <a:buSzPct val="125000"/>
              <a:buFont typeface="Wingdings 2" charset="2"/>
              <a:buChar char=""/>
            </a:pPr>
            <a:r>
              <a:rPr lang="en-US" dirty="0"/>
              <a:t>No assumption concerning relative speed of the </a:t>
            </a:r>
            <a:r>
              <a:rPr lang="en-US" dirty="0">
                <a:solidFill>
                  <a:srgbClr val="0000FF"/>
                </a:solidFill>
              </a:rPr>
              <a:t>N</a:t>
            </a:r>
            <a:r>
              <a:rPr lang="en-US" dirty="0"/>
              <a:t> processes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Peterson’s algorithm for critical section</a:t>
            </a:r>
          </a:p>
        </p:txBody>
      </p:sp>
      <p:sp>
        <p:nvSpPr>
          <p:cNvPr id="9219" name="Rectangle 3"/>
          <p:cNvSpPr>
            <a:spLocks noGrp="1" noChangeArrowheads="1"/>
          </p:cNvSpPr>
          <p:nvPr>
            <p:ph type="body" idx="1"/>
          </p:nvPr>
        </p:nvSpPr>
        <p:spPr>
          <a:xfrm>
            <a:off x="806450" y="1233488"/>
            <a:ext cx="8171295" cy="4535545"/>
          </a:xfrm>
        </p:spPr>
        <p:txBody>
          <a:bodyPr/>
          <a:lstStyle/>
          <a:p>
            <a:pPr>
              <a:lnSpc>
                <a:spcPct val="90000"/>
              </a:lnSpc>
              <a:tabLst>
                <a:tab pos="744538" algn="l"/>
                <a:tab pos="1025525" algn="l"/>
                <a:tab pos="1260475" algn="l"/>
              </a:tabLst>
            </a:pPr>
            <a:r>
              <a:rPr lang="en-US" dirty="0"/>
              <a:t>A purely software solution to the critical section problem</a:t>
            </a:r>
          </a:p>
          <a:p>
            <a:pPr>
              <a:lnSpc>
                <a:spcPct val="90000"/>
              </a:lnSpc>
              <a:tabLst>
                <a:tab pos="744538" algn="l"/>
                <a:tab pos="1025525" algn="l"/>
                <a:tab pos="1260475" algn="l"/>
              </a:tabLst>
            </a:pPr>
            <a:r>
              <a:rPr lang="en-US" dirty="0"/>
              <a:t>Assume that the LOAD and STORE instructions are atomic; that is, cannot be interrupted.</a:t>
            </a:r>
          </a:p>
          <a:p>
            <a:pPr lvl="1">
              <a:lnSpc>
                <a:spcPct val="90000"/>
              </a:lnSpc>
              <a:tabLst>
                <a:tab pos="744538" algn="l"/>
                <a:tab pos="1025525" algn="l"/>
                <a:tab pos="1260475" algn="l"/>
              </a:tabLst>
            </a:pPr>
            <a:r>
              <a:rPr lang="en-US" dirty="0"/>
              <a:t>Peterson’s algorithm requires relatively little collaboration from the hardware (no specific instructions)</a:t>
            </a:r>
          </a:p>
          <a:p>
            <a:pPr>
              <a:lnSpc>
                <a:spcPct val="90000"/>
              </a:lnSpc>
              <a:tabLst>
                <a:tab pos="744538" algn="l"/>
                <a:tab pos="1025525" algn="l"/>
                <a:tab pos="1260475" algn="l"/>
              </a:tabLst>
            </a:pPr>
            <a:r>
              <a:rPr lang="en-US" dirty="0"/>
              <a:t>The two processes share two variables:</a:t>
            </a:r>
          </a:p>
          <a:p>
            <a:pPr lvl="1">
              <a:lnSpc>
                <a:spcPct val="90000"/>
              </a:lnSpc>
              <a:tabLst>
                <a:tab pos="744538" algn="l"/>
                <a:tab pos="1025525" algn="l"/>
                <a:tab pos="1260475" algn="l"/>
              </a:tabLst>
            </a:pPr>
            <a:r>
              <a:rPr lang="en-US" dirty="0"/>
              <a:t>int</a:t>
            </a:r>
            <a:r>
              <a:rPr lang="en-US" dirty="0">
                <a:solidFill>
                  <a:srgbClr val="FF0000"/>
                </a:solidFill>
              </a:rPr>
              <a:t> turn</a:t>
            </a:r>
            <a:r>
              <a:rPr lang="en-US" dirty="0"/>
              <a:t>; </a:t>
            </a:r>
          </a:p>
          <a:p>
            <a:pPr lvl="1">
              <a:lnSpc>
                <a:spcPct val="90000"/>
              </a:lnSpc>
              <a:tabLst>
                <a:tab pos="744538" algn="l"/>
                <a:tab pos="1025525" algn="l"/>
                <a:tab pos="1260475" algn="l"/>
              </a:tabLst>
            </a:pPr>
            <a:r>
              <a:rPr lang="en-US" dirty="0"/>
              <a:t>Boolean </a:t>
            </a:r>
            <a:r>
              <a:rPr lang="en-US" dirty="0">
                <a:solidFill>
                  <a:srgbClr val="FF0000"/>
                </a:solidFill>
              </a:rPr>
              <a:t>flag[2]</a:t>
            </a:r>
          </a:p>
          <a:p>
            <a:pPr>
              <a:lnSpc>
                <a:spcPct val="90000"/>
              </a:lnSpc>
              <a:tabLst>
                <a:tab pos="744538" algn="l"/>
                <a:tab pos="1025525" algn="l"/>
                <a:tab pos="1260475" algn="l"/>
              </a:tabLst>
            </a:pPr>
            <a:r>
              <a:rPr lang="en-US" dirty="0"/>
              <a:t>The variable </a:t>
            </a:r>
            <a:r>
              <a:rPr lang="en-US" dirty="0">
                <a:solidFill>
                  <a:srgbClr val="FF0000"/>
                </a:solidFill>
              </a:rPr>
              <a:t>turn</a:t>
            </a:r>
            <a:r>
              <a:rPr lang="en-US" dirty="0"/>
              <a:t> indicates whose turn it is to enter the critical section.  </a:t>
            </a:r>
          </a:p>
          <a:p>
            <a:pPr>
              <a:lnSpc>
                <a:spcPct val="90000"/>
              </a:lnSpc>
              <a:tabLst>
                <a:tab pos="744538" algn="l"/>
                <a:tab pos="1025525" algn="l"/>
                <a:tab pos="1260475" algn="l"/>
              </a:tabLst>
            </a:pPr>
            <a:r>
              <a:rPr lang="en-US" dirty="0"/>
              <a:t>The </a:t>
            </a:r>
            <a:r>
              <a:rPr lang="en-US" dirty="0">
                <a:solidFill>
                  <a:srgbClr val="FF0000"/>
                </a:solidFill>
              </a:rPr>
              <a:t>flag</a:t>
            </a:r>
            <a:r>
              <a:rPr lang="en-US" dirty="0"/>
              <a:t> array is used to indicate if a process is ready to enter the critical section. </a:t>
            </a:r>
            <a:r>
              <a:rPr lang="en-US" dirty="0">
                <a:solidFill>
                  <a:srgbClr val="FF0000"/>
                </a:solidFill>
              </a:rPr>
              <a:t>flag[</a:t>
            </a:r>
            <a:r>
              <a:rPr lang="en-US" dirty="0" err="1">
                <a:solidFill>
                  <a:srgbClr val="FF0000"/>
                </a:solidFill>
              </a:rPr>
              <a:t>i</a:t>
            </a:r>
            <a:r>
              <a:rPr lang="en-US" dirty="0">
                <a:solidFill>
                  <a:srgbClr val="FF0000"/>
                </a:solidFill>
              </a:rPr>
              <a:t>] </a:t>
            </a:r>
            <a:r>
              <a:rPr lang="en-US" dirty="0"/>
              <a:t>= true implies that process </a:t>
            </a:r>
            <a:r>
              <a:rPr lang="en-US" dirty="0">
                <a:solidFill>
                  <a:srgbClr val="0000FF"/>
                </a:solidFill>
              </a:rPr>
              <a:t>P</a:t>
            </a:r>
            <a:r>
              <a:rPr lang="en-US" baseline="-25000" dirty="0">
                <a:solidFill>
                  <a:srgbClr val="0000FF"/>
                </a:solidFill>
              </a:rPr>
              <a:t>i</a:t>
            </a:r>
            <a:r>
              <a:rPr lang="en-US" dirty="0"/>
              <a:t> is ready!</a:t>
            </a:r>
          </a:p>
          <a:p>
            <a:pPr>
              <a:lnSpc>
                <a:spcPct val="90000"/>
              </a:lnSpc>
              <a:tabLst>
                <a:tab pos="744538" algn="l"/>
                <a:tab pos="1025525" algn="l"/>
                <a:tab pos="1260475" algn="l"/>
              </a:tabLst>
            </a:pPr>
            <a:endParaRPr lang="en-US" dirty="0"/>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9651</TotalTime>
  <Words>2863</Words>
  <Application>Microsoft Office PowerPoint</Application>
  <PresentationFormat>On-screen Show (4:3)</PresentationFormat>
  <Paragraphs>413</Paragraphs>
  <Slides>36</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Consolas</vt:lpstr>
      <vt:lpstr>Helvetica</vt:lpstr>
      <vt:lpstr>Monotype Sorts</vt:lpstr>
      <vt:lpstr>Times New Roman</vt:lpstr>
      <vt:lpstr>Verdana</vt:lpstr>
      <vt:lpstr>Webdings</vt:lpstr>
      <vt:lpstr>Wingdings 2</vt:lpstr>
      <vt:lpstr>os-8</vt:lpstr>
      <vt:lpstr>Chapter 6:  Process Synchronization</vt:lpstr>
      <vt:lpstr>Background</vt:lpstr>
      <vt:lpstr>Consumer / producer problem</vt:lpstr>
      <vt:lpstr>Producer </vt:lpstr>
      <vt:lpstr>Consumer</vt:lpstr>
      <vt:lpstr>Race Condition</vt:lpstr>
      <vt:lpstr>Critical sections</vt:lpstr>
      <vt:lpstr>Requirements for Critical-Sections</vt:lpstr>
      <vt:lpstr>Peterson’s algorithm for critical section</vt:lpstr>
      <vt:lpstr>Algorithm for Process Pi</vt:lpstr>
      <vt:lpstr>Synchronization Hardware</vt:lpstr>
      <vt:lpstr>Synchronization primitives</vt:lpstr>
      <vt:lpstr>Solution to Critical-section Problem Using Locks</vt:lpstr>
      <vt:lpstr>TestAndSet Instruction </vt:lpstr>
      <vt:lpstr>Implementing locks using TestAndSet</vt:lpstr>
      <vt:lpstr>Swap Instruction</vt:lpstr>
      <vt:lpstr>Implementing locks using Swap</vt:lpstr>
      <vt:lpstr>So, what does your computer have?</vt:lpstr>
      <vt:lpstr>Semaphores</vt:lpstr>
      <vt:lpstr>Semaphore as General Synchronization Tool</vt:lpstr>
      <vt:lpstr>Semaphore Implementation</vt:lpstr>
      <vt:lpstr>Semaphore Implementation with no Busy waiting </vt:lpstr>
      <vt:lpstr>Semaphore Implementation with no Busy waiting (Cont.)</vt:lpstr>
      <vt:lpstr>Monitors</vt:lpstr>
      <vt:lpstr>Java approach: monitors</vt:lpstr>
      <vt:lpstr>Deadlock and Starvation</vt:lpstr>
      <vt:lpstr>Classical Problems of Synchronization</vt:lpstr>
      <vt:lpstr>Bounded-Buffer Problem</vt:lpstr>
      <vt:lpstr>Bounded Buffer Problem – semaphore solution</vt:lpstr>
      <vt:lpstr>Bounded Buffer Problem – Semaphore Solution (cont’d)</vt:lpstr>
      <vt:lpstr>Readers-Writers Problem</vt:lpstr>
      <vt:lpstr>Readers-Writers Problem (Cont.)</vt:lpstr>
      <vt:lpstr>Readers-Writers Problem (Cont.)</vt:lpstr>
      <vt:lpstr>Dining-Philosophers Problem – attempt at a semaphore based solution</vt:lpstr>
      <vt:lpstr>Dining philosophers, discussion</vt:lpstr>
      <vt:lpstr>Semaphore based solution by breaking symmetry</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Process Synchronization</dc:title>
  <dc:creator>Marilyn Turnamian</dc:creator>
  <cp:lastModifiedBy>lboloni</cp:lastModifiedBy>
  <cp:revision>300</cp:revision>
  <cp:lastPrinted>2020-02-19T22:36:52Z</cp:lastPrinted>
  <dcterms:created xsi:type="dcterms:W3CDTF">2008-08-14T20:35:16Z</dcterms:created>
  <dcterms:modified xsi:type="dcterms:W3CDTF">2020-02-24T22:59:38Z</dcterms:modified>
</cp:coreProperties>
</file>