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325" r:id="rId2"/>
    <p:sldId id="257" r:id="rId3"/>
    <p:sldId id="327" r:id="rId4"/>
    <p:sldId id="258" r:id="rId5"/>
    <p:sldId id="278" r:id="rId6"/>
    <p:sldId id="259" r:id="rId7"/>
    <p:sldId id="279" r:id="rId8"/>
    <p:sldId id="280" r:id="rId9"/>
    <p:sldId id="260" r:id="rId10"/>
    <p:sldId id="281" r:id="rId11"/>
    <p:sldId id="261" r:id="rId12"/>
    <p:sldId id="283" r:id="rId13"/>
    <p:sldId id="262" r:id="rId14"/>
    <p:sldId id="263" r:id="rId15"/>
    <p:sldId id="265" r:id="rId16"/>
    <p:sldId id="329" r:id="rId17"/>
    <p:sldId id="330" r:id="rId18"/>
    <p:sldId id="309" r:id="rId19"/>
    <p:sldId id="266" r:id="rId2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4" y="56"/>
      </p:cViewPr>
      <p:guideLst>
        <p:guide orient="horz" pos="81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10A9ACDA-DB02-4B0B-AA1A-1F653BA49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6889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6D981D7E-C102-421A-8ED7-AE06DA467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3.</a:t>
            </a:r>
            <a:fld id="{40EB84A9-432E-46BB-952C-82567D155B93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381000"/>
            <a:ext cx="7983538" cy="457200"/>
          </a:xfrm>
        </p:spPr>
        <p:txBody>
          <a:bodyPr/>
          <a:lstStyle/>
          <a:p>
            <a:pPr eaLnBrk="1" hangingPunct="1"/>
            <a:r>
              <a:rPr lang="en-US" sz="2800"/>
              <a:t>Ready Queue And Various I/O Device Queues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1214438"/>
            <a:ext cx="582295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Schedulers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447800"/>
            <a:ext cx="7200900" cy="4225344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Long-term scheduler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/>
              <a:t>(or job scheduler) – selects which processes should be brought into the ready queue</a:t>
            </a:r>
          </a:p>
          <a:p>
            <a:pPr lvl="1"/>
            <a:r>
              <a:rPr lang="en-US" dirty="0"/>
              <a:t>This is mostly relevant for batch processing systems</a:t>
            </a:r>
          </a:p>
          <a:p>
            <a:pPr lvl="1"/>
            <a:r>
              <a:rPr lang="en-US" dirty="0"/>
              <a:t>Time frame: seconds, minutes, hours</a:t>
            </a:r>
          </a:p>
          <a:p>
            <a:r>
              <a:rPr lang="en-US" b="1" dirty="0">
                <a:solidFill>
                  <a:srgbClr val="000000"/>
                </a:solidFill>
              </a:rPr>
              <a:t>Short-term scheduler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/>
              <a:t>(or CPU scheduler) – selects which process should be executed next and allocates CPU</a:t>
            </a:r>
          </a:p>
          <a:p>
            <a:pPr lvl="1"/>
            <a:r>
              <a:rPr lang="en-US" dirty="0"/>
              <a:t>This is what we are mainly concerned in a desktop or mobile OS.</a:t>
            </a:r>
          </a:p>
          <a:p>
            <a:pPr lvl="1"/>
            <a:r>
              <a:rPr lang="en-US" dirty="0"/>
              <a:t>Time frame: microseconds - milliseconds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Addition of Medium Term Scheduling</a:t>
            </a: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2173288"/>
            <a:ext cx="7327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Schedulers (Cont)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85050" cy="4530725"/>
          </a:xfrm>
        </p:spPr>
        <p:txBody>
          <a:bodyPr/>
          <a:lstStyle/>
          <a:p>
            <a:r>
              <a:rPr lang="en-US"/>
              <a:t>Short-term scheduler is invoked very frequently (milliseconds) </a:t>
            </a:r>
            <a:r>
              <a:rPr lang="en-US">
                <a:sym typeface="Symbol" charset="2"/>
              </a:rPr>
              <a:t> (must be fast)</a:t>
            </a:r>
          </a:p>
          <a:p>
            <a:r>
              <a:rPr lang="en-US">
                <a:sym typeface="Symbol" charset="2"/>
              </a:rPr>
              <a:t>Long-term scheduler is invoked very infrequently (seconds, minutes)  (may be slow)</a:t>
            </a:r>
          </a:p>
          <a:p>
            <a:r>
              <a:rPr lang="en-US">
                <a:sym typeface="Symbol" charset="2"/>
              </a:rPr>
              <a:t>The long-term scheduler controls the </a:t>
            </a:r>
            <a:r>
              <a:rPr lang="en-US" i="1">
                <a:sym typeface="Symbol" charset="2"/>
              </a:rPr>
              <a:t>degree of multiprogramming</a:t>
            </a:r>
          </a:p>
          <a:p>
            <a:r>
              <a:rPr lang="en-US">
                <a:sym typeface="Symbol" charset="2"/>
              </a:rPr>
              <a:t>Processes can be described as either:</a:t>
            </a:r>
          </a:p>
          <a:p>
            <a:pPr lvl="1"/>
            <a:r>
              <a:rPr lang="en-US" b="1">
                <a:solidFill>
                  <a:srgbClr val="000000"/>
                </a:solidFill>
                <a:sym typeface="Symbol" charset="2"/>
              </a:rPr>
              <a:t>I/O-bound process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>
                <a:sym typeface="Symbol" charset="2"/>
              </a:rPr>
              <a:t>– spends more time doing I/O than computations, many short CPU bursts</a:t>
            </a:r>
          </a:p>
          <a:p>
            <a:pPr lvl="1"/>
            <a:r>
              <a:rPr lang="en-US" b="1">
                <a:solidFill>
                  <a:srgbClr val="000000"/>
                </a:solidFill>
                <a:sym typeface="Symbol" charset="2"/>
              </a:rPr>
              <a:t>CPU-bound process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>
                <a:sym typeface="Symbol" charset="2"/>
              </a:rPr>
              <a:t>– spends more time doing computations; few very long CPU bursts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Context Switch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2463800"/>
          </a:xfrm>
        </p:spPr>
        <p:txBody>
          <a:bodyPr/>
          <a:lstStyle/>
          <a:p>
            <a:r>
              <a:rPr lang="en-US" dirty="0"/>
              <a:t>When CPU switches to another process, the system must save the state of the old process and load the saved state for the new process via a </a:t>
            </a:r>
            <a:r>
              <a:rPr lang="en-US" dirty="0">
                <a:solidFill>
                  <a:srgbClr val="3366FF"/>
                </a:solidFill>
              </a:rPr>
              <a:t>context switch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3366FF"/>
                </a:solidFill>
              </a:rPr>
              <a:t>context </a:t>
            </a:r>
            <a:r>
              <a:rPr lang="en-US" dirty="0"/>
              <a:t>of a process represented in the PCB</a:t>
            </a:r>
          </a:p>
          <a:p>
            <a:r>
              <a:rPr lang="en-US" dirty="0"/>
              <a:t>Context-switch time is overhead; the system does no useful work while switching</a:t>
            </a:r>
          </a:p>
          <a:p>
            <a:r>
              <a:rPr lang="en-US" dirty="0"/>
              <a:t>Time dependent on hardware support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Unix way of process creation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most natural way to create a new process would be to ask the operating system to run a new program in a new process</a:t>
            </a:r>
          </a:p>
          <a:p>
            <a:pPr lvl="1"/>
            <a:r>
              <a:rPr lang="en-US" b="1" dirty="0"/>
              <a:t>This is what both the desktop and the command line metaphors make you believe that it happens</a:t>
            </a:r>
          </a:p>
          <a:p>
            <a:pPr lvl="1"/>
            <a:r>
              <a:rPr lang="en-US" b="1" dirty="0"/>
              <a:t>This is what </a:t>
            </a:r>
            <a:r>
              <a:rPr lang="en-US" b="1" dirty="0" err="1"/>
              <a:t>CreateProcess</a:t>
            </a:r>
            <a:r>
              <a:rPr lang="en-US" b="1" dirty="0"/>
              <a:t> does in Windows</a:t>
            </a:r>
          </a:p>
          <a:p>
            <a:r>
              <a:rPr lang="en-US" b="1" dirty="0"/>
              <a:t>fork</a:t>
            </a:r>
            <a:r>
              <a:rPr lang="en-US" dirty="0"/>
              <a:t> system call creates new process</a:t>
            </a:r>
          </a:p>
          <a:p>
            <a:pPr lvl="1"/>
            <a:r>
              <a:rPr lang="en-US" dirty="0"/>
              <a:t>Child duplicate of parent</a:t>
            </a:r>
          </a:p>
          <a:p>
            <a:pPr lvl="1"/>
            <a:r>
              <a:rPr lang="en-US" dirty="0"/>
              <a:t>The only difference is that:</a:t>
            </a:r>
          </a:p>
          <a:p>
            <a:pPr lvl="2"/>
            <a:r>
              <a:rPr lang="en-US" dirty="0"/>
              <a:t>In the parent, fork returns the PID of the child</a:t>
            </a:r>
          </a:p>
          <a:p>
            <a:pPr lvl="2"/>
            <a:r>
              <a:rPr lang="en-US" dirty="0"/>
              <a:t>In the child, fork returns 0</a:t>
            </a:r>
          </a:p>
          <a:p>
            <a:r>
              <a:rPr lang="en-US" b="1" dirty="0"/>
              <a:t>exec</a:t>
            </a:r>
            <a:r>
              <a:rPr lang="en-US" dirty="0"/>
              <a:t> system call used after a </a:t>
            </a:r>
            <a:r>
              <a:rPr lang="en-US" b="1" dirty="0"/>
              <a:t>fork</a:t>
            </a:r>
            <a:r>
              <a:rPr lang="en-US" dirty="0"/>
              <a:t> to replace the memory space of the process with a new program</a:t>
            </a:r>
          </a:p>
          <a:p>
            <a:pPr lvl="1"/>
            <a:r>
              <a:rPr lang="en-US" dirty="0"/>
              <a:t>What remains, is the file handles for in, out and err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Creation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42A8-9EB5-4432-8E5C-2140AA3E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fork and exec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22DDF-2BA5-4AFF-963B-3E987549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they do this? This is crazy!</a:t>
            </a:r>
          </a:p>
          <a:p>
            <a:r>
              <a:rPr lang="en-US" dirty="0"/>
              <a:t>There are some reasons:</a:t>
            </a:r>
          </a:p>
          <a:p>
            <a:pPr lvl="1"/>
            <a:r>
              <a:rPr lang="en-US" dirty="0"/>
              <a:t>Resource sharing: open files and redirections are kept</a:t>
            </a:r>
          </a:p>
          <a:p>
            <a:pPr lvl="1"/>
            <a:r>
              <a:rPr lang="en-US" dirty="0"/>
              <a:t>Organizes the processes in a try hierarchy about who started what...</a:t>
            </a:r>
          </a:p>
          <a:p>
            <a:pPr lvl="2"/>
            <a:r>
              <a:rPr lang="en-US" dirty="0"/>
              <a:t>Although this is not really visible for most users and even developers</a:t>
            </a:r>
          </a:p>
          <a:p>
            <a:pPr lvl="1"/>
            <a:r>
              <a:rPr lang="en-US" dirty="0"/>
              <a:t>Parent can wait on the child process, it already has the ID</a:t>
            </a:r>
          </a:p>
          <a:p>
            <a:pPr lvl="1"/>
            <a:r>
              <a:rPr lang="en-US" dirty="0"/>
              <a:t>Fork can be made very cheap </a:t>
            </a:r>
          </a:p>
          <a:p>
            <a:pPr lvl="2"/>
            <a:r>
              <a:rPr lang="en-US" dirty="0"/>
              <a:t>With copy on write</a:t>
            </a:r>
          </a:p>
          <a:p>
            <a:pPr lvl="1"/>
            <a:r>
              <a:rPr lang="en-US" dirty="0"/>
              <a:t>… thus fork can be made a poor man’s threading</a:t>
            </a:r>
          </a:p>
          <a:p>
            <a:r>
              <a:rPr lang="en-US" dirty="0"/>
              <a:t>Not everybody is that convinced that this is the right way to do it, but we got used to it.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54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C Program Forking Separate Process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282700"/>
            <a:ext cx="4964112" cy="50641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int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pid_t  pid;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pid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if (pid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	fprintf(stderr,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	exit(-1);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else if (pid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	execlp("/bin/ls", "ls",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	/* parent will wait for the child to complete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	printf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	exit(0);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>
                <a:latin typeface="Monaco" charset="0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Unix way of process termination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96188" cy="4530725"/>
          </a:xfrm>
        </p:spPr>
        <p:txBody>
          <a:bodyPr/>
          <a:lstStyle/>
          <a:p>
            <a:r>
              <a:rPr lang="en-US" dirty="0"/>
              <a:t>Process executes last statement and asks the operating system to delete it (</a:t>
            </a:r>
            <a:r>
              <a:rPr lang="en-US" b="1" dirty="0"/>
              <a:t>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Output data from child to parent (via </a:t>
            </a:r>
            <a:r>
              <a:rPr lang="en-US" b="1" dirty="0"/>
              <a:t>wait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resources of the process are deallocated by operating system</a:t>
            </a:r>
          </a:p>
          <a:p>
            <a:r>
              <a:rPr lang="en-US" dirty="0"/>
              <a:t>Parent may terminate execution of children processes (</a:t>
            </a:r>
            <a:r>
              <a:rPr lang="en-US" b="1" dirty="0"/>
              <a:t>abort</a:t>
            </a:r>
            <a:r>
              <a:rPr lang="en-US" dirty="0"/>
              <a:t>) for several reasons:</a:t>
            </a:r>
          </a:p>
          <a:p>
            <a:pPr lvl="1"/>
            <a:r>
              <a:rPr lang="en-US" dirty="0"/>
              <a:t>Child has exceeded allocated resources</a:t>
            </a:r>
          </a:p>
          <a:p>
            <a:pPr lvl="1"/>
            <a:r>
              <a:rPr lang="en-US" dirty="0"/>
              <a:t>Task assigned to child is no longer required</a:t>
            </a:r>
          </a:p>
          <a:p>
            <a:pPr lvl="1"/>
            <a:r>
              <a:rPr lang="en-US" dirty="0"/>
              <a:t>If parent is exiting</a:t>
            </a:r>
          </a:p>
          <a:p>
            <a:pPr lvl="2"/>
            <a:r>
              <a:rPr lang="en-US" dirty="0"/>
              <a:t>Some operating systems do not allow child to continue if its parent terminates</a:t>
            </a:r>
          </a:p>
          <a:p>
            <a:pPr lvl="3"/>
            <a:r>
              <a:rPr lang="en-US" dirty="0"/>
              <a:t>All children terminated - </a:t>
            </a:r>
            <a:r>
              <a:rPr lang="en-US" b="1" dirty="0"/>
              <a:t>cascading termination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26300" cy="576262"/>
          </a:xfrm>
        </p:spPr>
        <p:txBody>
          <a:bodyPr/>
          <a:lstStyle/>
          <a:p>
            <a:pPr eaLnBrk="1" hangingPunct="1"/>
            <a:r>
              <a:rPr lang="en-US"/>
              <a:t>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Program</a:t>
            </a:r>
            <a:r>
              <a:rPr lang="en-US"/>
              <a:t>: while it sits on the disk, not executing</a:t>
            </a:r>
          </a:p>
          <a:p>
            <a:pPr>
              <a:lnSpc>
                <a:spcPct val="90000"/>
              </a:lnSpc>
            </a:pPr>
            <a:r>
              <a:rPr lang="en-US"/>
              <a:t>When it is </a:t>
            </a:r>
            <a:r>
              <a:rPr lang="en-US" b="1"/>
              <a:t>executed</a:t>
            </a:r>
            <a:r>
              <a:rPr lang="en-US"/>
              <a:t> (or scheduled to be executed)</a:t>
            </a:r>
          </a:p>
          <a:p>
            <a:pPr lvl="1">
              <a:lnSpc>
                <a:spcPct val="90000"/>
              </a:lnSpc>
            </a:pPr>
            <a:r>
              <a:rPr lang="en-US"/>
              <a:t>In batch systems: </a:t>
            </a:r>
            <a:r>
              <a:rPr lang="en-US" b="1"/>
              <a:t>jobs</a:t>
            </a:r>
          </a:p>
          <a:p>
            <a:pPr lvl="1">
              <a:lnSpc>
                <a:spcPct val="90000"/>
              </a:lnSpc>
            </a:pPr>
            <a:r>
              <a:rPr lang="en-US"/>
              <a:t>On time-shared systems: </a:t>
            </a:r>
            <a:r>
              <a:rPr lang="en-US" b="1"/>
              <a:t>processes</a:t>
            </a:r>
            <a:r>
              <a:rPr lang="en-US"/>
              <a:t>, </a:t>
            </a:r>
            <a:r>
              <a:rPr lang="en-US" b="1"/>
              <a:t>tasks</a:t>
            </a:r>
            <a:r>
              <a:rPr lang="en-US"/>
              <a:t> (Linux term) </a:t>
            </a:r>
          </a:p>
          <a:p>
            <a:pPr>
              <a:lnSpc>
                <a:spcPct val="90000"/>
              </a:lnSpc>
            </a:pPr>
            <a:r>
              <a:rPr lang="en-US"/>
              <a:t>A process includes:</a:t>
            </a:r>
          </a:p>
          <a:p>
            <a:pPr lvl="1">
              <a:lnSpc>
                <a:spcPct val="90000"/>
              </a:lnSpc>
            </a:pPr>
            <a:r>
              <a:rPr lang="en-US"/>
              <a:t>Identifier</a:t>
            </a:r>
          </a:p>
          <a:p>
            <a:pPr lvl="1">
              <a:lnSpc>
                <a:spcPct val="90000"/>
              </a:lnSpc>
            </a:pPr>
            <a:r>
              <a:rPr lang="en-US"/>
              <a:t>Memory:</a:t>
            </a:r>
          </a:p>
          <a:p>
            <a:pPr lvl="2">
              <a:lnSpc>
                <a:spcPct val="90000"/>
              </a:lnSpc>
            </a:pPr>
            <a:r>
              <a:rPr lang="en-US"/>
              <a:t>Code, data, stack</a:t>
            </a:r>
          </a:p>
          <a:p>
            <a:pPr lvl="1">
              <a:lnSpc>
                <a:spcPct val="90000"/>
              </a:lnSpc>
            </a:pPr>
            <a:r>
              <a:rPr lang="en-US"/>
              <a:t>Registers:</a:t>
            </a:r>
          </a:p>
          <a:p>
            <a:pPr lvl="2">
              <a:lnSpc>
                <a:spcPct val="90000"/>
              </a:lnSpc>
            </a:pPr>
            <a:r>
              <a:rPr lang="en-US"/>
              <a:t>Program counter, stack pointer, flags</a:t>
            </a:r>
          </a:p>
          <a:p>
            <a:pPr lvl="1">
              <a:lnSpc>
                <a:spcPct val="90000"/>
              </a:lnSpc>
            </a:pPr>
            <a:r>
              <a:rPr lang="en-US"/>
              <a:t>Other data:</a:t>
            </a:r>
          </a:p>
          <a:p>
            <a:pPr lvl="2">
              <a:lnSpc>
                <a:spcPct val="90000"/>
              </a:lnSpc>
            </a:pPr>
            <a:r>
              <a:rPr lang="en-US" b="1"/>
              <a:t>State</a:t>
            </a:r>
            <a:r>
              <a:rPr lang="en-US"/>
              <a:t>, files, access rights etc.</a:t>
            </a:r>
          </a:p>
          <a:p>
            <a:pPr lvl="1">
              <a:lnSpc>
                <a:spcPct val="90000"/>
              </a:lnSpc>
            </a:pPr>
            <a:r>
              <a:rPr lang="en-US"/>
              <a:t>Not all the data associated with a process is accessible to the running process itself!!!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Memory organization of a process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154863" cy="576262"/>
          </a:xfrm>
        </p:spPr>
        <p:txBody>
          <a:bodyPr/>
          <a:lstStyle/>
          <a:p>
            <a:pPr eaLnBrk="1" hangingPunct="1"/>
            <a:r>
              <a:rPr lang="en-US"/>
              <a:t>Process State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2505075"/>
          </a:xfrm>
        </p:spPr>
        <p:txBody>
          <a:bodyPr/>
          <a:lstStyle/>
          <a:p>
            <a:r>
              <a:rPr lang="en-US" sz="1600"/>
              <a:t>As a process executes, it changes </a:t>
            </a:r>
            <a:r>
              <a:rPr lang="en-US" sz="1600" i="1"/>
              <a:t>state</a:t>
            </a:r>
            <a:endParaRPr lang="en-US" sz="1600"/>
          </a:p>
          <a:p>
            <a:pPr lvl="1"/>
            <a:r>
              <a:rPr lang="en-US" sz="1600" b="1"/>
              <a:t>new</a:t>
            </a:r>
            <a:r>
              <a:rPr lang="en-US" sz="1600"/>
              <a:t>:  The process is being created</a:t>
            </a:r>
          </a:p>
          <a:p>
            <a:pPr lvl="1"/>
            <a:r>
              <a:rPr lang="en-US" sz="1600" b="1"/>
              <a:t>running</a:t>
            </a:r>
            <a:r>
              <a:rPr lang="en-US" sz="1600"/>
              <a:t>:  Instructions are being executed</a:t>
            </a:r>
          </a:p>
          <a:p>
            <a:pPr lvl="1"/>
            <a:r>
              <a:rPr lang="en-US" sz="1600" b="1"/>
              <a:t>waiting</a:t>
            </a:r>
            <a:r>
              <a:rPr lang="en-US" sz="1600"/>
              <a:t>:  The process is waiting for some event to occur</a:t>
            </a:r>
          </a:p>
          <a:p>
            <a:pPr lvl="1"/>
            <a:r>
              <a:rPr lang="en-US" sz="1600" b="1"/>
              <a:t>ready</a:t>
            </a:r>
            <a:r>
              <a:rPr lang="en-US" sz="1600"/>
              <a:t>:  The process is waiting to be assigned to a processor</a:t>
            </a:r>
          </a:p>
          <a:p>
            <a:pPr lvl="1"/>
            <a:r>
              <a:rPr lang="en-US" sz="1600" b="1"/>
              <a:t>terminated</a:t>
            </a:r>
            <a:r>
              <a:rPr lang="en-US" sz="1600"/>
              <a:t>:  The process has finished execution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Diagram of Process State</a:t>
            </a:r>
          </a:p>
        </p:txBody>
      </p:sp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8" y="2063750"/>
            <a:ext cx="7550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Control Block (PCB)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69175" cy="3822700"/>
          </a:xfrm>
        </p:spPr>
        <p:txBody>
          <a:bodyPr/>
          <a:lstStyle/>
          <a:p>
            <a:r>
              <a:rPr lang="en-US" dirty="0"/>
              <a:t>Every operating system needs to keep and maintain the information associated with each process such as:</a:t>
            </a:r>
          </a:p>
          <a:p>
            <a:pPr lvl="1"/>
            <a:r>
              <a:rPr lang="en-US" dirty="0"/>
              <a:t>Process state</a:t>
            </a:r>
          </a:p>
          <a:p>
            <a:pPr lvl="1"/>
            <a:r>
              <a:rPr lang="en-US" dirty="0"/>
              <a:t>Program counter</a:t>
            </a:r>
          </a:p>
          <a:p>
            <a:pPr lvl="1"/>
            <a:r>
              <a:rPr lang="en-US" dirty="0"/>
              <a:t>CPU registers</a:t>
            </a:r>
          </a:p>
          <a:p>
            <a:pPr lvl="1"/>
            <a:r>
              <a:rPr lang="en-US" dirty="0"/>
              <a:t>CPU scheduling information</a:t>
            </a:r>
          </a:p>
          <a:p>
            <a:pPr lvl="1"/>
            <a:r>
              <a:rPr lang="en-US" dirty="0"/>
              <a:t>Memory-management information</a:t>
            </a:r>
          </a:p>
          <a:p>
            <a:pPr lvl="1"/>
            <a:r>
              <a:rPr lang="en-US" dirty="0"/>
              <a:t>Accounting information</a:t>
            </a:r>
          </a:p>
          <a:p>
            <a:pPr lvl="1"/>
            <a:r>
              <a:rPr lang="en-US" dirty="0"/>
              <a:t>I/O status information</a:t>
            </a:r>
          </a:p>
          <a:p>
            <a:r>
              <a:rPr lang="en-US" dirty="0"/>
              <a:t>This might be called something like Process Control Block</a:t>
            </a:r>
          </a:p>
          <a:p>
            <a:pPr lvl="1"/>
            <a:r>
              <a:rPr lang="en-US" dirty="0"/>
              <a:t>Or task control block, or process table entry etc.</a:t>
            </a:r>
          </a:p>
          <a:p>
            <a:pPr lvl="1"/>
            <a:r>
              <a:rPr lang="en-US" dirty="0"/>
              <a:t>Created when the process is created, destroyed when the process is terminated.</a:t>
            </a:r>
          </a:p>
          <a:p>
            <a:pPr marL="40005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Control Block (PCB)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1239838"/>
            <a:ext cx="30765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CPU Switch From Process to Process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1373188"/>
            <a:ext cx="69691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Scheduling Queues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038" y="1500188"/>
            <a:ext cx="6975475" cy="2446337"/>
          </a:xfrm>
        </p:spPr>
        <p:txBody>
          <a:bodyPr/>
          <a:lstStyle/>
          <a:p>
            <a:r>
              <a:rPr lang="en-US" b="1"/>
              <a:t>Job queue</a:t>
            </a:r>
            <a:r>
              <a:rPr lang="en-US"/>
              <a:t> – set of all processes in the system</a:t>
            </a:r>
          </a:p>
          <a:p>
            <a:r>
              <a:rPr lang="en-US" b="1"/>
              <a:t>Ready queue </a:t>
            </a:r>
            <a:r>
              <a:rPr lang="en-US"/>
              <a:t>– set of all processes residing in main memory, ready and waiting to execute</a:t>
            </a:r>
          </a:p>
          <a:p>
            <a:r>
              <a:rPr lang="en-US" b="1"/>
              <a:t>Device queues </a:t>
            </a:r>
            <a:r>
              <a:rPr lang="en-US"/>
              <a:t>– set of processes waiting for an I/O device</a:t>
            </a:r>
          </a:p>
          <a:p>
            <a:r>
              <a:rPr lang="en-US"/>
              <a:t>Processes migrate among the various queues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3438</TotalTime>
  <Words>966</Words>
  <Application>Microsoft Office PowerPoint</Application>
  <PresentationFormat>On-screen Show (4:3)</PresentationFormat>
  <Paragraphs>118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Helvetica</vt:lpstr>
      <vt:lpstr>Monaco</vt:lpstr>
      <vt:lpstr>Monotype Sorts</vt:lpstr>
      <vt:lpstr>Times New Roman</vt:lpstr>
      <vt:lpstr>Verdana</vt:lpstr>
      <vt:lpstr>Webdings</vt:lpstr>
      <vt:lpstr>1_os-8</vt:lpstr>
      <vt:lpstr>Chapter 3:  Processes</vt:lpstr>
      <vt:lpstr>Processes</vt:lpstr>
      <vt:lpstr>Memory organization of a process</vt:lpstr>
      <vt:lpstr>Process State</vt:lpstr>
      <vt:lpstr>Diagram of Process State</vt:lpstr>
      <vt:lpstr>Process Control Block (PCB)</vt:lpstr>
      <vt:lpstr>Process Control Block (PCB)</vt:lpstr>
      <vt:lpstr>CPU Switch From Process to Process</vt:lpstr>
      <vt:lpstr>Process Scheduling Queues</vt:lpstr>
      <vt:lpstr>Ready Queue And Various I/O Device Queues</vt:lpstr>
      <vt:lpstr>Schedulers</vt:lpstr>
      <vt:lpstr>Addition of Medium Term Scheduling</vt:lpstr>
      <vt:lpstr>Schedulers (Cont)</vt:lpstr>
      <vt:lpstr>Context Switch</vt:lpstr>
      <vt:lpstr>The Unix way of process creation</vt:lpstr>
      <vt:lpstr>Process Creation</vt:lpstr>
      <vt:lpstr>More about fork and exec</vt:lpstr>
      <vt:lpstr>C Program Forking Separate Process</vt:lpstr>
      <vt:lpstr>The Unix way of process termination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lboloni</cp:lastModifiedBy>
  <cp:revision>123</cp:revision>
  <cp:lastPrinted>2001-06-14T14:14:54Z</cp:lastPrinted>
  <dcterms:created xsi:type="dcterms:W3CDTF">2008-07-20T15:16:37Z</dcterms:created>
  <dcterms:modified xsi:type="dcterms:W3CDTF">2020-01-27T23:00:41Z</dcterms:modified>
</cp:coreProperties>
</file>