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1" r:id="rId2"/>
    <p:sldId id="263" r:id="rId3"/>
    <p:sldId id="284" r:id="rId4"/>
    <p:sldId id="264" r:id="rId5"/>
    <p:sldId id="285" r:id="rId6"/>
    <p:sldId id="265" r:id="rId7"/>
    <p:sldId id="266" r:id="rId8"/>
    <p:sldId id="267" r:id="rId9"/>
    <p:sldId id="279" r:id="rId10"/>
    <p:sldId id="268" r:id="rId11"/>
    <p:sldId id="269" r:id="rId12"/>
    <p:sldId id="270" r:id="rId13"/>
    <p:sldId id="288" r:id="rId14"/>
    <p:sldId id="287" r:id="rId15"/>
    <p:sldId id="276" r:id="rId16"/>
    <p:sldId id="286" r:id="rId17"/>
    <p:sldId id="277" r:id="rId18"/>
    <p:sldId id="280" r:id="rId19"/>
    <p:sldId id="278" r:id="rId20"/>
    <p:sldId id="283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88" y="-84"/>
      </p:cViewPr>
      <p:guideLst>
        <p:guide orient="horz" pos="810"/>
        <p:guide pos="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1" tIns="45786" rIns="91571" bIns="45786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1" tIns="45786" rIns="91571" bIns="4578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1" tIns="45786" rIns="91571" bIns="45786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1" tIns="45786" rIns="91571" bIns="4578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fld id="{CB74969E-8003-4E54-BD4F-5D94980D4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ctr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4" tIns="48326" rIns="96654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Helvetica" pitchFamily="34" charset="0"/>
              </a:defRPr>
            </a:lvl1pPr>
          </a:lstStyle>
          <a:p>
            <a:pPr>
              <a:defRPr/>
            </a:pPr>
            <a:fld id="{82A43747-BFC4-46BC-BEE3-4624ECB61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DF561-5461-4850-A76B-19B2D8A9CAAE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5EE36-3B71-447F-9B11-819364E80795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BD772-F79F-4A68-8A0A-72343C10DE1B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0F438-1A47-49CA-9C88-6DC6CAF49DF7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09A8C-D69C-43AD-885D-1048F4E2934C}" type="slidenum">
              <a:rPr lang="en-US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BF7A7-9C38-4F4A-9FF9-920F56B829AE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A7097-E35B-43BD-A86D-75442A76DAA8}" type="slidenum">
              <a:rPr lang="en-US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6FB21-6378-49F2-9E4F-91F3209ED7C3}" type="slidenum">
              <a:rPr lang="en-US"/>
              <a:pPr/>
              <a:t>18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EC7F0-1C0D-446F-8EB8-295B62720173}" type="slidenum">
              <a:rPr lang="en-US"/>
              <a:pPr/>
              <a:t>19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C51E2-D776-4AEE-8AD9-1E2CFB87BC22}" type="slidenum">
              <a:rPr lang="en-US"/>
              <a:pPr/>
              <a:t>20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509AC-891C-4803-B865-B9AEBBA6AE8C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98D8A-A6A5-4C03-9409-5A1425C2D00D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A9364-C8E7-4B4F-ACE8-EA8D43ED3788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72DE3-AE34-44F6-921F-E21B0F8467A8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D59D6-2589-4338-AE1E-ABD214F6B15D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BF846-52B2-459F-9F77-3930F35DBB42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620C2-2EDF-4C25-AAEB-EEA48113862B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2B3A1-C5A8-479D-A0C2-02DC6CFBA7A6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14.</a:t>
            </a:r>
            <a:fld id="{C881115E-C370-4EEA-97CF-B8693D92FAA9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14:  Protection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Matrix</a:t>
            </a:r>
          </a:p>
        </p:txBody>
      </p:sp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1439863"/>
            <a:ext cx="6904038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Access Matrix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a process in Domain </a:t>
            </a:r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smtClean="0"/>
              <a:t>tries to do “op” on object</a:t>
            </a:r>
            <a:r>
              <a:rPr lang="en-US" i="1" smtClean="0"/>
              <a:t> O</a:t>
            </a:r>
            <a:r>
              <a:rPr lang="en-US" i="1" baseline="-25000" smtClean="0"/>
              <a:t>j</a:t>
            </a:r>
            <a:r>
              <a:rPr lang="en-US" smtClean="0"/>
              <a:t>, then “op” must be in the access matrix.</a:t>
            </a:r>
          </a:p>
          <a:p>
            <a:r>
              <a:rPr lang="en-US" smtClean="0"/>
              <a:t>Can be expanded to dynamic protection.</a:t>
            </a:r>
          </a:p>
          <a:p>
            <a:pPr lvl="1"/>
            <a:r>
              <a:rPr lang="en-US" smtClean="0"/>
              <a:t>Operations to add, delete access rights.</a:t>
            </a:r>
          </a:p>
          <a:p>
            <a:pPr lvl="1"/>
            <a:r>
              <a:rPr lang="en-US" smtClean="0"/>
              <a:t>Special access rights:</a:t>
            </a:r>
          </a:p>
          <a:p>
            <a:pPr lvl="2"/>
            <a:r>
              <a:rPr lang="en-US" i="1" smtClean="0"/>
              <a:t>owner of O</a:t>
            </a:r>
            <a:r>
              <a:rPr lang="en-US" i="1" baseline="-25000" smtClean="0"/>
              <a:t>i</a:t>
            </a:r>
            <a:endParaRPr lang="en-US" i="1" smtClean="0"/>
          </a:p>
          <a:p>
            <a:pPr lvl="2"/>
            <a:r>
              <a:rPr lang="en-US" i="1" smtClean="0"/>
              <a:t>copy op from O</a:t>
            </a:r>
            <a:r>
              <a:rPr lang="en-US" i="1" baseline="-25000" smtClean="0"/>
              <a:t>i</a:t>
            </a:r>
            <a:r>
              <a:rPr lang="en-US" i="1" smtClean="0"/>
              <a:t> to O</a:t>
            </a:r>
            <a:r>
              <a:rPr lang="en-US" i="1" baseline="-25000" smtClean="0"/>
              <a:t>j</a:t>
            </a:r>
            <a:endParaRPr lang="en-US" i="1" smtClean="0"/>
          </a:p>
          <a:p>
            <a:pPr lvl="2"/>
            <a:r>
              <a:rPr lang="en-US" i="1" smtClean="0"/>
              <a:t>control – D</a:t>
            </a:r>
            <a:r>
              <a:rPr lang="en-US" i="1" baseline="-25000" smtClean="0"/>
              <a:t>i</a:t>
            </a:r>
            <a:r>
              <a:rPr lang="en-US" i="1" smtClean="0"/>
              <a:t> can modify D</a:t>
            </a:r>
            <a:r>
              <a:rPr lang="en-US" i="1" baseline="-25000" smtClean="0"/>
              <a:t>j</a:t>
            </a:r>
            <a:r>
              <a:rPr lang="en-US" i="1" smtClean="0"/>
              <a:t> access rights</a:t>
            </a:r>
          </a:p>
          <a:p>
            <a:pPr lvl="2"/>
            <a:r>
              <a:rPr lang="en-US" i="1" smtClean="0"/>
              <a:t>transfer – switch from domain D</a:t>
            </a:r>
            <a:r>
              <a:rPr lang="en-US" i="1" baseline="-25000" smtClean="0"/>
              <a:t>i</a:t>
            </a:r>
            <a:r>
              <a:rPr lang="en-US" i="1" smtClean="0"/>
              <a:t> to D</a:t>
            </a:r>
            <a:r>
              <a:rPr lang="en-US" i="1" baseline="-25000" smtClean="0"/>
              <a:t>j</a:t>
            </a:r>
            <a:endParaRPr lang="en-US" i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Access Matrix (Cont.)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Access matrix design separates mechanism from policy.</a:t>
            </a:r>
          </a:p>
          <a:p>
            <a:pPr lvl="1"/>
            <a:r>
              <a:rPr lang="en-US" b="1" smtClean="0"/>
              <a:t>Mechanism </a:t>
            </a:r>
          </a:p>
          <a:p>
            <a:pPr lvl="2"/>
            <a:r>
              <a:rPr lang="en-US" smtClean="0"/>
              <a:t>Operating system provides access-matrix + rules.</a:t>
            </a:r>
          </a:p>
          <a:p>
            <a:pPr lvl="2"/>
            <a:r>
              <a:rPr lang="en-US" smtClean="0"/>
              <a:t>If ensures that the matrix is only manipulated by authorized agents and that rules are strictly enforced.</a:t>
            </a:r>
          </a:p>
          <a:p>
            <a:pPr lvl="1"/>
            <a:r>
              <a:rPr lang="en-US" b="1" smtClean="0"/>
              <a:t>Policy</a:t>
            </a:r>
          </a:p>
          <a:p>
            <a:pPr lvl="2"/>
            <a:r>
              <a:rPr lang="en-US" smtClean="0"/>
              <a:t>User dictates policy.</a:t>
            </a:r>
          </a:p>
          <a:p>
            <a:pPr lvl="2"/>
            <a:r>
              <a:rPr lang="en-US" smtClean="0"/>
              <a:t>Who can access what object and in what mode.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Protection models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Access control lists</a:t>
            </a:r>
          </a:p>
          <a:p>
            <a:r>
              <a:rPr lang="en-US" smtClean="0"/>
              <a:t>Capability based models</a:t>
            </a:r>
          </a:p>
          <a:p>
            <a:r>
              <a:rPr lang="en-US" smtClean="0"/>
              <a:t>Role based models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list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037137"/>
          </a:xfrm>
        </p:spPr>
        <p:txBody>
          <a:bodyPr/>
          <a:lstStyle/>
          <a:p>
            <a:r>
              <a:rPr lang="en-US" smtClean="0"/>
              <a:t>List of permissions attached to an object (what user can do what to the object)</a:t>
            </a:r>
          </a:p>
          <a:p>
            <a:pPr lvl="1"/>
            <a:r>
              <a:rPr lang="en-US" smtClean="0"/>
              <a:t>Can be seen as one slice of the access matrix</a:t>
            </a:r>
          </a:p>
          <a:p>
            <a:pPr lvl="1"/>
            <a:r>
              <a:rPr lang="en-US" smtClean="0"/>
              <a:t>Stored with the object</a:t>
            </a:r>
          </a:p>
          <a:p>
            <a:r>
              <a:rPr lang="en-US" smtClean="0"/>
              <a:t>Object can be:</a:t>
            </a:r>
          </a:p>
          <a:p>
            <a:pPr lvl="1"/>
            <a:r>
              <a:rPr lang="en-US" smtClean="0"/>
              <a:t>File system objects (files, directories)</a:t>
            </a:r>
          </a:p>
          <a:p>
            <a:pPr lvl="1"/>
            <a:r>
              <a:rPr lang="en-US" smtClean="0"/>
              <a:t>Devices (in Unix, they are files!)</a:t>
            </a:r>
          </a:p>
          <a:p>
            <a:pPr lvl="1"/>
            <a:r>
              <a:rPr lang="en-US" smtClean="0"/>
              <a:t>Processes</a:t>
            </a:r>
          </a:p>
          <a:p>
            <a:r>
              <a:rPr lang="en-US" smtClean="0"/>
              <a:t>From a practical point of view, it frequently does not list all the users, but refer to them as groups</a:t>
            </a:r>
          </a:p>
          <a:p>
            <a:pPr lvl="1"/>
            <a:r>
              <a:rPr lang="en-US" smtClean="0"/>
              <a:t>Owner, group, other is a typical one</a:t>
            </a:r>
          </a:p>
          <a:p>
            <a:r>
              <a:rPr lang="en-US" smtClean="0"/>
              <a:t>Requires trust in the user authentication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Capability-Based Systems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963613"/>
            <a:ext cx="8229600" cy="5502275"/>
          </a:xfrm>
        </p:spPr>
        <p:txBody>
          <a:bodyPr/>
          <a:lstStyle/>
          <a:p>
            <a:r>
              <a:rPr lang="en-US" smtClean="0"/>
              <a:t>Capability (or key)</a:t>
            </a:r>
          </a:p>
          <a:p>
            <a:pPr lvl="1"/>
            <a:r>
              <a:rPr lang="en-US" smtClean="0"/>
              <a:t>Communicatable, unforgable token of authority</a:t>
            </a:r>
          </a:p>
          <a:p>
            <a:pPr lvl="2"/>
            <a:r>
              <a:rPr lang="en-US" smtClean="0"/>
              <a:t>An object + access rights</a:t>
            </a:r>
          </a:p>
          <a:p>
            <a:pPr lvl="1"/>
            <a:r>
              <a:rPr lang="en-US" smtClean="0"/>
              <a:t>The granting and distributing access rights happens through the distribution of capability tokens </a:t>
            </a:r>
          </a:p>
          <a:p>
            <a:pPr lvl="1"/>
            <a:r>
              <a:rPr lang="en-US" smtClean="0"/>
              <a:t>You need to pass the token along the function call to show that you have access</a:t>
            </a:r>
          </a:p>
          <a:p>
            <a:r>
              <a:rPr lang="en-US" smtClean="0"/>
              <a:t>Historical systems:</a:t>
            </a:r>
          </a:p>
          <a:p>
            <a:pPr lvl="1"/>
            <a:r>
              <a:rPr lang="en-US" smtClean="0"/>
              <a:t>Hydra</a:t>
            </a:r>
          </a:p>
          <a:p>
            <a:pPr lvl="1"/>
            <a:r>
              <a:rPr lang="en-US" smtClean="0"/>
              <a:t>Cambridge CAP System  etc.</a:t>
            </a:r>
          </a:p>
          <a:p>
            <a:r>
              <a:rPr lang="en-US" smtClean="0"/>
              <a:t>Current relevance</a:t>
            </a:r>
          </a:p>
          <a:p>
            <a:pPr lvl="1"/>
            <a:r>
              <a:rPr lang="en-US" smtClean="0"/>
              <a:t>Symbian</a:t>
            </a:r>
          </a:p>
          <a:p>
            <a:pPr lvl="1"/>
            <a:r>
              <a:rPr lang="en-US" smtClean="0"/>
              <a:t>Some level of support in POSIX, extensions under work (see Capsicum at U. Cambridge)</a:t>
            </a:r>
          </a:p>
          <a:p>
            <a:pPr lvl="1"/>
            <a:r>
              <a:rPr lang="en-US" smtClean="0"/>
              <a:t>Protection in web browsers (e.g. sandboxing)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Role-based Access Control (RBAC)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Large organizations: it is difficult to specify the rights of every user / every object on a fine-grain level</a:t>
            </a:r>
          </a:p>
          <a:p>
            <a:r>
              <a:rPr lang="en-US" smtClean="0"/>
              <a:t>Users are not assigned permissions directly:</a:t>
            </a:r>
          </a:p>
          <a:p>
            <a:pPr lvl="1"/>
            <a:r>
              <a:rPr lang="en-US" smtClean="0"/>
              <a:t>They can be assigned one or more roles.</a:t>
            </a:r>
          </a:p>
          <a:p>
            <a:pPr lvl="1"/>
            <a:r>
              <a:rPr lang="en-US" smtClean="0"/>
              <a:t>Permissions are attached to active roles. </a:t>
            </a:r>
          </a:p>
          <a:p>
            <a:r>
              <a:rPr lang="en-US" smtClean="0"/>
              <a:t>The permissions are usually assigned at higher level than in ACLs</a:t>
            </a:r>
          </a:p>
          <a:p>
            <a:pPr lvl="1"/>
            <a:r>
              <a:rPr lang="en-US" smtClean="0"/>
              <a:t>ACL: can read, can write</a:t>
            </a:r>
          </a:p>
          <a:p>
            <a:pPr lvl="1"/>
            <a:r>
              <a:rPr lang="en-US" smtClean="0"/>
              <a:t>RBAC: can create a new account, etc.</a:t>
            </a:r>
          </a:p>
          <a:p>
            <a:r>
              <a:rPr lang="en-US" smtClean="0"/>
              <a:t>This way if a user is promoted, he acquires new roles</a:t>
            </a:r>
          </a:p>
          <a:p>
            <a:r>
              <a:rPr lang="en-US" smtClean="0"/>
              <a:t>In large organizations, you usually want to have a hierarchy of roles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Language-Based Protection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 we have seen up to now is protection happening at the OS level</a:t>
            </a:r>
          </a:p>
          <a:p>
            <a:r>
              <a:rPr lang="en-US" smtClean="0"/>
              <a:t>Protection at the programming language level:</a:t>
            </a:r>
          </a:p>
          <a:p>
            <a:pPr lvl="1"/>
            <a:r>
              <a:rPr lang="en-US" smtClean="0"/>
              <a:t>Objects of protection are finer grain: down to the level of objects and method calls in an object oriented language </a:t>
            </a:r>
          </a:p>
          <a:p>
            <a:pPr lvl="1"/>
            <a:r>
              <a:rPr lang="en-US" smtClean="0"/>
              <a:t>What can you access?</a:t>
            </a:r>
          </a:p>
          <a:p>
            <a:r>
              <a:rPr lang="en-US" smtClean="0"/>
              <a:t>How is the protection enforced:</a:t>
            </a:r>
          </a:p>
          <a:p>
            <a:pPr lvl="1"/>
            <a:r>
              <a:rPr lang="en-US" smtClean="0"/>
              <a:t>By the execution environment: you must trust that the VM does the right thing.</a:t>
            </a:r>
          </a:p>
          <a:p>
            <a:pPr lvl="1"/>
            <a:r>
              <a:rPr lang="en-US" smtClean="0"/>
              <a:t>For some things, it might fall back to whatever protection system is provided by the hardware and the operating system.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in Java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Protection is handled by the Java Virtual Machine (JVM)</a:t>
            </a:r>
          </a:p>
          <a:p>
            <a:r>
              <a:rPr lang="en-US" smtClean="0"/>
              <a:t>A class is assigned a protection domain when it is loaded by the JVM.</a:t>
            </a:r>
          </a:p>
          <a:p>
            <a:r>
              <a:rPr lang="en-US" smtClean="0"/>
              <a:t>The protection domain indicates what operations the class can (and cannot) perform.</a:t>
            </a:r>
          </a:p>
          <a:p>
            <a:r>
              <a:rPr lang="en-US" smtClean="0"/>
              <a:t>If a library method is invoked that performs a privileged operation, the stack is inspected to ensure the operation can be performed by the library.</a:t>
            </a:r>
          </a:p>
          <a:p>
            <a:pPr lvl="1"/>
            <a:r>
              <a:rPr lang="en-US" smtClean="0"/>
              <a:t>Note that you need to trust the stack!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 Inspection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530350"/>
            <a:ext cx="76327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14: Protection</a:t>
            </a:r>
            <a:endParaRPr lang="en-US" b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563" y="1285875"/>
            <a:ext cx="7351712" cy="4483100"/>
          </a:xfrm>
        </p:spPr>
        <p:txBody>
          <a:bodyPr/>
          <a:lstStyle/>
          <a:p>
            <a:r>
              <a:rPr lang="en-US" smtClean="0"/>
              <a:t>Goals of Protection </a:t>
            </a:r>
          </a:p>
          <a:p>
            <a:r>
              <a:rPr lang="en-US" smtClean="0"/>
              <a:t>Principles of Protection</a:t>
            </a:r>
          </a:p>
          <a:p>
            <a:r>
              <a:rPr lang="en-US" smtClean="0"/>
              <a:t>Domain of Protection </a:t>
            </a:r>
          </a:p>
          <a:p>
            <a:r>
              <a:rPr lang="en-US" smtClean="0"/>
              <a:t>Access Matrix </a:t>
            </a:r>
          </a:p>
          <a:p>
            <a:r>
              <a:rPr lang="en-US" smtClean="0"/>
              <a:t>Implementation of Access Matrix </a:t>
            </a:r>
          </a:p>
          <a:p>
            <a:r>
              <a:rPr lang="en-US" smtClean="0"/>
              <a:t>Access Control</a:t>
            </a:r>
          </a:p>
          <a:p>
            <a:r>
              <a:rPr lang="en-US" smtClean="0"/>
              <a:t>Revocation of Access Rights </a:t>
            </a:r>
          </a:p>
          <a:p>
            <a:r>
              <a:rPr lang="en-US" smtClean="0"/>
              <a:t>Capability-Based Systems </a:t>
            </a:r>
          </a:p>
          <a:p>
            <a:r>
              <a:rPr lang="en-US" smtClean="0"/>
              <a:t>Language-Based 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Discuss the goals and principles of protection in a modern computer system</a:t>
            </a:r>
          </a:p>
          <a:p>
            <a:r>
              <a:rPr lang="en-US" smtClean="0"/>
              <a:t>Explain how protection domains combined with an access matrix are used to specify the resources a process may access</a:t>
            </a:r>
          </a:p>
          <a:p>
            <a:r>
              <a:rPr lang="en-US" smtClean="0"/>
              <a:t>Examine capability and language-based protection systems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 of Protection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Operating system consists of a collection of objects, hardware or software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Each object has a unique name and can be accessed through a well-defined set of operations.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Protection problem - ensure that each object is accessed correctly and only by those processes that are allowed to do so.</a:t>
            </a:r>
            <a:endParaRPr lang="en-US" smtClean="0">
              <a:latin typeface="Courier New" pitchFamily="49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Principles of Protection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Guiding principle – principle of least privilege</a:t>
            </a:r>
          </a:p>
          <a:p>
            <a:pPr lvl="1"/>
            <a:r>
              <a:rPr lang="en-US" smtClean="0"/>
              <a:t>Programs, users and systems should be given just enough privileges to perform their tasks</a:t>
            </a:r>
          </a:p>
          <a:p>
            <a:pPr lvl="1"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Access-right = &lt;</a:t>
            </a:r>
            <a:r>
              <a:rPr lang="en-US" i="1" smtClean="0"/>
              <a:t>object-name</a:t>
            </a:r>
            <a:r>
              <a:rPr lang="en-US" smtClean="0"/>
              <a:t>, </a:t>
            </a:r>
            <a:r>
              <a:rPr lang="en-US" i="1" smtClean="0"/>
              <a:t>rights-set</a:t>
            </a: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where </a:t>
            </a:r>
            <a:r>
              <a:rPr lang="en-US" i="1" smtClean="0"/>
              <a:t>rights-set</a:t>
            </a:r>
            <a:r>
              <a:rPr lang="en-US" smtClean="0"/>
              <a:t> is a subset of all valid operations that can be performed on the object. 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Domain = set of access-rights </a:t>
            </a:r>
            <a:br>
              <a:rPr lang="en-US" smtClean="0"/>
            </a:br>
            <a:endParaRPr lang="en-US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3613150"/>
            <a:ext cx="70786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Implementation  (UNIX)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System consists of 2 domains:</a:t>
            </a:r>
          </a:p>
          <a:p>
            <a:pPr lvl="1"/>
            <a:r>
              <a:rPr lang="en-US" smtClean="0"/>
              <a:t>User</a:t>
            </a:r>
          </a:p>
          <a:p>
            <a:pPr lvl="1"/>
            <a:r>
              <a:rPr lang="en-US" smtClean="0"/>
              <a:t>Supervisor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UNIX </a:t>
            </a:r>
          </a:p>
          <a:p>
            <a:pPr lvl="1"/>
            <a:r>
              <a:rPr lang="en-US" smtClean="0"/>
              <a:t>Domain = user-id</a:t>
            </a:r>
          </a:p>
          <a:p>
            <a:pPr lvl="1"/>
            <a:r>
              <a:rPr lang="en-US" smtClean="0"/>
              <a:t>Domain switch accomplished via file system. </a:t>
            </a:r>
          </a:p>
          <a:p>
            <a:pPr lvl="2"/>
            <a:r>
              <a:rPr lang="en-US" smtClean="0"/>
              <a:t>Each file has associated with it a domain bit (setuid bit).</a:t>
            </a:r>
          </a:p>
          <a:p>
            <a:pPr lvl="2"/>
            <a:r>
              <a:rPr lang="en-US" smtClean="0"/>
              <a:t>When file is executed and setuid = on, then user-id is set to owner of the file being executed. When execution completes user-id is reset.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Implementation (MULTICS)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13" y="1427163"/>
            <a:ext cx="7369175" cy="1184275"/>
          </a:xfrm>
        </p:spPr>
        <p:txBody>
          <a:bodyPr/>
          <a:lstStyle/>
          <a:p>
            <a:r>
              <a:rPr lang="en-US" smtClean="0"/>
              <a:t>Let </a:t>
            </a:r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en-US" smtClean="0"/>
              <a:t> and </a:t>
            </a:r>
            <a:r>
              <a:rPr lang="en-US" i="1" smtClean="0"/>
              <a:t>D</a:t>
            </a:r>
            <a:r>
              <a:rPr lang="en-US" i="1" baseline="-25000" smtClean="0"/>
              <a:t>j</a:t>
            </a:r>
            <a:r>
              <a:rPr lang="en-US" baseline="-25000" smtClean="0"/>
              <a:t> </a:t>
            </a:r>
            <a:r>
              <a:rPr lang="en-US" smtClean="0"/>
              <a:t>be any two domain rings.</a:t>
            </a:r>
          </a:p>
          <a:p>
            <a:r>
              <a:rPr lang="en-US" smtClean="0"/>
              <a:t>If </a:t>
            </a:r>
            <a:r>
              <a:rPr lang="en-US" i="1" smtClean="0"/>
              <a:t>j</a:t>
            </a:r>
            <a:r>
              <a:rPr lang="en-US" smtClean="0"/>
              <a:t> &lt; </a:t>
            </a:r>
            <a:r>
              <a:rPr lang="en-US" i="1" smtClean="0"/>
              <a:t>I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 </a:t>
            </a:r>
            <a:r>
              <a:rPr lang="en-US" i="1" smtClean="0">
                <a:sym typeface="Symbol" pitchFamily="18" charset="2"/>
              </a:rPr>
              <a:t>D</a:t>
            </a:r>
            <a:r>
              <a:rPr lang="en-US" i="1" baseline="-25000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   </a:t>
            </a:r>
            <a:r>
              <a:rPr lang="en-US" i="1" smtClean="0">
                <a:sym typeface="Symbol" pitchFamily="18" charset="2"/>
              </a:rPr>
              <a:t>D</a:t>
            </a:r>
            <a:r>
              <a:rPr lang="en-US" i="1" baseline="-25000" smtClean="0">
                <a:sym typeface="Symbol" pitchFamily="18" charset="2"/>
              </a:rPr>
              <a:t>j</a:t>
            </a:r>
            <a:endParaRPr lang="en-US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5" y="2343150"/>
            <a:ext cx="5703888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Matrix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Theoretical model introduced by Butler Lampson in 1971 </a:t>
            </a:r>
          </a:p>
          <a:p>
            <a:pPr lvl="1"/>
            <a:r>
              <a:rPr lang="en-US" smtClean="0"/>
              <a:t>Not implemented quite in this way, it mostly gives you a language to talk about protection in general</a:t>
            </a:r>
          </a:p>
          <a:p>
            <a:r>
              <a:rPr lang="en-US" smtClean="0"/>
              <a:t>View protection as a matrix (</a:t>
            </a:r>
            <a:r>
              <a:rPr lang="en-US" i="1" smtClean="0"/>
              <a:t>access matrix</a:t>
            </a:r>
            <a:r>
              <a:rPr lang="en-US" smtClean="0"/>
              <a:t>)</a:t>
            </a:r>
          </a:p>
          <a:p>
            <a:r>
              <a:rPr lang="en-US" smtClean="0"/>
              <a:t>Rows represent domains</a:t>
            </a:r>
          </a:p>
          <a:p>
            <a:r>
              <a:rPr lang="en-US" smtClean="0"/>
              <a:t>Columns represent objects</a:t>
            </a:r>
          </a:p>
          <a:p>
            <a:r>
              <a:rPr lang="en-US" i="1" smtClean="0"/>
              <a:t>Access(i, j)</a:t>
            </a:r>
            <a:r>
              <a:rPr lang="en-US" smtClean="0"/>
              <a:t> is the set of operations that a process executing in Domain</a:t>
            </a:r>
            <a:r>
              <a:rPr lang="en-US" baseline="-25000" smtClean="0"/>
              <a:t>i</a:t>
            </a:r>
            <a:r>
              <a:rPr lang="en-US" smtClean="0"/>
              <a:t> can invoke on Object</a:t>
            </a:r>
            <a:r>
              <a:rPr lang="en-US" baseline="-25000" smtClean="0"/>
              <a:t>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1839</TotalTime>
  <Words>840</Words>
  <Application>Microsoft Office PowerPoint</Application>
  <PresentationFormat>On-screen Show (4:3)</PresentationFormat>
  <Paragraphs>134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Verdana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os-8</vt:lpstr>
      <vt:lpstr>Chapter 14:  Protection</vt:lpstr>
      <vt:lpstr>Chapter 14: Protection</vt:lpstr>
      <vt:lpstr>Objectives</vt:lpstr>
      <vt:lpstr>Goals of Protection</vt:lpstr>
      <vt:lpstr>Principles of Protection</vt:lpstr>
      <vt:lpstr>Domain Structure</vt:lpstr>
      <vt:lpstr>Domain Implementation  (UNIX)</vt:lpstr>
      <vt:lpstr>Domain Implementation (MULTICS)</vt:lpstr>
      <vt:lpstr>Access Matrix</vt:lpstr>
      <vt:lpstr>Access Matrix</vt:lpstr>
      <vt:lpstr>Use of Access Matrix</vt:lpstr>
      <vt:lpstr>Use of Access Matrix (Cont.)</vt:lpstr>
      <vt:lpstr> Protection models</vt:lpstr>
      <vt:lpstr>Access control list</vt:lpstr>
      <vt:lpstr>Capability-Based Systems </vt:lpstr>
      <vt:lpstr>Role-based Access Control (RBAC)</vt:lpstr>
      <vt:lpstr>Language-Based Protection</vt:lpstr>
      <vt:lpstr>Protection in Java 2</vt:lpstr>
      <vt:lpstr>Stack Inspection</vt:lpstr>
      <vt:lpstr>End of Chapter 14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lboloni</cp:lastModifiedBy>
  <cp:revision>73</cp:revision>
  <cp:lastPrinted>2001-07-05T20:35:38Z</cp:lastPrinted>
  <dcterms:created xsi:type="dcterms:W3CDTF">1999-08-24T15:43:02Z</dcterms:created>
  <dcterms:modified xsi:type="dcterms:W3CDTF">2015-11-23T19:17:00Z</dcterms:modified>
</cp:coreProperties>
</file>