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37"/>
  </p:notesMasterIdLst>
  <p:handoutMasterIdLst>
    <p:handoutMasterId r:id="rId38"/>
  </p:handoutMasterIdLst>
  <p:sldIdLst>
    <p:sldId id="330" r:id="rId2"/>
    <p:sldId id="360" r:id="rId3"/>
    <p:sldId id="347" r:id="rId4"/>
    <p:sldId id="359" r:id="rId5"/>
    <p:sldId id="294" r:id="rId6"/>
    <p:sldId id="351" r:id="rId7"/>
    <p:sldId id="295" r:id="rId8"/>
    <p:sldId id="279" r:id="rId9"/>
    <p:sldId id="293" r:id="rId10"/>
    <p:sldId id="292" r:id="rId11"/>
    <p:sldId id="335" r:id="rId12"/>
    <p:sldId id="280" r:id="rId13"/>
    <p:sldId id="339" r:id="rId14"/>
    <p:sldId id="346" r:id="rId15"/>
    <p:sldId id="357" r:id="rId16"/>
    <p:sldId id="344" r:id="rId17"/>
    <p:sldId id="345" r:id="rId18"/>
    <p:sldId id="361" r:id="rId19"/>
    <p:sldId id="306" r:id="rId20"/>
    <p:sldId id="353" r:id="rId21"/>
    <p:sldId id="349" r:id="rId22"/>
    <p:sldId id="310" r:id="rId23"/>
    <p:sldId id="350" r:id="rId24"/>
    <p:sldId id="354" r:id="rId25"/>
    <p:sldId id="355" r:id="rId26"/>
    <p:sldId id="313" r:id="rId27"/>
    <p:sldId id="362" r:id="rId28"/>
    <p:sldId id="348" r:id="rId29"/>
    <p:sldId id="315" r:id="rId30"/>
    <p:sldId id="316" r:id="rId31"/>
    <p:sldId id="363" r:id="rId32"/>
    <p:sldId id="317" r:id="rId33"/>
    <p:sldId id="358" r:id="rId34"/>
    <p:sldId id="328" r:id="rId35"/>
    <p:sldId id="364" r:id="rId36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91520" autoAdjust="0"/>
  </p:normalViewPr>
  <p:slideViewPr>
    <p:cSldViewPr snapToGrid="0">
      <p:cViewPr varScale="1">
        <p:scale>
          <a:sx n="96" d="100"/>
          <a:sy n="96" d="100"/>
        </p:scale>
        <p:origin x="1496" y="48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-332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658" y="71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pitchFamily="34" charset="0"/>
              </a:defRPr>
            </a:lvl1pPr>
          </a:lstStyle>
          <a:p>
            <a:fld id="{16DBFF4F-D3F5-4C77-AA6B-C0743CFF04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itchFamily="18" charset="0"/>
              </a:defRPr>
            </a:lvl1pPr>
          </a:lstStyle>
          <a:p>
            <a:fld id="{4DEC169A-EA50-4B16-9D2C-9AB2CD4F13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ACC211-FDA3-4586-BAEC-CDB41143A224}" type="slidenum">
              <a:rPr lang="en-US"/>
              <a:pPr/>
              <a:t>1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5E419F-A6D5-4A73-8264-F910DEF5F183}" type="slidenum">
              <a:rPr lang="en-US"/>
              <a:pPr/>
              <a:t>12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wrap="square"/>
          <a:lstStyle/>
          <a:p>
            <a:pPr algn="just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12B82-B84A-410B-85A0-D70F4325C732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257175"/>
            <a:ext cx="4648200" cy="348615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xfrm>
            <a:off x="288925" y="3870325"/>
            <a:ext cx="6462713" cy="4727575"/>
          </a:xfrm>
          <a:noFill/>
          <a:ln/>
        </p:spPr>
        <p:txBody>
          <a:bodyPr wrap="square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64FBA-3C68-4EC9-84A1-A4DE358E0604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/>
          <a:p>
            <a:pPr>
              <a:defRPr/>
            </a:pPr>
            <a:endParaRPr lang="en-US" dirty="0">
              <a:latin typeface="+mn-lt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square"/>
          <a:lstStyle/>
          <a:p>
            <a:pPr algn="just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251EC3-E54D-4AC6-96C9-67E18682E646}" type="slidenum">
              <a:rPr lang="en-US"/>
              <a:pPr/>
              <a:t>19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square"/>
          <a:lstStyle/>
          <a:p>
            <a:pPr algn="just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6013" y="271463"/>
            <a:ext cx="4648200" cy="348615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xfrm>
            <a:off x="152400" y="4038600"/>
            <a:ext cx="6430963" cy="4483100"/>
          </a:xfrm>
          <a:noFill/>
          <a:ln/>
        </p:spPr>
        <p:txBody>
          <a:bodyPr wrap="square"/>
          <a:lstStyle/>
          <a:p>
            <a:pPr marL="228600" indent="-228600" algn="just">
              <a:buFont typeface="Calibri" pitchFamily="34" charset="0"/>
              <a:buAutoNum type="arabicPeriod"/>
            </a:pPr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4C4FD-5D77-477C-8BE3-79E08B51CFAD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wrap="square"/>
          <a:lstStyle/>
          <a:p>
            <a:pPr algn="just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EC9DF-CC6C-4FAE-9E57-707A4960844F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EF4DA-B5E8-4665-A95D-67911731FA9D}" type="slidenum">
              <a:rPr lang="en-US"/>
              <a:pPr/>
              <a:t>22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3725" y="4416425"/>
            <a:ext cx="5867400" cy="4181475"/>
          </a:xfrm>
          <a:noFill/>
          <a:ln/>
        </p:spPr>
        <p:txBody>
          <a:bodyPr wrap="square" anchor="t"/>
          <a:lstStyle/>
          <a:p>
            <a:pPr algn="just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12044-B01B-40DA-B969-E04E875D60D4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xfrm>
            <a:off x="639763" y="4416425"/>
            <a:ext cx="5730875" cy="4181475"/>
          </a:xfrm>
          <a:noFill/>
          <a:ln/>
        </p:spPr>
        <p:txBody>
          <a:bodyPr wrap="square"/>
          <a:lstStyle/>
          <a:p>
            <a:pPr algn="just"/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DB1B6-F3DA-4B24-98B2-9BB9C71E18E3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42282-EBFB-49DC-93FB-97C4B4ED1796}" type="slidenum">
              <a:rPr lang="en-US"/>
              <a:pPr/>
              <a:t>24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8" y="4538663"/>
            <a:ext cx="6537325" cy="4181475"/>
          </a:xfrm>
          <a:noFill/>
          <a:ln/>
        </p:spPr>
        <p:txBody>
          <a:bodyPr wrap="square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5048EB-A77E-40B5-A99C-DC4D0E1224A0}" type="slidenum">
              <a:rPr lang="en-US"/>
              <a:pPr/>
              <a:t>25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4416425"/>
            <a:ext cx="6354762" cy="4181475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EF872-452A-484A-8641-F4CBA4AF1D2E}" type="slidenum">
              <a:rPr lang="en-US"/>
              <a:pPr/>
              <a:t>26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square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FCC19-093F-4438-8DB5-7A432FA91150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33ADBE-7021-461C-BF20-23BC441C60DA}" type="slidenum">
              <a:rPr lang="en-US"/>
              <a:pPr/>
              <a:t>29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97DB4-279C-4151-B458-3C303DC3438B}" type="slidenum">
              <a:rPr lang="en-US"/>
              <a:pPr/>
              <a:t>30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only customer we encountered who wanted bare metal was Riot Games of League of Legends fame.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C169A-EA50-4B16-9D2C-9AB2CD4F138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998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523FE-9BC8-43A1-AF4F-591A238DA962}" type="slidenum">
              <a:rPr lang="en-US"/>
              <a:pPr/>
              <a:t>32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3056C4-3F5C-40A5-8FE2-AFAEDBF942A0}" type="slidenum">
              <a:rPr lang="en-US"/>
              <a:pPr/>
              <a:t>34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A3538-0FD6-45CA-A9CD-826BDE3BD579}" type="slidenum">
              <a:rPr lang="en-US"/>
              <a:pPr/>
              <a:t>5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DC19E-2A94-4FF9-A9D3-13398D27E5FE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263BE-D08B-4D54-AB7B-59EE1E170033}" type="slidenum">
              <a:rPr lang="en-US"/>
              <a:pPr/>
              <a:t>7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738E9-DF74-4989-AB9C-BCDA03B8853E}" type="slidenum">
              <a:rPr lang="en-US"/>
              <a:pPr/>
              <a:t>8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1A6E7E-840E-4289-912A-01218A618D4E}" type="slidenum">
              <a:rPr lang="en-US"/>
              <a:pPr/>
              <a:t>9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61624-3B52-4C7C-860A-D39E926A480E}" type="slidenum">
              <a:rPr lang="en-US"/>
              <a:pPr/>
              <a:t>10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57C03-6FEE-4B6D-9FA2-68A053EB5491}" type="slidenum">
              <a:rPr lang="en-US"/>
              <a:pPr/>
              <a:t>11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70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Operating System Concepts – 8</a:t>
            </a:r>
            <a:r>
              <a:rPr lang="en-US" sz="1000" b="1" baseline="30000">
                <a:solidFill>
                  <a:srgbClr val="336699"/>
                </a:solidFill>
                <a:latin typeface="Helvetica" panose="020B0604020202020204" pitchFamily="34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 Edition,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4326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4257675" y="661352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2.</a:t>
            </a:r>
            <a:fld id="{B9A0B359-D33C-4E9B-A41F-CFECE58237BA}" type="slidenum">
              <a:rPr lang="en-US" sz="1000" b="1">
                <a:solidFill>
                  <a:srgbClr val="006699"/>
                </a:solidFill>
                <a:latin typeface="Helvetica" pitchFamily="3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sz="1000" b="1">
              <a:solidFill>
                <a:srgbClr val="006699"/>
              </a:solidFill>
              <a:latin typeface="Helvetica" pitchFamily="3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Silberschatz, Galvin and Gagne ©2009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5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panose="020B0604020202020204" pitchFamily="34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2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2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story_of_Unix" TargetMode="External"/><Relationship Id="rId2" Type="http://schemas.openxmlformats.org/officeDocument/2006/relationships/hyperlink" Target="https://www.youtube.com/watch?v=se0F1bLfFK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History_of_Linux#The_creation_of_Linux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anenbaum-Torvalds_debat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1475" y="1900238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Chapter 2:  Operating-System Structures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Example of Standard API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600" dirty="0">
                <a:ea typeface="ＭＳ Ｐゴシック" pitchFamily="34" charset="-128"/>
              </a:rPr>
              <a:t>Consider the </a:t>
            </a:r>
            <a:r>
              <a:rPr lang="en-US" sz="1600" dirty="0" err="1">
                <a:ea typeface="ＭＳ Ｐゴシック" pitchFamily="34" charset="-128"/>
              </a:rPr>
              <a:t>ReadFile</a:t>
            </a:r>
            <a:r>
              <a:rPr lang="en-US" sz="1600" dirty="0">
                <a:ea typeface="ＭＳ Ｐゴシック" pitchFamily="34" charset="-128"/>
              </a:rPr>
              <a:t>() function in the Win32 API—a function for reading from a file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en-US" sz="1600" dirty="0">
                <a:ea typeface="ＭＳ Ｐゴシック" pitchFamily="34" charset="-128"/>
              </a:rPr>
            </a:br>
            <a:br>
              <a:rPr lang="en-US" sz="1600" dirty="0">
                <a:ea typeface="ＭＳ Ｐゴシック" pitchFamily="34" charset="-128"/>
              </a:rPr>
            </a:br>
            <a:br>
              <a:rPr lang="en-US" sz="1600" dirty="0">
                <a:ea typeface="ＭＳ Ｐゴシック" pitchFamily="34" charset="-128"/>
              </a:rPr>
            </a:br>
            <a:br>
              <a:rPr lang="en-US" sz="1600" dirty="0">
                <a:ea typeface="ＭＳ Ｐゴシック" pitchFamily="34" charset="-128"/>
              </a:rPr>
            </a:b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br>
              <a:rPr lang="en-US" sz="1600" dirty="0">
                <a:ea typeface="ＭＳ Ｐゴシック" pitchFamily="34" charset="-128"/>
              </a:rPr>
            </a:br>
            <a:br>
              <a:rPr lang="en-US" sz="1600" dirty="0">
                <a:ea typeface="ＭＳ Ｐゴシック" pitchFamily="34" charset="-128"/>
              </a:rPr>
            </a:br>
            <a:br>
              <a:rPr lang="en-US" sz="1600" dirty="0">
                <a:ea typeface="ＭＳ Ｐゴシック" pitchFamily="34" charset="-128"/>
              </a:rPr>
            </a:br>
            <a:br>
              <a:rPr lang="en-US" sz="1600" dirty="0">
                <a:ea typeface="ＭＳ Ｐゴシック" pitchFamily="34" charset="-128"/>
              </a:rPr>
            </a:b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16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ea typeface="ＭＳ Ｐゴシック" pitchFamily="34" charset="-128"/>
              </a:rPr>
              <a:t>A description of the parameters passed to </a:t>
            </a:r>
            <a:r>
              <a:rPr lang="en-US" sz="1600" dirty="0" err="1">
                <a:ea typeface="ＭＳ Ｐゴシック" pitchFamily="34" charset="-128"/>
              </a:rPr>
              <a:t>ReadFile</a:t>
            </a:r>
            <a:r>
              <a:rPr lang="en-US" sz="1600" dirty="0">
                <a:ea typeface="ＭＳ Ｐゴシック" pitchFamily="34" charset="-128"/>
              </a:rPr>
              <a:t>()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ea typeface="ＭＳ Ｐゴシック" pitchFamily="34" charset="-128"/>
              </a:rPr>
              <a:t>HANDLE file—the file to be read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ea typeface="ＭＳ Ｐゴシック" pitchFamily="34" charset="-128"/>
              </a:rPr>
              <a:t>LPVOID buffer—a buffer where the data will be read into and written from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ea typeface="ＭＳ Ｐゴシック" pitchFamily="34" charset="-128"/>
              </a:rPr>
              <a:t>DWORD </a:t>
            </a:r>
            <a:r>
              <a:rPr lang="en-US" sz="1600" dirty="0" err="1">
                <a:ea typeface="ＭＳ Ｐゴシック" pitchFamily="34" charset="-128"/>
              </a:rPr>
              <a:t>bytesToRead</a:t>
            </a:r>
            <a:r>
              <a:rPr lang="en-US" sz="1600" dirty="0">
                <a:ea typeface="ＭＳ Ｐゴシック" pitchFamily="34" charset="-128"/>
              </a:rPr>
              <a:t>—the number of bytes to be read into the buffer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ea typeface="ＭＳ Ｐゴシック" pitchFamily="34" charset="-128"/>
              </a:rPr>
              <a:t>LPDWORD </a:t>
            </a:r>
            <a:r>
              <a:rPr lang="en-US" sz="1600" dirty="0" err="1">
                <a:ea typeface="ＭＳ Ｐゴシック" pitchFamily="34" charset="-128"/>
              </a:rPr>
              <a:t>bytesRead</a:t>
            </a:r>
            <a:r>
              <a:rPr lang="en-US" sz="1600" dirty="0">
                <a:ea typeface="ＭＳ Ｐゴシック" pitchFamily="34" charset="-128"/>
              </a:rPr>
              <a:t>—the number of bytes read during the last read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ea typeface="ＭＳ Ｐゴシック" pitchFamily="34" charset="-128"/>
              </a:rPr>
              <a:t>LPOVERLAPPED </a:t>
            </a:r>
            <a:r>
              <a:rPr lang="en-US" sz="1600" dirty="0" err="1">
                <a:ea typeface="ＭＳ Ｐゴシック" pitchFamily="34" charset="-128"/>
              </a:rPr>
              <a:t>ovl</a:t>
            </a:r>
            <a:r>
              <a:rPr lang="en-US" sz="1600" dirty="0">
                <a:ea typeface="ＭＳ Ｐゴシック" pitchFamily="34" charset="-128"/>
              </a:rPr>
              <a:t>—indicates if overlapped I/O is being used</a:t>
            </a:r>
          </a:p>
          <a:p>
            <a:pPr>
              <a:lnSpc>
                <a:spcPct val="90000"/>
              </a:lnSpc>
            </a:pPr>
            <a:endParaRPr lang="en-US" sz="1600" dirty="0">
              <a:ea typeface="ＭＳ Ｐゴシック" pitchFamily="34" charset="-128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 l="1031" t="29628" r="1031" b="29379"/>
          <a:stretch>
            <a:fillRect/>
          </a:stretch>
        </p:blipFill>
        <p:spPr bwMode="auto">
          <a:xfrm>
            <a:off x="1585913" y="1978025"/>
            <a:ext cx="6732587" cy="2112963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6388"/>
            <a:ext cx="8229600" cy="576262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Standard C Library Example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3163"/>
            <a:ext cx="7642225" cy="5078412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C program invoking printf() library call, which calls write() system call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 l="18286" t="2666" r="17346" b="1784"/>
          <a:stretch>
            <a:fillRect/>
          </a:stretch>
        </p:blipFill>
        <p:spPr bwMode="auto">
          <a:xfrm>
            <a:off x="2627313" y="2039938"/>
            <a:ext cx="3770312" cy="42862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Types of System Calls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Process control</a:t>
            </a:r>
          </a:p>
          <a:p>
            <a:r>
              <a:rPr lang="en-US">
                <a:ea typeface="ＭＳ Ｐゴシック" pitchFamily="34" charset="-128"/>
              </a:rPr>
              <a:t>File management</a:t>
            </a:r>
          </a:p>
          <a:p>
            <a:r>
              <a:rPr lang="en-US">
                <a:ea typeface="ＭＳ Ｐゴシック" pitchFamily="34" charset="-128"/>
              </a:rPr>
              <a:t>Device management</a:t>
            </a:r>
          </a:p>
          <a:p>
            <a:r>
              <a:rPr lang="en-US">
                <a:ea typeface="ＭＳ Ｐゴシック" pitchFamily="34" charset="-128"/>
              </a:rPr>
              <a:t>Information maintenance</a:t>
            </a:r>
          </a:p>
          <a:p>
            <a:r>
              <a:rPr lang="en-US">
                <a:ea typeface="ＭＳ Ｐゴシック" pitchFamily="34" charset="-128"/>
              </a:rPr>
              <a:t>Communications</a:t>
            </a:r>
          </a:p>
          <a:p>
            <a:r>
              <a:rPr lang="en-US">
                <a:ea typeface="ＭＳ Ｐゴシック" pitchFamily="34" charset="-128"/>
              </a:rPr>
              <a:t>Protection</a:t>
            </a:r>
          </a:p>
          <a:p>
            <a:pPr>
              <a:buFont typeface="Monotype Sorts" pitchFamily="2" charset="2"/>
              <a:buNone/>
            </a:pPr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042988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z="2800">
                <a:ea typeface="ＭＳ Ｐゴシック" pitchFamily="34" charset="-128"/>
              </a:rPr>
              <a:t>Examples of Windows and Unix System Calls</a:t>
            </a:r>
          </a:p>
        </p:txBody>
      </p:sp>
      <p:pic>
        <p:nvPicPr>
          <p:cNvPr id="25603" name="Picture 6" descr="OS8-p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8838" y="1203325"/>
            <a:ext cx="5395912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>
          <a:xfrm>
            <a:off x="635000" y="2816225"/>
            <a:ext cx="8229600" cy="576263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Kernels</a:t>
            </a:r>
            <a:br>
              <a:rPr lang="en-US">
                <a:ea typeface="ＭＳ Ｐゴシック" pitchFamily="34" charset="-128"/>
              </a:rPr>
            </a:br>
            <a:r>
              <a:rPr lang="en-US">
                <a:ea typeface="ＭＳ Ｐゴシック" pitchFamily="34" charset="-128"/>
              </a:rPr>
              <a:t>+</a:t>
            </a:r>
            <a:br>
              <a:rPr lang="en-US">
                <a:ea typeface="ＭＳ Ｐゴシック" pitchFamily="34" charset="-128"/>
              </a:rPr>
            </a:br>
            <a:r>
              <a:rPr lang="en-US">
                <a:ea typeface="ＭＳ Ｐゴシック" pitchFamily="34" charset="-128"/>
              </a:rPr>
              <a:t>Monolithic vs. microkernel models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Kernel based systems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Kernel-space</a:t>
            </a:r>
          </a:p>
          <a:p>
            <a:pPr lvl="1"/>
            <a:r>
              <a:rPr lang="en-US">
                <a:ea typeface="ＭＳ Ｐゴシック" pitchFamily="34" charset="-128"/>
              </a:rPr>
              <a:t>Sensitive stuff, controlled only by the OS</a:t>
            </a:r>
          </a:p>
          <a:p>
            <a:pPr lvl="1"/>
            <a:r>
              <a:rPr lang="en-US">
                <a:ea typeface="ＭＳ Ｐゴシック" pitchFamily="34" charset="-128"/>
              </a:rPr>
              <a:t>Provides the file system, CPU scheduling, memory management, and other operating-system functions;</a:t>
            </a:r>
          </a:p>
          <a:p>
            <a:pPr lvl="2"/>
            <a:r>
              <a:rPr lang="en-US">
                <a:ea typeface="ＭＳ Ｐゴシック" pitchFamily="34" charset="-128"/>
              </a:rPr>
              <a:t> a large number of functions for one level</a:t>
            </a:r>
          </a:p>
          <a:p>
            <a:pPr lvl="1"/>
            <a:r>
              <a:rPr lang="en-US">
                <a:ea typeface="ＭＳ Ｐゴシック" pitchFamily="34" charset="-128"/>
              </a:rPr>
              <a:t>An error in the kernel can crash the OS</a:t>
            </a:r>
          </a:p>
          <a:p>
            <a:r>
              <a:rPr lang="en-US">
                <a:ea typeface="ＭＳ Ｐゴシック" pitchFamily="34" charset="-128"/>
              </a:rPr>
              <a:t>User-space</a:t>
            </a:r>
          </a:p>
          <a:p>
            <a:pPr lvl="1"/>
            <a:r>
              <a:rPr lang="en-US">
                <a:ea typeface="ＭＳ Ｐゴシック" pitchFamily="34" charset="-128"/>
              </a:rPr>
              <a:t>Applications programs</a:t>
            </a:r>
          </a:p>
          <a:p>
            <a:pPr lvl="1"/>
            <a:r>
              <a:rPr lang="en-US">
                <a:ea typeface="ＭＳ Ｐゴシック" pitchFamily="34" charset="-128"/>
              </a:rPr>
              <a:t>Whatever they do, they cannot bring down the 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User mode and kernel mode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We need support from the hardware in order the separate the kernel and the user application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Without this, we cannot ensure that a (possibly malicious) software won’t override kernel memory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3366FF"/>
                </a:solidFill>
                <a:ea typeface="ＭＳ Ｐゴシック" pitchFamily="34" charset="-128"/>
              </a:rPr>
              <a:t>Mode bit </a:t>
            </a:r>
            <a:r>
              <a:rPr lang="en-US" dirty="0">
                <a:ea typeface="ＭＳ Ｐゴシック" pitchFamily="34" charset="-128"/>
              </a:rPr>
              <a:t>provided by hardware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Provides ability to distinguish when system is running user code or kernel code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Some instructions designated as </a:t>
            </a:r>
            <a:r>
              <a:rPr lang="en-US" b="1" dirty="0">
                <a:solidFill>
                  <a:srgbClr val="3366FF"/>
                </a:solidFill>
                <a:ea typeface="ＭＳ Ｐゴシック" pitchFamily="34" charset="-128"/>
              </a:rPr>
              <a:t>privileged</a:t>
            </a:r>
            <a:r>
              <a:rPr lang="en-US" dirty="0">
                <a:ea typeface="ＭＳ Ｐゴシック" pitchFamily="34" charset="-128"/>
              </a:rPr>
              <a:t>, only executable in kernel mode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System call changes mode to kernel, return from call resets it to user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From user mode to kernel mode: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Hardware interrupt: </a:t>
            </a:r>
            <a:r>
              <a:rPr lang="en-US" dirty="0" err="1">
                <a:ea typeface="ＭＳ Ｐゴシック" pitchFamily="34" charset="-128"/>
              </a:rPr>
              <a:t>e.g</a:t>
            </a:r>
            <a:r>
              <a:rPr lang="en-US" dirty="0">
                <a:ea typeface="ＭＳ Ｐゴシック" pitchFamily="34" charset="-128"/>
              </a:rPr>
              <a:t> external signal such as timer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Trap (software interrupt): you provide a number, but the OS determines where it is going to jump and how it will handle it.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From kernel mode to user mode: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Return from interrupt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57263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Transition from User to Kernel Mode</a:t>
            </a:r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925" y="2032000"/>
            <a:ext cx="7602538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FCFC2-AB64-40F9-A2A2-930AFC5B5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into the kernel?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62A70-ED82-45A3-9A26-BD3714F6F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requirement that as soon as we call an API function, we immediately enter kernel mode.</a:t>
            </a:r>
          </a:p>
          <a:p>
            <a:r>
              <a:rPr lang="en-US" dirty="0"/>
              <a:t>Maybe most of the work could be done outside the kernel!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26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92100"/>
            <a:ext cx="8229600" cy="576263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Traditional UNIX System Structure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888" y="1558925"/>
            <a:ext cx="6923087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89B27-89ED-4CBD-B0AE-9F6DCDE08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brief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B85CE-6A95-4A47-90AC-FE910B266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Cut here to the slide deck on early history</a:t>
            </a:r>
          </a:p>
          <a:p>
            <a:r>
              <a:rPr lang="en-US" dirty="0"/>
              <a:t>Punch card reader</a:t>
            </a:r>
          </a:p>
          <a:p>
            <a:pPr lvl="1"/>
            <a:r>
              <a:rPr lang="en-US" sz="2000" dirty="0">
                <a:hlinkClick r:id="rId2"/>
              </a:rPr>
              <a:t>https://www.youtube.com/watch?v=se0F1bLfFKY</a:t>
            </a:r>
            <a:endParaRPr lang="en-US" sz="2000" dirty="0"/>
          </a:p>
          <a:p>
            <a:r>
              <a:rPr lang="en-US" sz="2000" dirty="0"/>
              <a:t>Unix </a:t>
            </a:r>
          </a:p>
          <a:p>
            <a:pPr lvl="1"/>
            <a:r>
              <a:rPr lang="en-US" sz="2000" dirty="0">
                <a:hlinkClick r:id="rId3"/>
              </a:rPr>
              <a:t>https://en.wikipedia.org/wiki/History_of_Unix</a:t>
            </a:r>
            <a:endParaRPr lang="en-US" sz="2000" dirty="0"/>
          </a:p>
          <a:p>
            <a:r>
              <a:rPr lang="en-US" sz="2000" dirty="0"/>
              <a:t>Creation of Linux</a:t>
            </a:r>
            <a:endParaRPr lang="en-US" sz="2000" dirty="0">
              <a:hlinkClick r:id="rId4"/>
            </a:endParaRPr>
          </a:p>
          <a:p>
            <a:pPr lvl="1"/>
            <a:r>
              <a:rPr lang="en-US" sz="2000" dirty="0">
                <a:hlinkClick r:id="rId4"/>
              </a:rPr>
              <a:t>https://en.wikipedia.org/wiki/History_of_Linux#The_creation_of_Linux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7762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Monolithic kernel</a:t>
            </a:r>
          </a:p>
        </p:txBody>
      </p:sp>
      <p:sp>
        <p:nvSpPr>
          <p:cNvPr id="41987" name="Content Placeholder 1"/>
          <p:cNvSpPr>
            <a:spLocks noGrp="1"/>
          </p:cNvSpPr>
          <p:nvPr>
            <p:ph idx="1"/>
          </p:nvPr>
        </p:nvSpPr>
        <p:spPr>
          <a:xfrm>
            <a:off x="806450" y="1233488"/>
            <a:ext cx="8229600" cy="5140808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Idea: make the kernel self sufficient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All the basic functions go into the core OS 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All the code that runs in the OS process lies in the same address space. </a:t>
            </a:r>
          </a:p>
          <a:p>
            <a:r>
              <a:rPr lang="en-US" dirty="0">
                <a:ea typeface="ＭＳ Ｐゴシック" pitchFamily="34" charset="-128"/>
              </a:rPr>
              <a:t>(Claimed) benefits: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Writing logic is fairly easy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Once you are in the kernel, it is just regular function calls.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Code runs faster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Once you are in the kernel, no more context switches</a:t>
            </a:r>
          </a:p>
          <a:p>
            <a:r>
              <a:rPr lang="en-US" dirty="0">
                <a:ea typeface="ＭＳ Ｐゴシック" pitchFamily="34" charset="-128"/>
              </a:rPr>
              <a:t>(Claimed) drawbacks: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Not easy to port the operating system to new architectures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You need to port a lot of stuff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Very fragile (whatever that means)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A lot of code in kernel mode, a lot of things can go wrong.</a:t>
            </a:r>
          </a:p>
          <a:p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Monolithic kernel vs. microkernel</a:t>
            </a:r>
          </a:p>
        </p:txBody>
      </p:sp>
      <p:pic>
        <p:nvPicPr>
          <p:cNvPr id="44035" name="Content Placeholder 3" descr="OS-structure.svg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49375" y="1593850"/>
            <a:ext cx="7143750" cy="3810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Microkernels</a:t>
            </a:r>
            <a:endParaRPr lang="en-US" sz="2400">
              <a:ea typeface="ＭＳ Ｐゴシック" pitchFamily="34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88" y="1233488"/>
            <a:ext cx="8070850" cy="4530725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Idea: make the kernel small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Moves as much as possible from the kernel into “</a:t>
            </a:r>
            <a:r>
              <a:rPr lang="en-US" i="1" dirty="0">
                <a:ea typeface="ＭＳ Ｐゴシック" pitchFamily="34" charset="-128"/>
              </a:rPr>
              <a:t>user</a:t>
            </a:r>
            <a:r>
              <a:rPr lang="en-US" dirty="0">
                <a:ea typeface="ＭＳ Ｐゴシック" pitchFamily="34" charset="-128"/>
              </a:rPr>
              <a:t>” space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Communication takes place between user modules using message passing</a:t>
            </a:r>
          </a:p>
          <a:p>
            <a:r>
              <a:rPr lang="en-US" dirty="0">
                <a:ea typeface="ＭＳ Ｐゴシック" pitchFamily="34" charset="-128"/>
              </a:rPr>
              <a:t>(Claimed) benefits: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Easier to extend a microkernel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Easier to port the operating system to new architectures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More reliable (less code is running in kernel mode)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More secure</a:t>
            </a:r>
          </a:p>
          <a:p>
            <a:r>
              <a:rPr lang="en-US" dirty="0">
                <a:ea typeface="ＭＳ Ｐゴシック" pitchFamily="34" charset="-128"/>
              </a:rPr>
              <a:t>Drawbacks: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Performance overhead of user space to kernel space communication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Programming complexity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Microkernel – the glory and the fall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 the 1990s micro-kernels have been thought as the logical evolution of OS</a:t>
            </a:r>
          </a:p>
          <a:p>
            <a:pPr lvl="1"/>
            <a:r>
              <a:rPr lang="en-US" dirty="0">
                <a:ea typeface="ＭＳ Ｐゴシック" pitchFamily="34" charset="-128"/>
                <a:hlinkClick r:id="rId3"/>
              </a:rPr>
              <a:t>http://en.wikipedia.org/wiki/Tanenbaum-Torvalds_debate</a:t>
            </a:r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The Mach kernel was long seen as the replacement for the traditional Unix kernel</a:t>
            </a:r>
          </a:p>
          <a:p>
            <a:r>
              <a:rPr lang="en-US" dirty="0">
                <a:ea typeface="ＭＳ Ｐゴシック" pitchFamily="34" charset="-128"/>
              </a:rPr>
              <a:t>In practice, they turned out very difficult to program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Massive performance problems…. (1997 – Mach based system 50% slower than native Unix kernel)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Hard to know now whether this could have been fixed </a:t>
            </a:r>
          </a:p>
          <a:p>
            <a:r>
              <a:rPr lang="en-US" dirty="0">
                <a:ea typeface="ＭＳ Ｐゴシック" pitchFamily="34" charset="-128"/>
              </a:rPr>
              <a:t>None of the current OS-s are properly microkernel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Linux: monolithic kernel and proud of it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Windows: “Windows-NT”  - a so called hybrid kernel – very small parts outside the kernel</a:t>
            </a:r>
          </a:p>
          <a:p>
            <a:pPr lvl="1"/>
            <a:r>
              <a:rPr lang="en-US" dirty="0" err="1">
                <a:ea typeface="ＭＳ Ｐゴシック" pitchFamily="34" charset="-128"/>
              </a:rPr>
              <a:t>MacOS</a:t>
            </a:r>
            <a:r>
              <a:rPr lang="en-US" dirty="0">
                <a:ea typeface="ＭＳ Ｐゴシック" pitchFamily="34" charset="-128"/>
              </a:rPr>
              <a:t>: “XNU” – also hybrid kernel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Linux Kernel</a:t>
            </a:r>
          </a:p>
        </p:txBody>
      </p:sp>
      <p:pic>
        <p:nvPicPr>
          <p:cNvPr id="52227" name="Picture 2" descr="Diagram showing all the components of Linux for users, the kernel, and hardw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813" y="1333500"/>
            <a:ext cx="697071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Microsoft Windows Structure</a:t>
            </a:r>
          </a:p>
        </p:txBody>
      </p:sp>
      <p:pic>
        <p:nvPicPr>
          <p:cNvPr id="54275" name="Picture 1" descr="fg22_0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77950" y="1009650"/>
            <a:ext cx="6561138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Kernel modules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Most modern operating systems implement kernel modules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An object-oriented approach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Each core component is separate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Each talks to the others over known interfaces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Each is loadable as needed within the kernel</a:t>
            </a:r>
          </a:p>
          <a:p>
            <a:r>
              <a:rPr lang="en-US" dirty="0">
                <a:ea typeface="ＭＳ Ｐゴシック" pitchFamily="34" charset="-128"/>
              </a:rPr>
              <a:t>Kernel modules are not making an OS microkernel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They run inside the kernel, not outside it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… but obviously achieve some of the same modularity</a:t>
            </a:r>
          </a:p>
          <a:p>
            <a:pPr lvl="1">
              <a:buFont typeface="Monotype Sorts" pitchFamily="2" charset="2"/>
              <a:buNone/>
            </a:pPr>
            <a:endParaRPr lang="en-US" dirty="0">
              <a:ea typeface="ＭＳ Ｐゴシック" pitchFamily="34" charset="-128"/>
            </a:endParaRPr>
          </a:p>
          <a:p>
            <a:pPr lvl="1">
              <a:buFont typeface="Monotype Sorts" pitchFamily="2" charset="2"/>
              <a:buNone/>
            </a:pPr>
            <a:endParaRPr lang="en-US" dirty="0">
              <a:ea typeface="ＭＳ Ｐゴシック" pitchFamily="34" charset="-128"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/>
          <a:srcRect l="528" t="18747" r="351" b="19215"/>
          <a:stretch>
            <a:fillRect/>
          </a:stretch>
        </p:blipFill>
        <p:spPr bwMode="auto">
          <a:xfrm>
            <a:off x="2344738" y="4187825"/>
            <a:ext cx="4454525" cy="20923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6A512-7362-4157-9B37-72C00F6F3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User-space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453C3-415C-4804-90BC-091FF4ADB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I/O drivers that operate in the user space (“userland”) as an idea clearly did not go away</a:t>
            </a:r>
          </a:p>
          <a:p>
            <a:r>
              <a:rPr lang="en-US" dirty="0"/>
              <a:t>In fact, it is preferable to implement drivers in user space for many devices and OS components:</a:t>
            </a:r>
          </a:p>
          <a:p>
            <a:pPr lvl="1"/>
            <a:r>
              <a:rPr lang="en-US" dirty="0"/>
              <a:t>Windowing systems (e.g. X11)</a:t>
            </a:r>
          </a:p>
          <a:p>
            <a:pPr lvl="1"/>
            <a:r>
              <a:rPr lang="en-US" dirty="0"/>
              <a:t>Audio drivers</a:t>
            </a:r>
          </a:p>
          <a:p>
            <a:pPr lvl="1"/>
            <a:r>
              <a:rPr lang="en-US" dirty="0"/>
              <a:t>Some graphics components </a:t>
            </a:r>
          </a:p>
          <a:p>
            <a:pPr lvl="1"/>
            <a:r>
              <a:rPr lang="en-US" dirty="0"/>
              <a:t>Even some file system drivers (“fuse” – file system in </a:t>
            </a:r>
            <a:r>
              <a:rPr lang="en-US" dirty="0" err="1"/>
              <a:t>userspace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E.g. encrypted file systems, distributed file systems etc. can be implemented like this</a:t>
            </a:r>
          </a:p>
        </p:txBody>
      </p:sp>
    </p:spTree>
    <p:extLst>
      <p:ext uri="{BB962C8B-B14F-4D97-AF65-F5344CB8AC3E}">
        <p14:creationId xmlns:p14="http://schemas.microsoft.com/office/powerpoint/2010/main" val="2636051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3"/>
          <p:cNvSpPr>
            <a:spLocks noGrp="1"/>
          </p:cNvSpPr>
          <p:nvPr>
            <p:ph type="title"/>
          </p:nvPr>
        </p:nvSpPr>
        <p:spPr>
          <a:xfrm>
            <a:off x="495300" y="2797175"/>
            <a:ext cx="8229600" cy="576263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Virtual machines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Virtual Machines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368425"/>
            <a:ext cx="7839075" cy="4570413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We will call the physical machine the physically implemented computer system: processor, instruction set, memory etc.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The operating system runs on the machine</a:t>
            </a:r>
          </a:p>
          <a:p>
            <a:r>
              <a:rPr lang="en-US" dirty="0">
                <a:ea typeface="ＭＳ Ｐゴシック" pitchFamily="34" charset="-128"/>
              </a:rPr>
              <a:t>A virtual machine emulates a physical machine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Has processor, instruction set, memory etc.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These might or might not differ from the features of the underlying physical machine.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It can run an operating system, programs etc.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The OS and programs might or might not know that they are running on a physical or virtual hardware.</a:t>
            </a:r>
          </a:p>
          <a:p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1813" y="2592388"/>
            <a:ext cx="8229600" cy="576262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System calls and APIs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2975" y="306388"/>
            <a:ext cx="8229600" cy="576262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Virtual Machines History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8229600" cy="4892992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First appeared commercially in IBM mainframes in 1972</a:t>
            </a:r>
          </a:p>
          <a:p>
            <a:r>
              <a:rPr lang="en-US" dirty="0">
                <a:ea typeface="ＭＳ Ｐゴシック" pitchFamily="34" charset="-128"/>
              </a:rPr>
              <a:t>Fundamentally, multiple execution environments (different operating systems) can share the same hardware</a:t>
            </a:r>
          </a:p>
          <a:p>
            <a:r>
              <a:rPr lang="en-US" dirty="0">
                <a:ea typeface="ＭＳ Ｐゴシック" pitchFamily="34" charset="-128"/>
              </a:rPr>
              <a:t>Protected from each other</a:t>
            </a:r>
          </a:p>
          <a:p>
            <a:r>
              <a:rPr lang="en-US" dirty="0">
                <a:ea typeface="ＭＳ Ｐゴシック" pitchFamily="34" charset="-128"/>
              </a:rPr>
              <a:t>Some sharing of file can be permitted, controlled</a:t>
            </a:r>
          </a:p>
          <a:p>
            <a:r>
              <a:rPr lang="en-US" dirty="0">
                <a:ea typeface="ＭＳ Ｐゴシック" pitchFamily="34" charset="-128"/>
              </a:rPr>
              <a:t>Communicate with each other, other physical systems via networking</a:t>
            </a:r>
          </a:p>
          <a:p>
            <a:r>
              <a:rPr lang="en-US" dirty="0">
                <a:ea typeface="ＭＳ Ｐゴシック" pitchFamily="34" charset="-128"/>
              </a:rPr>
              <a:t>Consolidation</a:t>
            </a:r>
            <a:r>
              <a:rPr lang="en-US" dirty="0">
                <a:solidFill>
                  <a:srgbClr val="3366FF"/>
                </a:solidFill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of many low-resource use systems onto fewer busier systems</a:t>
            </a:r>
          </a:p>
          <a:p>
            <a:pPr>
              <a:buFont typeface="Monotype Sorts" pitchFamily="2" charset="2"/>
              <a:buNone/>
            </a:pPr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C89D-7403-4024-912B-0B0D4B6DB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VMs, enterprise and cloud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7E5ED-AE7E-4885-935F-CAA87022B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8229600" cy="5101051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Took off around 2005 in enterprise environments</a:t>
            </a:r>
          </a:p>
          <a:p>
            <a:pPr lvl="1"/>
            <a:r>
              <a:rPr lang="en-US" dirty="0" err="1">
                <a:ea typeface="ＭＳ Ｐゴシック" pitchFamily="34" charset="-128"/>
              </a:rPr>
              <a:t>Vmware</a:t>
            </a:r>
            <a:endParaRPr lang="en-US" dirty="0">
              <a:ea typeface="ＭＳ Ｐゴシック" pitchFamily="34" charset="-128"/>
            </a:endParaRPr>
          </a:p>
          <a:p>
            <a:pPr lvl="1"/>
            <a:r>
              <a:rPr lang="en-US" dirty="0" err="1">
                <a:ea typeface="ＭＳ Ｐゴシック" pitchFamily="34" charset="-128"/>
              </a:rPr>
              <a:t>Openstack</a:t>
            </a:r>
            <a:endParaRPr lang="en-US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Basically, directly running an OS on the hardware (“bare metal”) is almost unheard off in a data center. 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E.g. League of Legends servers by Riot Games</a:t>
            </a:r>
          </a:p>
          <a:p>
            <a:r>
              <a:rPr lang="en-US" dirty="0">
                <a:ea typeface="ＭＳ Ｐゴシック" pitchFamily="34" charset="-128"/>
              </a:rPr>
              <a:t>Cloud systems provide VMs paid by the hour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AWS EC2 (Amazon Elastic Compute Cloud)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Microsoft Azure VM instances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Google Cloud VM instances </a:t>
            </a:r>
          </a:p>
          <a:p>
            <a:r>
              <a:rPr lang="en-US" dirty="0">
                <a:ea typeface="ＭＳ Ｐゴシック" pitchFamily="34" charset="-128"/>
              </a:rPr>
              <a:t>Provisioning a new computer used to take weeks: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Order the hardware, install it, install software etc.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Now it takes seconds!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42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Virtual Machines (Cont)</a:t>
            </a:r>
          </a:p>
        </p:txBody>
      </p:sp>
      <p:sp>
        <p:nvSpPr>
          <p:cNvPr id="624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27088" y="1277938"/>
            <a:ext cx="7351712" cy="4830762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>
              <a:ea typeface="ＭＳ Ｐゴシック" pitchFamily="34" charset="-128"/>
            </a:endParaRPr>
          </a:p>
          <a:p>
            <a:pPr>
              <a:buFont typeface="Monotype Sorts" pitchFamily="2" charset="2"/>
              <a:buNone/>
            </a:pPr>
            <a:endParaRPr lang="en-US">
              <a:ea typeface="ＭＳ Ｐゴシック" pitchFamily="34" charset="-128"/>
            </a:endParaRPr>
          </a:p>
          <a:p>
            <a:pPr>
              <a:buFont typeface="Monotype Sorts" pitchFamily="2" charset="2"/>
              <a:buNone/>
            </a:pPr>
            <a:endParaRPr lang="en-US">
              <a:ea typeface="ＭＳ Ｐゴシック" pitchFamily="34" charset="-128"/>
            </a:endParaRPr>
          </a:p>
          <a:p>
            <a:pPr>
              <a:buFont typeface="Monotype Sorts" pitchFamily="2" charset="2"/>
              <a:buNone/>
            </a:pPr>
            <a:endParaRPr lang="en-US">
              <a:ea typeface="ＭＳ Ｐゴシック" pitchFamily="34" charset="-128"/>
            </a:endParaRPr>
          </a:p>
          <a:p>
            <a:pPr>
              <a:buFont typeface="Monotype Sorts" pitchFamily="2" charset="2"/>
              <a:buNone/>
            </a:pPr>
            <a:endParaRPr lang="en-US">
              <a:ea typeface="ＭＳ Ｐゴシック" pitchFamily="34" charset="-128"/>
            </a:endParaRPr>
          </a:p>
          <a:p>
            <a:pPr>
              <a:buFont typeface="Monotype Sorts" pitchFamily="2" charset="2"/>
              <a:buNone/>
            </a:pPr>
            <a:endParaRPr lang="en-US">
              <a:ea typeface="ＭＳ Ｐゴシック" pitchFamily="34" charset="-128"/>
            </a:endParaRPr>
          </a:p>
          <a:p>
            <a:pPr>
              <a:buFont typeface="Monotype Sorts" pitchFamily="2" charset="2"/>
              <a:buNone/>
            </a:pPr>
            <a:endParaRPr lang="en-US">
              <a:ea typeface="ＭＳ Ｐゴシック" pitchFamily="34" charset="-128"/>
            </a:endParaRPr>
          </a:p>
          <a:p>
            <a:pPr>
              <a:buFont typeface="Monotype Sorts" pitchFamily="2" charset="2"/>
              <a:buNone/>
            </a:pPr>
            <a:endParaRPr lang="en-US">
              <a:ea typeface="ＭＳ Ｐゴシック" pitchFamily="34" charset="-128"/>
            </a:endParaRPr>
          </a:p>
          <a:p>
            <a:pPr>
              <a:buFont typeface="Monotype Sorts" pitchFamily="2" charset="2"/>
              <a:buNone/>
            </a:pPr>
            <a:endParaRPr lang="en-US">
              <a:ea typeface="ＭＳ Ｐゴシック" pitchFamily="34" charset="-128"/>
            </a:endParaRPr>
          </a:p>
          <a:p>
            <a:pPr>
              <a:buFont typeface="Monotype Sorts" pitchFamily="2" charset="2"/>
              <a:buNone/>
            </a:pPr>
            <a:endParaRPr lang="en-US">
              <a:ea typeface="ＭＳ Ｐゴシック" pitchFamily="34" charset="-128"/>
            </a:endParaRPr>
          </a:p>
          <a:p>
            <a:pPr>
              <a:buFont typeface="Monotype Sorts" pitchFamily="2" charset="2"/>
              <a:buNone/>
            </a:pPr>
            <a:endParaRPr lang="en-US">
              <a:ea typeface="ＭＳ Ｐゴシック" pitchFamily="34" charset="-128"/>
            </a:endParaRPr>
          </a:p>
          <a:p>
            <a:pPr>
              <a:buFont typeface="Monotype Sorts" pitchFamily="2" charset="2"/>
              <a:buNone/>
            </a:pPr>
            <a:r>
              <a:rPr lang="en-US">
                <a:ea typeface="ＭＳ Ｐゴシック" pitchFamily="34" charset="-128"/>
              </a:rPr>
              <a:t>                             (a) Non-virtual machine (b) virtual machine</a:t>
            </a: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1951038" y="4573588"/>
            <a:ext cx="221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Non-virtual Machine</a:t>
            </a:r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5343525" y="4600575"/>
            <a:ext cx="175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Virtual Machine</a:t>
            </a:r>
          </a:p>
        </p:txBody>
      </p: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3"/>
          <a:srcRect l="2005" t="5991" r="1344" b="6357"/>
          <a:stretch>
            <a:fillRect/>
          </a:stretch>
        </p:blipFill>
        <p:spPr bwMode="auto">
          <a:xfrm>
            <a:off x="1506538" y="1362075"/>
            <a:ext cx="6026150" cy="40703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2471" name="Line 8"/>
          <p:cNvSpPr>
            <a:spLocks noChangeShapeType="1"/>
          </p:cNvSpPr>
          <p:nvPr/>
        </p:nvSpPr>
        <p:spPr bwMode="auto">
          <a:xfrm flipH="1">
            <a:off x="1495425" y="1365250"/>
            <a:ext cx="1493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472" name="Line 9"/>
          <p:cNvSpPr>
            <a:spLocks noChangeShapeType="1"/>
          </p:cNvSpPr>
          <p:nvPr/>
        </p:nvSpPr>
        <p:spPr bwMode="auto">
          <a:xfrm flipV="1">
            <a:off x="1495425" y="1392238"/>
            <a:ext cx="0" cy="3716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473" name="Line 12"/>
          <p:cNvSpPr>
            <a:spLocks noChangeShapeType="1"/>
          </p:cNvSpPr>
          <p:nvPr/>
        </p:nvSpPr>
        <p:spPr bwMode="auto">
          <a:xfrm flipH="1">
            <a:off x="4776788" y="1374775"/>
            <a:ext cx="2741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474" name="Line 13"/>
          <p:cNvSpPr>
            <a:spLocks noChangeShapeType="1"/>
          </p:cNvSpPr>
          <p:nvPr/>
        </p:nvSpPr>
        <p:spPr bwMode="auto">
          <a:xfrm flipV="1">
            <a:off x="7546975" y="1377950"/>
            <a:ext cx="0" cy="3744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virtual machine terminologies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virtualization</a:t>
            </a:r>
          </a:p>
          <a:p>
            <a:pPr lvl="1"/>
            <a:r>
              <a:rPr lang="en-US" dirty="0"/>
              <a:t>Simulate enough hardware to allow running an unmodified guest OS</a:t>
            </a:r>
          </a:p>
          <a:p>
            <a:pPr lvl="1"/>
            <a:r>
              <a:rPr lang="en-US" dirty="0"/>
              <a:t>Can even do different hardware</a:t>
            </a:r>
          </a:p>
          <a:p>
            <a:r>
              <a:rPr lang="en-US" dirty="0"/>
              <a:t>Hardware assisted virtualization</a:t>
            </a:r>
          </a:p>
          <a:p>
            <a:pPr lvl="1"/>
            <a:r>
              <a:rPr lang="en-US" dirty="0"/>
              <a:t>Use the hardware (primarily, the CPU) to help in </a:t>
            </a:r>
            <a:r>
              <a:rPr lang="en-US" dirty="0" err="1"/>
              <a:t>virtualizing</a:t>
            </a:r>
            <a:endParaRPr lang="en-US" dirty="0"/>
          </a:p>
          <a:p>
            <a:pPr lvl="1"/>
            <a:r>
              <a:rPr lang="en-US" dirty="0" err="1"/>
              <a:t>Eg</a:t>
            </a:r>
            <a:r>
              <a:rPr lang="en-US" dirty="0"/>
              <a:t>. KVM, </a:t>
            </a:r>
            <a:r>
              <a:rPr lang="en-US" dirty="0" err="1"/>
              <a:t>Xen</a:t>
            </a:r>
            <a:r>
              <a:rPr lang="en-US" dirty="0"/>
              <a:t>, Parallels Desktop for Mac, </a:t>
            </a:r>
            <a:r>
              <a:rPr lang="en-US" dirty="0" err="1"/>
              <a:t>Vmware</a:t>
            </a:r>
            <a:r>
              <a:rPr lang="en-US" dirty="0"/>
              <a:t> Fusion, </a:t>
            </a:r>
            <a:r>
              <a:rPr lang="en-US" dirty="0" err="1"/>
              <a:t>Vmware</a:t>
            </a:r>
            <a:r>
              <a:rPr lang="en-US" dirty="0"/>
              <a:t> Workstation</a:t>
            </a:r>
          </a:p>
          <a:p>
            <a:r>
              <a:rPr lang="en-US" dirty="0"/>
              <a:t>Software based virtualization</a:t>
            </a:r>
          </a:p>
          <a:p>
            <a:pPr lvl="1"/>
            <a:r>
              <a:rPr lang="en-US" dirty="0"/>
              <a:t>Virtualization without the help of the hardware. Normally, you cannot do full virtualization. 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dirty="0" err="1"/>
              <a:t>VirtualBox</a:t>
            </a:r>
            <a:endParaRPr lang="en-US" dirty="0"/>
          </a:p>
          <a:p>
            <a:r>
              <a:rPr lang="en-US" dirty="0"/>
              <a:t>Operating system level virtualization (not exactly virtual machines, but they approximate it)</a:t>
            </a:r>
          </a:p>
          <a:p>
            <a:pPr lvl="1"/>
            <a:r>
              <a:rPr lang="en-US" dirty="0"/>
              <a:t>Linux containers (LXC)</a:t>
            </a:r>
          </a:p>
          <a:p>
            <a:pPr lvl="1"/>
            <a:r>
              <a:rPr lang="en-US" dirty="0" err="1"/>
              <a:t>Docker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The Java Virtual Machine</a:t>
            </a:r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5538" y="1931988"/>
            <a:ext cx="72215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CDB7A-757F-41E7-915E-DE8CD777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5B62A-488A-4BB8-B5B8-7BFAAB84C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JVM creates a machine which is different from the processor architectures it is running on.</a:t>
            </a:r>
          </a:p>
          <a:p>
            <a:pPr lvl="1"/>
            <a:r>
              <a:rPr lang="en-US" dirty="0"/>
              <a:t>It is _very_ different from both the Intel, MIPS and ARM instruction sets</a:t>
            </a:r>
          </a:p>
          <a:p>
            <a:pPr lvl="1"/>
            <a:r>
              <a:rPr lang="en-US" dirty="0"/>
              <a:t>It is a mixture of a stack machine and register machine</a:t>
            </a:r>
          </a:p>
          <a:p>
            <a:r>
              <a:rPr lang="en-US" dirty="0"/>
              <a:t>Attempts to implement it in hardware were not commercially successful</a:t>
            </a:r>
          </a:p>
          <a:p>
            <a:r>
              <a:rPr lang="en-US" dirty="0"/>
              <a:t>It is a machine which is essentially </a:t>
            </a:r>
            <a:r>
              <a:rPr lang="en-US"/>
              <a:t>always emulated!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0ACD-899F-4108-B76C-F2BBEE065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EC098-0645-43FB-957C-0116084AF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 use the operating system as a library, and just compile it together with the application. </a:t>
            </a:r>
          </a:p>
          <a:p>
            <a:pPr lvl="1"/>
            <a:r>
              <a:rPr lang="en-US" dirty="0"/>
              <a:t>Then, all the operations involving I/O could be simple </a:t>
            </a:r>
            <a:r>
              <a:rPr lang="en-US" b="1" dirty="0"/>
              <a:t>function calls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had been done before. If you only want to run a single program, it is ok. </a:t>
            </a:r>
          </a:p>
          <a:p>
            <a:pPr lvl="1"/>
            <a:r>
              <a:rPr lang="en-US" dirty="0"/>
              <a:t>For multiple programs: bad idea! Safety, reliability…</a:t>
            </a:r>
          </a:p>
          <a:p>
            <a:r>
              <a:rPr lang="en-US" dirty="0"/>
              <a:t>We want to </a:t>
            </a:r>
            <a:r>
              <a:rPr lang="en-US" b="1" dirty="0"/>
              <a:t>separate</a:t>
            </a:r>
            <a:r>
              <a:rPr lang="en-US" dirty="0"/>
              <a:t> the OS and the application programs</a:t>
            </a:r>
          </a:p>
          <a:p>
            <a:pPr lvl="1"/>
            <a:r>
              <a:rPr lang="en-US" dirty="0"/>
              <a:t>Instead of a regular function call, which would allow the program unlimited access to the OS functions …</a:t>
            </a:r>
          </a:p>
          <a:p>
            <a:pPr lvl="1"/>
            <a:r>
              <a:rPr lang="en-US" dirty="0"/>
              <a:t>We have a </a:t>
            </a:r>
            <a:r>
              <a:rPr lang="en-US" b="1" dirty="0"/>
              <a:t>system call</a:t>
            </a:r>
            <a:r>
              <a:rPr lang="en-US" dirty="0"/>
              <a:t> – the program asks the OS to do something, then it hands over the control to the OS.</a:t>
            </a:r>
          </a:p>
          <a:p>
            <a:pPr lvl="1"/>
            <a:r>
              <a:rPr lang="en-US" dirty="0"/>
              <a:t>The OS might or might not do it. </a:t>
            </a:r>
          </a:p>
        </p:txBody>
      </p:sp>
    </p:spTree>
    <p:extLst>
      <p:ext uri="{BB962C8B-B14F-4D97-AF65-F5344CB8AC3E}">
        <p14:creationId xmlns:p14="http://schemas.microsoft.com/office/powerpoint/2010/main" val="383403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System Call Implementation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Typically, a number associated with each system call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System-call interface maintains a table indexed according to these numbers</a:t>
            </a:r>
          </a:p>
          <a:p>
            <a:r>
              <a:rPr lang="en-US" dirty="0">
                <a:ea typeface="ＭＳ Ｐゴシック" pitchFamily="34" charset="-128"/>
              </a:rPr>
              <a:t>The system call interface invokes intended system call in OS kernel and returns status of the system call and any return values</a:t>
            </a:r>
          </a:p>
          <a:p>
            <a:r>
              <a:rPr lang="en-US" dirty="0">
                <a:ea typeface="ＭＳ Ｐゴシック" pitchFamily="34" charset="-128"/>
              </a:rPr>
              <a:t>The typical way to request a system call is through a </a:t>
            </a:r>
            <a:r>
              <a:rPr lang="en-US" b="1" dirty="0">
                <a:ea typeface="ＭＳ Ｐゴシック" pitchFamily="34" charset="-128"/>
              </a:rPr>
              <a:t>trap (software interrupt)</a:t>
            </a:r>
            <a:r>
              <a:rPr lang="en-US" dirty="0">
                <a:ea typeface="ＭＳ Ｐゴシック" pitchFamily="34" charset="-128"/>
              </a:rPr>
              <a:t> 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Usually involves assembly language programming, as you need to transfer information in registers, memory blocks </a:t>
            </a:r>
            <a:r>
              <a:rPr lang="en-US" dirty="0" err="1">
                <a:ea typeface="ＭＳ Ｐゴシック" pitchFamily="34" charset="-128"/>
              </a:rPr>
              <a:t>etc</a:t>
            </a:r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The caller need know nothing about how the system call is implemented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Just needs to obey API and understand what OS will do as a result call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Most details of  OS interface hidden from programmer by API  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Managed by run-time support library (set of functions built into libraries included with compiler)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 of system call (MS-DOS)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06450" y="1233488"/>
            <a:ext cx="8229600" cy="51562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		MOV DI,1000H </a:t>
            </a:r>
          </a:p>
          <a:p>
            <a:pPr>
              <a:buFont typeface="Monotype Sorts" pitchFamily="2" charset="2"/>
              <a:buNone/>
            </a:pPr>
            <a:r>
              <a:rPr lang="en-US"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		MOV AH,01H </a:t>
            </a:r>
          </a:p>
          <a:p>
            <a:pPr>
              <a:buFont typeface="Monotype Sorts" pitchFamily="2" charset="2"/>
              <a:buNone/>
            </a:pPr>
            <a:r>
              <a:rPr lang="en-US"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LOOP 	INT 21H </a:t>
            </a:r>
          </a:p>
          <a:p>
            <a:pPr>
              <a:buFont typeface="Monotype Sorts" pitchFamily="2" charset="2"/>
              <a:buNone/>
            </a:pPr>
            <a:r>
              <a:rPr lang="en-US"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		CMP AL,0DH </a:t>
            </a:r>
          </a:p>
          <a:p>
            <a:pPr>
              <a:buFont typeface="Monotype Sorts" pitchFamily="2" charset="2"/>
              <a:buNone/>
            </a:pPr>
            <a:r>
              <a:rPr lang="en-US"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		JE END </a:t>
            </a:r>
          </a:p>
          <a:p>
            <a:pPr>
              <a:buFont typeface="Monotype Sorts" pitchFamily="2" charset="2"/>
              <a:buNone/>
            </a:pPr>
            <a:r>
              <a:rPr lang="en-US"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		MOV [DI],AL </a:t>
            </a:r>
          </a:p>
          <a:p>
            <a:pPr>
              <a:buFont typeface="Monotype Sorts" pitchFamily="2" charset="2"/>
              <a:buNone/>
            </a:pPr>
            <a:r>
              <a:rPr lang="en-US"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		INC DI </a:t>
            </a:r>
          </a:p>
          <a:p>
            <a:pPr>
              <a:buFont typeface="Monotype Sorts" pitchFamily="2" charset="2"/>
              <a:buNone/>
            </a:pPr>
            <a:r>
              <a:rPr lang="en-US"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		JMP LOOP</a:t>
            </a:r>
          </a:p>
          <a:p>
            <a:pPr>
              <a:buFont typeface="Monotype Sorts" pitchFamily="2" charset="2"/>
              <a:buNone/>
            </a:pPr>
            <a:r>
              <a:rPr lang="en-US"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END</a:t>
            </a:r>
          </a:p>
          <a:p>
            <a:pPr>
              <a:buFont typeface="Monotype Sorts" pitchFamily="2" charset="2"/>
              <a:buNone/>
            </a:pPr>
            <a:r>
              <a:rPr lang="en-US">
                <a:ea typeface="ＭＳ Ｐゴシック" pitchFamily="34" charset="-128"/>
                <a:cs typeface="Consolas" pitchFamily="49" charset="0"/>
              </a:rPr>
              <a:t>This code reads from the console using system call 01H the characters until the end-of-line character (0D = 10) will be encountered and puts it to the location 1000H.</a:t>
            </a:r>
          </a:p>
          <a:p>
            <a:pPr>
              <a:buFont typeface="Monotype Sorts" pitchFamily="2" charset="2"/>
              <a:buNone/>
            </a:pPr>
            <a:r>
              <a:rPr lang="en-US"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System Call Parameter Passing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Often, more information is required than simply identity of desired system call</a:t>
            </a:r>
          </a:p>
          <a:p>
            <a:pPr lvl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Exact type and amount of information vary according to OS and call</a:t>
            </a:r>
          </a:p>
          <a:p>
            <a:pPr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Three general methods used to pass parameters to the OS</a:t>
            </a:r>
          </a:p>
          <a:p>
            <a:pPr lvl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Simplest:  pass the parameters in </a:t>
            </a:r>
            <a:r>
              <a:rPr lang="en-US" i="1">
                <a:ea typeface="ＭＳ Ｐゴシック" pitchFamily="34" charset="-128"/>
              </a:rPr>
              <a:t>registers</a:t>
            </a:r>
          </a:p>
          <a:p>
            <a:pPr lvl="2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 In some cases, may be more parameters than registers</a:t>
            </a:r>
          </a:p>
          <a:p>
            <a:pPr lvl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Parameters stored in a </a:t>
            </a:r>
            <a:r>
              <a:rPr lang="en-US" i="1">
                <a:ea typeface="ＭＳ Ｐゴシック" pitchFamily="34" charset="-128"/>
              </a:rPr>
              <a:t>block, </a:t>
            </a:r>
            <a:r>
              <a:rPr lang="en-US">
                <a:ea typeface="ＭＳ Ｐゴシック" pitchFamily="34" charset="-128"/>
              </a:rPr>
              <a:t>or table, in memory, and address of block passed as a parameter in a register </a:t>
            </a:r>
          </a:p>
          <a:p>
            <a:pPr lvl="2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This approach taken by Linux and Solaris</a:t>
            </a:r>
          </a:p>
          <a:p>
            <a:pPr lvl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Parameters placed, or </a:t>
            </a:r>
            <a:r>
              <a:rPr lang="en-US" i="1">
                <a:ea typeface="ＭＳ Ｐゴシック" pitchFamily="34" charset="-128"/>
              </a:rPr>
              <a:t>pushed, </a:t>
            </a:r>
            <a:r>
              <a:rPr lang="en-US">
                <a:ea typeface="ＭＳ Ｐゴシック" pitchFamily="34" charset="-128"/>
              </a:rPr>
              <a:t>onto the </a:t>
            </a:r>
            <a:r>
              <a:rPr lang="en-US" i="1">
                <a:ea typeface="ＭＳ Ｐゴシック" pitchFamily="34" charset="-128"/>
              </a:rPr>
              <a:t>stack </a:t>
            </a:r>
            <a:r>
              <a:rPr lang="en-US">
                <a:ea typeface="ＭＳ Ｐゴシック" pitchFamily="34" charset="-128"/>
              </a:rPr>
              <a:t>by the program and </a:t>
            </a:r>
            <a:r>
              <a:rPr lang="en-US" i="1">
                <a:ea typeface="ＭＳ Ｐゴシック" pitchFamily="34" charset="-128"/>
              </a:rPr>
              <a:t>popped </a:t>
            </a:r>
            <a:r>
              <a:rPr lang="en-US">
                <a:ea typeface="ＭＳ Ｐゴシック" pitchFamily="34" charset="-128"/>
              </a:rPr>
              <a:t>off the stack by the operating system</a:t>
            </a:r>
          </a:p>
          <a:p>
            <a:pPr lvl="1">
              <a:lnSpc>
                <a:spcPct val="90000"/>
              </a:lnSpc>
            </a:pPr>
            <a:r>
              <a:rPr lang="en-US">
                <a:ea typeface="ＭＳ Ｐゴシック" pitchFamily="34" charset="-128"/>
              </a:rPr>
              <a:t>Block and stack methods do not limit the number or length of parameters being passed</a:t>
            </a:r>
          </a:p>
          <a:p>
            <a:pPr lvl="1">
              <a:lnSpc>
                <a:spcPct val="90000"/>
              </a:lnSpc>
            </a:pPr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System Calls and APIs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The operating systems usually provide a standard library of higher level APIs which wrap the raw system call into something more </a:t>
            </a:r>
            <a:r>
              <a:rPr lang="en-US" dirty="0" err="1">
                <a:ea typeface="ＭＳ Ｐゴシック" pitchFamily="34" charset="-128"/>
              </a:rPr>
              <a:t>managable</a:t>
            </a:r>
            <a:endParaRPr lang="en-US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Typically written in a high-level language (C or C++)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Might be further wrapped in language specific interfaces</a:t>
            </a:r>
          </a:p>
          <a:p>
            <a:r>
              <a:rPr lang="en-US" dirty="0">
                <a:ea typeface="ＭＳ Ｐゴシック" pitchFamily="34" charset="-128"/>
              </a:rPr>
              <a:t>The collection of the APIs define the operating systems programming model: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As long as you stick to them, your programs will be portable (but might need to be recompiled)</a:t>
            </a:r>
          </a:p>
          <a:p>
            <a:r>
              <a:rPr lang="en-US" dirty="0">
                <a:ea typeface="ＭＳ Ｐゴシック" pitchFamily="34" charset="-128"/>
              </a:rPr>
              <a:t>Three most common APIs are 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Win32 API for Windows, 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POSIX API for POSIX-based systems (including virtually all versions of UNIX, Linux, and Mac OS X)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Java API for the Java virtual machine (JVM)</a:t>
            </a:r>
          </a:p>
          <a:p>
            <a:r>
              <a:rPr lang="en-US" dirty="0">
                <a:ea typeface="ＭＳ Ｐゴシック" pitchFamily="34" charset="-128"/>
              </a:rPr>
              <a:t>For the rest of the class, we will usually call the wrapped call in the API as a “system call”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API – System Call – OS Relationship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/>
          <a:srcRect l="751" t="9875" r="937" b="10126"/>
          <a:stretch>
            <a:fillRect/>
          </a:stretch>
        </p:blipFill>
        <p:spPr bwMode="auto">
          <a:xfrm>
            <a:off x="981075" y="1500188"/>
            <a:ext cx="7489825" cy="4570412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9137</TotalTime>
  <Words>2037</Words>
  <Application>Microsoft Office PowerPoint</Application>
  <PresentationFormat>On-screen Show (4:3)</PresentationFormat>
  <Paragraphs>260</Paragraphs>
  <Slides>35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Consolas</vt:lpstr>
      <vt:lpstr>Helvetica</vt:lpstr>
      <vt:lpstr>Monotype Sorts</vt:lpstr>
      <vt:lpstr>Times New Roman</vt:lpstr>
      <vt:lpstr>Verdana</vt:lpstr>
      <vt:lpstr>Webdings</vt:lpstr>
      <vt:lpstr>os-8</vt:lpstr>
      <vt:lpstr>Chapter 2:  Operating-System Structures</vt:lpstr>
      <vt:lpstr>A very brief history</vt:lpstr>
      <vt:lpstr>System calls and APIs</vt:lpstr>
      <vt:lpstr>System calls</vt:lpstr>
      <vt:lpstr>System Call Implementation</vt:lpstr>
      <vt:lpstr>Example of system call (MS-DOS)</vt:lpstr>
      <vt:lpstr>System Call Parameter Passing</vt:lpstr>
      <vt:lpstr>System Calls and APIs</vt:lpstr>
      <vt:lpstr>API – System Call – OS Relationship</vt:lpstr>
      <vt:lpstr>Example of Standard API</vt:lpstr>
      <vt:lpstr>Standard C Library Example</vt:lpstr>
      <vt:lpstr>Types of System Calls</vt:lpstr>
      <vt:lpstr>Examples of Windows and Unix System Calls</vt:lpstr>
      <vt:lpstr>Kernels + Monolithic vs. microkernel models</vt:lpstr>
      <vt:lpstr>Kernel based systems</vt:lpstr>
      <vt:lpstr>User mode and kernel mode</vt:lpstr>
      <vt:lpstr>Transition from User to Kernel Mode</vt:lpstr>
      <vt:lpstr>What goes into the kernel?</vt:lpstr>
      <vt:lpstr>Traditional UNIX System Structure</vt:lpstr>
      <vt:lpstr>Monolithic kernel</vt:lpstr>
      <vt:lpstr>Monolithic kernel vs. microkernel</vt:lpstr>
      <vt:lpstr>Microkernels</vt:lpstr>
      <vt:lpstr>Microkernel – the glory and the fall</vt:lpstr>
      <vt:lpstr>Linux Kernel</vt:lpstr>
      <vt:lpstr>Microsoft Windows Structure</vt:lpstr>
      <vt:lpstr>Kernel modules</vt:lpstr>
      <vt:lpstr>User-space drivers</vt:lpstr>
      <vt:lpstr>Virtual machines</vt:lpstr>
      <vt:lpstr>Virtual Machines</vt:lpstr>
      <vt:lpstr>Virtual Machines History</vt:lpstr>
      <vt:lpstr>VMs, enterprise and cloud computing</vt:lpstr>
      <vt:lpstr>Virtual Machines (Cont)</vt:lpstr>
      <vt:lpstr>Some virtual machine terminologies</vt:lpstr>
      <vt:lpstr>The Java Virtual Machine</vt:lpstr>
      <vt:lpstr>Java VM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lboloni</cp:lastModifiedBy>
  <cp:revision>142</cp:revision>
  <cp:lastPrinted>2014-08-27T16:54:27Z</cp:lastPrinted>
  <dcterms:created xsi:type="dcterms:W3CDTF">2008-07-03T15:26:00Z</dcterms:created>
  <dcterms:modified xsi:type="dcterms:W3CDTF">2020-01-16T00:04:16Z</dcterms:modified>
</cp:coreProperties>
</file>