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27" r:id="rId2"/>
    <p:sldId id="345" r:id="rId3"/>
    <p:sldId id="264" r:id="rId4"/>
    <p:sldId id="285" r:id="rId5"/>
    <p:sldId id="330" r:id="rId6"/>
    <p:sldId id="340" r:id="rId7"/>
    <p:sldId id="332" r:id="rId8"/>
    <p:sldId id="333" r:id="rId9"/>
    <p:sldId id="339" r:id="rId10"/>
    <p:sldId id="341" r:id="rId11"/>
    <p:sldId id="279" r:id="rId12"/>
    <p:sldId id="280" r:id="rId13"/>
    <p:sldId id="281" r:id="rId14"/>
    <p:sldId id="282" r:id="rId15"/>
    <p:sldId id="303" r:id="rId16"/>
    <p:sldId id="283" r:id="rId17"/>
    <p:sldId id="258" r:id="rId18"/>
    <p:sldId id="286" r:id="rId19"/>
    <p:sldId id="259" r:id="rId20"/>
    <p:sldId id="304" r:id="rId21"/>
    <p:sldId id="257" r:id="rId22"/>
    <p:sldId id="334" r:id="rId23"/>
    <p:sldId id="288" r:id="rId24"/>
    <p:sldId id="342" r:id="rId25"/>
    <p:sldId id="343" r:id="rId26"/>
    <p:sldId id="265" r:id="rId27"/>
    <p:sldId id="344" r:id="rId28"/>
    <p:sldId id="287" r:id="rId29"/>
    <p:sldId id="305" r:id="rId30"/>
    <p:sldId id="306" r:id="rId31"/>
    <p:sldId id="307" r:id="rId32"/>
    <p:sldId id="308" r:id="rId33"/>
    <p:sldId id="309" r:id="rId34"/>
    <p:sldId id="310" r:id="rId3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7">
          <p15:clr>
            <a:srgbClr val="A4A3A4"/>
          </p15:clr>
        </p15:guide>
        <p15:guide id="2" pos="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84" y="52"/>
      </p:cViewPr>
      <p:guideLst>
        <p:guide orient="horz" pos="807"/>
        <p:guide pos="5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5C74CE9B-F38C-41BF-9E16-52782671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6889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79721D73-ED40-4B47-B827-9D8017A3E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EB93C-362C-4138-A2DE-856E5AF7DA3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78511-8AC8-4F4B-989E-8ACC1A0E9DE7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E3580-28FB-43FA-9219-55C3735373C7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259AA-C0A6-4A7F-B0C1-C700D8DD3FFF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0931C-1B86-416D-98D7-9EC8BFC3C000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F7918-9AAC-4E2D-ADA3-8BE9E700B7C3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88E28-8277-4EDC-A8F4-9A5A51F4364F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83772-C625-465D-AA0A-102756DCD49E}" type="slidenum">
              <a:rPr lang="en-US"/>
              <a:pPr/>
              <a:t>20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9526D-9929-41D1-B746-78D280B59017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2FCA1-31CC-400F-A77F-D050FD83EC84}" type="slidenum">
              <a:rPr lang="en-US"/>
              <a:pPr/>
              <a:t>23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84995-975D-4718-AEED-8D8874AF0104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E8B89-9AC1-4BDB-95BA-DB4527E3FD17}" type="slidenum">
              <a:rPr lang="en-US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A5C13-7D01-4471-A9B8-8418E944331C}" type="slidenum">
              <a:rPr lang="en-US"/>
              <a:pPr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0AE3E-C962-4806-90DC-2D36CB6ADD3E}" type="slidenum">
              <a:rPr lang="en-US"/>
              <a:pPr/>
              <a:t>26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252EC-6E2E-4906-87F1-95A18307294A}" type="slidenum">
              <a:rPr lang="en-US"/>
              <a:pPr/>
              <a:t>28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63721-55F4-469F-9F6B-142679BD4ADD}" type="slidenum">
              <a:rPr lang="en-US"/>
              <a:pPr/>
              <a:t>29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EF2DC-CE42-468C-8A76-D78FD8C5D044}" type="slidenum">
              <a:rPr lang="en-US"/>
              <a:pPr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1FED2-07BD-41CB-BEB8-75A192927AD3}" type="slidenum">
              <a:rPr lang="en-US"/>
              <a:pPr/>
              <a:t>31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11EB4-9C31-4172-B60F-84EFC6EDA5A2}" type="slidenum">
              <a:rPr lang="en-US"/>
              <a:pPr/>
              <a:t>32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6CB08-F3A9-4F57-8F7A-121F162FC8D2}" type="slidenum">
              <a:rPr lang="en-US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E4DE3-EE75-4E83-92FC-22797E2BCECE}" type="slidenum">
              <a:rPr lang="en-US"/>
              <a:pPr/>
              <a:t>34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1C9D-510D-4D36-8482-D096C5205383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C8B26-C2D5-4358-8E6F-A1044085AA26}" type="slidenum">
              <a:rPr lang="en-US"/>
              <a:pPr/>
              <a:t>11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26158-C118-4F71-B84B-04604514F006}" type="slidenum">
              <a:rPr lang="en-US"/>
              <a:pPr/>
              <a:t>12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106EB-E465-42E8-9326-6EB4BF0AE9F7}" type="slidenum">
              <a:rPr lang="en-US"/>
              <a:pPr/>
              <a:t>13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4.</a:t>
            </a:r>
            <a:fld id="{6163FCC4-D915-4E53-BAE7-A323BC81D1D2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4:  Threads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73" y="1515485"/>
            <a:ext cx="8229600" cy="1495570"/>
          </a:xfrm>
        </p:spPr>
        <p:txBody>
          <a:bodyPr/>
          <a:lstStyle/>
          <a:p>
            <a:r>
              <a:rPr lang="en-US" dirty="0"/>
              <a:t>Implementation details:</a:t>
            </a:r>
            <a:br>
              <a:rPr lang="en-US" dirty="0"/>
            </a:br>
            <a:r>
              <a:rPr lang="en-US" dirty="0"/>
              <a:t>user threads, kernel threads, </a:t>
            </a:r>
            <a:br>
              <a:rPr lang="en-US" dirty="0"/>
            </a:br>
            <a:r>
              <a:rPr lang="en-US" dirty="0"/>
              <a:t>mapping models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User Threads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Thread management done by user-level threads library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Three frequently encountered thread libraries:</a:t>
            </a:r>
          </a:p>
          <a:p>
            <a:pPr lvl="1"/>
            <a:r>
              <a:rPr lang="en-US" dirty="0"/>
              <a:t> POSIX </a:t>
            </a:r>
            <a:r>
              <a:rPr lang="en-US" dirty="0" err="1"/>
              <a:t>Pthreads</a:t>
            </a:r>
            <a:endParaRPr lang="en-US" i="1" dirty="0"/>
          </a:p>
          <a:p>
            <a:pPr lvl="1"/>
            <a:r>
              <a:rPr lang="en-US" dirty="0"/>
              <a:t> Win32 threads</a:t>
            </a:r>
          </a:p>
          <a:p>
            <a:pPr lvl="1"/>
            <a:r>
              <a:rPr lang="en-US" dirty="0"/>
              <a:t> Java threads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 Threads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Supported by the Kernel</a:t>
            </a:r>
            <a:br>
              <a:rPr lang="en-US"/>
            </a:br>
            <a:endParaRPr lang="en-US"/>
          </a:p>
          <a:p>
            <a:r>
              <a:rPr lang="en-US"/>
              <a:t>Examples</a:t>
            </a:r>
          </a:p>
          <a:p>
            <a:pPr lvl="1"/>
            <a:r>
              <a:rPr lang="en-US"/>
              <a:t>Windows XP/2000</a:t>
            </a:r>
          </a:p>
          <a:p>
            <a:pPr lvl="1"/>
            <a:r>
              <a:rPr lang="en-US"/>
              <a:t>Solaris</a:t>
            </a:r>
          </a:p>
          <a:p>
            <a:pPr lvl="1"/>
            <a:r>
              <a:rPr lang="en-US"/>
              <a:t>Linux</a:t>
            </a:r>
          </a:p>
          <a:p>
            <a:pPr lvl="1"/>
            <a:r>
              <a:rPr lang="en-US"/>
              <a:t>Tru64 UNIX</a:t>
            </a:r>
          </a:p>
          <a:p>
            <a:pPr lvl="1"/>
            <a:r>
              <a:rPr lang="en-US"/>
              <a:t>Mac OS 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Multithreading Models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Many-to-One</a:t>
            </a:r>
            <a:br>
              <a:rPr lang="en-US"/>
            </a:br>
            <a:endParaRPr lang="en-US"/>
          </a:p>
          <a:p>
            <a:r>
              <a:rPr lang="en-US"/>
              <a:t>One-to-One</a:t>
            </a:r>
            <a:br>
              <a:rPr lang="en-US"/>
            </a:br>
            <a:endParaRPr lang="en-US"/>
          </a:p>
          <a:p>
            <a:r>
              <a:rPr lang="en-US"/>
              <a:t>Many-to-Many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Many-to-One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user-level threads mapped to single kernel thread</a:t>
            </a:r>
          </a:p>
          <a:p>
            <a:r>
              <a:rPr lang="en-US"/>
              <a:t>Examples:</a:t>
            </a:r>
          </a:p>
          <a:p>
            <a:pPr lvl="1"/>
            <a:r>
              <a:rPr lang="en-US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>
                <a:solidFill>
                  <a:srgbClr val="3366FF"/>
                </a:solidFill>
              </a:rPr>
              <a:t>GNU Portable Threads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Many-to-One Model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8" y="1473200"/>
            <a:ext cx="4800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One-to-One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user-level thread maps to kernel thread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Windows NT/XP/2000</a:t>
            </a:r>
          </a:p>
          <a:p>
            <a:pPr lvl="1"/>
            <a:r>
              <a:rPr lang="en-US"/>
              <a:t>Linux</a:t>
            </a:r>
          </a:p>
          <a:p>
            <a:pPr lvl="1"/>
            <a:r>
              <a:rPr lang="en-US"/>
              <a:t>Solaris 9 and later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One-to-one Model</a:t>
            </a: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2027238"/>
            <a:ext cx="747553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Many-to-Many Model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74800"/>
            <a:ext cx="6894512" cy="4445000"/>
          </a:xfrm>
        </p:spPr>
        <p:txBody>
          <a:bodyPr/>
          <a:lstStyle/>
          <a:p>
            <a:r>
              <a:rPr lang="en-US"/>
              <a:t>Allows many user level threads to be mapped to many kernel threads</a:t>
            </a:r>
          </a:p>
          <a:p>
            <a:r>
              <a:rPr lang="en-US"/>
              <a:t>Allows the  operating system to create a sufficient number of kernel threads</a:t>
            </a:r>
          </a:p>
          <a:p>
            <a:r>
              <a:rPr lang="en-US"/>
              <a:t>Solaris prior to version 9</a:t>
            </a:r>
          </a:p>
          <a:p>
            <a:r>
              <a:rPr lang="en-US"/>
              <a:t>Windows NT/2000 with the </a:t>
            </a:r>
            <a:r>
              <a:rPr lang="en-US" i="1"/>
              <a:t>ThreadFiber</a:t>
            </a:r>
            <a:r>
              <a:rPr lang="en-US"/>
              <a:t> package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Many-to-Many Model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7888" y="1344613"/>
            <a:ext cx="51530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2103-1EDE-489F-A482-1AAD9DDF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Multi-threaded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A329-6982-4EDD-A7B1-EC203D19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a single program counter PC, you have multiple PCs.</a:t>
            </a:r>
          </a:p>
          <a:p>
            <a:r>
              <a:rPr lang="en-US" dirty="0"/>
              <a:t>Another way to see it: multiple processes but they share the memory </a:t>
            </a:r>
          </a:p>
          <a:p>
            <a:r>
              <a:rPr lang="en-US" dirty="0"/>
              <a:t>Different threads have their own context: e.g. registers.</a:t>
            </a:r>
          </a:p>
          <a:p>
            <a:r>
              <a:rPr lang="en-US" dirty="0"/>
              <a:t>Threads also have their own stack!</a:t>
            </a:r>
          </a:p>
        </p:txBody>
      </p:sp>
    </p:spTree>
    <p:extLst>
      <p:ext uri="{BB962C8B-B14F-4D97-AF65-F5344CB8AC3E}">
        <p14:creationId xmlns:p14="http://schemas.microsoft.com/office/powerpoint/2010/main" val="4239982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Two-level Model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47800"/>
            <a:ext cx="6502400" cy="4456113"/>
          </a:xfrm>
        </p:spPr>
        <p:txBody>
          <a:bodyPr/>
          <a:lstStyle/>
          <a:p>
            <a:r>
              <a:rPr lang="en-US"/>
              <a:t>Similar to M:M, except that it allows a user thread to be </a:t>
            </a:r>
            <a:r>
              <a:rPr lang="en-US" b="1"/>
              <a:t>bound</a:t>
            </a:r>
            <a:r>
              <a:rPr lang="en-US"/>
              <a:t> to kernel thread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IRIX</a:t>
            </a:r>
          </a:p>
          <a:p>
            <a:pPr lvl="1"/>
            <a:r>
              <a:rPr lang="en-US"/>
              <a:t>HP-UX</a:t>
            </a:r>
          </a:p>
          <a:p>
            <a:pPr lvl="1"/>
            <a:r>
              <a:rPr lang="en-US"/>
              <a:t>Tru64 UNIX</a:t>
            </a:r>
          </a:p>
          <a:p>
            <a:pPr lvl="1"/>
            <a:r>
              <a:rPr lang="en-US"/>
              <a:t>Solaris 8 and earlier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Two-level Model</a:t>
            </a:r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7975" y="1581150"/>
            <a:ext cx="59420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 Libraries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3366FF"/>
                </a:solidFill>
              </a:rPr>
              <a:t>thread library </a:t>
            </a:r>
            <a:r>
              <a:rPr lang="en-US" dirty="0"/>
              <a:t>provides the programmer with an API for creating and managing threads</a:t>
            </a:r>
          </a:p>
          <a:p>
            <a:r>
              <a:rPr lang="en-US" dirty="0"/>
              <a:t>Two primary ways of implementing it:</a:t>
            </a:r>
          </a:p>
          <a:p>
            <a:pPr lvl="1"/>
            <a:r>
              <a:rPr lang="en-US" dirty="0"/>
              <a:t>Library entirely in user space</a:t>
            </a:r>
          </a:p>
          <a:p>
            <a:pPr lvl="2"/>
            <a:r>
              <a:rPr lang="en-US" dirty="0"/>
              <a:t>These are usually called </a:t>
            </a:r>
            <a:r>
              <a:rPr lang="en-US" dirty="0">
                <a:solidFill>
                  <a:srgbClr val="0070C0"/>
                </a:solidFill>
              </a:rPr>
              <a:t>green threads</a:t>
            </a:r>
          </a:p>
          <a:p>
            <a:pPr lvl="2"/>
            <a:r>
              <a:rPr lang="en-US" dirty="0"/>
              <a:t>A variation called </a:t>
            </a:r>
            <a:r>
              <a:rPr lang="en-US" dirty="0">
                <a:solidFill>
                  <a:srgbClr val="0070C0"/>
                </a:solidFill>
              </a:rPr>
              <a:t>fibers</a:t>
            </a:r>
            <a:r>
              <a:rPr lang="en-US" dirty="0"/>
              <a:t> – even more lightweight than threads, use cooperative multitasking between each other (no pre-emptive scheduling)</a:t>
            </a:r>
          </a:p>
          <a:p>
            <a:pPr lvl="1"/>
            <a:r>
              <a:rPr lang="en-US" dirty="0"/>
              <a:t>Kernel-level library supported by the OS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Pthreads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645275" cy="4465637"/>
          </a:xfrm>
        </p:spPr>
        <p:txBody>
          <a:bodyPr/>
          <a:lstStyle/>
          <a:p>
            <a:r>
              <a:rPr lang="en-US" dirty="0"/>
              <a:t>A POSIX standard (IEEE 1003.1c) API for thread creation and synchronization</a:t>
            </a:r>
          </a:p>
          <a:p>
            <a:r>
              <a:rPr lang="en-US" dirty="0"/>
              <a:t>API specifies behavior of the thread library, implementation is up to development of the library</a:t>
            </a:r>
          </a:p>
          <a:p>
            <a:r>
              <a:rPr lang="en-US" dirty="0"/>
              <a:t>Common in UNIX operating systems (Solaris, Linux, Mac OS X)</a:t>
            </a:r>
          </a:p>
          <a:p>
            <a:r>
              <a:rPr lang="en-US" dirty="0"/>
              <a:t>May be provided either as user-level or kernel-level</a:t>
            </a:r>
          </a:p>
          <a:p>
            <a:endParaRPr lang="en-US" dirty="0"/>
          </a:p>
          <a:p>
            <a:pPr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Threading in Linux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45309"/>
            <a:ext cx="7457930" cy="4810991"/>
          </a:xfrm>
        </p:spPr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Initially: weak threading support, </a:t>
            </a:r>
            <a:r>
              <a:rPr lang="en-US" dirty="0" err="1"/>
              <a:t>userland</a:t>
            </a:r>
            <a:r>
              <a:rPr lang="en-US" dirty="0"/>
              <a:t> threading implementations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LinuxThreads</a:t>
            </a:r>
            <a:r>
              <a:rPr lang="en-US" dirty="0"/>
              <a:t>” – a partial POSIX thread implementation (until Linux 2.6 – current is 4.2)</a:t>
            </a:r>
          </a:p>
          <a:p>
            <a:pPr lvl="2"/>
            <a:r>
              <a:rPr lang="en-US" dirty="0"/>
              <a:t>Used processes for implementation </a:t>
            </a:r>
          </a:p>
          <a:p>
            <a:pPr lvl="2"/>
            <a:r>
              <a:rPr lang="en-US" dirty="0"/>
              <a:t>Clone system call: create a process sharing the parent’s address space</a:t>
            </a:r>
          </a:p>
          <a:p>
            <a:r>
              <a:rPr lang="en-US" dirty="0"/>
              <a:t>Current model: NTPL – Native POSIX Thread Library (part of Linux kernel since 2003 – 2.6)</a:t>
            </a:r>
          </a:p>
          <a:p>
            <a:pPr lvl="1"/>
            <a:r>
              <a:rPr lang="en-US" dirty="0"/>
              <a:t>Compatible with the POSIX thread model</a:t>
            </a:r>
          </a:p>
          <a:p>
            <a:pPr lvl="1"/>
            <a:r>
              <a:rPr lang="en-US" dirty="0"/>
              <a:t>Primary abstraction in the Kernel is still the process.</a:t>
            </a:r>
          </a:p>
          <a:p>
            <a:pPr lvl="1"/>
            <a:r>
              <a:rPr lang="en-US" dirty="0"/>
              <a:t>1-1 threads library: 1 thread matches 1 kernel task</a:t>
            </a:r>
          </a:p>
          <a:p>
            <a:pPr lvl="1"/>
            <a:r>
              <a:rPr lang="en-US" dirty="0"/>
              <a:t>Still uses the clone() call, but called from NTPL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Windows Threads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82700"/>
            <a:ext cx="6777037" cy="4587875"/>
          </a:xfrm>
        </p:spPr>
        <p:txBody>
          <a:bodyPr/>
          <a:lstStyle/>
          <a:p>
            <a:r>
              <a:rPr lang="en-US" dirty="0"/>
              <a:t>Implements the one-to-one mapping, kernel-level</a:t>
            </a:r>
          </a:p>
          <a:p>
            <a:r>
              <a:rPr lang="en-US" dirty="0"/>
              <a:t>Each thread contains</a:t>
            </a:r>
          </a:p>
          <a:p>
            <a:pPr lvl="1"/>
            <a:r>
              <a:rPr lang="en-US" dirty="0"/>
              <a:t>A thread id</a:t>
            </a:r>
          </a:p>
          <a:p>
            <a:pPr lvl="1"/>
            <a:r>
              <a:rPr lang="en-US" dirty="0"/>
              <a:t>Register set</a:t>
            </a:r>
          </a:p>
          <a:p>
            <a:pPr lvl="1"/>
            <a:r>
              <a:rPr lang="en-US" dirty="0"/>
              <a:t>Separate user and kernel stacks</a:t>
            </a:r>
          </a:p>
          <a:p>
            <a:pPr lvl="1"/>
            <a:r>
              <a:rPr lang="en-US" dirty="0"/>
              <a:t>Private data storage area</a:t>
            </a:r>
          </a:p>
          <a:p>
            <a:r>
              <a:rPr lang="en-US" dirty="0"/>
              <a:t>The register set, stacks, and private storage area are known as the </a:t>
            </a:r>
            <a:r>
              <a:rPr lang="en-US" dirty="0">
                <a:solidFill>
                  <a:srgbClr val="3366FF"/>
                </a:solidFill>
              </a:rPr>
              <a:t>context </a:t>
            </a:r>
            <a:r>
              <a:rPr lang="en-US" dirty="0"/>
              <a:t>of the threads</a:t>
            </a:r>
          </a:p>
          <a:p>
            <a:r>
              <a:rPr lang="en-US" dirty="0"/>
              <a:t>The primary data structures of a thread include:</a:t>
            </a:r>
          </a:p>
          <a:p>
            <a:pPr lvl="1"/>
            <a:r>
              <a:rPr lang="en-US" dirty="0"/>
              <a:t>ETHREAD (executive thread block)</a:t>
            </a:r>
          </a:p>
          <a:p>
            <a:pPr lvl="1"/>
            <a:r>
              <a:rPr lang="en-US" dirty="0"/>
              <a:t>KTHREAD (kernel thread block)</a:t>
            </a:r>
          </a:p>
          <a:p>
            <a:pPr lvl="1"/>
            <a:r>
              <a:rPr lang="en-US" dirty="0"/>
              <a:t>TEB (thread environment block)</a:t>
            </a:r>
          </a:p>
          <a:p>
            <a:pPr>
              <a:buFont typeface="Monotype Sorts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Java Threads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031037" cy="3098800"/>
          </a:xfrm>
        </p:spPr>
        <p:txBody>
          <a:bodyPr/>
          <a:lstStyle/>
          <a:p>
            <a:r>
              <a:rPr lang="en-US" dirty="0"/>
              <a:t>Java threads are managed by the JVM</a:t>
            </a:r>
          </a:p>
          <a:p>
            <a:r>
              <a:rPr lang="en-US" dirty="0"/>
              <a:t>Typically implemented using the threads model provided by underlying OS</a:t>
            </a:r>
          </a:p>
          <a:p>
            <a:pPr lvl="1"/>
            <a:r>
              <a:rPr lang="en-US" dirty="0"/>
              <a:t>… but historically, there was a green threads library…</a:t>
            </a:r>
          </a:p>
          <a:p>
            <a:r>
              <a:rPr lang="en-US" dirty="0"/>
              <a:t>Java threads may be created by:</a:t>
            </a:r>
          </a:p>
          <a:p>
            <a:pPr lvl="1"/>
            <a:r>
              <a:rPr lang="en-US" dirty="0"/>
              <a:t>Extending Thread class</a:t>
            </a:r>
          </a:p>
          <a:p>
            <a:pPr lvl="1"/>
            <a:r>
              <a:rPr lang="en-US" dirty="0"/>
              <a:t>Implementing the </a:t>
            </a:r>
            <a:r>
              <a:rPr lang="en-US" dirty="0" err="1"/>
              <a:t>Runnable</a:t>
            </a:r>
            <a:r>
              <a:rPr lang="en-US" dirty="0"/>
              <a:t> interface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734686"/>
            <a:ext cx="8229600" cy="576262"/>
          </a:xfrm>
        </p:spPr>
        <p:txBody>
          <a:bodyPr/>
          <a:lstStyle/>
          <a:p>
            <a:r>
              <a:rPr lang="en-US" dirty="0"/>
              <a:t>Miscellaneous issues in threading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Threading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388" y="1485900"/>
            <a:ext cx="7351712" cy="4483100"/>
          </a:xfrm>
        </p:spPr>
        <p:txBody>
          <a:bodyPr/>
          <a:lstStyle/>
          <a:p>
            <a:r>
              <a:rPr lang="en-US"/>
              <a:t>Semantics of </a:t>
            </a:r>
            <a:r>
              <a:rPr lang="en-US" b="1"/>
              <a:t>fork()</a:t>
            </a:r>
            <a:r>
              <a:rPr lang="en-US"/>
              <a:t> and </a:t>
            </a:r>
            <a:r>
              <a:rPr lang="en-US" b="1"/>
              <a:t>exec()</a:t>
            </a:r>
            <a:r>
              <a:rPr lang="en-US"/>
              <a:t> system calls</a:t>
            </a:r>
          </a:p>
          <a:p>
            <a:r>
              <a:rPr lang="en-US">
                <a:solidFill>
                  <a:srgbClr val="3366FF"/>
                </a:solidFill>
              </a:rPr>
              <a:t>Thread cancellation </a:t>
            </a:r>
            <a:r>
              <a:rPr lang="en-US"/>
              <a:t>of </a:t>
            </a:r>
            <a:r>
              <a:rPr lang="en-US">
                <a:solidFill>
                  <a:srgbClr val="3366FF"/>
                </a:solidFill>
              </a:rPr>
              <a:t>target thread</a:t>
            </a:r>
          </a:p>
          <a:p>
            <a:pPr lvl="1"/>
            <a:r>
              <a:rPr lang="en-US"/>
              <a:t>Asynchronous or deferred</a:t>
            </a:r>
          </a:p>
          <a:p>
            <a:r>
              <a:rPr lang="en-US">
                <a:solidFill>
                  <a:srgbClr val="3366FF"/>
                </a:solidFill>
              </a:rPr>
              <a:t>Signal </a:t>
            </a:r>
            <a:r>
              <a:rPr lang="en-US"/>
              <a:t>handling</a:t>
            </a:r>
          </a:p>
          <a:p>
            <a:r>
              <a:rPr lang="en-US">
                <a:solidFill>
                  <a:srgbClr val="3366FF"/>
                </a:solidFill>
              </a:rPr>
              <a:t>Thread pools</a:t>
            </a:r>
          </a:p>
          <a:p>
            <a:r>
              <a:rPr lang="en-US">
                <a:solidFill>
                  <a:srgbClr val="3366FF"/>
                </a:solidFill>
              </a:rPr>
              <a:t>Thread-specific data</a:t>
            </a:r>
          </a:p>
          <a:p>
            <a:r>
              <a:rPr lang="en-US">
                <a:solidFill>
                  <a:srgbClr val="3366FF"/>
                </a:solidFill>
              </a:rPr>
              <a:t>Scheduler activations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Semantics of fork() and exec()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</a:t>
            </a:r>
            <a:r>
              <a:rPr lang="en-US" b="1"/>
              <a:t>fork()</a:t>
            </a:r>
            <a:r>
              <a:rPr lang="en-US"/>
              <a:t> duplicate only the calling thread or all threads?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/>
              <a:t>Single and Multithreaded Processes</a:t>
            </a:r>
          </a:p>
        </p:txBody>
      </p:sp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5725" y="1349375"/>
            <a:ext cx="660082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 Cancellation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35100"/>
            <a:ext cx="6646862" cy="4430713"/>
          </a:xfrm>
        </p:spPr>
        <p:txBody>
          <a:bodyPr/>
          <a:lstStyle/>
          <a:p>
            <a:r>
              <a:rPr lang="en-US"/>
              <a:t>Terminating a thread before it has finished</a:t>
            </a:r>
          </a:p>
          <a:p>
            <a:r>
              <a:rPr lang="en-US"/>
              <a:t>Two general approaches:</a:t>
            </a:r>
          </a:p>
          <a:p>
            <a:pPr lvl="1"/>
            <a:r>
              <a:rPr lang="en-US" b="1"/>
              <a:t>Asynchronous cancellation</a:t>
            </a:r>
            <a:r>
              <a:rPr lang="en-US"/>
              <a:t> terminates the target thread  immediately</a:t>
            </a:r>
          </a:p>
          <a:p>
            <a:pPr lvl="1"/>
            <a:r>
              <a:rPr lang="en-US" b="1"/>
              <a:t>Deferred cancellation</a:t>
            </a:r>
            <a:r>
              <a:rPr lang="en-US"/>
              <a:t> allows the target thread to periodically check if it should be cancelled</a:t>
            </a:r>
          </a:p>
          <a:p>
            <a:pPr lvl="1">
              <a:buFont typeface="Monotype Sorts" charset="2"/>
              <a:buNone/>
            </a:pP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Signal Handling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97000"/>
            <a:ext cx="7064375" cy="4457700"/>
          </a:xfrm>
        </p:spPr>
        <p:txBody>
          <a:bodyPr/>
          <a:lstStyle/>
          <a:p>
            <a:pPr marL="381000" indent="-381000"/>
            <a:r>
              <a:rPr lang="en-US"/>
              <a:t>Signals are used in UNIX systems to notify a process that a particular event has occurred</a:t>
            </a:r>
          </a:p>
          <a:p>
            <a:pPr marL="381000" indent="-381000"/>
            <a:r>
              <a:rPr lang="en-US"/>
              <a:t>A </a:t>
            </a:r>
            <a:r>
              <a:rPr lang="en-US">
                <a:solidFill>
                  <a:srgbClr val="3366FF"/>
                </a:solidFill>
              </a:rPr>
              <a:t>signal handler </a:t>
            </a:r>
            <a:r>
              <a:rPr lang="en-US"/>
              <a:t>is used to process signals</a:t>
            </a:r>
          </a:p>
          <a:p>
            <a:pPr marL="800100" lvl="1" indent="-342900">
              <a:buFont typeface="Webdings" charset="2"/>
              <a:buAutoNum type="arabicPeriod"/>
            </a:pPr>
            <a:r>
              <a:rPr lang="en-US"/>
              <a:t>Signal is generated by particular event</a:t>
            </a:r>
          </a:p>
          <a:p>
            <a:pPr marL="800100" lvl="1" indent="-342900">
              <a:buFont typeface="Webdings" charset="2"/>
              <a:buAutoNum type="arabicPeriod"/>
            </a:pPr>
            <a:r>
              <a:rPr lang="en-US"/>
              <a:t>Signal is delivered to a process</a:t>
            </a:r>
          </a:p>
          <a:p>
            <a:pPr marL="800100" lvl="1" indent="-342900">
              <a:buFont typeface="Webdings" charset="2"/>
              <a:buAutoNum type="arabicPeriod"/>
            </a:pPr>
            <a:r>
              <a:rPr lang="en-US"/>
              <a:t>Signal is handled</a:t>
            </a:r>
          </a:p>
          <a:p>
            <a:pPr marL="381000" indent="-381000"/>
            <a:r>
              <a:rPr lang="en-US"/>
              <a:t>Options:</a:t>
            </a:r>
          </a:p>
          <a:p>
            <a:pPr marL="800100" lvl="1" indent="-342900"/>
            <a:r>
              <a:rPr lang="en-US"/>
              <a:t>Deliver the signal to the thread to which the signal applies</a:t>
            </a:r>
          </a:p>
          <a:p>
            <a:pPr marL="800100" lvl="1" indent="-342900"/>
            <a:r>
              <a:rPr lang="en-US"/>
              <a:t>Deliver the signal to every thread in the process</a:t>
            </a:r>
          </a:p>
          <a:p>
            <a:pPr marL="800100" lvl="1" indent="-342900"/>
            <a:r>
              <a:rPr lang="en-US"/>
              <a:t>Deliver the signal to certain threads in the process</a:t>
            </a:r>
          </a:p>
          <a:p>
            <a:pPr marL="800100" lvl="1" indent="-342900"/>
            <a:r>
              <a:rPr lang="en-US"/>
              <a:t>Assign a specific threa to receive all signals for the process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 Pools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31113" cy="4478337"/>
          </a:xfrm>
        </p:spPr>
        <p:txBody>
          <a:bodyPr/>
          <a:lstStyle/>
          <a:p>
            <a:r>
              <a:rPr lang="en-US"/>
              <a:t>Create a number of threads in a pool where they await work</a:t>
            </a:r>
          </a:p>
          <a:p>
            <a:r>
              <a:rPr lang="en-US"/>
              <a:t>Advantages:</a:t>
            </a:r>
          </a:p>
          <a:p>
            <a:pPr lvl="1"/>
            <a:r>
              <a:rPr lang="en-US"/>
              <a:t>Usually slightly faster to service a request with an existing thread than create a new thread</a:t>
            </a:r>
          </a:p>
          <a:p>
            <a:pPr lvl="1"/>
            <a:r>
              <a:rPr lang="en-US"/>
              <a:t>Allows the number of threads in the application(s) to be bound to the size of the pool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 Specific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029450" cy="4478337"/>
          </a:xfrm>
        </p:spPr>
        <p:txBody>
          <a:bodyPr/>
          <a:lstStyle/>
          <a:p>
            <a:r>
              <a:rPr lang="en-US"/>
              <a:t>Allows each thread to have its own copy of data</a:t>
            </a:r>
          </a:p>
          <a:p>
            <a:r>
              <a:rPr lang="en-US"/>
              <a:t>Useful when you do not have control over the thread creation process (i.e., when using a thread pool)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Scheduler Activations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/>
              <a:t>Both M:M and Two-level models require communication to maintain the appropriate number of kernel threads allocated to the application</a:t>
            </a:r>
          </a:p>
          <a:p>
            <a:r>
              <a:rPr lang="en-US"/>
              <a:t>Scheduler activations provide </a:t>
            </a:r>
            <a:r>
              <a:rPr lang="en-US">
                <a:solidFill>
                  <a:srgbClr val="3366FF"/>
                </a:solidFill>
              </a:rPr>
              <a:t>upcalls </a:t>
            </a:r>
            <a:r>
              <a:rPr lang="en-US"/>
              <a:t>- a communication mechanism from the kernel to the thread library</a:t>
            </a:r>
          </a:p>
          <a:p>
            <a:r>
              <a:rPr lang="en-US"/>
              <a:t>This communication allows an application to maintain the correct number kernel threads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58788"/>
            <a:ext cx="7292975" cy="312737"/>
          </a:xfrm>
        </p:spPr>
        <p:txBody>
          <a:bodyPr/>
          <a:lstStyle/>
          <a:p>
            <a:pPr eaLnBrk="1" hangingPunct="1"/>
            <a:r>
              <a:rPr lang="en-US"/>
              <a:t>Benefits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8229600" cy="5114925"/>
          </a:xfrm>
        </p:spPr>
        <p:txBody>
          <a:bodyPr/>
          <a:lstStyle/>
          <a:p>
            <a:r>
              <a:rPr lang="en-US" dirty="0"/>
              <a:t>Scalability / parallelism</a:t>
            </a:r>
          </a:p>
          <a:p>
            <a:pPr lvl="1"/>
            <a:r>
              <a:rPr lang="en-US" dirty="0"/>
              <a:t>A single process can take advantage of multiple processors / cores</a:t>
            </a:r>
          </a:p>
          <a:p>
            <a:r>
              <a:rPr lang="en-US" dirty="0"/>
              <a:t>Responsiveness</a:t>
            </a:r>
          </a:p>
          <a:p>
            <a:pPr lvl="1"/>
            <a:r>
              <a:rPr lang="en-US" dirty="0"/>
              <a:t>A program can continue running even if part of it is blocked or waiting for long I/O</a:t>
            </a:r>
          </a:p>
          <a:p>
            <a:pPr lvl="1"/>
            <a:r>
              <a:rPr lang="en-US" dirty="0"/>
              <a:t>Important for user interfaces</a:t>
            </a:r>
          </a:p>
          <a:p>
            <a:pPr lvl="1"/>
            <a:r>
              <a:rPr lang="en-US" dirty="0"/>
              <a:t>It is an important design pattern, and it works even if you have a single processor.</a:t>
            </a:r>
          </a:p>
          <a:p>
            <a:r>
              <a:rPr lang="en-US" dirty="0"/>
              <a:t>Resource Sharing</a:t>
            </a:r>
          </a:p>
          <a:p>
            <a:pPr lvl="1"/>
            <a:r>
              <a:rPr lang="en-US" dirty="0"/>
              <a:t>Easier to share resources between threads (shared memory) compared to between processes</a:t>
            </a:r>
          </a:p>
          <a:p>
            <a:r>
              <a:rPr lang="en-US" dirty="0"/>
              <a:t>Economy</a:t>
            </a:r>
          </a:p>
          <a:p>
            <a:pPr lvl="1"/>
            <a:r>
              <a:rPr lang="en-US" dirty="0"/>
              <a:t>Allocating a new process is costlier (in general) than allocating a new thread.</a:t>
            </a:r>
          </a:p>
          <a:p>
            <a:pPr lvl="1"/>
            <a:r>
              <a:rPr lang="en-US" dirty="0"/>
              <a:t>Context switching can also be faster.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22400" y="165100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kumimoji="1" lang="en-US" sz="3200" b="1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5825" y="277813"/>
            <a:ext cx="8229600" cy="525752"/>
          </a:xfrm>
        </p:spPr>
        <p:txBody>
          <a:bodyPr/>
          <a:lstStyle/>
          <a:p>
            <a:pPr eaLnBrk="1" hangingPunct="1"/>
            <a:r>
              <a:rPr lang="en-US" sz="2400" dirty="0"/>
              <a:t>Example: Responsiveness through a Multithreaded Server Architecture</a:t>
            </a:r>
          </a:p>
        </p:txBody>
      </p:sp>
      <p:pic>
        <p:nvPicPr>
          <p:cNvPr id="7171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399" y="1341582"/>
            <a:ext cx="7108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4239491"/>
            <a:ext cx="660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E.g. a web server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Every new request is handled in a new thread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Avoids blocking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Particularly useful if the service request is then sent further down (e.g. to the database)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45" y="2032722"/>
            <a:ext cx="8229600" cy="576262"/>
          </a:xfrm>
        </p:spPr>
        <p:txBody>
          <a:bodyPr/>
          <a:lstStyle/>
          <a:p>
            <a:r>
              <a:rPr lang="en-US" dirty="0"/>
              <a:t>Threads, concurrency and parallelism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400"/>
              <a:t>Concurrent Execution on a Single-core System</a:t>
            </a:r>
          </a:p>
        </p:txBody>
      </p:sp>
      <p:pic>
        <p:nvPicPr>
          <p:cNvPr id="8195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2665413"/>
            <a:ext cx="76152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/>
              <a:t>Parallel Execution on a Multicore System</a:t>
            </a:r>
          </a:p>
        </p:txBody>
      </p:sp>
      <p:pic>
        <p:nvPicPr>
          <p:cNvPr id="9219" name="Picture 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2405063"/>
            <a:ext cx="60975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to parallelism – Amdahl’s law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 – is the portion of the application which must be performed serially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S = 20%</a:t>
            </a:r>
          </a:p>
          <a:p>
            <a:pPr lvl="1"/>
            <a:r>
              <a:rPr lang="en-US" dirty="0"/>
              <a:t>N = 100</a:t>
            </a:r>
          </a:p>
          <a:p>
            <a:pPr lvl="1"/>
            <a:r>
              <a:rPr lang="en-US" dirty="0"/>
              <a:t>Speedup =  4.8 times!!!</a:t>
            </a:r>
          </a:p>
          <a:p>
            <a:r>
              <a:rPr lang="en-US" dirty="0"/>
              <a:t>When writing parallel programs one of the major challenges is how to avoid the parts which need to be executed serially.</a:t>
            </a:r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36199"/>
              </p:ext>
            </p:extLst>
          </p:nvPr>
        </p:nvGraphicFramePr>
        <p:xfrm>
          <a:off x="2252664" y="1790701"/>
          <a:ext cx="2546360" cy="108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371600" imgH="583920" progId="Equation.3">
                  <p:embed/>
                </p:oleObj>
              </mc:Choice>
              <mc:Fallback>
                <p:oleObj name="Equation" r:id="rId3" imgW="1371600" imgH="583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4" y="1790701"/>
                        <a:ext cx="2546360" cy="1085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1654</TotalTime>
  <Words>1110</Words>
  <Application>Microsoft Office PowerPoint</Application>
  <PresentationFormat>On-screen Show (4:3)</PresentationFormat>
  <Paragraphs>190</Paragraphs>
  <Slides>34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Helvetica</vt:lpstr>
      <vt:lpstr>Monotype Sorts</vt:lpstr>
      <vt:lpstr>Times New Roman</vt:lpstr>
      <vt:lpstr>Verdana</vt:lpstr>
      <vt:lpstr>Webdings</vt:lpstr>
      <vt:lpstr>os-8</vt:lpstr>
      <vt:lpstr>Equation</vt:lpstr>
      <vt:lpstr>Chapter 4:  Threads</vt:lpstr>
      <vt:lpstr>Multi-threaded processes</vt:lpstr>
      <vt:lpstr>Single and Multithreaded Processes</vt:lpstr>
      <vt:lpstr>Benefits</vt:lpstr>
      <vt:lpstr>Example: Responsiveness through a Multithreaded Server Architecture</vt:lpstr>
      <vt:lpstr>Threads, concurrency and parallelism</vt:lpstr>
      <vt:lpstr>Concurrent Execution on a Single-core System</vt:lpstr>
      <vt:lpstr>Parallel Execution on a Multicore System</vt:lpstr>
      <vt:lpstr>Limits to parallelism – Amdahl’s law</vt:lpstr>
      <vt:lpstr>Implementation details: user threads, kernel threads,  mapping models</vt:lpstr>
      <vt:lpstr>User Threads</vt:lpstr>
      <vt:lpstr>Kernel Threads</vt:lpstr>
      <vt:lpstr>Multithreading Models</vt:lpstr>
      <vt:lpstr>Many-to-One</vt:lpstr>
      <vt:lpstr>Many-to-One Model</vt:lpstr>
      <vt:lpstr>One-to-One</vt:lpstr>
      <vt:lpstr>One-to-one Model</vt:lpstr>
      <vt:lpstr>Many-to-Many Model</vt:lpstr>
      <vt:lpstr>Many-to-Many Model</vt:lpstr>
      <vt:lpstr>Two-level Model</vt:lpstr>
      <vt:lpstr>Two-level Model</vt:lpstr>
      <vt:lpstr>Thread Libraries</vt:lpstr>
      <vt:lpstr>Pthreads</vt:lpstr>
      <vt:lpstr>Threading in Linux</vt:lpstr>
      <vt:lpstr>Windows Threads</vt:lpstr>
      <vt:lpstr>Java Threads</vt:lpstr>
      <vt:lpstr>Miscellaneous issues in threading</vt:lpstr>
      <vt:lpstr>Threading Issues</vt:lpstr>
      <vt:lpstr>Semantics of fork() and exec()</vt:lpstr>
      <vt:lpstr>Thread Cancellation</vt:lpstr>
      <vt:lpstr>Signal Handling</vt:lpstr>
      <vt:lpstr>Thread Pools</vt:lpstr>
      <vt:lpstr>Thread Specific Data</vt:lpstr>
      <vt:lpstr>Scheduler Activations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5.01</dc:title>
  <dc:creator>Marilyn Turnamian</dc:creator>
  <cp:lastModifiedBy>lboloni</cp:lastModifiedBy>
  <cp:revision>180</cp:revision>
  <cp:lastPrinted>2001-06-14T14:23:12Z</cp:lastPrinted>
  <dcterms:created xsi:type="dcterms:W3CDTF">2008-07-16T21:23:58Z</dcterms:created>
  <dcterms:modified xsi:type="dcterms:W3CDTF">2020-02-05T20:41:16Z</dcterms:modified>
</cp:coreProperties>
</file>