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42"/>
  </p:notesMasterIdLst>
  <p:handoutMasterIdLst>
    <p:handoutMasterId r:id="rId43"/>
  </p:handoutMasterIdLst>
  <p:sldIdLst>
    <p:sldId id="330" r:id="rId2"/>
    <p:sldId id="277" r:id="rId3"/>
    <p:sldId id="332" r:id="rId4"/>
    <p:sldId id="288" r:id="rId5"/>
    <p:sldId id="336" r:id="rId6"/>
    <p:sldId id="278" r:id="rId7"/>
    <p:sldId id="365" r:id="rId8"/>
    <p:sldId id="289" r:id="rId9"/>
    <p:sldId id="377" r:id="rId10"/>
    <p:sldId id="366" r:id="rId11"/>
    <p:sldId id="279" r:id="rId12"/>
    <p:sldId id="290" r:id="rId13"/>
    <p:sldId id="367" r:id="rId14"/>
    <p:sldId id="294" r:id="rId15"/>
    <p:sldId id="293" r:id="rId16"/>
    <p:sldId id="280" r:id="rId17"/>
    <p:sldId id="349" r:id="rId18"/>
    <p:sldId id="343" r:id="rId19"/>
    <p:sldId id="350" r:id="rId20"/>
    <p:sldId id="339" r:id="rId21"/>
    <p:sldId id="335" r:id="rId22"/>
    <p:sldId id="298" r:id="rId23"/>
    <p:sldId id="302" r:id="rId24"/>
    <p:sldId id="329" r:id="rId25"/>
    <p:sldId id="351" r:id="rId26"/>
    <p:sldId id="368" r:id="rId27"/>
    <p:sldId id="369" r:id="rId28"/>
    <p:sldId id="282" r:id="rId29"/>
    <p:sldId id="370" r:id="rId30"/>
    <p:sldId id="333" r:id="rId31"/>
    <p:sldId id="352" r:id="rId32"/>
    <p:sldId id="353" r:id="rId33"/>
    <p:sldId id="305" r:id="rId34"/>
    <p:sldId id="306" r:id="rId35"/>
    <p:sldId id="371" r:id="rId36"/>
    <p:sldId id="307" r:id="rId37"/>
    <p:sldId id="310" r:id="rId38"/>
    <p:sldId id="354" r:id="rId39"/>
    <p:sldId id="313" r:id="rId40"/>
    <p:sldId id="355" r:id="rId41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>
          <p15:clr>
            <a:srgbClr val="A4A3A4"/>
          </p15:clr>
        </p15:guide>
        <p15:guide id="2" pos="4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17"/>
    <p:restoredTop sz="94667"/>
  </p:normalViewPr>
  <p:slideViewPr>
    <p:cSldViewPr snapToGrid="0">
      <p:cViewPr varScale="1">
        <p:scale>
          <a:sx n="111" d="100"/>
          <a:sy n="111" d="100"/>
        </p:scale>
        <p:origin x="2008" y="64"/>
      </p:cViewPr>
      <p:guideLst>
        <p:guide orient="horz" pos="816"/>
        <p:guide pos="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2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D114A89C-1C73-4D44-A8BC-42BAA055C1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62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7575" tIns="43788" rIns="87575" bIns="43788" numCol="1" anchor="ctr" anchorCtr="0" compatLnSpc="1">
            <a:prstTxWarp prst="textNoShape">
              <a:avLst/>
            </a:prstTxWarp>
          </a:bodyPr>
          <a:lstStyle>
            <a:lvl1pPr defTabSz="87630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CBDAB79E-6014-4A3D-84DF-A7CEB339BC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30162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7575" tIns="43788" rIns="87575" bIns="43788" numCol="1" anchor="ctr" anchorCtr="0" compatLnSpc="1">
            <a:prstTxWarp prst="textNoShape">
              <a:avLst/>
            </a:prstTxWarp>
          </a:bodyPr>
          <a:lstStyle>
            <a:lvl1pPr algn="r" defTabSz="87630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90D5592A-E44D-4423-B07A-957389C43B8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66188"/>
            <a:ext cx="30162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7575" tIns="43788" rIns="87575" bIns="43788" numCol="1" anchor="b" anchorCtr="0" compatLnSpc="1">
            <a:prstTxWarp prst="textNoShape">
              <a:avLst/>
            </a:prstTxWarp>
          </a:bodyPr>
          <a:lstStyle>
            <a:lvl1pPr defTabSz="87630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91FDBA55-75B0-4E79-BF0F-BC11D59E5FB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8866188"/>
            <a:ext cx="30162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7575" tIns="43788" rIns="87575" bIns="43788" numCol="1" anchor="b" anchorCtr="0" compatLnSpc="1">
            <a:prstTxWarp prst="textNoShape">
              <a:avLst/>
            </a:prstTxWarp>
          </a:bodyPr>
          <a:lstStyle>
            <a:lvl1pPr algn="r" defTabSz="876300">
              <a:defRPr sz="1100" smtClean="0"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01873986-C89E-4478-9B6A-F6B0BF3B5D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45A858E-881C-46A6-B3BB-38AF66B8F9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436" tIns="46217" rIns="92436" bIns="46217" numCol="1" anchor="ctr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76C7A83-A047-4863-99DC-443A82A8953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436" tIns="46217" rIns="92436" bIns="46217" numCol="1" anchor="ctr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2A60EB1-DAFD-4AE9-AB03-60CC4D8EEE9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281DC59-26C3-4F7F-8E43-93FC93CCE3E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6425"/>
            <a:ext cx="5046663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436" tIns="46217" rIns="92436" bIns="462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C2C085E6-91D9-44E7-80E9-718A60124C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436" tIns="46217" rIns="92436" bIns="46217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0950034D-84CE-4525-AFD4-671AE64656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883285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436" tIns="46217" rIns="92436" bIns="46217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A890F1-2F48-45ED-9750-542EA7D8C9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E15B947-44D3-4DC4-90BD-791A8A992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8C4CF68-30FC-4986-BD94-947876E4474E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0F7D2EC-BB14-44C5-9C26-CEBE080D58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C8CC18E-28B7-4D38-91FE-BB538F8E4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42979D8-D279-4F81-8D96-576A16CDE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14EC126-86A2-4EFB-B04B-99231C6B4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EFC9295D-20C0-40F6-A890-07561CD023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DED19BE-233D-4E15-858D-397EA24C558C}" type="slidenum">
              <a:rPr lang="en-US" altLang="en-US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0945398-3953-4662-8AB2-3599D73528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AA564743-CEA6-4703-B1E3-72C2EA375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E28D529-1073-4615-9C35-6D7E43A25A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97E548C-774C-4A0A-B49B-D7561E8DC014}" type="slidenum">
              <a:rPr lang="en-US" altLang="en-US"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61D0FB5B-1D70-4814-9519-570E54CA96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2DE796A1-E6DA-46E5-BEF3-64070886DF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E56B275-0BAF-4D11-8861-A6AD21BD70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D51DE52-A2FA-4DD9-8778-F3F9593F4483}" type="slidenum">
              <a:rPr lang="en-US" altLang="en-US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A31EF38-9D9C-4353-9BE3-64660DFC1B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BC6D288B-294C-425D-B18E-3E0F65AD6C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0B7197EB-9EA5-440C-BF44-3CCC1D8BD1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60ADBD1-0CFE-4524-B710-0FA45B67A62C}" type="slidenum">
              <a:rPr lang="en-US" altLang="en-US">
                <a:latin typeface="Times New Roman" panose="02020603050405020304" pitchFamily="18" charset="0"/>
              </a:rPr>
              <a:pPr/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E333021-2AC7-4A64-BBE4-34E7715675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4293FD2-C714-429D-A3AA-6BC581EAC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A507351B-D712-437E-98E7-F662A7430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32DF0B5-6DB1-40E4-9D70-8430FC6C4E9F}" type="slidenum">
              <a:rPr lang="en-US" altLang="en-US"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FC88A25-20C1-4AB0-93D3-5CD9170E7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88BD605D-FC05-4B6D-A985-DA551A53D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C49C35A4-2B09-4044-B684-3B5B5F9682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08F1016-771D-4116-83C0-1A8A1142BC71}" type="slidenum">
              <a:rPr lang="en-US" altLang="en-US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DD9E6BF-77D7-41D8-8E40-BCC9A7C43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ECFA8695-0190-4832-B30E-DCEC8A596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7E047762-40E7-43E4-9B43-6F5B9B32A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C0E5D39-9A86-4ED8-8691-ECA7B1C1AF77}" type="slidenum">
              <a:rPr lang="en-US" altLang="en-US">
                <a:latin typeface="Times New Roman" panose="02020603050405020304" pitchFamily="18" charset="0"/>
              </a:rPr>
              <a:pPr/>
              <a:t>17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821DBEC8-DA42-4F41-9C7D-8E648A61D1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BB717F07-BEFA-48AC-9D42-A9B51A92B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1514A1A8-4D19-49E4-AD69-33EE6FA1E3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5AB6457-4452-4B30-ACCB-2E4E288B7868}" type="slidenum">
              <a:rPr lang="en-US" altLang="en-US"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8B2F8D86-D304-421E-AE9F-BEFAD389F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769BACE-8F2A-4C1E-AEFD-C18F7DDF4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1F381B3-7525-474E-9C43-F88DC367D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39371C7-F45E-455A-A9E4-05362E4A5B96}" type="slidenum">
              <a:rPr lang="en-US" altLang="en-US"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254032B0-F7C0-4AE1-8D19-AD35261EEA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D699C746-96D7-49CC-B84A-08A0F7E56E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BC80CB84-F22A-4E50-BCC7-BE380B839A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02ED08A-93DF-4843-AA94-E1F59DEAFF3D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2BCE3858-17A1-4688-9E78-D1CB3192F2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A3A259DE-418E-40E8-9000-C1E0B35B4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C4C0C4A-430D-41D5-A904-65099801C6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B63C8E0-78C6-4F6F-BA2A-437611695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A4A3CAE1-31FF-4E63-B6A6-075591DFA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510DEEF-5D5D-44BF-A0DE-0E03A5EA1C92}" type="slidenum">
              <a:rPr lang="en-US" altLang="en-US"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F0A60D48-E453-4779-93AB-8A9C169F6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9F5150A2-7B6E-44C9-9CAF-F609E5225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894F0F2-FD38-4F50-86A3-9FE80E8C3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2D33BCA-48B6-413D-B8C9-5493EE24D4C3}" type="slidenum">
              <a:rPr lang="en-US" altLang="en-US">
                <a:latin typeface="Times New Roman" panose="02020603050405020304" pitchFamily="18" charset="0"/>
              </a:rPr>
              <a:pPr/>
              <a:t>22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9A027089-8C5B-48CD-83C9-82E7AC69E1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791160DD-71A0-4AAF-853F-F6A1ACFA1B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CB2C34C3-250A-468E-9851-CC70D79D96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633955B-1D85-408C-9962-CCCFD1FD963F}" type="slidenum">
              <a:rPr lang="en-US" altLang="en-US">
                <a:latin typeface="Times New Roman" panose="02020603050405020304" pitchFamily="18" charset="0"/>
              </a:rPr>
              <a:pPr/>
              <a:t>23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1D1DE534-1DD7-4472-AA58-C1DE0867DF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FC13BC3-8933-45F1-9859-967FA4C5C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9704E6CA-49C0-4A2A-AEC1-BB04B55A48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7158379-05CF-4CC2-AD21-075AE5A4BA6F}" type="slidenum">
              <a:rPr lang="en-US" altLang="en-US">
                <a:latin typeface="Times New Roman" panose="02020603050405020304" pitchFamily="18" charset="0"/>
              </a:rPr>
              <a:pPr/>
              <a:t>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64E6DB56-0C3E-477D-B270-81C5BEB648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4A9C3227-4B51-4748-9D4A-8F77C8BB8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67783A79-83B8-4D49-BBC2-5D548B427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D8928C3-9072-42C2-A825-768E263084C4}" type="slidenum">
              <a:rPr lang="en-US" altLang="en-US"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0DB4D94A-E0FC-49E4-83E5-A10A268ED5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95357CA5-7158-4580-8BAB-76FAF5908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1F9D4368-2D5B-44CF-9769-7950A1E38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1D9A8E8-F4EA-46C2-B927-AF9B295CD51A}" type="slidenum">
              <a:rPr lang="en-US" altLang="en-US">
                <a:latin typeface="Times New Roman" panose="02020603050405020304" pitchFamily="18" charset="0"/>
              </a:rPr>
              <a:pPr/>
              <a:t>28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84751EBF-BF03-4EB3-AC59-8937FFC05B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363753AF-4080-4D90-93A4-E18673570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23AA3413-AA5F-4107-A578-F7FB97A1FD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C3D0DC0-01F3-4FB1-9D33-C3D72C571382}" type="slidenum">
              <a:rPr lang="en-US" altLang="en-US">
                <a:latin typeface="Times New Roman" panose="02020603050405020304" pitchFamily="18" charset="0"/>
              </a:rPr>
              <a:pPr/>
              <a:t>29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AE841BF5-F8CC-496C-9A26-9FAB38639D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C7518A12-53B7-447C-9D59-09B9E72EC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246EB841-3BA3-411E-B258-F2A764F737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114B98F-007C-43DF-A60D-1A7EAA91CCA7}" type="slidenum">
              <a:rPr lang="en-US" altLang="en-US">
                <a:latin typeface="Times New Roman" panose="02020603050405020304" pitchFamily="18" charset="0"/>
              </a:rPr>
              <a:pPr/>
              <a:t>30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8A048B8E-E398-4745-90F2-A532AC12A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BA8F3B7A-4DFD-4CE0-A7BC-C9EB40B83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35B19350-9654-4398-A98D-823F09730D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F99FAC0-3371-4115-9278-16B190E658AE}" type="slidenum">
              <a:rPr lang="en-US" altLang="en-US">
                <a:latin typeface="Times New Roman" panose="02020603050405020304" pitchFamily="18" charset="0"/>
              </a:rPr>
              <a:pPr/>
              <a:t>31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794AAB47-390A-4A95-8D6A-7698FE87FC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3AE11E17-0B37-495A-8D01-1E4B31D7D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4E9377DB-301A-432B-896E-B411521787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BCF9BC1-3B73-458F-8E78-3016D7399B9A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391F4615-F5F9-4EB9-B78C-EB9FE2EAD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EF9DFDBA-3559-40A7-BFB4-DC81E20F7A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192ACBA4-A8FC-4E7A-80E9-AEAA75E564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8D74938-55F7-4DC8-8764-970D10855290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09CC13A3-9CCE-4E8B-9A2A-FF400F3C45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A0F89BD5-8969-4268-BAAE-9A14BFA62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960C12AF-FD80-4BCF-8312-D4A136EA7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D3A00BB-B4EE-42A4-AC24-302EB7D43EBC}" type="slidenum">
              <a:rPr lang="en-US" altLang="en-US">
                <a:latin typeface="Times New Roman" panose="02020603050405020304" pitchFamily="18" charset="0"/>
              </a:rPr>
              <a:pPr/>
              <a:t>34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72A2FE60-2ABA-4FD7-97DD-436C8BB9AE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75EC551F-647E-4616-B2E2-80AFFE0CA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5F0601A3-B0CC-45B3-BBD4-0046CD87CF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16E5EEC-C07B-41DB-9CC3-1F02D0C0767C}" type="slidenum">
              <a:rPr lang="en-US" altLang="en-US">
                <a:latin typeface="Times New Roman" panose="02020603050405020304" pitchFamily="18" charset="0"/>
              </a:rPr>
              <a:pPr/>
              <a:t>35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DE277AD2-08FD-4FEB-9A71-97B80E63EA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23FE59D0-CE1B-473F-8138-7566D6FAE1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A139EA7E-C5A3-4A16-AE42-C345AB123C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E57B5D2-DE8D-4EF9-889E-79B8E6EF3011}" type="slidenum">
              <a:rPr lang="en-US" altLang="en-US">
                <a:latin typeface="Times New Roman" panose="02020603050405020304" pitchFamily="18" charset="0"/>
              </a:rPr>
              <a:pPr/>
              <a:t>36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F853F4E3-8609-4C8C-A077-0E107BD510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5D9017D7-59E4-444C-8B7D-582A16EDD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E2AF9071-C2C8-4AE5-BF05-7904ECEB51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699B845-CED4-49E0-AFEF-48FD2C002C7A}" type="slidenum">
              <a:rPr lang="en-US" altLang="en-US">
                <a:latin typeface="Times New Roman" panose="02020603050405020304" pitchFamily="18" charset="0"/>
              </a:rPr>
              <a:pPr/>
              <a:t>37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4B359B74-A383-48FE-9C98-33D67BCB90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0CA34FAE-AB9D-469A-A39F-2D79F9D91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ACECBD7C-C5C5-49AB-A072-BF89D7C9BD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0672991-CDC8-4F84-B8EB-CEEB23288ED8}" type="slidenum">
              <a:rPr lang="en-US" altLang="en-US">
                <a:latin typeface="Times New Roman" panose="02020603050405020304" pitchFamily="18" charset="0"/>
              </a:rPr>
              <a:pPr/>
              <a:t>38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EA73A052-CF76-4A71-B05B-5EEB72534B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77FC5D12-EFEF-4B63-BAC5-16C49C6E5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514AB2F1-7ECF-4654-B476-67C4FF1936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F372007-FB99-4F76-A744-2252F6525800}" type="slidenum">
              <a:rPr lang="en-US" altLang="en-US">
                <a:latin typeface="Times New Roman" panose="02020603050405020304" pitchFamily="18" charset="0"/>
              </a:rPr>
              <a:pPr/>
              <a:t>39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9CA4A4BF-9303-4366-B3C9-87C09BA7CE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0B9BD875-4589-4ADD-BA0B-1F2DD177B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77F536C2-9FE0-4E79-A5E0-AFC384E49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F491145-9F31-486F-A264-8B0A4A9C13B7}" type="slidenum">
              <a:rPr lang="en-US" altLang="en-US">
                <a:latin typeface="Times New Roman" panose="02020603050405020304" pitchFamily="18" charset="0"/>
              </a:rPr>
              <a:pPr/>
              <a:t>40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0D70963F-80A9-4E2C-BCB3-A8CDD51A9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7E07D860-A14E-4FF1-8A49-679D6FBCD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6B596B35-4CD3-4163-AF7F-24933E1BA8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743B5A6-DAB1-4C28-92DE-EA01C365D9F5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9E165D1-8C08-4127-8C5B-7DE96DC75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50D7D365-DEDC-42FE-8651-B0FD5E855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6479304-D0E3-440A-A086-9BB2C9CFAC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6656675-4F11-44EE-82F1-FC6523A16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058421E6-E063-489A-8DF8-5F745E5E47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DE92DC9-9D0F-4D4C-91FC-78D0BF0662BE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3B7DAC96-1713-46BA-A342-1270F3A89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6B80E63-F60F-4332-9942-3F6416C22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07A81BB-96CB-4FBB-BD88-CC3658B578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DD7F04E-9A25-4DC3-8673-2856EE538D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3E8E015A-A900-45D1-8E21-4D4C7F5816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3F5AE06-AC16-4C3D-AAAD-B4FC1F4406E5}" type="slidenum">
              <a:rPr lang="en-US" altLang="en-US"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4BEFE14-B474-43E0-8C51-D424A37B8A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504A065-E088-4655-A67E-8FE45E396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C4F45F0E-DA1B-4093-B016-7B3B6EA0A1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F2FF164-6E8A-4BC1-B191-9D9705F2419E}" type="slidenum">
              <a:rPr lang="en-US" altLang="en-US"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B332595-CDB0-4A7B-95ED-0E9FB62206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6F34B16C-62B1-4DE4-BAA8-BDAFA4CB4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04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9CFC14DB-8A99-44CB-BA83-39417D26C1AF}"/>
              </a:ext>
            </a:extLst>
          </p:cNvPr>
          <p:cNvGrpSpPr>
            <a:grpSpLocks/>
          </p:cNvGrpSpPr>
          <p:nvPr/>
        </p:nvGrpSpPr>
        <p:grpSpPr bwMode="auto">
          <a:xfrm>
            <a:off x="198438" y="2960688"/>
            <a:ext cx="8610600" cy="201612"/>
            <a:chOff x="125" y="1865"/>
            <a:chExt cx="5424" cy="12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6530489F-79EC-4897-869D-780965D7E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A83414BD-B475-4106-B6CC-2A825BC14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45EEFC8D-4A80-4C8D-BB98-5471F8FF2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CE292785-34F4-4129-BCFD-B22D0AC1F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Silberschatz, Galvin and Gagne ©2018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20D32FCA-31DE-4EA5-82C1-CF345076A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6613525"/>
            <a:ext cx="2730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Operating System Concepts – 10</a:t>
            </a:r>
            <a:r>
              <a:rPr lang="en-US" altLang="en-US" sz="1000" b="1" baseline="30000">
                <a:solidFill>
                  <a:srgbClr val="33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9" name="Picture 9" descr="dino_4">
            <a:extLst>
              <a:ext uri="{FF2B5EF4-FFF2-40B4-BE49-F238E27FC236}">
                <a16:creationId xmlns:a16="http://schemas.microsoft.com/office/drawing/2014/main" id="{090E6124-7B97-4EBF-8990-F55FBAA1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157663"/>
            <a:ext cx="2062162" cy="1593850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C449F6A7-C9D3-4C68-84CF-E1FEED2CA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4006850"/>
            <a:ext cx="2336800" cy="1887538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7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86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1338" y="277813"/>
            <a:ext cx="214471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281738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6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20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93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6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7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373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30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56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03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89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174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_3">
            <a:extLst>
              <a:ext uri="{FF2B5EF4-FFF2-40B4-BE49-F238E27FC236}">
                <a16:creationId xmlns:a16="http://schemas.microsoft.com/office/drawing/2014/main" id="{1EFAC327-3B14-405A-AECD-695170F6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11953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B7308704-6884-478D-913D-858724364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5425"/>
            <a:ext cx="8077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46878CA-A75D-4410-AFD2-1992D970E5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06450" y="1233488"/>
            <a:ext cx="772795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1D23273-AE1D-4273-BD10-D4215E10B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A52FF0B1-98D3-422D-A027-A89A772773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60425"/>
            <a:ext cx="8077200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4A460C49-6450-4AA7-B172-624D0E8FA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69885932-7748-44D3-A5FA-3EA2C19FA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51561" name="Text Box 9">
            <a:extLst>
              <a:ext uri="{FF2B5EF4-FFF2-40B4-BE49-F238E27FC236}">
                <a16:creationId xmlns:a16="http://schemas.microsoft.com/office/drawing/2014/main" id="{2B3C4A04-A423-4652-9F71-1E3F1D9CED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56146" y="6613525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699"/>
                </a:solidFill>
                <a:latin typeface="Helvetica" panose="020B0604020202020204" pitchFamily="34" charset="0"/>
              </a:rPr>
              <a:t>2.</a:t>
            </a:r>
            <a:fld id="{3002ADDC-CC54-42C0-AD9E-FCEA6349E957}" type="slidenum">
              <a:rPr lang="en-US" altLang="en-US" sz="1000" b="1" smtClean="0">
                <a:solidFill>
                  <a:srgbClr val="006699"/>
                </a:solidFill>
                <a:latin typeface="Helvetica" panose="020B0604020202020204" pitchFamily="34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en-US" sz="1000" b="1" dirty="0">
              <a:solidFill>
                <a:srgbClr val="006699"/>
              </a:solidFill>
              <a:latin typeface="Helvetica" panose="020B0604020202020204" pitchFamily="34" charset="0"/>
            </a:endParaRPr>
          </a:p>
        </p:txBody>
      </p:sp>
      <p:sp>
        <p:nvSpPr>
          <p:cNvPr id="1034" name="Text Box 10">
            <a:extLst>
              <a:ext uri="{FF2B5EF4-FFF2-40B4-BE49-F238E27FC236}">
                <a16:creationId xmlns:a16="http://schemas.microsoft.com/office/drawing/2014/main" id="{59A1521A-022B-4DE7-8426-69A13EBF9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Silberschatz, Galvin and Gagne ©2018</a:t>
            </a:r>
          </a:p>
        </p:txBody>
      </p:sp>
      <p:sp>
        <p:nvSpPr>
          <p:cNvPr id="1035" name="Text Box 11">
            <a:extLst>
              <a:ext uri="{FF2B5EF4-FFF2-40B4-BE49-F238E27FC236}">
                <a16:creationId xmlns:a16="http://schemas.microsoft.com/office/drawing/2014/main" id="{27BAFA87-2B93-403E-A844-8FB1EAE92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6586538"/>
            <a:ext cx="2730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Operating System Concepts – 10</a:t>
            </a:r>
            <a:r>
              <a:rPr lang="en-US" altLang="en-US" sz="1000" b="1" baseline="30000">
                <a:solidFill>
                  <a:srgbClr val="00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1036" name="Picture 12" descr="dino_6">
            <a:extLst>
              <a:ext uri="{FF2B5EF4-FFF2-40B4-BE49-F238E27FC236}">
                <a16:creationId xmlns:a16="http://schemas.microsoft.com/office/drawing/2014/main" id="{CD488D63-B096-4EAA-B5D8-70E38A37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849938"/>
            <a:ext cx="12842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lr>
          <a:srgbClr val="993300"/>
        </a:buClr>
        <a:buSzPct val="110000"/>
        <a:buFont typeface="Wingdings" panose="05000000000000000000" pitchFamily="2" charset="2"/>
        <a:buChar char="§"/>
        <a:defRPr kumimoji="1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35000"/>
        </a:spcBef>
        <a:spcAft>
          <a:spcPct val="0"/>
        </a:spcAft>
        <a:buClr>
          <a:srgbClr val="CC6600"/>
        </a:buClr>
        <a:buSzPct val="110000"/>
        <a:buFont typeface="Arial" panose="020B0604020202020204" pitchFamily="34" charset="0"/>
        <a:buChar char="•"/>
        <a:defRPr kumimoji="1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spcBef>
          <a:spcPct val="35000"/>
        </a:spcBef>
        <a:spcAft>
          <a:spcPct val="0"/>
        </a:spcAft>
        <a:buClr>
          <a:srgbClr val="009900"/>
        </a:buClr>
        <a:buSzPct val="75000"/>
        <a:buFont typeface="Webdings" panose="05030102010509060703" pitchFamily="18" charset="2"/>
        <a:buChar char="4"/>
        <a:defRPr kumimoji="1"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spcBef>
          <a:spcPct val="35000"/>
        </a:spcBef>
        <a:spcAft>
          <a:spcPct val="0"/>
        </a:spcAft>
        <a:buClr>
          <a:schemeClr val="hlink"/>
        </a:buClr>
        <a:buSzPct val="75000"/>
        <a:buChar char="–"/>
        <a:defRPr kumimoji="1"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6pPr>
      <a:lvl7pPr marL="26860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7pPr>
      <a:lvl8pPr marL="31432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8pPr>
      <a:lvl9pPr marL="36004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1EFD3035-A582-45DD-89A5-82ABE6A7D4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1475" y="1900238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Chapter 2:  Operating-System Services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551A60BE-6FD2-4F4A-A1E6-2481BBFE0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7013"/>
            <a:ext cx="8113713" cy="576262"/>
          </a:xfrm>
        </p:spPr>
        <p:txBody>
          <a:bodyPr/>
          <a:lstStyle/>
          <a:p>
            <a:pPr eaLnBrk="1" hangingPunct="1"/>
            <a:r>
              <a:rPr lang="en-US" altLang="en-US"/>
              <a:t>The Mac OS X GUI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B0B2C641-FBF3-4549-BC82-4C37E0EC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79525"/>
            <a:ext cx="8113712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B842699-2411-46DA-9E86-71B3FFE9F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0663"/>
            <a:ext cx="8061325" cy="576262"/>
          </a:xfrm>
        </p:spPr>
        <p:txBody>
          <a:bodyPr/>
          <a:lstStyle/>
          <a:p>
            <a:pPr eaLnBrk="1" hangingPunct="1"/>
            <a:r>
              <a:rPr lang="en-US" altLang="en-US"/>
              <a:t>System Calls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2749591-DE3A-4DDD-A1C5-F25581574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9788" y="1385888"/>
            <a:ext cx="7678737" cy="26463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Programming interface to the services provided by the OS</a:t>
            </a: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dirty="0"/>
              <a:t>Typically written in a high-level language (C or C++)</a:t>
            </a: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dirty="0"/>
              <a:t>Mostly accessed by programs via a high-level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Application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Programming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Interface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API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rather than direct system call use</a:t>
            </a: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dirty="0"/>
              <a:t>Three most common APIs are Win32 API for Windows, POSIX API for POSIX-based systems (including virtually all versions of UNIX, Linux, and Mac OS X), and Java API for the Java virtual machine (JVM)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55144004-C2FB-40D0-9742-3DE46A26D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3624263"/>
            <a:ext cx="7181850" cy="590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kumimoji="1" lang="en-US" altLang="en-US" dirty="0">
                <a:latin typeface="+mn-lt"/>
              </a:rPr>
              <a:t>Note that the system-call names used throughout this text are generic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C14F633-D8B3-443E-B572-5804D4ED77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8077200" cy="576262"/>
          </a:xfrm>
        </p:spPr>
        <p:txBody>
          <a:bodyPr/>
          <a:lstStyle/>
          <a:p>
            <a:pPr eaLnBrk="1" hangingPunct="1"/>
            <a:r>
              <a:rPr lang="en-US" altLang="en-US"/>
              <a:t>Example of System Calls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538ABAD4-459A-43EE-99FF-36E56E658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0263" y="1233488"/>
            <a:ext cx="7704137" cy="4530725"/>
          </a:xfrm>
        </p:spPr>
        <p:txBody>
          <a:bodyPr/>
          <a:lstStyle/>
          <a:p>
            <a:r>
              <a:rPr lang="en-US" altLang="en-US"/>
              <a:t>System call sequence to copy the contents of one file to another file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AAE1048A-764C-48F0-A738-BA0A29DCB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965325"/>
            <a:ext cx="593725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Line 6">
            <a:extLst>
              <a:ext uri="{FF2B5EF4-FFF2-40B4-BE49-F238E27FC236}">
                <a16:creationId xmlns:a16="http://schemas.microsoft.com/office/drawing/2014/main" id="{829D7286-9D2A-4CC2-99A2-293356FA0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8063" y="2022475"/>
            <a:ext cx="0" cy="420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50" name="Line 7">
            <a:extLst>
              <a:ext uri="{FF2B5EF4-FFF2-40B4-BE49-F238E27FC236}">
                <a16:creationId xmlns:a16="http://schemas.microsoft.com/office/drawing/2014/main" id="{C5566A3B-AF3E-428A-96FC-E638B34772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3363" y="2012950"/>
            <a:ext cx="0" cy="430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84E76C4-FCC0-48D3-9013-1569EF2B2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0663"/>
            <a:ext cx="8042275" cy="576262"/>
          </a:xfrm>
        </p:spPr>
        <p:txBody>
          <a:bodyPr/>
          <a:lstStyle/>
          <a:p>
            <a:pPr eaLnBrk="1" hangingPunct="1"/>
            <a:r>
              <a:rPr lang="en-US" altLang="en-US"/>
              <a:t>Example of Standard API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03F4BF88-895B-4F86-8811-FEB2E93B9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984250"/>
            <a:ext cx="527685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5BE3AADB-0F3C-4172-8054-CC2DDF747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075" y="217488"/>
            <a:ext cx="7989888" cy="576262"/>
          </a:xfrm>
        </p:spPr>
        <p:txBody>
          <a:bodyPr/>
          <a:lstStyle/>
          <a:p>
            <a:pPr eaLnBrk="1" hangingPunct="1"/>
            <a:r>
              <a:rPr lang="en-US" altLang="en-US"/>
              <a:t>System Call Implementation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7C2873A-43D0-43EF-AF6C-1C08F69448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0263" y="1233488"/>
            <a:ext cx="7632700" cy="4530725"/>
          </a:xfrm>
        </p:spPr>
        <p:txBody>
          <a:bodyPr/>
          <a:lstStyle/>
          <a:p>
            <a:r>
              <a:rPr lang="en-US" altLang="en-US" dirty="0"/>
              <a:t>Typically, a number is  associated with each system call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System-call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interface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maintains a table indexed according to these numbers</a:t>
            </a:r>
            <a:endParaRPr lang="en-US" altLang="en-US" sz="800" dirty="0"/>
          </a:p>
          <a:p>
            <a:r>
              <a:rPr lang="en-US" altLang="en-US" dirty="0"/>
              <a:t>The system call interface invokes  the intended system call in OS kernel and returns status of the system call and any return values</a:t>
            </a:r>
            <a:endParaRPr lang="en-US" altLang="en-US" sz="800" dirty="0"/>
          </a:p>
          <a:p>
            <a:r>
              <a:rPr lang="en-US" altLang="en-US" dirty="0"/>
              <a:t>The caller need know nothing about how the system call is implemented</a:t>
            </a:r>
          </a:p>
          <a:p>
            <a:pPr lvl="1"/>
            <a:r>
              <a:rPr lang="en-US" altLang="en-US" dirty="0"/>
              <a:t>Just needs to obey API and understand what OS will do as a result call</a:t>
            </a:r>
          </a:p>
          <a:p>
            <a:pPr lvl="1"/>
            <a:r>
              <a:rPr lang="en-US" altLang="en-US" dirty="0"/>
              <a:t>Most details of  OS interface hidden from programmer by API  </a:t>
            </a:r>
          </a:p>
          <a:p>
            <a:pPr lvl="2"/>
            <a:r>
              <a:rPr lang="en-US" altLang="en-US" dirty="0"/>
              <a:t>Managed by run-time support library (set of functions built into libraries included with compiler)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699CD33-3BF1-41C4-ABEC-D6F4D3F643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0750" y="211138"/>
            <a:ext cx="7840663" cy="576262"/>
          </a:xfrm>
        </p:spPr>
        <p:txBody>
          <a:bodyPr/>
          <a:lstStyle/>
          <a:p>
            <a:pPr eaLnBrk="1" hangingPunct="1"/>
            <a:r>
              <a:rPr lang="en-US" altLang="en-US"/>
              <a:t>API – System Call – OS Relationship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B2409951-BBCF-4A1C-8570-76F67408B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17613"/>
            <a:ext cx="7559675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81CC25A-92E8-44D5-853F-5EA5E0E48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075" y="214313"/>
            <a:ext cx="8129588" cy="576262"/>
          </a:xfrm>
        </p:spPr>
        <p:txBody>
          <a:bodyPr/>
          <a:lstStyle/>
          <a:p>
            <a:pPr eaLnBrk="1" hangingPunct="1"/>
            <a:r>
              <a:rPr lang="en-US" altLang="en-US"/>
              <a:t>Types of System Calls</a:t>
            </a:r>
          </a:p>
        </p:txBody>
      </p:sp>
      <p:sp>
        <p:nvSpPr>
          <p:cNvPr id="44035" name="Rectangle 4">
            <a:extLst>
              <a:ext uri="{FF2B5EF4-FFF2-40B4-BE49-F238E27FC236}">
                <a16:creationId xmlns:a16="http://schemas.microsoft.com/office/drawing/2014/main" id="{4FFFE9F1-36B8-4D67-9C3C-A4A661B03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8038" y="1250950"/>
            <a:ext cx="7748587" cy="4530725"/>
          </a:xfrm>
        </p:spPr>
        <p:txBody>
          <a:bodyPr/>
          <a:lstStyle/>
          <a:p>
            <a:r>
              <a:rPr lang="en-US" altLang="en-US" dirty="0"/>
              <a:t>Process control</a:t>
            </a:r>
          </a:p>
          <a:p>
            <a:pPr lvl="1"/>
            <a:r>
              <a:rPr lang="en-US" altLang="en-US" dirty="0"/>
              <a:t>create process, terminate process</a:t>
            </a:r>
          </a:p>
          <a:p>
            <a:pPr lvl="1"/>
            <a:r>
              <a:rPr lang="en-US" altLang="en-US" dirty="0"/>
              <a:t>end, abort</a:t>
            </a:r>
          </a:p>
          <a:p>
            <a:pPr lvl="1"/>
            <a:r>
              <a:rPr lang="en-US" altLang="en-US" dirty="0"/>
              <a:t>load, execute</a:t>
            </a:r>
          </a:p>
          <a:p>
            <a:pPr lvl="1"/>
            <a:r>
              <a:rPr lang="en-US" altLang="en-US" dirty="0"/>
              <a:t>get process attributes, set process attributes</a:t>
            </a:r>
          </a:p>
          <a:p>
            <a:pPr lvl="1"/>
            <a:r>
              <a:rPr lang="en-US" altLang="en-US" dirty="0"/>
              <a:t>wait for time</a:t>
            </a:r>
          </a:p>
          <a:p>
            <a:pPr lvl="1"/>
            <a:r>
              <a:rPr lang="en-US" altLang="en-US" dirty="0"/>
              <a:t>wait event, signal event</a:t>
            </a:r>
          </a:p>
          <a:p>
            <a:pPr lvl="1"/>
            <a:r>
              <a:rPr lang="en-US" altLang="en-US" dirty="0"/>
              <a:t>allocate and free memory</a:t>
            </a:r>
          </a:p>
          <a:p>
            <a:pPr lvl="1"/>
            <a:r>
              <a:rPr lang="en-US" altLang="en-US" dirty="0"/>
              <a:t>Dump memory if error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Debugger</a:t>
            </a:r>
            <a:r>
              <a:rPr lang="en-US" altLang="en-US" dirty="0"/>
              <a:t> for determining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bugs</a:t>
            </a:r>
            <a:r>
              <a:rPr lang="en-US" altLang="en-US" b="1" dirty="0">
                <a:solidFill>
                  <a:srgbClr val="3366FF"/>
                </a:solidFill>
              </a:rPr>
              <a:t>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single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step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execution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Locks</a:t>
            </a:r>
            <a:r>
              <a:rPr lang="en-US" altLang="en-US" dirty="0"/>
              <a:t> for managing access to shared data between processes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>
            <a:extLst>
              <a:ext uri="{FF2B5EF4-FFF2-40B4-BE49-F238E27FC236}">
                <a16:creationId xmlns:a16="http://schemas.microsoft.com/office/drawing/2014/main" id="{4156D97E-B3F7-4D08-9926-F21EAB5326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1688" y="1233488"/>
            <a:ext cx="7732712" cy="4530725"/>
          </a:xfrm>
        </p:spPr>
        <p:txBody>
          <a:bodyPr/>
          <a:lstStyle/>
          <a:p>
            <a:r>
              <a:rPr lang="en-US" altLang="en-US"/>
              <a:t>File management</a:t>
            </a:r>
          </a:p>
          <a:p>
            <a:pPr lvl="1"/>
            <a:r>
              <a:rPr lang="en-US" altLang="en-US"/>
              <a:t>create file, delete file</a:t>
            </a:r>
          </a:p>
          <a:p>
            <a:pPr lvl="1"/>
            <a:r>
              <a:rPr lang="en-US" altLang="en-US"/>
              <a:t>open, close file</a:t>
            </a:r>
          </a:p>
          <a:p>
            <a:pPr lvl="1"/>
            <a:r>
              <a:rPr lang="en-US" altLang="en-US"/>
              <a:t>read, write, reposition</a:t>
            </a:r>
          </a:p>
          <a:p>
            <a:pPr lvl="1"/>
            <a:r>
              <a:rPr lang="en-US" altLang="en-US"/>
              <a:t>get and set file attributes</a:t>
            </a:r>
          </a:p>
          <a:p>
            <a:r>
              <a:rPr lang="en-US" altLang="en-US"/>
              <a:t>Device management</a:t>
            </a:r>
          </a:p>
          <a:p>
            <a:pPr lvl="1"/>
            <a:r>
              <a:rPr lang="en-US" altLang="en-US"/>
              <a:t>request device, release device</a:t>
            </a:r>
          </a:p>
          <a:p>
            <a:pPr lvl="1"/>
            <a:r>
              <a:rPr lang="en-US" altLang="en-US"/>
              <a:t>read, write, reposition</a:t>
            </a:r>
          </a:p>
          <a:p>
            <a:pPr lvl="1"/>
            <a:r>
              <a:rPr lang="en-US" altLang="en-US"/>
              <a:t>get device attributes, set device attributes</a:t>
            </a:r>
          </a:p>
          <a:p>
            <a:pPr lvl="1"/>
            <a:r>
              <a:rPr lang="en-US" altLang="en-US"/>
              <a:t>logically attach or detach devices</a:t>
            </a:r>
          </a:p>
          <a:p>
            <a:pPr lvl="1"/>
            <a:endParaRPr lang="en-US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A1101D3E-F01E-4DD1-88DC-B60A703EA3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2763" y="225425"/>
            <a:ext cx="8021637" cy="576263"/>
          </a:xfrm>
        </p:spPr>
        <p:txBody>
          <a:bodyPr/>
          <a:lstStyle/>
          <a:p>
            <a:pPr eaLnBrk="1" hangingPunct="1"/>
            <a:r>
              <a:rPr lang="en-US" altLang="en-US"/>
              <a:t>Types of System Calls (Cont.)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9F170523-A8A8-43C6-820A-D68F85AF0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050" y="227013"/>
            <a:ext cx="7991475" cy="576262"/>
          </a:xfrm>
        </p:spPr>
        <p:txBody>
          <a:bodyPr/>
          <a:lstStyle/>
          <a:p>
            <a:pPr eaLnBrk="1" hangingPunct="1"/>
            <a:r>
              <a:rPr lang="en-US" altLang="en-US"/>
              <a:t>Types of System Calls (Cont.)</a:t>
            </a: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3E675A7B-D65B-4A2E-A667-61009784B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234238" cy="4530725"/>
          </a:xfrm>
        </p:spPr>
        <p:txBody>
          <a:bodyPr/>
          <a:lstStyle/>
          <a:p>
            <a:r>
              <a:rPr lang="en-US" altLang="en-US" dirty="0"/>
              <a:t>Information maintenance</a:t>
            </a:r>
          </a:p>
          <a:p>
            <a:pPr lvl="1"/>
            <a:r>
              <a:rPr lang="en-US" altLang="en-US" dirty="0"/>
              <a:t>get time or date, set time or date</a:t>
            </a:r>
          </a:p>
          <a:p>
            <a:pPr lvl="1"/>
            <a:r>
              <a:rPr lang="en-US" altLang="en-US" dirty="0"/>
              <a:t>get system data, set system data</a:t>
            </a:r>
          </a:p>
          <a:p>
            <a:pPr lvl="1"/>
            <a:r>
              <a:rPr lang="en-US" altLang="en-US" dirty="0"/>
              <a:t>get and set process, file, or device attributes</a:t>
            </a:r>
          </a:p>
          <a:p>
            <a:r>
              <a:rPr lang="en-US" altLang="en-US" dirty="0"/>
              <a:t>Communications</a:t>
            </a:r>
          </a:p>
          <a:p>
            <a:pPr lvl="1"/>
            <a:r>
              <a:rPr lang="en-US" altLang="en-US" dirty="0"/>
              <a:t>create, delete communication connection</a:t>
            </a:r>
          </a:p>
          <a:p>
            <a:pPr lvl="1"/>
            <a:r>
              <a:rPr lang="en-US" altLang="en-US" dirty="0"/>
              <a:t>send, receive messages if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message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passing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model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to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host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name</a:t>
            </a:r>
            <a:r>
              <a:rPr lang="en-US" altLang="en-US" dirty="0"/>
              <a:t> or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process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name</a:t>
            </a:r>
          </a:p>
          <a:p>
            <a:pPr lvl="2"/>
            <a:r>
              <a:rPr lang="en-US" altLang="en-US" dirty="0"/>
              <a:t>From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client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to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server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Shared-memory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model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create and gain access to memory regions</a:t>
            </a:r>
          </a:p>
          <a:p>
            <a:pPr lvl="1"/>
            <a:r>
              <a:rPr lang="en-US" altLang="en-US" dirty="0"/>
              <a:t>transfer status information</a:t>
            </a:r>
          </a:p>
          <a:p>
            <a:pPr lvl="1"/>
            <a:r>
              <a:rPr lang="en-US" altLang="en-US" dirty="0"/>
              <a:t>attach and detach remote devices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2D8F5D27-E3DA-4CD1-A64B-C94402E09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27013"/>
            <a:ext cx="8031162" cy="576262"/>
          </a:xfrm>
        </p:spPr>
        <p:txBody>
          <a:bodyPr/>
          <a:lstStyle/>
          <a:p>
            <a:pPr eaLnBrk="1" hangingPunct="1"/>
            <a:r>
              <a:rPr lang="en-US" altLang="en-US"/>
              <a:t>Types of System Calls (Cont.)</a:t>
            </a: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2F1F0650-6545-4D56-BF26-447C4C087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Protection</a:t>
            </a:r>
          </a:p>
          <a:p>
            <a:pPr lvl="1"/>
            <a:r>
              <a:rPr lang="en-US" altLang="en-US"/>
              <a:t>Control access to resources</a:t>
            </a:r>
          </a:p>
          <a:p>
            <a:pPr lvl="1"/>
            <a:r>
              <a:rPr lang="en-US" altLang="en-US"/>
              <a:t>Get and set permissions</a:t>
            </a:r>
          </a:p>
          <a:p>
            <a:pPr lvl="1"/>
            <a:r>
              <a:rPr lang="en-US" altLang="en-US"/>
              <a:t>Allow and deny user access</a:t>
            </a:r>
          </a:p>
          <a:p>
            <a:pPr lvl="1"/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4C24230-0BCA-4F21-BEE9-496253FB2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0925" y="147152"/>
            <a:ext cx="744855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Operating System Services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273FD5E-1C82-4A27-94EC-32DCB0EF2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6138" y="1119188"/>
            <a:ext cx="7653337" cy="5002212"/>
          </a:xfrm>
          <a:noFill/>
        </p:spPr>
        <p:txBody>
          <a:bodyPr/>
          <a:lstStyle/>
          <a:p>
            <a:r>
              <a:rPr lang="en-US" altLang="en-US" dirty="0"/>
              <a:t>Operating systems provide an environment for execution of programs and services to programs and users</a:t>
            </a:r>
          </a:p>
          <a:p>
            <a:r>
              <a:rPr lang="en-US" altLang="en-US" dirty="0"/>
              <a:t>One set of operating-system services provides functions that are helpful to the user:</a:t>
            </a:r>
          </a:p>
          <a:p>
            <a:pPr lvl="1"/>
            <a:r>
              <a:rPr lang="en-US" altLang="en-US" b="1" dirty="0"/>
              <a:t>User interface </a:t>
            </a:r>
            <a:r>
              <a:rPr lang="en-US" altLang="en-US" dirty="0"/>
              <a:t>- Almost all operating systems have a user interface 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UI</a:t>
            </a:r>
            <a:r>
              <a:rPr lang="en-US" altLang="en-US" dirty="0"/>
              <a:t>).</a:t>
            </a:r>
          </a:p>
          <a:p>
            <a:pPr lvl="2"/>
            <a:r>
              <a:rPr lang="en-US" altLang="en-US" dirty="0"/>
              <a:t>Varies between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Command-Line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CLI</a:t>
            </a:r>
            <a:r>
              <a:rPr lang="en-US" altLang="en-US" dirty="0"/>
              <a:t>)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Graphics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User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Interface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GUI</a:t>
            </a:r>
            <a:r>
              <a:rPr lang="en-US" altLang="en-US" dirty="0"/>
              <a:t>)</a:t>
            </a:r>
            <a:r>
              <a:rPr lang="en-US" altLang="en-US" dirty="0">
                <a:solidFill>
                  <a:srgbClr val="000000"/>
                </a:solidFill>
              </a:rPr>
              <a:t>,</a:t>
            </a:r>
            <a:r>
              <a:rPr lang="en-US" altLang="en-US" b="1" dirty="0">
                <a:solidFill>
                  <a:srgbClr val="3366FF"/>
                </a:solidFill>
              </a:rPr>
              <a:t> 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touch-screen</a:t>
            </a:r>
            <a:r>
              <a:rPr lang="en-US" altLang="en-US" b="1" dirty="0">
                <a:solidFill>
                  <a:srgbClr val="3366FF"/>
                </a:solidFill>
              </a:rPr>
              <a:t>, 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Batch</a:t>
            </a:r>
          </a:p>
          <a:p>
            <a:pPr lvl="1"/>
            <a:r>
              <a:rPr lang="en-US" altLang="en-US" b="1" dirty="0"/>
              <a:t>Program execution </a:t>
            </a:r>
            <a:r>
              <a:rPr lang="en-US" altLang="en-US" dirty="0"/>
              <a:t>- The system must be able to load a program into memory and to run that program, end execution, either normally or abnormally (indicating error)</a:t>
            </a:r>
          </a:p>
          <a:p>
            <a:pPr lvl="1"/>
            <a:r>
              <a:rPr lang="en-US" altLang="en-US" b="1" dirty="0"/>
              <a:t>I/O operations </a:t>
            </a:r>
            <a:r>
              <a:rPr lang="en-US" altLang="en-US" dirty="0"/>
              <a:t>-  A running program may require I/O, which may involve a file or an I/O device</a:t>
            </a:r>
          </a:p>
          <a:p>
            <a:pPr lvl="1"/>
            <a:r>
              <a:rPr lang="en-US" altLang="en-US" b="1" dirty="0"/>
              <a:t>File-system manipulation </a:t>
            </a:r>
            <a:r>
              <a:rPr lang="en-US" altLang="en-US" dirty="0"/>
              <a:t>-  The file system is of particular interest. Programs need to read and write files and directories, create and delete them, search them, list file Information, permission management.</a:t>
            </a:r>
            <a:endParaRPr lang="en-US" altLang="en-US" b="1" dirty="0"/>
          </a:p>
          <a:p>
            <a:pPr lvl="1"/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D6FCD919-BAE3-4B7B-809E-209E2FB09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1275" y="110535"/>
            <a:ext cx="7632700" cy="594371"/>
          </a:xfrm>
        </p:spPr>
        <p:txBody>
          <a:bodyPr/>
          <a:lstStyle/>
          <a:p>
            <a:pPr eaLnBrk="1" hangingPunct="1"/>
            <a:r>
              <a:rPr lang="en-US" altLang="en-US" sz="2600" dirty="0"/>
              <a:t>Examples of Windows and Unix System Calls</a:t>
            </a:r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33A2F2E0-9064-41AD-8CF6-9D5D6130B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1152525"/>
            <a:ext cx="4751387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B422D298-022D-44F2-A04B-38156195F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2250"/>
            <a:ext cx="8042275" cy="576263"/>
          </a:xfrm>
        </p:spPr>
        <p:txBody>
          <a:bodyPr/>
          <a:lstStyle/>
          <a:p>
            <a:pPr eaLnBrk="1" hangingPunct="1"/>
            <a:r>
              <a:rPr lang="en-US" altLang="en-US"/>
              <a:t>Standard C Library Example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B6F1633-75BA-44BA-8653-0681C68C7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8350" y="1173163"/>
            <a:ext cx="7642225" cy="5078412"/>
          </a:xfrm>
        </p:spPr>
        <p:txBody>
          <a:bodyPr/>
          <a:lstStyle/>
          <a:p>
            <a:r>
              <a:rPr lang="en-US" altLang="en-US"/>
              <a:t>C program invoking printf() library call, which calls write() system call</a:t>
            </a:r>
          </a:p>
        </p:txBody>
      </p:sp>
      <p:pic>
        <p:nvPicPr>
          <p:cNvPr id="54276" name="Picture 2">
            <a:extLst>
              <a:ext uri="{FF2B5EF4-FFF2-40B4-BE49-F238E27FC236}">
                <a16:creationId xmlns:a16="http://schemas.microsoft.com/office/drawing/2014/main" id="{89B408DE-A663-4E0E-A0FA-8F2D1E87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704975"/>
            <a:ext cx="4579937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AB5C763-1598-4AB4-AB9B-F1C1B35DA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7488"/>
            <a:ext cx="80613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System Programs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AA46F960-9F83-4DB3-8C85-8EB4B59F5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1213" y="1122363"/>
            <a:ext cx="7707312" cy="4683125"/>
          </a:xfrm>
        </p:spPr>
        <p:txBody>
          <a:bodyPr/>
          <a:lstStyle/>
          <a:p>
            <a:r>
              <a:rPr lang="en-US" altLang="en-US"/>
              <a:t>System programs provide a convenient environment for program development and execution.  They can be divided into:</a:t>
            </a:r>
          </a:p>
          <a:p>
            <a:pPr lvl="1"/>
            <a:r>
              <a:rPr lang="en-US" altLang="en-US"/>
              <a:t>File manipulation </a:t>
            </a:r>
          </a:p>
          <a:p>
            <a:pPr lvl="1"/>
            <a:r>
              <a:rPr lang="en-US" altLang="en-US"/>
              <a:t>Status information sometimes stored in a file</a:t>
            </a:r>
          </a:p>
          <a:p>
            <a:pPr lvl="1"/>
            <a:r>
              <a:rPr lang="en-US" altLang="en-US"/>
              <a:t>Programming language support</a:t>
            </a:r>
          </a:p>
          <a:p>
            <a:pPr lvl="1"/>
            <a:r>
              <a:rPr lang="en-US" altLang="en-US"/>
              <a:t>Program loading and execution</a:t>
            </a:r>
          </a:p>
          <a:p>
            <a:pPr lvl="1"/>
            <a:r>
              <a:rPr lang="en-US" altLang="en-US"/>
              <a:t>Communications</a:t>
            </a:r>
          </a:p>
          <a:p>
            <a:pPr lvl="1"/>
            <a:r>
              <a:rPr lang="en-US" altLang="en-US"/>
              <a:t>Background services</a:t>
            </a:r>
          </a:p>
          <a:p>
            <a:pPr lvl="1"/>
            <a:r>
              <a:rPr lang="en-US" altLang="en-US"/>
              <a:t>Application programs</a:t>
            </a:r>
          </a:p>
          <a:p>
            <a:r>
              <a:rPr lang="en-US" altLang="en-US"/>
              <a:t>Most users</a:t>
            </a:r>
            <a:r>
              <a:rPr lang="ja-JP" altLang="en-US"/>
              <a:t>’</a:t>
            </a:r>
            <a:r>
              <a:rPr lang="en-US" altLang="ja-JP"/>
              <a:t> view of the operation system is defined by system programs, not the actual system calls</a:t>
            </a:r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4EAC52B-9D2D-4A55-866C-947C20391E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7488"/>
            <a:ext cx="80613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System Programs (Cont.)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9895B5E-8C8B-46CB-ACFE-27F5984414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8038" y="1073150"/>
            <a:ext cx="7359650" cy="5027613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Provide a convenient environment for program development and execution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Some of them are simply user interfaces to system calls; others are considerably more complex</a:t>
            </a:r>
          </a:p>
          <a:p>
            <a:pPr lvl="1">
              <a:lnSpc>
                <a:spcPct val="90000"/>
              </a:lnSpc>
            </a:pP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b="1" dirty="0"/>
              <a:t>File management </a:t>
            </a:r>
            <a:r>
              <a:rPr lang="en-US" altLang="en-US" dirty="0"/>
              <a:t>- Create, delete, copy, rename, print, dump, list, and generally manipulate files and directories</a:t>
            </a:r>
          </a:p>
          <a:p>
            <a:pPr>
              <a:lnSpc>
                <a:spcPct val="90000"/>
              </a:lnSpc>
            </a:pP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b="1" dirty="0"/>
              <a:t>Status information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Some ask the system for info - date, time, amount of available memory, disk space, number of users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Others provide detailed performance, logging, and debugging information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Typically, these programs format and print the output to the terminal or other output devices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Some systems implement  a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registry</a:t>
            </a:r>
            <a:r>
              <a:rPr lang="en-US" altLang="en-US" dirty="0"/>
              <a:t> - used to store and retrieve configuration information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4F248A6-FEC6-47A1-A99A-98ABBC6C3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217488"/>
            <a:ext cx="808037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System Programs (Cont.)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3AC26365-FF38-4159-8CB6-E4B6F33D9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1213" y="1131888"/>
            <a:ext cx="7697787" cy="5187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/>
              <a:t>File modification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Text editors to create and modify files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Special commands to search contents of files or perform transformations of the text</a:t>
            </a:r>
            <a:endParaRPr lang="en-US" altLang="en-US" sz="800"/>
          </a:p>
          <a:p>
            <a:pPr>
              <a:lnSpc>
                <a:spcPct val="90000"/>
              </a:lnSpc>
            </a:pPr>
            <a:r>
              <a:rPr lang="en-US" altLang="en-US" b="1"/>
              <a:t>Programming-language support </a:t>
            </a:r>
            <a:r>
              <a:rPr lang="en-US" altLang="en-US"/>
              <a:t>- Compilers, assemblers, debuggers and interpreters sometimes provided</a:t>
            </a:r>
            <a:endParaRPr lang="en-US" altLang="en-US" sz="800"/>
          </a:p>
          <a:p>
            <a:pPr>
              <a:lnSpc>
                <a:spcPct val="90000"/>
              </a:lnSpc>
            </a:pPr>
            <a:r>
              <a:rPr lang="en-US" altLang="en-US" b="1"/>
              <a:t>Program loading and execution</a:t>
            </a:r>
            <a:r>
              <a:rPr lang="en-US" altLang="en-US"/>
              <a:t>- Absolute loaders, relocatable loaders, linkage editors, and overlay-loaders, debugging systems for higher-level and machine language</a:t>
            </a:r>
            <a:endParaRPr lang="en-US" altLang="en-US" sz="800"/>
          </a:p>
          <a:p>
            <a:pPr>
              <a:lnSpc>
                <a:spcPct val="90000"/>
              </a:lnSpc>
            </a:pPr>
            <a:r>
              <a:rPr lang="en-US" altLang="en-US" b="1"/>
              <a:t>Communications</a:t>
            </a:r>
            <a:r>
              <a:rPr lang="en-US" altLang="en-US"/>
              <a:t> - Provide the mechanism for creating virtual connections among processes, users, and computer systems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Allow users to send messages to one another</a:t>
            </a:r>
            <a:r>
              <a:rPr lang="ja-JP" altLang="en-US"/>
              <a:t>’</a:t>
            </a:r>
            <a:r>
              <a:rPr lang="en-US" altLang="ja-JP"/>
              <a:t>s screens, browse web pages, send electronic-mail messages, log in remotely, transfer files from one machine to another</a:t>
            </a:r>
          </a:p>
          <a:p>
            <a:pPr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9B64704-3592-4DF7-85E7-FB2DB8581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17488"/>
            <a:ext cx="7996238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System Programs (Cont.)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93ED54D-5EE3-433B-820F-AFAE8BC4B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108075"/>
            <a:ext cx="7675563" cy="5187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/>
              <a:t>Background Services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Launch at boot time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Some for system startup, then terminate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Some from system boot to shutdown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Provide facilities like disk checking, process scheduling, error logging, printing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Run in user context not kernel context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Known as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services</a:t>
            </a:r>
            <a:r>
              <a:rPr lang="en-US" altLang="en-US" dirty="0"/>
              <a:t>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subsystems</a:t>
            </a:r>
            <a:r>
              <a:rPr lang="en-US" altLang="en-US" dirty="0"/>
              <a:t>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daemons</a:t>
            </a:r>
            <a:r>
              <a:rPr lang="en-US" altLang="en-US" dirty="0"/>
              <a:t> </a:t>
            </a:r>
            <a:endParaRPr lang="en-US" altLang="en-US" b="1" dirty="0"/>
          </a:p>
          <a:p>
            <a:pPr lvl="1">
              <a:lnSpc>
                <a:spcPct val="90000"/>
              </a:lnSpc>
              <a:buFont typeface="Monotype Sorts" pitchFamily="-84" charset="2"/>
              <a:buNone/>
            </a:pPr>
            <a:endParaRPr lang="en-US" altLang="en-US" sz="800" dirty="0"/>
          </a:p>
          <a:p>
            <a:pPr>
              <a:lnSpc>
                <a:spcPct val="90000"/>
              </a:lnSpc>
            </a:pPr>
            <a:r>
              <a:rPr lang="en-US" altLang="en-US" b="1" dirty="0"/>
              <a:t>Application programs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Don’t pertain to system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Run by users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Not typically considered part of OS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Launched by command line, mouse click, finger poke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B139628D-AE2A-46FB-AA5B-FECFA241A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Linkers and Loaders</a:t>
            </a: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F413004A-DAD3-4F03-A509-ECD5943DEF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Source code compiled into object files designed to be loaded into any physical memory location –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relocatable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object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file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Linker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combines these into single binary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executable</a:t>
            </a:r>
            <a:r>
              <a:rPr lang="en-US" altLang="en-US" dirty="0"/>
              <a:t> file</a:t>
            </a:r>
          </a:p>
          <a:p>
            <a:pPr lvl="1"/>
            <a:r>
              <a:rPr lang="en-US" altLang="en-US" dirty="0"/>
              <a:t>Also brings in libraries</a:t>
            </a:r>
          </a:p>
          <a:p>
            <a:r>
              <a:rPr lang="en-US" altLang="en-US" dirty="0"/>
              <a:t>Program resides on secondary storage as binary executable</a:t>
            </a:r>
          </a:p>
          <a:p>
            <a:r>
              <a:rPr lang="en-US" altLang="en-US" dirty="0"/>
              <a:t>Must be brought into memory by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loader</a:t>
            </a:r>
            <a:r>
              <a:rPr lang="en-US" altLang="en-US" dirty="0"/>
              <a:t> to be executed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Relocation</a:t>
            </a:r>
            <a:r>
              <a:rPr lang="en-US" altLang="en-US" dirty="0"/>
              <a:t> assigns final addresses to program parts and adjusts code and data in program to match those addresses</a:t>
            </a:r>
          </a:p>
          <a:p>
            <a:r>
              <a:rPr lang="en-US" altLang="en-US" dirty="0"/>
              <a:t>Modern general purpose systems don’t link libraries into executables</a:t>
            </a:r>
          </a:p>
          <a:p>
            <a:pPr lvl="1"/>
            <a:r>
              <a:rPr lang="en-US" altLang="en-US" dirty="0"/>
              <a:t>Rather,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dynamically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linked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libraries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(in Windows,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DLLs</a:t>
            </a:r>
            <a:r>
              <a:rPr lang="en-US" altLang="en-US" dirty="0"/>
              <a:t>) are loaded as needed, shared by all that use the same version of that same library (loaded once)</a:t>
            </a:r>
          </a:p>
          <a:p>
            <a:r>
              <a:rPr lang="en-US" altLang="en-US" dirty="0"/>
              <a:t>Object, executable files have standard formats, so operating system knows how to load and start them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2C7140E0-64EE-48A3-941C-70C6BCDF8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0438" y="225425"/>
            <a:ext cx="7573962" cy="576263"/>
          </a:xfrm>
        </p:spPr>
        <p:txBody>
          <a:bodyPr/>
          <a:lstStyle/>
          <a:p>
            <a:r>
              <a:rPr lang="en-US" altLang="en-US"/>
              <a:t>The Role of the Linker and Loader</a:t>
            </a:r>
          </a:p>
        </p:txBody>
      </p:sp>
      <p:pic>
        <p:nvPicPr>
          <p:cNvPr id="67587" name="Content Placeholder 6">
            <a:extLst>
              <a:ext uri="{FF2B5EF4-FFF2-40B4-BE49-F238E27FC236}">
                <a16:creationId xmlns:a16="http://schemas.microsoft.com/office/drawing/2014/main" id="{CD8E9885-D5F1-451A-B45F-8C24EB28DF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7613" y="1204913"/>
            <a:ext cx="4608512" cy="4859337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>
            <a:extLst>
              <a:ext uri="{FF2B5EF4-FFF2-40B4-BE49-F238E27FC236}">
                <a16:creationId xmlns:a16="http://schemas.microsoft.com/office/drawing/2014/main" id="{9580D1A4-1911-40B7-90C7-4F5EE5149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6126" y="154025"/>
            <a:ext cx="7712075" cy="576262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Why Applications are Operating System Specific</a:t>
            </a:r>
          </a:p>
        </p:txBody>
      </p:sp>
      <p:sp>
        <p:nvSpPr>
          <p:cNvPr id="68611" name="Rectangle 1027">
            <a:extLst>
              <a:ext uri="{FF2B5EF4-FFF2-40B4-BE49-F238E27FC236}">
                <a16:creationId xmlns:a16="http://schemas.microsoft.com/office/drawing/2014/main" id="{672EE902-C4A8-4076-BE5F-A5B41CC5B7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014884"/>
            <a:ext cx="7643813" cy="4979516"/>
          </a:xfrm>
        </p:spPr>
        <p:txBody>
          <a:bodyPr/>
          <a:lstStyle/>
          <a:p>
            <a:r>
              <a:rPr lang="en-US" altLang="en-US" dirty="0"/>
              <a:t>Apps compiled on one system usually not executable on other operating systems</a:t>
            </a:r>
          </a:p>
          <a:p>
            <a:r>
              <a:rPr lang="en-US" altLang="en-US" dirty="0"/>
              <a:t>Each operating system provides its own unique system calls</a:t>
            </a:r>
          </a:p>
          <a:p>
            <a:pPr lvl="1"/>
            <a:r>
              <a:rPr lang="en-US" altLang="en-US" dirty="0"/>
              <a:t>Own file formats, etc.</a:t>
            </a:r>
          </a:p>
          <a:p>
            <a:r>
              <a:rPr lang="en-US" altLang="en-US" dirty="0"/>
              <a:t>Apps can be multi-operating system</a:t>
            </a:r>
          </a:p>
          <a:p>
            <a:pPr lvl="1"/>
            <a:r>
              <a:rPr lang="en-US" altLang="en-US" dirty="0"/>
              <a:t>Written in interpreted language like Python, Ruby, and interpreter available on multiple operating systems</a:t>
            </a:r>
          </a:p>
          <a:p>
            <a:pPr lvl="1"/>
            <a:r>
              <a:rPr lang="en-US" altLang="en-US" dirty="0"/>
              <a:t>App written in language that includes a VM containing the running app (like Java)</a:t>
            </a:r>
          </a:p>
          <a:p>
            <a:pPr lvl="1"/>
            <a:r>
              <a:rPr lang="en-US" altLang="en-US" dirty="0"/>
              <a:t>Use standard language (like C), compile separately on each operating system to run on each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Application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Binary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Interface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ABI</a:t>
            </a:r>
            <a:r>
              <a:rPr lang="en-US" altLang="en-US" dirty="0"/>
              <a:t>) is architecture equivalent of API, defines how different components of binary code can interface for a given operating system on a given architecture, CPU, etc.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26">
            <a:extLst>
              <a:ext uri="{FF2B5EF4-FFF2-40B4-BE49-F238E27FC236}">
                <a16:creationId xmlns:a16="http://schemas.microsoft.com/office/drawing/2014/main" id="{D00B8CF2-4503-4D02-BCAF-03B386FC6B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0" y="155141"/>
            <a:ext cx="7712075" cy="5762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Design and Implementation</a:t>
            </a:r>
          </a:p>
        </p:txBody>
      </p:sp>
      <p:sp>
        <p:nvSpPr>
          <p:cNvPr id="70659" name="Rectangle 1027">
            <a:extLst>
              <a:ext uri="{FF2B5EF4-FFF2-40B4-BE49-F238E27FC236}">
                <a16:creationId xmlns:a16="http://schemas.microsoft.com/office/drawing/2014/main" id="{ED7882A4-6BC0-4135-94AC-5AE6FAF5E5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220788"/>
            <a:ext cx="7375525" cy="5006975"/>
          </a:xfrm>
        </p:spPr>
        <p:txBody>
          <a:bodyPr/>
          <a:lstStyle/>
          <a:p>
            <a:r>
              <a:rPr lang="en-US" altLang="en-US" dirty="0"/>
              <a:t>Design and Implementation of OS is not </a:t>
            </a:r>
            <a:r>
              <a:rPr lang="ja-JP" altLang="en-US" dirty="0"/>
              <a:t>“</a:t>
            </a:r>
            <a:r>
              <a:rPr lang="en-US" altLang="ja-JP" dirty="0"/>
              <a:t>solvable”, but some approaches have proven successful</a:t>
            </a:r>
            <a:endParaRPr lang="en-US" altLang="en-US" sz="800" dirty="0"/>
          </a:p>
          <a:p>
            <a:r>
              <a:rPr lang="en-US" altLang="en-US" dirty="0"/>
              <a:t>Internal structure of different Operating Systems  can vary widely</a:t>
            </a:r>
            <a:endParaRPr lang="en-US" altLang="en-US" sz="800" dirty="0"/>
          </a:p>
          <a:p>
            <a:r>
              <a:rPr lang="en-US" altLang="en-US" dirty="0"/>
              <a:t>Start the design by defining goals and specifications </a:t>
            </a:r>
            <a:endParaRPr lang="en-US" altLang="en-US" sz="800" dirty="0"/>
          </a:p>
          <a:p>
            <a:r>
              <a:rPr lang="en-US" altLang="en-US" dirty="0"/>
              <a:t>Affected by choice of hardware, type of system</a:t>
            </a:r>
            <a:endParaRPr lang="en-US" altLang="en-US" sz="800" dirty="0"/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User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goals and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System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goals</a:t>
            </a:r>
          </a:p>
          <a:p>
            <a:pPr lvl="1"/>
            <a:r>
              <a:rPr lang="en-US" altLang="en-US" dirty="0"/>
              <a:t>User goals – operating system should be convenient to use, easy to learn, reliable, safe, and fast</a:t>
            </a:r>
          </a:p>
          <a:p>
            <a:pPr lvl="1"/>
            <a:r>
              <a:rPr lang="en-US" altLang="en-US" dirty="0"/>
              <a:t>System goals – operating system should be easy to design, implement, and maintain, as well as flexible, reliable, error-free, and efficient</a:t>
            </a:r>
          </a:p>
          <a:p>
            <a:r>
              <a:rPr lang="en-US" altLang="en-US" dirty="0"/>
              <a:t>Specifying and designing an OS is highly creative task of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software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engineering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53D310B-2F05-42DF-BD11-7984E309A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6150" y="220663"/>
            <a:ext cx="7869238" cy="576262"/>
          </a:xfrm>
        </p:spPr>
        <p:txBody>
          <a:bodyPr/>
          <a:lstStyle/>
          <a:p>
            <a:pPr eaLnBrk="1" hangingPunct="1"/>
            <a:r>
              <a:rPr lang="en-US" altLang="en-US"/>
              <a:t>Operating System Services (Cont.)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7DE154C-EBA1-44B0-9AA5-AD6DB9C31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9313" y="1138238"/>
            <a:ext cx="7678737" cy="5418137"/>
          </a:xfrm>
          <a:noFill/>
        </p:spPr>
        <p:txBody>
          <a:bodyPr/>
          <a:lstStyle/>
          <a:p>
            <a:r>
              <a:rPr lang="en-US" altLang="en-US"/>
              <a:t>One set of operating-system services provides functions that are helpful to the user (Cont.):</a:t>
            </a:r>
            <a:endParaRPr lang="en-US" altLang="en-US" b="1"/>
          </a:p>
          <a:p>
            <a:pPr lvl="1"/>
            <a:r>
              <a:rPr lang="en-US" altLang="en-US" b="1"/>
              <a:t>Communications</a:t>
            </a:r>
            <a:r>
              <a:rPr lang="en-US" altLang="en-US"/>
              <a:t> – Processes may exchange information, on the same computer or between computers over a network</a:t>
            </a:r>
          </a:p>
          <a:p>
            <a:pPr lvl="2"/>
            <a:r>
              <a:rPr lang="en-US" altLang="en-US"/>
              <a:t>Communications may be via shared memory or through message passing (packets moved by the OS)</a:t>
            </a:r>
          </a:p>
          <a:p>
            <a:pPr lvl="1"/>
            <a:r>
              <a:rPr lang="en-US" altLang="en-US" b="1"/>
              <a:t>Error detection </a:t>
            </a:r>
            <a:r>
              <a:rPr lang="en-US" altLang="en-US"/>
              <a:t>– OS needs to be constantly aware of possible errors</a:t>
            </a:r>
          </a:p>
          <a:p>
            <a:pPr lvl="2"/>
            <a:r>
              <a:rPr lang="en-US" altLang="en-US"/>
              <a:t>May occur in the CPU and memory hardware, in I/O devices, in user program</a:t>
            </a:r>
          </a:p>
          <a:p>
            <a:pPr lvl="2"/>
            <a:r>
              <a:rPr lang="en-US" altLang="en-US"/>
              <a:t>For each type of error, OS should take the appropriate action to ensure correct and consistent computing</a:t>
            </a:r>
          </a:p>
          <a:p>
            <a:pPr lvl="2"/>
            <a:r>
              <a:rPr lang="en-US" altLang="en-US"/>
              <a:t>Debugging facilities can greatly enhance the user</a:t>
            </a:r>
            <a:r>
              <a:rPr lang="ja-JP" altLang="en-US"/>
              <a:t>’</a:t>
            </a:r>
            <a:r>
              <a:rPr lang="en-US" altLang="ja-JP"/>
              <a:t>s and programmer</a:t>
            </a:r>
            <a:r>
              <a:rPr lang="ja-JP" altLang="en-US"/>
              <a:t>’</a:t>
            </a:r>
            <a:r>
              <a:rPr lang="en-US" altLang="ja-JP"/>
              <a:t>s abilities to efficiently use the system</a:t>
            </a:r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9A46DEA-C931-4E75-8A7D-1F653B2ABC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1377" y="139214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Policy and Mechanism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D1CF5C7-7F67-4FFA-B5D4-75EB6F865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9788" y="1141992"/>
            <a:ext cx="6455315" cy="4264022"/>
          </a:xfrm>
        </p:spPr>
        <p:txBody>
          <a:bodyPr/>
          <a:lstStyle/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Policy</a:t>
            </a:r>
            <a:r>
              <a:rPr lang="en-US" altLang="en-US" b="1" dirty="0"/>
              <a:t>:   What </a:t>
            </a:r>
            <a:r>
              <a:rPr lang="en-US" altLang="en-US" dirty="0"/>
              <a:t>needs to be done?</a:t>
            </a:r>
            <a:r>
              <a:rPr lang="en-US" altLang="en-US" b="1" dirty="0"/>
              <a:t> </a:t>
            </a:r>
          </a:p>
          <a:p>
            <a:pPr lvl="1"/>
            <a:r>
              <a:rPr lang="en-US" altLang="en-US" dirty="0"/>
              <a:t>Example: Interrupt after every 100 seconds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Mechanism</a:t>
            </a:r>
            <a:r>
              <a:rPr lang="en-US" altLang="en-US" b="1" dirty="0"/>
              <a:t>:  How</a:t>
            </a:r>
            <a:r>
              <a:rPr lang="en-US" altLang="en-US" dirty="0"/>
              <a:t> to do something?</a:t>
            </a:r>
          </a:p>
          <a:p>
            <a:pPr lvl="1"/>
            <a:r>
              <a:rPr lang="en-US" altLang="en-US" dirty="0"/>
              <a:t>Example: timer</a:t>
            </a:r>
          </a:p>
          <a:p>
            <a:r>
              <a:rPr lang="en-US" altLang="en-US" dirty="0"/>
              <a:t>Important principle: separate policy from mechanism</a:t>
            </a:r>
          </a:p>
          <a:p>
            <a:r>
              <a:rPr lang="en-US" altLang="en-US" dirty="0"/>
              <a:t>The separation of policy from mechanism is a very important principle, it allows maximum flexibility if policy decisions are to be changed later.</a:t>
            </a:r>
          </a:p>
          <a:p>
            <a:pPr lvl="1"/>
            <a:r>
              <a:rPr lang="en-US" altLang="en-US" dirty="0"/>
              <a:t>Example: change 100 to 200</a:t>
            </a:r>
          </a:p>
          <a:p>
            <a:pPr>
              <a:buFont typeface="Monotype Sorts" pitchFamily="-84" charset="2"/>
              <a:buNone/>
            </a:pPr>
            <a:endParaRPr lang="en-US" altLang="en-US" dirty="0"/>
          </a:p>
          <a:p>
            <a:pPr>
              <a:buFont typeface="Monotype Sorts" pitchFamily="-84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A9B47C81-CC5F-41DF-A7CB-841B5D4FA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217488"/>
            <a:ext cx="8072438" cy="576262"/>
          </a:xfrm>
        </p:spPr>
        <p:txBody>
          <a:bodyPr/>
          <a:lstStyle/>
          <a:p>
            <a:pPr eaLnBrk="1" hangingPunct="1"/>
            <a:r>
              <a:rPr lang="en-US" altLang="en-US"/>
              <a:t>Implementation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46642F7-9177-432C-8182-DEEABD676C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5500" y="1092200"/>
            <a:ext cx="7713663" cy="4530725"/>
          </a:xfrm>
        </p:spPr>
        <p:txBody>
          <a:bodyPr/>
          <a:lstStyle/>
          <a:p>
            <a:r>
              <a:rPr lang="en-US" altLang="en-US" dirty="0"/>
              <a:t>Much variation</a:t>
            </a:r>
          </a:p>
          <a:p>
            <a:pPr lvl="1"/>
            <a:r>
              <a:rPr lang="en-US" altLang="en-US" dirty="0"/>
              <a:t>Early OSes in assembly language</a:t>
            </a:r>
          </a:p>
          <a:p>
            <a:pPr lvl="1"/>
            <a:r>
              <a:rPr lang="en-US" altLang="en-US" dirty="0"/>
              <a:t>Then system programming languages like Algol, PL/1</a:t>
            </a:r>
          </a:p>
          <a:p>
            <a:pPr lvl="1"/>
            <a:r>
              <a:rPr lang="en-US" altLang="en-US" dirty="0"/>
              <a:t>Now C, C++</a:t>
            </a:r>
          </a:p>
          <a:p>
            <a:r>
              <a:rPr lang="en-US" altLang="en-US" dirty="0"/>
              <a:t>Actually usually a mix of languages</a:t>
            </a:r>
          </a:p>
          <a:p>
            <a:pPr lvl="1"/>
            <a:r>
              <a:rPr lang="en-US" altLang="en-US" dirty="0"/>
              <a:t>Lowest levels in assembly</a:t>
            </a:r>
          </a:p>
          <a:p>
            <a:pPr lvl="1"/>
            <a:r>
              <a:rPr lang="en-US" altLang="en-US" dirty="0"/>
              <a:t>Main body in C</a:t>
            </a:r>
          </a:p>
          <a:p>
            <a:pPr lvl="1"/>
            <a:r>
              <a:rPr lang="en-US" altLang="en-US" dirty="0"/>
              <a:t>Systems programs in C, C++, scripting languages like PERL, Python, shell scripts</a:t>
            </a:r>
          </a:p>
          <a:p>
            <a:r>
              <a:rPr lang="en-US" altLang="en-US" dirty="0"/>
              <a:t>More high-level language easier to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port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to other hardware</a:t>
            </a:r>
          </a:p>
          <a:p>
            <a:pPr lvl="1"/>
            <a:r>
              <a:rPr lang="en-US" altLang="en-US" dirty="0"/>
              <a:t>But slower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Emulation</a:t>
            </a:r>
            <a:r>
              <a:rPr lang="en-US" altLang="en-US" dirty="0"/>
              <a:t> can allow an OS to run on non-native hardware</a:t>
            </a:r>
          </a:p>
          <a:p>
            <a:pPr>
              <a:buFont typeface="Monotype Sorts" pitchFamily="-84" charset="2"/>
              <a:buNone/>
            </a:pPr>
            <a:endParaRPr lang="en-US" altLang="en-US" dirty="0"/>
          </a:p>
          <a:p>
            <a:pPr>
              <a:buFont typeface="Monotype Sorts" pitchFamily="-84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6CD12CFE-09B0-48A4-9AEE-9A58E11BB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0663"/>
            <a:ext cx="8229600" cy="576262"/>
          </a:xfrm>
        </p:spPr>
        <p:txBody>
          <a:bodyPr/>
          <a:lstStyle/>
          <a:p>
            <a:r>
              <a:rPr lang="en-US" altLang="en-US"/>
              <a:t>Operating System Structure</a:t>
            </a:r>
          </a:p>
        </p:txBody>
      </p:sp>
      <p:sp>
        <p:nvSpPr>
          <p:cNvPr id="76803" name="Content Placeholder 2">
            <a:extLst>
              <a:ext uri="{FF2B5EF4-FFF2-40B4-BE49-F238E27FC236}">
                <a16:creationId xmlns:a16="http://schemas.microsoft.com/office/drawing/2014/main" id="{7C77CAAD-91EB-4676-A633-22880A53EE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5025" y="1241425"/>
            <a:ext cx="6918325" cy="4530725"/>
          </a:xfrm>
        </p:spPr>
        <p:txBody>
          <a:bodyPr/>
          <a:lstStyle/>
          <a:p>
            <a:r>
              <a:rPr lang="en-US" altLang="en-US" dirty="0"/>
              <a:t>General-purpose OS is very large program</a:t>
            </a:r>
          </a:p>
          <a:p>
            <a:r>
              <a:rPr lang="en-US" altLang="en-US" dirty="0"/>
              <a:t>Various ways to structure ones</a:t>
            </a:r>
          </a:p>
          <a:p>
            <a:pPr lvl="1"/>
            <a:r>
              <a:rPr lang="en-US" altLang="en-US" dirty="0"/>
              <a:t>Simple structure – MS-DOS</a:t>
            </a:r>
          </a:p>
          <a:p>
            <a:pPr lvl="1"/>
            <a:r>
              <a:rPr lang="en-US" altLang="en-US" dirty="0"/>
              <a:t>More complex – UNIX</a:t>
            </a:r>
          </a:p>
          <a:p>
            <a:pPr lvl="1"/>
            <a:r>
              <a:rPr lang="en-US" altLang="en-US" dirty="0"/>
              <a:t>Layered – an abstraction</a:t>
            </a:r>
          </a:p>
          <a:p>
            <a:pPr lvl="1"/>
            <a:r>
              <a:rPr lang="en-US" altLang="en-US" dirty="0"/>
              <a:t>Microkernel – Mach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E377E7B4-9EBE-4C2B-8887-F7A7B2906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9320" y="289485"/>
            <a:ext cx="8137525" cy="457200"/>
          </a:xfrm>
        </p:spPr>
        <p:txBody>
          <a:bodyPr/>
          <a:lstStyle/>
          <a:p>
            <a:pPr eaLnBrk="1" hangingPunct="1"/>
            <a:r>
              <a:rPr lang="en-US" altLang="en-US"/>
              <a:t>Monolithic Structure – Original UNIX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C6D798A-4128-40D0-B643-81391EF17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9788" y="1155700"/>
            <a:ext cx="7743825" cy="4073525"/>
          </a:xfrm>
        </p:spPr>
        <p:txBody>
          <a:bodyPr/>
          <a:lstStyle/>
          <a:p>
            <a:r>
              <a:rPr lang="en-US" altLang="en-US" dirty="0"/>
              <a:t>UNIX – limited by hardware functionality, the original UNIX operating system had limited structuring.  </a:t>
            </a:r>
          </a:p>
          <a:p>
            <a:r>
              <a:rPr lang="en-US" altLang="en-US" dirty="0"/>
              <a:t>The UNIX OS consists of two separable parts</a:t>
            </a:r>
          </a:p>
          <a:p>
            <a:pPr lvl="1"/>
            <a:r>
              <a:rPr lang="en-US" altLang="en-US" dirty="0"/>
              <a:t>Systems programs</a:t>
            </a:r>
          </a:p>
          <a:p>
            <a:pPr lvl="1"/>
            <a:r>
              <a:rPr lang="en-US" altLang="en-US" dirty="0"/>
              <a:t>The kernel</a:t>
            </a:r>
          </a:p>
          <a:p>
            <a:pPr lvl="2"/>
            <a:r>
              <a:rPr lang="en-US" altLang="en-US" dirty="0"/>
              <a:t>Consists of everything below the system-call interface and above the physical hardware</a:t>
            </a:r>
          </a:p>
          <a:p>
            <a:pPr lvl="2"/>
            <a:r>
              <a:rPr lang="en-US" altLang="en-US" dirty="0"/>
              <a:t>Provides the file system, CPU scheduling, memory management, and other operating-system functions; a large number of functions for one level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3CFC2B06-0A35-4F30-AA6D-A9E4B2E7F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3600" y="206375"/>
            <a:ext cx="7693025" cy="576263"/>
          </a:xfrm>
        </p:spPr>
        <p:txBody>
          <a:bodyPr/>
          <a:lstStyle/>
          <a:p>
            <a:pPr eaLnBrk="1" hangingPunct="1"/>
            <a:r>
              <a:rPr lang="en-US" altLang="en-US"/>
              <a:t>Traditional UNIX System Structure</a:t>
            </a:r>
          </a:p>
        </p:txBody>
      </p:sp>
      <p:sp>
        <p:nvSpPr>
          <p:cNvPr id="43011" name="TextBox 1">
            <a:extLst>
              <a:ext uri="{FF2B5EF4-FFF2-40B4-BE49-F238E27FC236}">
                <a16:creationId xmlns:a16="http://schemas.microsoft.com/office/drawing/2014/main" id="{5706A7FC-049C-41F9-8FDB-970715988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038" y="1096963"/>
            <a:ext cx="6897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Beyond simple but not fully layered</a:t>
            </a:r>
          </a:p>
        </p:txBody>
      </p:sp>
      <p:pic>
        <p:nvPicPr>
          <p:cNvPr id="79876" name="Picture 2">
            <a:extLst>
              <a:ext uri="{FF2B5EF4-FFF2-40B4-BE49-F238E27FC236}">
                <a16:creationId xmlns:a16="http://schemas.microsoft.com/office/drawing/2014/main" id="{0AF4FCDF-1BC0-40A0-B88F-41654943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69" y="1718273"/>
            <a:ext cx="6409756" cy="387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C38BB792-4B15-4757-85D3-D0B6840E07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3600" y="215900"/>
            <a:ext cx="7645400" cy="576263"/>
          </a:xfrm>
        </p:spPr>
        <p:txBody>
          <a:bodyPr/>
          <a:lstStyle/>
          <a:p>
            <a:pPr eaLnBrk="1" hangingPunct="1"/>
            <a:r>
              <a:rPr lang="en-US" altLang="en-US"/>
              <a:t>Linux System Structure</a:t>
            </a:r>
          </a:p>
        </p:txBody>
      </p:sp>
      <p:sp>
        <p:nvSpPr>
          <p:cNvPr id="81923" name="TextBox 1">
            <a:extLst>
              <a:ext uri="{FF2B5EF4-FFF2-40B4-BE49-F238E27FC236}">
                <a16:creationId xmlns:a16="http://schemas.microsoft.com/office/drawing/2014/main" id="{40FACBEC-A814-4EAA-BD5E-E6B0EC81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550" y="1096963"/>
            <a:ext cx="6988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11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110000"/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>
                <a:latin typeface="Verdana" panose="020B0604030504040204" pitchFamily="34" charset="0"/>
              </a:rPr>
              <a:t>Monolithic plus modular design</a:t>
            </a:r>
          </a:p>
        </p:txBody>
      </p:sp>
      <p:pic>
        <p:nvPicPr>
          <p:cNvPr id="81924" name="Picture 3">
            <a:extLst>
              <a:ext uri="{FF2B5EF4-FFF2-40B4-BE49-F238E27FC236}">
                <a16:creationId xmlns:a16="http://schemas.microsoft.com/office/drawing/2014/main" id="{3916281A-E631-49D0-A316-EE6C756C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0" y="1674471"/>
            <a:ext cx="2740269" cy="423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7D347B9A-F212-4276-94F4-7598F322B2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8061325" cy="576262"/>
          </a:xfrm>
        </p:spPr>
        <p:txBody>
          <a:bodyPr/>
          <a:lstStyle/>
          <a:p>
            <a:pPr eaLnBrk="1" hangingPunct="1"/>
            <a:r>
              <a:rPr lang="en-US" altLang="en-US"/>
              <a:t>Layered Approach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EF88837C-C3AF-4F6B-BDE3-AD82D9B29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0738" y="1233488"/>
            <a:ext cx="3735387" cy="4530725"/>
          </a:xfrm>
        </p:spPr>
        <p:txBody>
          <a:bodyPr/>
          <a:lstStyle/>
          <a:p>
            <a:r>
              <a:rPr lang="en-US" altLang="en-US"/>
              <a:t>The operating system is divided into a number of layers (levels), each built on top of lower layers.  The bottom layer (layer 0), is the hardware; the highest (layer N) is the user interface.</a:t>
            </a:r>
          </a:p>
          <a:p>
            <a:r>
              <a:rPr lang="en-US" altLang="en-US"/>
              <a:t>With modularity, layers are selected such that each uses functions (operations) and services of only lower-level layers</a:t>
            </a:r>
          </a:p>
        </p:txBody>
      </p:sp>
      <p:pic>
        <p:nvPicPr>
          <p:cNvPr id="83972" name="Picture 2">
            <a:extLst>
              <a:ext uri="{FF2B5EF4-FFF2-40B4-BE49-F238E27FC236}">
                <a16:creationId xmlns:a16="http://schemas.microsoft.com/office/drawing/2014/main" id="{407A23F2-DA55-4CEE-97C1-871903D9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57" y="1257727"/>
            <a:ext cx="3547958" cy="328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A877023E-2F55-41F6-99AD-606BBD5F5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7238" y="207963"/>
            <a:ext cx="7816850" cy="576262"/>
          </a:xfrm>
        </p:spPr>
        <p:txBody>
          <a:bodyPr/>
          <a:lstStyle/>
          <a:p>
            <a:pPr eaLnBrk="1" hangingPunct="1"/>
            <a:r>
              <a:rPr lang="en-US" altLang="en-US"/>
              <a:t>Microkernels</a:t>
            </a:r>
            <a:endParaRPr lang="en-US" altLang="en-US" sz="2400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F3C84D0A-C5EC-46A8-A546-5363A149B9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7238" y="1108075"/>
            <a:ext cx="7225619" cy="4857296"/>
          </a:xfrm>
        </p:spPr>
        <p:txBody>
          <a:bodyPr/>
          <a:lstStyle/>
          <a:p>
            <a:r>
              <a:rPr lang="en-US" altLang="en-US" dirty="0"/>
              <a:t>Moves as much from the kernel into user space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Mach</a:t>
            </a:r>
            <a:r>
              <a:rPr lang="en-US" altLang="en-US" dirty="0"/>
              <a:t> is an example of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microkernel</a:t>
            </a:r>
          </a:p>
          <a:p>
            <a:pPr lvl="1"/>
            <a:r>
              <a:rPr lang="en-US" altLang="en-US" dirty="0"/>
              <a:t>Mac OS X kernel 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Darwin</a:t>
            </a:r>
            <a:r>
              <a:rPr lang="en-US" altLang="en-US" dirty="0"/>
              <a:t>) partly based on Mach</a:t>
            </a:r>
            <a:endParaRPr lang="en-US" altLang="en-US" sz="800" dirty="0"/>
          </a:p>
          <a:p>
            <a:r>
              <a:rPr lang="en-US" altLang="en-US" dirty="0"/>
              <a:t>Communication takes place between user modules using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message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passing</a:t>
            </a:r>
          </a:p>
          <a:p>
            <a:r>
              <a:rPr lang="en-US" altLang="en-US" dirty="0"/>
              <a:t>Benefits:</a:t>
            </a:r>
          </a:p>
          <a:p>
            <a:pPr lvl="1"/>
            <a:r>
              <a:rPr lang="en-US" altLang="en-US" dirty="0"/>
              <a:t>Easier to extend a microkernel</a:t>
            </a:r>
          </a:p>
          <a:p>
            <a:pPr lvl="1"/>
            <a:r>
              <a:rPr lang="en-US" altLang="en-US" dirty="0"/>
              <a:t>Easier to port the operating system to new architectures</a:t>
            </a:r>
          </a:p>
          <a:p>
            <a:pPr lvl="1"/>
            <a:r>
              <a:rPr lang="en-US" altLang="en-US" dirty="0"/>
              <a:t>More reliable (less code is running in kernel mode)</a:t>
            </a:r>
          </a:p>
          <a:p>
            <a:pPr lvl="1"/>
            <a:r>
              <a:rPr lang="en-US" altLang="en-US" dirty="0"/>
              <a:t>More secure</a:t>
            </a:r>
            <a:endParaRPr lang="en-US" altLang="en-US" sz="800" dirty="0"/>
          </a:p>
          <a:p>
            <a:r>
              <a:rPr lang="en-US" altLang="en-US" dirty="0"/>
              <a:t>Detriments:</a:t>
            </a:r>
          </a:p>
          <a:p>
            <a:pPr lvl="1"/>
            <a:r>
              <a:rPr lang="en-US" altLang="en-US" dirty="0"/>
              <a:t>Performance overhead of user space to kernel space communication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31DBEE6C-3A88-4D5B-9245-EF2BF859C9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7288" y="214313"/>
            <a:ext cx="7399337" cy="576262"/>
          </a:xfrm>
        </p:spPr>
        <p:txBody>
          <a:bodyPr/>
          <a:lstStyle/>
          <a:p>
            <a:pPr eaLnBrk="1" hangingPunct="1"/>
            <a:r>
              <a:rPr lang="en-US" altLang="en-US"/>
              <a:t>Microkernel System Structure </a:t>
            </a:r>
            <a:endParaRPr lang="en-US" altLang="en-US" sz="2400"/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25A0E5C8-7A5F-457D-83DE-F96A7C9E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29" y="1557524"/>
            <a:ext cx="6795238" cy="328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8954A814-12BC-495B-A1ED-BBB6D763D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5900"/>
            <a:ext cx="8077200" cy="576263"/>
          </a:xfrm>
        </p:spPr>
        <p:txBody>
          <a:bodyPr/>
          <a:lstStyle/>
          <a:p>
            <a:pPr eaLnBrk="1" hangingPunct="1"/>
            <a:r>
              <a:rPr lang="en-US" altLang="en-US"/>
              <a:t>Modules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C37B4459-CB96-4BE9-94C0-897616652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163637"/>
            <a:ext cx="7169150" cy="4460649"/>
          </a:xfrm>
        </p:spPr>
        <p:txBody>
          <a:bodyPr/>
          <a:lstStyle/>
          <a:p>
            <a:r>
              <a:rPr lang="en-US" altLang="en-US" dirty="0"/>
              <a:t>Many modern operating systems implement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loadable</a:t>
            </a:r>
            <a:r>
              <a:rPr lang="en-US" altLang="en-US" dirty="0"/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kernel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mo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dules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LKMs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Uses object-oriented approach</a:t>
            </a:r>
          </a:p>
          <a:p>
            <a:pPr lvl="1"/>
            <a:r>
              <a:rPr lang="en-US" altLang="en-US" dirty="0"/>
              <a:t>Each core component is separate</a:t>
            </a:r>
          </a:p>
          <a:p>
            <a:pPr lvl="1"/>
            <a:r>
              <a:rPr lang="en-US" altLang="en-US" dirty="0"/>
              <a:t>Each talks to the others over known interfaces</a:t>
            </a:r>
          </a:p>
          <a:p>
            <a:pPr lvl="1"/>
            <a:r>
              <a:rPr lang="en-US" altLang="en-US" dirty="0"/>
              <a:t>Each is loadable as needed within the kernel</a:t>
            </a:r>
          </a:p>
          <a:p>
            <a:r>
              <a:rPr lang="en-US" altLang="en-US" dirty="0"/>
              <a:t>Overall, similar to layers but with more flexible</a:t>
            </a:r>
          </a:p>
          <a:p>
            <a:pPr lvl="1"/>
            <a:r>
              <a:rPr lang="en-US" altLang="en-US" dirty="0"/>
              <a:t>Linux, Solaris, etc.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A9EE909-C5A2-41F1-A857-667DFBB541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3300" y="220663"/>
            <a:ext cx="7739063" cy="576262"/>
          </a:xfrm>
        </p:spPr>
        <p:txBody>
          <a:bodyPr/>
          <a:lstStyle/>
          <a:p>
            <a:pPr eaLnBrk="1" hangingPunct="1"/>
            <a:r>
              <a:rPr lang="en-US" altLang="en-US"/>
              <a:t>Operating System Services (Cont.)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3A7443B-7ADA-4411-B376-7A65FA9BD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4550" y="1158875"/>
            <a:ext cx="7739063" cy="4905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Another set of OS functions exists for ensuring the efficient operation of the system itself via resource sharing</a:t>
            </a:r>
          </a:p>
          <a:p>
            <a:pPr lvl="1">
              <a:lnSpc>
                <a:spcPct val="90000"/>
              </a:lnSpc>
            </a:pPr>
            <a:r>
              <a:rPr lang="en-US" altLang="en-US" b="1"/>
              <a:t>Resource allocation - </a:t>
            </a:r>
            <a:r>
              <a:rPr lang="en-US" altLang="en-US"/>
              <a:t>When  multiple users or multiple jobs running concurrently, resources must be allocated to each of them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Many types of resources -   CPU cycles, main memory, file storage, I/O devices.</a:t>
            </a:r>
          </a:p>
          <a:p>
            <a:pPr lvl="1">
              <a:lnSpc>
                <a:spcPct val="90000"/>
              </a:lnSpc>
            </a:pPr>
            <a:r>
              <a:rPr lang="en-US" altLang="en-US" b="1"/>
              <a:t>Logging -</a:t>
            </a:r>
            <a:r>
              <a:rPr lang="en-US" altLang="en-US"/>
              <a:t> To keep track of which users use how much and what kinds of computer resources</a:t>
            </a:r>
          </a:p>
          <a:p>
            <a:pPr lvl="1">
              <a:lnSpc>
                <a:spcPct val="90000"/>
              </a:lnSpc>
            </a:pPr>
            <a:r>
              <a:rPr lang="en-US" altLang="en-US" b="1"/>
              <a:t>Protection and security - </a:t>
            </a:r>
            <a:r>
              <a:rPr lang="en-US" altLang="en-US"/>
              <a:t>The owners of information stored in a multiuser or networked computer system may want to control use of that information, concurrent processes should not interfere with each other</a:t>
            </a:r>
          </a:p>
          <a:p>
            <a:pPr lvl="2">
              <a:lnSpc>
                <a:spcPct val="90000"/>
              </a:lnSpc>
            </a:pPr>
            <a:r>
              <a:rPr lang="en-US" altLang="en-US" b="1"/>
              <a:t>Protection</a:t>
            </a:r>
            <a:r>
              <a:rPr lang="en-US" altLang="en-US"/>
              <a:t> involves ensuring that all access to system resources is controlled</a:t>
            </a:r>
          </a:p>
          <a:p>
            <a:pPr lvl="2">
              <a:lnSpc>
                <a:spcPct val="90000"/>
              </a:lnSpc>
            </a:pPr>
            <a:r>
              <a:rPr lang="en-US" altLang="en-US" b="1"/>
              <a:t>Security</a:t>
            </a:r>
            <a:r>
              <a:rPr lang="en-US" altLang="en-US"/>
              <a:t> of the system from outsiders requires user authentication, extends to defending external I/O devices from invalid access attempts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A0BB8BEE-979C-4417-91EE-00F824033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7013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/>
              <a:t>Hybrid Systems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D41C8CF6-730E-4ECC-9656-D3926F90E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633607" cy="4572226"/>
          </a:xfrm>
        </p:spPr>
        <p:txBody>
          <a:bodyPr/>
          <a:lstStyle/>
          <a:p>
            <a:r>
              <a:rPr lang="en-US" altLang="en-US" dirty="0"/>
              <a:t>Most modern operating systems are not one pure model</a:t>
            </a:r>
          </a:p>
          <a:p>
            <a:pPr lvl="1"/>
            <a:r>
              <a:rPr lang="en-US" altLang="en-US" dirty="0"/>
              <a:t>Hybrid combines multiple approaches to address performance, security, usability needs</a:t>
            </a:r>
          </a:p>
          <a:p>
            <a:pPr lvl="1"/>
            <a:r>
              <a:rPr lang="en-US" altLang="en-US" dirty="0"/>
              <a:t>Linux and Solaris kernels in kernel address space, so monolithic, plus modular for dynamic loading of functionality</a:t>
            </a:r>
          </a:p>
          <a:p>
            <a:pPr lvl="1"/>
            <a:r>
              <a:rPr lang="en-US" altLang="en-US" dirty="0"/>
              <a:t>Windows mostly monolithic, plus microkernel for different subsystem </a:t>
            </a:r>
            <a:r>
              <a:rPr lang="en-US" altLang="en-US" b="1" i="1" dirty="0"/>
              <a:t>personalities</a:t>
            </a:r>
          </a:p>
          <a:p>
            <a:r>
              <a:rPr lang="en-US" altLang="en-US" dirty="0"/>
              <a:t>Apple Mac OS X hybrid, layered,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Aqua</a:t>
            </a:r>
            <a:r>
              <a:rPr lang="en-US" altLang="en-US" dirty="0"/>
              <a:t> UI plus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Cocoa</a:t>
            </a:r>
            <a:r>
              <a:rPr lang="en-US" altLang="en-US" dirty="0"/>
              <a:t> programming environment</a:t>
            </a:r>
          </a:p>
          <a:p>
            <a:pPr lvl="1"/>
            <a:r>
              <a:rPr lang="en-US" altLang="en-US" dirty="0"/>
              <a:t>Below is kernel consisting of Mach microkernel and BSD Unix parts, plus I/O kit and dynamically loadable modules (called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kernel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extensions</a:t>
            </a:r>
            <a:r>
              <a:rPr lang="en-US" altLang="en-US" dirty="0"/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184A6F67-063F-4959-9060-0C6E5AFA8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188" y="206375"/>
            <a:ext cx="7918450" cy="576263"/>
          </a:xfrm>
        </p:spPr>
        <p:txBody>
          <a:bodyPr/>
          <a:lstStyle/>
          <a:p>
            <a:pPr eaLnBrk="1" hangingPunct="1"/>
            <a:r>
              <a:rPr lang="en-US" altLang="en-US"/>
              <a:t>A View of Operating System Services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881CA9B9-B059-4545-AFC1-C78134667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836738"/>
            <a:ext cx="7221538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48B5D98-8B47-4D7E-ACEF-BDB67E3340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7888" y="220663"/>
            <a:ext cx="8145462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Command Line interpreter 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E634D89-B552-404F-9BDB-6AB7E838A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7889" y="1223963"/>
            <a:ext cx="6155958" cy="4131808"/>
          </a:xfrm>
        </p:spPr>
        <p:txBody>
          <a:bodyPr/>
          <a:lstStyle/>
          <a:p>
            <a:r>
              <a:rPr lang="en-US" altLang="en-US" dirty="0"/>
              <a:t>CLI allows direct command entry</a:t>
            </a:r>
          </a:p>
          <a:p>
            <a:r>
              <a:rPr lang="en-US" altLang="en-US" dirty="0"/>
              <a:t>Sometimes implemented in kernel, sometimes by systems program</a:t>
            </a:r>
          </a:p>
          <a:p>
            <a:r>
              <a:rPr lang="en-US" altLang="en-US" dirty="0"/>
              <a:t>Sometimes multiple flavors implemented –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shells</a:t>
            </a:r>
          </a:p>
          <a:p>
            <a:r>
              <a:rPr lang="en-US" altLang="en-US" dirty="0"/>
              <a:t>Primarily fetches a command from user and executes it</a:t>
            </a:r>
          </a:p>
          <a:p>
            <a:r>
              <a:rPr lang="en-US" altLang="en-US" dirty="0"/>
              <a:t>Sometimes commands built-in, sometimes just names of programs</a:t>
            </a:r>
          </a:p>
          <a:p>
            <a:pPr lvl="1"/>
            <a:r>
              <a:rPr lang="en-US" altLang="en-US" dirty="0"/>
              <a:t>If the latter, adding new features doesn’</a:t>
            </a:r>
            <a:r>
              <a:rPr lang="en-US" altLang="ja-JP" dirty="0"/>
              <a:t>t require shell modification</a:t>
            </a:r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6DF5F8A-F2E3-4D74-9C52-A032EB053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9188" y="220663"/>
            <a:ext cx="7397750" cy="576262"/>
          </a:xfrm>
        </p:spPr>
        <p:txBody>
          <a:bodyPr/>
          <a:lstStyle/>
          <a:p>
            <a:pPr eaLnBrk="1" hangingPunct="1"/>
            <a:r>
              <a:rPr lang="en-US" altLang="en-US"/>
              <a:t>Bourne Shell Command Interpreter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1A3B6206-A655-48E2-8075-716970A25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041400"/>
            <a:ext cx="739775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02E63FB-6DD1-46DC-8471-F576D57E79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6638" y="214313"/>
            <a:ext cx="7500937" cy="576262"/>
          </a:xfrm>
        </p:spPr>
        <p:txBody>
          <a:bodyPr/>
          <a:lstStyle/>
          <a:p>
            <a:pPr eaLnBrk="1" hangingPunct="1"/>
            <a:r>
              <a:rPr lang="en-US" altLang="en-US" sz="3000"/>
              <a:t>User Operating System Interface - GUI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D7BD939-320C-4E60-8319-6ADBC111D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154113"/>
            <a:ext cx="7699375" cy="4530725"/>
          </a:xfrm>
        </p:spPr>
        <p:txBody>
          <a:bodyPr/>
          <a:lstStyle/>
          <a:p>
            <a:r>
              <a:rPr lang="en-US" altLang="en-US" dirty="0"/>
              <a:t>User-friendly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desktop</a:t>
            </a:r>
            <a:r>
              <a:rPr lang="en-US" altLang="en-US" dirty="0"/>
              <a:t> metaphor interface</a:t>
            </a:r>
          </a:p>
          <a:p>
            <a:pPr lvl="1"/>
            <a:r>
              <a:rPr lang="en-US" altLang="en-US" dirty="0"/>
              <a:t>Usually mouse, keyboard, and monitor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Icons</a:t>
            </a:r>
            <a:r>
              <a:rPr lang="en-US" altLang="en-US" dirty="0"/>
              <a:t> represent files, programs, actions, </a:t>
            </a:r>
            <a:r>
              <a:rPr lang="en-US" altLang="en-US" dirty="0" err="1"/>
              <a:t>etc</a:t>
            </a:r>
            <a:endParaRPr lang="en-US" altLang="en-US" dirty="0"/>
          </a:p>
          <a:p>
            <a:pPr lvl="1"/>
            <a:r>
              <a:rPr lang="en-US" altLang="en-US" dirty="0"/>
              <a:t>Various mouse buttons over objects in the interface cause various actions (provide information, options, execute function, open directory (known as a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folder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Invented at Xerox PARC</a:t>
            </a:r>
          </a:p>
          <a:p>
            <a:r>
              <a:rPr lang="en-US" altLang="en-US" dirty="0"/>
              <a:t>Many systems now include both CLI and GUI interfaces</a:t>
            </a:r>
          </a:p>
          <a:p>
            <a:pPr lvl="1"/>
            <a:r>
              <a:rPr lang="en-US" altLang="en-US" dirty="0"/>
              <a:t>Microsoft Windows is GUI with CLI </a:t>
            </a:r>
            <a:r>
              <a:rPr lang="ja-JP" altLang="en-US" dirty="0"/>
              <a:t>“</a:t>
            </a:r>
            <a:r>
              <a:rPr lang="en-US" altLang="ja-JP" dirty="0"/>
              <a:t>command</a:t>
            </a:r>
            <a:r>
              <a:rPr lang="ja-JP" altLang="en-US" dirty="0"/>
              <a:t>”</a:t>
            </a:r>
            <a:r>
              <a:rPr lang="en-US" altLang="ja-JP" dirty="0"/>
              <a:t> shell</a:t>
            </a:r>
          </a:p>
          <a:p>
            <a:pPr lvl="1"/>
            <a:r>
              <a:rPr lang="en-US" altLang="en-US" dirty="0"/>
              <a:t>Apple Mac OS X is </a:t>
            </a:r>
            <a:r>
              <a:rPr lang="ja-JP" altLang="en-US" dirty="0"/>
              <a:t>“</a:t>
            </a:r>
            <a:r>
              <a:rPr lang="en-US" altLang="ja-JP" dirty="0"/>
              <a:t>Aqua</a:t>
            </a:r>
            <a:r>
              <a:rPr lang="ja-JP" altLang="en-US" dirty="0"/>
              <a:t>”</a:t>
            </a:r>
            <a:r>
              <a:rPr lang="en-US" altLang="ja-JP" dirty="0"/>
              <a:t> GUI interface with UNIX kernel underneath and shells available</a:t>
            </a:r>
          </a:p>
          <a:p>
            <a:pPr lvl="1"/>
            <a:r>
              <a:rPr lang="en-US" altLang="en-US" dirty="0"/>
              <a:t>Unix and Linux have CLI with optional GUI interfaces (CDE, KDE, GNOME)</a:t>
            </a:r>
          </a:p>
          <a:p>
            <a:pPr lvl="1"/>
            <a:endParaRPr lang="en-US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E085D8E-E398-4442-A204-AD137376E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2325" y="228600"/>
            <a:ext cx="771525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Touchscreen Interfaces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E55E5F6-E4A2-477B-85A4-044819521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4121150" cy="4530725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Touchscreen devices require new interfaces</a:t>
            </a:r>
          </a:p>
          <a:p>
            <a:pPr lvl="1">
              <a:defRPr/>
            </a:pPr>
            <a:r>
              <a:rPr lang="en-US" sz="1600" dirty="0">
                <a:ea typeface="ＭＳ Ｐゴシック" charset="-128"/>
              </a:rPr>
              <a:t>Mouse not possible or not desired</a:t>
            </a:r>
          </a:p>
          <a:p>
            <a:pPr lvl="1">
              <a:defRPr/>
            </a:pPr>
            <a:r>
              <a:rPr lang="en-US" sz="1600" dirty="0">
                <a:ea typeface="ＭＳ Ｐゴシック" charset="-128"/>
              </a:rPr>
              <a:t>Actions and selection based on gestures</a:t>
            </a:r>
          </a:p>
          <a:p>
            <a:pPr lvl="1">
              <a:defRPr/>
            </a:pPr>
            <a:r>
              <a:rPr lang="en-US" sz="1600" dirty="0">
                <a:ea typeface="ＭＳ Ｐゴシック" charset="-128"/>
              </a:rPr>
              <a:t>Virtual keyboard for text entry</a:t>
            </a:r>
          </a:p>
          <a:p>
            <a:pPr>
              <a:defRPr/>
            </a:pPr>
            <a:r>
              <a:rPr lang="en-US" sz="1600" dirty="0">
                <a:ea typeface="ＭＳ Ｐゴシック" charset="-128"/>
              </a:rPr>
              <a:t>Voice commands</a:t>
            </a:r>
          </a:p>
          <a:p>
            <a:pPr marL="0" indent="0">
              <a:buFont typeface="Monotype Sorts" charset="0"/>
              <a:buNone/>
              <a:defRPr/>
            </a:pPr>
            <a:endParaRPr lang="en-US" dirty="0">
              <a:ea typeface="ＭＳ Ｐゴシック" charset="0"/>
            </a:endParaRPr>
          </a:p>
          <a:p>
            <a:pPr lvl="1">
              <a:buFont typeface="Monotype Sorts" charset="0"/>
              <a:buChar char="l"/>
              <a:defRPr/>
            </a:pPr>
            <a:endParaRPr lang="en-US" dirty="0">
              <a:ea typeface="ＭＳ Ｐゴシック" charset="0"/>
            </a:endParaRP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CCAA7F76-25AE-454A-9EE9-98408A611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1152525"/>
            <a:ext cx="2767013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933931"/>
      </p:ext>
    </p:extLst>
  </p:cSld>
  <p:clrMapOvr>
    <a:masterClrMapping/>
  </p:clrMapOvr>
</p:sld>
</file>

<file path=ppt/theme/theme1.xml><?xml version="1.0" encoding="utf-8"?>
<a:theme xmlns:a="http://schemas.openxmlformats.org/drawingml/2006/main" name="os-8">
  <a:themeElements>
    <a:clrScheme name="os-8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os-8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os-8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s-8 8">
    <a:dk1>
      <a:srgbClr val="000000"/>
    </a:dk1>
    <a:lt1>
      <a:srgbClr val="FFFFFF"/>
    </a:lt1>
    <a:dk2>
      <a:srgbClr val="999900"/>
    </a:dk2>
    <a:lt2>
      <a:srgbClr val="666600"/>
    </a:lt2>
    <a:accent1>
      <a:srgbClr val="99CC00"/>
    </a:accent1>
    <a:accent2>
      <a:srgbClr val="CCCC66"/>
    </a:accent2>
    <a:accent3>
      <a:srgbClr val="FFFFFF"/>
    </a:accent3>
    <a:accent4>
      <a:srgbClr val="000000"/>
    </a:accent4>
    <a:accent5>
      <a:srgbClr val="CAE2AA"/>
    </a:accent5>
    <a:accent6>
      <a:srgbClr val="B9B95C"/>
    </a:accent6>
    <a:hlink>
      <a:srgbClr val="FFCC00"/>
    </a:hlink>
    <a:folHlink>
      <a:srgbClr val="CC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9261</TotalTime>
  <Words>2386</Words>
  <Application>Microsoft Office PowerPoint</Application>
  <PresentationFormat>On-screen Show (4:3)</PresentationFormat>
  <Paragraphs>286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Helvetica</vt:lpstr>
      <vt:lpstr>Monotype Sorts</vt:lpstr>
      <vt:lpstr>Times New Roman</vt:lpstr>
      <vt:lpstr>Verdana</vt:lpstr>
      <vt:lpstr>Webdings</vt:lpstr>
      <vt:lpstr>Wingdings</vt:lpstr>
      <vt:lpstr>os-8</vt:lpstr>
      <vt:lpstr>Chapter 2:  Operating-System Services</vt:lpstr>
      <vt:lpstr>Operating System Services</vt:lpstr>
      <vt:lpstr>Operating System Services (Cont.)</vt:lpstr>
      <vt:lpstr>Operating System Services (Cont.)</vt:lpstr>
      <vt:lpstr>A View of Operating System Services</vt:lpstr>
      <vt:lpstr>Command Line interpreter </vt:lpstr>
      <vt:lpstr>Bourne Shell Command Interpreter</vt:lpstr>
      <vt:lpstr>User Operating System Interface - GUI</vt:lpstr>
      <vt:lpstr>Touchscreen Interfaces</vt:lpstr>
      <vt:lpstr>The Mac OS X GUI</vt:lpstr>
      <vt:lpstr>System Calls</vt:lpstr>
      <vt:lpstr>Example of System Calls</vt:lpstr>
      <vt:lpstr>Example of Standard API</vt:lpstr>
      <vt:lpstr>System Call Implementation</vt:lpstr>
      <vt:lpstr>API – System Call – OS Relationship</vt:lpstr>
      <vt:lpstr>Types of System Calls</vt:lpstr>
      <vt:lpstr>Types of System Calls (Cont.)</vt:lpstr>
      <vt:lpstr>Types of System Calls (Cont.)</vt:lpstr>
      <vt:lpstr>Types of System Calls (Cont.)</vt:lpstr>
      <vt:lpstr>Examples of Windows and Unix System Calls</vt:lpstr>
      <vt:lpstr>Standard C Library Example</vt:lpstr>
      <vt:lpstr>System Programs</vt:lpstr>
      <vt:lpstr>System Programs (Cont.)</vt:lpstr>
      <vt:lpstr>System Programs (Cont.)</vt:lpstr>
      <vt:lpstr>System Programs (Cont.)</vt:lpstr>
      <vt:lpstr>Linkers and Loaders</vt:lpstr>
      <vt:lpstr>The Role of the Linker and Loader</vt:lpstr>
      <vt:lpstr>Why Applications are Operating System Specific</vt:lpstr>
      <vt:lpstr>Design and Implementation</vt:lpstr>
      <vt:lpstr>Policy and Mechanism</vt:lpstr>
      <vt:lpstr>Implementation</vt:lpstr>
      <vt:lpstr>Operating System Structure</vt:lpstr>
      <vt:lpstr>Monolithic Structure – Original UNIX</vt:lpstr>
      <vt:lpstr>Traditional UNIX System Structure</vt:lpstr>
      <vt:lpstr>Linux System Structure</vt:lpstr>
      <vt:lpstr>Layered Approach</vt:lpstr>
      <vt:lpstr>Microkernels</vt:lpstr>
      <vt:lpstr>Microkernel System Structure </vt:lpstr>
      <vt:lpstr>Modules</vt:lpstr>
      <vt:lpstr>Hybrid Systems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2.01</dc:title>
  <dc:creator>Lucent End User</dc:creator>
  <cp:lastModifiedBy>Ladislau Boloni</cp:lastModifiedBy>
  <cp:revision>201</cp:revision>
  <cp:lastPrinted>2001-06-14T13:58:17Z</cp:lastPrinted>
  <dcterms:created xsi:type="dcterms:W3CDTF">2011-01-13T23:43:38Z</dcterms:created>
  <dcterms:modified xsi:type="dcterms:W3CDTF">2020-08-24T00:16:13Z</dcterms:modified>
</cp:coreProperties>
</file>