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2" r:id="rId5"/>
    <p:sldId id="373" r:id="rId6"/>
    <p:sldId id="375" r:id="rId7"/>
    <p:sldId id="420" r:id="rId8"/>
    <p:sldId id="416" r:id="rId9"/>
    <p:sldId id="417" r:id="rId10"/>
    <p:sldId id="377" r:id="rId11"/>
    <p:sldId id="379" r:id="rId12"/>
    <p:sldId id="381" r:id="rId13"/>
    <p:sldId id="382" r:id="rId14"/>
    <p:sldId id="418" r:id="rId15"/>
    <p:sldId id="421" r:id="rId16"/>
    <p:sldId id="419" r:id="rId17"/>
    <p:sldId id="384" r:id="rId1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9999FF"/>
    <a:srgbClr val="FF3300"/>
    <a:srgbClr val="00CCFF"/>
    <a:srgbClr val="0000FF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3115" autoAdjust="0"/>
  </p:normalViewPr>
  <p:slideViewPr>
    <p:cSldViewPr snapToGrid="0">
      <p:cViewPr varScale="1">
        <p:scale>
          <a:sx n="112" d="100"/>
          <a:sy n="112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defTabSz="8731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r" defTabSz="8731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defTabSz="8731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r" defTabSz="873125">
              <a:defRPr sz="1100"/>
            </a:lvl1pPr>
          </a:lstStyle>
          <a:p>
            <a:pPr>
              <a:defRPr/>
            </a:pPr>
            <a:fld id="{8136C077-1490-45FC-A3AC-E1B28319F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D113AA5B-F4C4-41FE-B55F-7D920D065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CEA47F-AEFC-4A28-B852-53B589C127C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51A0F-730F-4286-BCEB-549DED78C3B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1ED306-2348-4188-8F85-2DED27963E6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1B693-3CD3-41A4-86A0-9D6C3F9A321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CB000-A444-4820-9A7F-DAB46A97C32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8A8D1-D837-49F5-834A-F653B57BEEA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473E7-9E27-4489-8066-9C09AC1C2C0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CC4924-3D8E-4370-A0C1-8B6AA316CFD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510FD-A3A6-45DA-8A08-A9FAD47E6ED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0FD19-26F2-4FED-8418-B0C22F230CA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A99C0-31C0-47B8-80E8-41E1CFF7416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BD46B362-1A6E-4A29-92AF-991FCD95C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6DFAEFC5-4659-4102-968A-3E0F69386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34B26C0-253B-49E1-9932-D73F80806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8E56BC06-BD03-4203-A615-2793E5796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6DCF363-C320-4087-A63D-0F835ED49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6AA6C1F4-DB84-40CA-BF55-AFFA107F2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FB8F1525-6D40-42AB-96F6-38C5EDF1F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0962FF64-1F7E-4F43-9FF2-180EED1C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BF2CE66D-F0FE-4909-A8BC-894E23722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75509532-76AD-4F8B-A86F-DAFE4C35A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BFEDB41-71EE-4EE5-BE2B-CABCA2F26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 Introduction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/>
              <a:t>1-</a:t>
            </a:r>
            <a:fld id="{3866D7F5-7E30-4668-94D4-1F7D754CD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6.png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6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7.bin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6.bin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8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6.png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41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6.png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50.bin"/><Relationship Id="rId18" Type="http://schemas.openxmlformats.org/officeDocument/2006/relationships/oleObject" Target="../embeddings/oleObject5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9.bin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52.bin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6.png"/><Relationship Id="rId4" Type="http://schemas.openxmlformats.org/officeDocument/2006/relationships/image" Target="../media/image4.wmf"/><Relationship Id="rId9" Type="http://schemas.openxmlformats.org/officeDocument/2006/relationships/oleObject" Target="../embeddings/oleObject46.bin"/><Relationship Id="rId14" Type="http://schemas.openxmlformats.org/officeDocument/2006/relationships/oleObject" Target="../embeddings/oleObject5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3.bin"/><Relationship Id="rId18" Type="http://schemas.openxmlformats.org/officeDocument/2006/relationships/oleObject" Target="../embeddings/oleObject68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62.bin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6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61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65.bin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6.png"/><Relationship Id="rId4" Type="http://schemas.openxmlformats.org/officeDocument/2006/relationships/image" Target="../media/image4.wmf"/><Relationship Id="rId9" Type="http://schemas.openxmlformats.org/officeDocument/2006/relationships/oleObject" Target="../embeddings/oleObject59.bin"/><Relationship Id="rId14" Type="http://schemas.openxmlformats.org/officeDocument/2006/relationships/oleObject" Target="../embeddings/oleObject6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94565674-BB3B-4C2D-B8D7-E845086993D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95250"/>
            <a:ext cx="8382000" cy="1143000"/>
          </a:xfrm>
        </p:spPr>
        <p:txBody>
          <a:bodyPr/>
          <a:lstStyle/>
          <a:p>
            <a:r>
              <a:rPr lang="en-US" sz="3200" smtClean="0"/>
              <a:t>What’s the Internet: “nuts and bolts” view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0800" y="1300163"/>
            <a:ext cx="3779838" cy="2036762"/>
          </a:xfrm>
        </p:spPr>
        <p:txBody>
          <a:bodyPr/>
          <a:lstStyle/>
          <a:p>
            <a:r>
              <a:rPr lang="en-US" sz="2400" smtClean="0"/>
              <a:t>millions of connected computing devices: </a:t>
            </a:r>
            <a:r>
              <a:rPr lang="en-US" sz="2400" i="1" smtClean="0">
                <a:solidFill>
                  <a:srgbClr val="FF0000"/>
                </a:solidFill>
              </a:rPr>
              <a:t>hosts = end systems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 smtClean="0"/>
              <a:t> </a:t>
            </a:r>
            <a:r>
              <a:rPr lang="en-US" smtClean="0"/>
              <a:t>running </a:t>
            </a:r>
            <a:r>
              <a:rPr lang="en-US" i="1" smtClean="0">
                <a:solidFill>
                  <a:srgbClr val="FF0000"/>
                </a:solidFill>
              </a:rPr>
              <a:t>network apps</a:t>
            </a:r>
            <a:endParaRPr lang="en-US" smtClean="0"/>
          </a:p>
        </p:txBody>
      </p:sp>
      <p:grpSp>
        <p:nvGrpSpPr>
          <p:cNvPr id="1046" name="Group 262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1134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1748 w 765"/>
                <a:gd name="T1" fmla="*/ 42 h 459"/>
                <a:gd name="T2" fmla="*/ 1185 w 765"/>
                <a:gd name="T3" fmla="*/ 294 h 459"/>
                <a:gd name="T4" fmla="*/ 396 w 765"/>
                <a:gd name="T5" fmla="*/ 421 h 459"/>
                <a:gd name="T6" fmla="*/ 57 w 765"/>
                <a:gd name="T7" fmla="*/ 1421 h 459"/>
                <a:gd name="T8" fmla="*/ 741 w 765"/>
                <a:gd name="T9" fmla="*/ 1874 h 459"/>
                <a:gd name="T10" fmla="*/ 1425 w 765"/>
                <a:gd name="T11" fmla="*/ 1801 h 459"/>
                <a:gd name="T12" fmla="*/ 2405 w 765"/>
                <a:gd name="T13" fmla="*/ 1874 h 459"/>
                <a:gd name="T14" fmla="*/ 2878 w 765"/>
                <a:gd name="T15" fmla="*/ 1834 h 459"/>
                <a:gd name="T16" fmla="*/ 3098 w 765"/>
                <a:gd name="T17" fmla="*/ 1570 h 459"/>
                <a:gd name="T18" fmla="*/ 3092 w 765"/>
                <a:gd name="T19" fmla="*/ 668 h 459"/>
                <a:gd name="T20" fmla="*/ 2729 w 765"/>
                <a:gd name="T21" fmla="*/ 143 h 459"/>
                <a:gd name="T22" fmla="*/ 1748 w 765"/>
                <a:gd name="T23" fmla="*/ 42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1439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1138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1409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0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1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2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3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4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5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6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7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8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9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0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1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2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3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424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435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6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7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8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25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431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3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4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26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427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28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29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0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39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1406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07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4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4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1040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4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1041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4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1142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139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9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3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5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99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0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1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2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3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1380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1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2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84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5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9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1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4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1367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9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0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71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2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7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3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74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5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6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5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1354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6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7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58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59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6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5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6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0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61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2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3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6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134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4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1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3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47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8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9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7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1328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9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0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32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3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38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3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1315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6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7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8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19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20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2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21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22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3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4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9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1302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3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4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5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06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7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12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3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4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8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09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0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0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1289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2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93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94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99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0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95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96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8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51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6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1038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3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1039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3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1157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1272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73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0 h 187"/>
                  <a:gd name="T28" fmla="*/ 0 w 83"/>
                  <a:gd name="T29" fmla="*/ 0 h 187"/>
                  <a:gd name="T30" fmla="*/ 0 w 83"/>
                  <a:gd name="T31" fmla="*/ 0 h 187"/>
                  <a:gd name="T32" fmla="*/ 0 w 83"/>
                  <a:gd name="T33" fmla="*/ 0 h 187"/>
                  <a:gd name="T34" fmla="*/ 0 w 83"/>
                  <a:gd name="T35" fmla="*/ 0 h 187"/>
                  <a:gd name="T36" fmla="*/ 0 w 83"/>
                  <a:gd name="T37" fmla="*/ 0 h 187"/>
                  <a:gd name="T38" fmla="*/ 0 w 83"/>
                  <a:gd name="T39" fmla="*/ 0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0 h 94"/>
                  <a:gd name="T30" fmla="*/ 0 w 44"/>
                  <a:gd name="T31" fmla="*/ 0 h 94"/>
                  <a:gd name="T32" fmla="*/ 0 w 44"/>
                  <a:gd name="T33" fmla="*/ 0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029" name="Object 460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1029" name="Clip" r:id="rId11" imgW="1305000" imgH="1085760" progId="">
                <p:embed/>
              </p:oleObj>
            </a:graphicData>
          </a:graphic>
        </p:graphicFrame>
        <p:sp>
          <p:nvSpPr>
            <p:cNvPr id="1158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2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1264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5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3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5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125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5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5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61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2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3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7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8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9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0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6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1238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42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3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8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0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67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1225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29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0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3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1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32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68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0" name="Object 528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1030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031" name="Object 529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1031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032" name="Object 530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1032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1033" name="Object 531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1033" name="Clip" r:id="rId15" imgW="1305000" imgH="1085760" progId="">
                <p:embed/>
              </p:oleObj>
            </a:graphicData>
          </a:graphic>
        </p:graphicFrame>
        <p:grpSp>
          <p:nvGrpSpPr>
            <p:cNvPr id="117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1036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36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1037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37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1179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1034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34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1035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35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1180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1208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09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0 h 187"/>
                  <a:gd name="T28" fmla="*/ 0 w 83"/>
                  <a:gd name="T29" fmla="*/ 0 h 187"/>
                  <a:gd name="T30" fmla="*/ 0 w 83"/>
                  <a:gd name="T31" fmla="*/ 0 h 187"/>
                  <a:gd name="T32" fmla="*/ 0 w 83"/>
                  <a:gd name="T33" fmla="*/ 0 h 187"/>
                  <a:gd name="T34" fmla="*/ 0 w 83"/>
                  <a:gd name="T35" fmla="*/ 0 h 187"/>
                  <a:gd name="T36" fmla="*/ 0 w 83"/>
                  <a:gd name="T37" fmla="*/ 0 h 187"/>
                  <a:gd name="T38" fmla="*/ 0 w 83"/>
                  <a:gd name="T39" fmla="*/ 0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0 h 94"/>
                  <a:gd name="T30" fmla="*/ 0 w 44"/>
                  <a:gd name="T31" fmla="*/ 0 h 94"/>
                  <a:gd name="T32" fmla="*/ 0 w 44"/>
                  <a:gd name="T33" fmla="*/ 0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1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3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1200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5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6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84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1196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1197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1198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1199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45" name="Group 674"/>
          <p:cNvGrpSpPr>
            <a:grpSpLocks/>
          </p:cNvGrpSpPr>
          <p:nvPr/>
        </p:nvGrpSpPr>
        <p:grpSpPr bwMode="auto">
          <a:xfrm>
            <a:off x="465138" y="5464175"/>
            <a:ext cx="800100" cy="506413"/>
            <a:chOff x="293" y="3442"/>
            <a:chExt cx="504" cy="319"/>
          </a:xfrm>
        </p:grpSpPr>
        <p:grpSp>
          <p:nvGrpSpPr>
            <p:cNvPr id="1119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1121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25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6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1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7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8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2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49" name="Group 672"/>
          <p:cNvGrpSpPr>
            <a:grpSpLocks/>
          </p:cNvGrpSpPr>
          <p:nvPr/>
        </p:nvGrpSpPr>
        <p:grpSpPr bwMode="auto">
          <a:xfrm>
            <a:off x="146050" y="1325563"/>
            <a:ext cx="1458913" cy="1893887"/>
            <a:chOff x="92" y="835"/>
            <a:chExt cx="919" cy="1193"/>
          </a:xfrm>
        </p:grpSpPr>
        <p:grpSp>
          <p:nvGrpSpPr>
            <p:cNvPr id="1104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1027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27" name="Clip" r:id="rId20" imgW="819000" imgH="847800" progId="">
                  <p:embed/>
                </p:oleObj>
              </a:graphicData>
            </a:graphic>
          </p:graphicFrame>
          <p:graphicFrame>
            <p:nvGraphicFramePr>
              <p:cNvPr id="1028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28" name="Clip" r:id="rId21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026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p:oleObj spid="_x0000_s1026" name="Clip" r:id="rId22" imgW="1305000" imgH="1085760" progId="">
                <p:embed/>
              </p:oleObj>
            </a:graphicData>
          </a:graphic>
        </p:graphicFrame>
        <p:grpSp>
          <p:nvGrpSpPr>
            <p:cNvPr id="1105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1111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06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7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1108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1109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1110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52" name="Group 673"/>
          <p:cNvGrpSpPr>
            <a:grpSpLocks/>
          </p:cNvGrpSpPr>
          <p:nvPr/>
        </p:nvGrpSpPr>
        <p:grpSpPr bwMode="auto">
          <a:xfrm>
            <a:off x="338138" y="3865563"/>
            <a:ext cx="1431925" cy="992187"/>
            <a:chOff x="213" y="2435"/>
            <a:chExt cx="902" cy="625"/>
          </a:xfrm>
        </p:grpSpPr>
        <p:grpSp>
          <p:nvGrpSpPr>
            <p:cNvPr id="1052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1087" name="Picture 61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8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0 h 187"/>
                  <a:gd name="T28" fmla="*/ 0 w 83"/>
                  <a:gd name="T29" fmla="*/ 0 h 187"/>
                  <a:gd name="T30" fmla="*/ 0 w 83"/>
                  <a:gd name="T31" fmla="*/ 0 h 187"/>
                  <a:gd name="T32" fmla="*/ 0 w 83"/>
                  <a:gd name="T33" fmla="*/ 0 h 187"/>
                  <a:gd name="T34" fmla="*/ 0 w 83"/>
                  <a:gd name="T35" fmla="*/ 0 h 187"/>
                  <a:gd name="T36" fmla="*/ 0 w 83"/>
                  <a:gd name="T37" fmla="*/ 0 h 187"/>
                  <a:gd name="T38" fmla="*/ 0 w 83"/>
                  <a:gd name="T39" fmla="*/ 0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0 h 94"/>
                  <a:gd name="T30" fmla="*/ 0 w 44"/>
                  <a:gd name="T31" fmla="*/ 0 h 94"/>
                  <a:gd name="T32" fmla="*/ 0 w 44"/>
                  <a:gd name="T33" fmla="*/ 0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3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105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07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08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73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079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0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1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2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74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075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6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7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8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4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1055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381125" y="3289300"/>
            <a:ext cx="33686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communication links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fiber, copper, radio, satellite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transmission rate =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bandwidth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39863" y="5307013"/>
            <a:ext cx="3779837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routers:</a:t>
            </a:r>
            <a:r>
              <a:rPr lang="en-US">
                <a:latin typeface="Comic Sans MS" pitchFamily="66" charset="0"/>
              </a:rPr>
              <a:t> forward packets (chunks of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A08363F1-EAAA-4D7D-9A0F-185F1EE8475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Residential access: cable modems</a:t>
            </a:r>
            <a:endParaRPr lang="en-US" smtClean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97038"/>
            <a:ext cx="7337425" cy="3976687"/>
          </a:xfrm>
        </p:spPr>
        <p:txBody>
          <a:bodyPr/>
          <a:lstStyle/>
          <a:p>
            <a:r>
              <a:rPr lang="en-US" sz="2400" smtClean="0"/>
              <a:t>Does not use telephone infrastructure</a:t>
            </a:r>
          </a:p>
          <a:p>
            <a:pPr lvl="1"/>
            <a:r>
              <a:rPr lang="en-US" sz="2000" smtClean="0"/>
              <a:t>Instead uses cable TV infrastructure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HFC: hybrid fiber coax</a:t>
            </a:r>
            <a:endParaRPr lang="en-US" sz="2400" smtClean="0"/>
          </a:p>
          <a:p>
            <a:pPr lvl="1"/>
            <a:r>
              <a:rPr lang="en-US" smtClean="0"/>
              <a:t>asymmetric: up to 30Mbps downstream, 2 Mbps upstream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network</a:t>
            </a:r>
            <a:r>
              <a:rPr lang="en-US" sz="2400" smtClean="0"/>
              <a:t> of cable and fiber attaches homes to ISP router</a:t>
            </a:r>
          </a:p>
          <a:p>
            <a:pPr lvl="1"/>
            <a:r>
              <a:rPr lang="en-US" smtClean="0"/>
              <a:t>homes </a:t>
            </a:r>
            <a:r>
              <a:rPr lang="en-US" smtClean="0">
                <a:solidFill>
                  <a:srgbClr val="FF0000"/>
                </a:solidFill>
              </a:rPr>
              <a:t>share access </a:t>
            </a:r>
            <a:r>
              <a:rPr lang="en-US" smtClean="0"/>
              <a:t>to router </a:t>
            </a:r>
          </a:p>
          <a:p>
            <a:pPr lvl="1"/>
            <a:r>
              <a:rPr lang="en-US" smtClean="0"/>
              <a:t>unlike DSL, which has </a:t>
            </a:r>
            <a:r>
              <a:rPr lang="en-US" smtClean="0">
                <a:solidFill>
                  <a:srgbClr val="FF0000"/>
                </a:solidFill>
              </a:rPr>
              <a:t>dedicated access</a:t>
            </a:r>
            <a:endParaRPr lang="en-US" smtClean="0"/>
          </a:p>
          <a:p>
            <a:pPr lvl="1">
              <a:buFont typeface="Wingdings" pitchFamily="2" charset="2"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AD6B298A-495A-483F-8939-6CD6BE89D93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 smtClean="0"/>
              <a:t>Cable Network Architecture: Overview</a:t>
            </a:r>
          </a:p>
        </p:txBody>
      </p:sp>
      <p:pic>
        <p:nvPicPr>
          <p:cNvPr id="41989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9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29383" name="Rectangle 7"/>
            <p:cNvSpPr>
              <a:spLocks noChangeArrowheads="1"/>
            </p:cNvSpPr>
            <p:nvPr/>
          </p:nvSpPr>
          <p:spPr bwMode="auto">
            <a:xfrm rot="-5400000">
              <a:off x="1865" y="2486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384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41993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97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29390" name="Rectangle 14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391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1998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29393" name="Rectangle 17"/>
            <p:cNvSpPr>
              <a:spLocks noChangeArrowheads="1"/>
            </p:cNvSpPr>
            <p:nvPr/>
          </p:nvSpPr>
          <p:spPr bwMode="auto">
            <a:xfrm rot="-5400000">
              <a:off x="2205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394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1999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29396" name="Rectangle 20"/>
            <p:cNvSpPr>
              <a:spLocks noChangeArrowheads="1"/>
            </p:cNvSpPr>
            <p:nvPr/>
          </p:nvSpPr>
          <p:spPr bwMode="auto">
            <a:xfrm rot="-5400000">
              <a:off x="1865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397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2000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29399" name="Rectangle 23"/>
            <p:cNvSpPr>
              <a:spLocks noChangeArrowheads="1"/>
            </p:cNvSpPr>
            <p:nvPr/>
          </p:nvSpPr>
          <p:spPr bwMode="auto">
            <a:xfrm rot="-5400000">
              <a:off x="3376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400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2001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29402" name="Rectangle 26"/>
            <p:cNvSpPr>
              <a:spLocks noChangeArrowheads="1"/>
            </p:cNvSpPr>
            <p:nvPr/>
          </p:nvSpPr>
          <p:spPr bwMode="auto">
            <a:xfrm rot="-5400000">
              <a:off x="2205" y="2708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403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2002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29405" name="Rectangle 29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406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9407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004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42005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6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42007" name="Text Box 35"/>
          <p:cNvSpPr txBox="1">
            <a:spLocks noChangeArrowheads="1"/>
          </p:cNvSpPr>
          <p:nvPr/>
        </p:nvSpPr>
        <p:spPr bwMode="auto">
          <a:xfrm>
            <a:off x="2146300" y="5711825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 (simplified)</a:t>
            </a:r>
          </a:p>
        </p:txBody>
      </p:sp>
      <p:sp>
        <p:nvSpPr>
          <p:cNvPr id="42008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9" name="Text Box 37"/>
          <p:cNvSpPr txBox="1">
            <a:spLocks noChangeArrowheads="1"/>
          </p:cNvSpPr>
          <p:nvPr/>
        </p:nvSpPr>
        <p:spPr bwMode="auto">
          <a:xfrm>
            <a:off x="4133850" y="3057525"/>
            <a:ext cx="437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Typically 500 to 5,000 homes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13A50D3-028A-41AD-9D99-755B06BD63B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 smtClean="0"/>
              <a:t>Cable Network Architecture: Overview</a:t>
            </a:r>
          </a:p>
        </p:txBody>
      </p:sp>
      <p:pic>
        <p:nvPicPr>
          <p:cNvPr id="43013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6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3479" name="Rectangle 7"/>
            <p:cNvSpPr>
              <a:spLocks noChangeArrowheads="1"/>
            </p:cNvSpPr>
            <p:nvPr/>
          </p:nvSpPr>
          <p:spPr bwMode="auto">
            <a:xfrm rot="-5400000">
              <a:off x="1865" y="2486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480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43017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21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3486" name="Rectangle 14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487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3022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3489" name="Rectangle 17"/>
            <p:cNvSpPr>
              <a:spLocks noChangeArrowheads="1"/>
            </p:cNvSpPr>
            <p:nvPr/>
          </p:nvSpPr>
          <p:spPr bwMode="auto">
            <a:xfrm rot="-5400000">
              <a:off x="2205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490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3023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3492" name="Rectangle 20"/>
            <p:cNvSpPr>
              <a:spLocks noChangeArrowheads="1"/>
            </p:cNvSpPr>
            <p:nvPr/>
          </p:nvSpPr>
          <p:spPr bwMode="auto">
            <a:xfrm rot="-5400000">
              <a:off x="1865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493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3024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3495" name="Rectangle 23"/>
            <p:cNvSpPr>
              <a:spLocks noChangeArrowheads="1"/>
            </p:cNvSpPr>
            <p:nvPr/>
          </p:nvSpPr>
          <p:spPr bwMode="auto">
            <a:xfrm rot="-5400000">
              <a:off x="3376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496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3025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3498" name="Rectangle 26"/>
            <p:cNvSpPr>
              <a:spLocks noChangeArrowheads="1"/>
            </p:cNvSpPr>
            <p:nvPr/>
          </p:nvSpPr>
          <p:spPr bwMode="auto">
            <a:xfrm rot="-5400000">
              <a:off x="2205" y="2708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499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3026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3501" name="Rectangle 29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502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3503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028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43029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0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43031" name="Text Box 35"/>
          <p:cNvSpPr txBox="1">
            <a:spLocks noChangeArrowheads="1"/>
          </p:cNvSpPr>
          <p:nvPr/>
        </p:nvSpPr>
        <p:spPr bwMode="auto">
          <a:xfrm>
            <a:off x="2146300" y="5711825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 (simplified)</a:t>
            </a:r>
          </a:p>
        </p:txBody>
      </p:sp>
      <p:sp>
        <p:nvSpPr>
          <p:cNvPr id="43032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429000" y="1181100"/>
            <a:ext cx="5232400" cy="2806700"/>
            <a:chOff x="2160" y="744"/>
            <a:chExt cx="3296" cy="1768"/>
          </a:xfrm>
        </p:grpSpPr>
        <p:sp>
          <p:nvSpPr>
            <p:cNvPr id="43034" name="Freeform 38"/>
            <p:cNvSpPr>
              <a:spLocks/>
            </p:cNvSpPr>
            <p:nvPr/>
          </p:nvSpPr>
          <p:spPr bwMode="auto">
            <a:xfrm>
              <a:off x="2544" y="2048"/>
              <a:ext cx="2432" cy="464"/>
            </a:xfrm>
            <a:custGeom>
              <a:avLst/>
              <a:gdLst>
                <a:gd name="T0" fmla="*/ 912 w 2432"/>
                <a:gd name="T1" fmla="*/ 448 h 464"/>
                <a:gd name="T2" fmla="*/ 1496 w 2432"/>
                <a:gd name="T3" fmla="*/ 464 h 464"/>
                <a:gd name="T4" fmla="*/ 2432 w 2432"/>
                <a:gd name="T5" fmla="*/ 48 h 464"/>
                <a:gd name="T6" fmla="*/ 1784 w 2432"/>
                <a:gd name="T7" fmla="*/ 176 h 464"/>
                <a:gd name="T8" fmla="*/ 864 w 2432"/>
                <a:gd name="T9" fmla="*/ 208 h 464"/>
                <a:gd name="T10" fmla="*/ 0 w 2432"/>
                <a:gd name="T11" fmla="*/ 0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2"/>
                <a:gd name="T19" fmla="*/ 0 h 464"/>
                <a:gd name="T20" fmla="*/ 2432 w 2432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2" h="464">
                  <a:moveTo>
                    <a:pt x="912" y="448"/>
                  </a:moveTo>
                  <a:lnTo>
                    <a:pt x="1496" y="464"/>
                  </a:lnTo>
                  <a:lnTo>
                    <a:pt x="2432" y="48"/>
                  </a:lnTo>
                  <a:lnTo>
                    <a:pt x="1784" y="176"/>
                  </a:lnTo>
                  <a:lnTo>
                    <a:pt x="864" y="20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Oval 39"/>
            <p:cNvSpPr>
              <a:spLocks noChangeArrowheads="1"/>
            </p:cNvSpPr>
            <p:nvPr/>
          </p:nvSpPr>
          <p:spPr bwMode="auto">
            <a:xfrm>
              <a:off x="2160" y="744"/>
              <a:ext cx="3296" cy="15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036" name="Picture 40" descr="house_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22" y="1044"/>
              <a:ext cx="2955" cy="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697367B-E8D9-4451-A7F2-6894214B112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 smtClean="0"/>
              <a:t>Cable Network Architecture: Overview</a:t>
            </a:r>
          </a:p>
        </p:txBody>
      </p:sp>
      <p:pic>
        <p:nvPicPr>
          <p:cNvPr id="44037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40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5527" name="Rectangle 7"/>
            <p:cNvSpPr>
              <a:spLocks noChangeArrowheads="1"/>
            </p:cNvSpPr>
            <p:nvPr/>
          </p:nvSpPr>
          <p:spPr bwMode="auto">
            <a:xfrm rot="-5400000">
              <a:off x="1865" y="2486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528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44041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45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5534" name="Rectangle 14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535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4046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5537" name="Rectangle 17"/>
            <p:cNvSpPr>
              <a:spLocks noChangeArrowheads="1"/>
            </p:cNvSpPr>
            <p:nvPr/>
          </p:nvSpPr>
          <p:spPr bwMode="auto">
            <a:xfrm rot="-5400000">
              <a:off x="2205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538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4047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5540" name="Rectangle 20"/>
            <p:cNvSpPr>
              <a:spLocks noChangeArrowheads="1"/>
            </p:cNvSpPr>
            <p:nvPr/>
          </p:nvSpPr>
          <p:spPr bwMode="auto">
            <a:xfrm rot="-5400000">
              <a:off x="1865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541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4048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5543" name="Rectangle 23"/>
            <p:cNvSpPr>
              <a:spLocks noChangeArrowheads="1"/>
            </p:cNvSpPr>
            <p:nvPr/>
          </p:nvSpPr>
          <p:spPr bwMode="auto">
            <a:xfrm rot="-5400000">
              <a:off x="3376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544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4049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5546" name="Rectangle 26"/>
            <p:cNvSpPr>
              <a:spLocks noChangeArrowheads="1"/>
            </p:cNvSpPr>
            <p:nvPr/>
          </p:nvSpPr>
          <p:spPr bwMode="auto">
            <a:xfrm rot="-5400000">
              <a:off x="2205" y="2708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547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4050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5549" name="Rectangle 29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550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551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52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44053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4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44055" name="Text Box 35"/>
          <p:cNvSpPr txBox="1">
            <a:spLocks noChangeArrowheads="1"/>
          </p:cNvSpPr>
          <p:nvPr/>
        </p:nvSpPr>
        <p:spPr bwMode="auto">
          <a:xfrm>
            <a:off x="2257425" y="5711825"/>
            <a:ext cx="1706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44056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846638" y="1352550"/>
            <a:ext cx="2043112" cy="958850"/>
            <a:chOff x="2505" y="826"/>
            <a:chExt cx="1287" cy="604"/>
          </a:xfrm>
        </p:grpSpPr>
        <p:sp>
          <p:nvSpPr>
            <p:cNvPr id="44097" name="Line 38"/>
            <p:cNvSpPr>
              <a:spLocks noChangeShapeType="1"/>
            </p:cNvSpPr>
            <p:nvPr/>
          </p:nvSpPr>
          <p:spPr bwMode="auto">
            <a:xfrm flipH="1">
              <a:off x="2505" y="1115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Freeform 39"/>
            <p:cNvSpPr>
              <a:spLocks/>
            </p:cNvSpPr>
            <p:nvPr/>
          </p:nvSpPr>
          <p:spPr bwMode="auto">
            <a:xfrm>
              <a:off x="2548" y="826"/>
              <a:ext cx="562" cy="266"/>
            </a:xfrm>
            <a:custGeom>
              <a:avLst/>
              <a:gdLst>
                <a:gd name="T0" fmla="*/ 4 w 562"/>
                <a:gd name="T1" fmla="*/ 264 h 266"/>
                <a:gd name="T2" fmla="*/ 52 w 562"/>
                <a:gd name="T3" fmla="*/ 6 h 266"/>
                <a:gd name="T4" fmla="*/ 108 w 562"/>
                <a:gd name="T5" fmla="*/ 266 h 266"/>
                <a:gd name="T6" fmla="*/ 174 w 562"/>
                <a:gd name="T7" fmla="*/ 0 h 266"/>
                <a:gd name="T8" fmla="*/ 228 w 562"/>
                <a:gd name="T9" fmla="*/ 264 h 266"/>
                <a:gd name="T10" fmla="*/ 288 w 562"/>
                <a:gd name="T11" fmla="*/ 8 h 266"/>
                <a:gd name="T12" fmla="*/ 354 w 562"/>
                <a:gd name="T13" fmla="*/ 266 h 266"/>
                <a:gd name="T14" fmla="*/ 402 w 562"/>
                <a:gd name="T15" fmla="*/ 8 h 266"/>
                <a:gd name="T16" fmla="*/ 464 w 562"/>
                <a:gd name="T17" fmla="*/ 264 h 266"/>
                <a:gd name="T18" fmla="*/ 506 w 562"/>
                <a:gd name="T19" fmla="*/ 6 h 266"/>
                <a:gd name="T20" fmla="*/ 556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9" name="Freeform 40"/>
            <p:cNvSpPr>
              <a:spLocks/>
            </p:cNvSpPr>
            <p:nvPr/>
          </p:nvSpPr>
          <p:spPr bwMode="auto">
            <a:xfrm>
              <a:off x="3523" y="830"/>
              <a:ext cx="269" cy="266"/>
            </a:xfrm>
            <a:custGeom>
              <a:avLst/>
              <a:gdLst>
                <a:gd name="T0" fmla="*/ 0 w 562"/>
                <a:gd name="T1" fmla="*/ 264 h 266"/>
                <a:gd name="T2" fmla="*/ 3 w 562"/>
                <a:gd name="T3" fmla="*/ 6 h 266"/>
                <a:gd name="T4" fmla="*/ 6 w 562"/>
                <a:gd name="T5" fmla="*/ 266 h 266"/>
                <a:gd name="T6" fmla="*/ 9 w 562"/>
                <a:gd name="T7" fmla="*/ 0 h 266"/>
                <a:gd name="T8" fmla="*/ 12 w 562"/>
                <a:gd name="T9" fmla="*/ 264 h 266"/>
                <a:gd name="T10" fmla="*/ 15 w 562"/>
                <a:gd name="T11" fmla="*/ 8 h 266"/>
                <a:gd name="T12" fmla="*/ 19 w 562"/>
                <a:gd name="T13" fmla="*/ 266 h 266"/>
                <a:gd name="T14" fmla="*/ 21 w 562"/>
                <a:gd name="T15" fmla="*/ 8 h 266"/>
                <a:gd name="T16" fmla="*/ 24 w 562"/>
                <a:gd name="T17" fmla="*/ 264 h 266"/>
                <a:gd name="T18" fmla="*/ 27 w 562"/>
                <a:gd name="T19" fmla="*/ 6 h 266"/>
                <a:gd name="T20" fmla="*/ 29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0" name="Line 41"/>
            <p:cNvSpPr>
              <a:spLocks noChangeShapeType="1"/>
            </p:cNvSpPr>
            <p:nvPr/>
          </p:nvSpPr>
          <p:spPr bwMode="auto">
            <a:xfrm flipH="1">
              <a:off x="3433" y="1137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4137025" y="1509713"/>
            <a:ext cx="3021013" cy="2114550"/>
            <a:chOff x="2606" y="951"/>
            <a:chExt cx="1903" cy="1332"/>
          </a:xfrm>
        </p:grpSpPr>
        <p:sp>
          <p:nvSpPr>
            <p:cNvPr id="44067" name="Text Box 43"/>
            <p:cNvSpPr txBox="1">
              <a:spLocks noChangeArrowheads="1"/>
            </p:cNvSpPr>
            <p:nvPr/>
          </p:nvSpPr>
          <p:spPr bwMode="auto">
            <a:xfrm>
              <a:off x="3378" y="2071"/>
              <a:ext cx="65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Channels</a:t>
              </a:r>
            </a:p>
          </p:txBody>
        </p:sp>
        <p:sp>
          <p:nvSpPr>
            <p:cNvPr id="44068" name="Line 44"/>
            <p:cNvSpPr>
              <a:spLocks noChangeShapeType="1"/>
            </p:cNvSpPr>
            <p:nvPr/>
          </p:nvSpPr>
          <p:spPr bwMode="auto">
            <a:xfrm>
              <a:off x="2994" y="951"/>
              <a:ext cx="0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9" name="Line 45"/>
            <p:cNvSpPr>
              <a:spLocks noChangeShapeType="1"/>
            </p:cNvSpPr>
            <p:nvPr/>
          </p:nvSpPr>
          <p:spPr bwMode="auto">
            <a:xfrm flipV="1">
              <a:off x="2988" y="1935"/>
              <a:ext cx="1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0" name="Text Box 46"/>
            <p:cNvSpPr txBox="1">
              <a:spLocks noChangeArrowheads="1"/>
            </p:cNvSpPr>
            <p:nvPr/>
          </p:nvSpPr>
          <p:spPr bwMode="auto">
            <a:xfrm>
              <a:off x="297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44071" name="Line 47"/>
            <p:cNvSpPr>
              <a:spLocks noChangeShapeType="1"/>
            </p:cNvSpPr>
            <p:nvPr/>
          </p:nvSpPr>
          <p:spPr bwMode="auto">
            <a:xfrm>
              <a:off x="3150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Text Box 48"/>
            <p:cNvSpPr txBox="1">
              <a:spLocks noChangeArrowheads="1"/>
            </p:cNvSpPr>
            <p:nvPr/>
          </p:nvSpPr>
          <p:spPr bwMode="auto">
            <a:xfrm>
              <a:off x="3152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44073" name="Text Box 49"/>
            <p:cNvSpPr txBox="1">
              <a:spLocks noChangeArrowheads="1"/>
            </p:cNvSpPr>
            <p:nvPr/>
          </p:nvSpPr>
          <p:spPr bwMode="auto">
            <a:xfrm>
              <a:off x="333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44074" name="Text Box 50"/>
            <p:cNvSpPr txBox="1">
              <a:spLocks noChangeArrowheads="1"/>
            </p:cNvSpPr>
            <p:nvPr/>
          </p:nvSpPr>
          <p:spPr bwMode="auto">
            <a:xfrm>
              <a:off x="3524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44075" name="Text Box 51"/>
            <p:cNvSpPr txBox="1">
              <a:spLocks noChangeArrowheads="1"/>
            </p:cNvSpPr>
            <p:nvPr/>
          </p:nvSpPr>
          <p:spPr bwMode="auto">
            <a:xfrm>
              <a:off x="3710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44076" name="Text Box 52"/>
            <p:cNvSpPr txBox="1">
              <a:spLocks noChangeArrowheads="1"/>
            </p:cNvSpPr>
            <p:nvPr/>
          </p:nvSpPr>
          <p:spPr bwMode="auto">
            <a:xfrm>
              <a:off x="3896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44077" name="Text Box 53"/>
            <p:cNvSpPr txBox="1">
              <a:spLocks noChangeArrowheads="1"/>
            </p:cNvSpPr>
            <p:nvPr/>
          </p:nvSpPr>
          <p:spPr bwMode="auto">
            <a:xfrm>
              <a:off x="4058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44078" name="Text Box 54"/>
            <p:cNvSpPr txBox="1">
              <a:spLocks noChangeArrowheads="1"/>
            </p:cNvSpPr>
            <p:nvPr/>
          </p:nvSpPr>
          <p:spPr bwMode="auto">
            <a:xfrm>
              <a:off x="4202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44079" name="Text Box 55"/>
            <p:cNvSpPr txBox="1">
              <a:spLocks noChangeArrowheads="1"/>
            </p:cNvSpPr>
            <p:nvPr/>
          </p:nvSpPr>
          <p:spPr bwMode="auto">
            <a:xfrm>
              <a:off x="4330" y="1114"/>
              <a:ext cx="17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C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N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R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L</a:t>
              </a:r>
            </a:p>
          </p:txBody>
        </p:sp>
        <p:sp>
          <p:nvSpPr>
            <p:cNvPr id="44080" name="Line 56"/>
            <p:cNvSpPr>
              <a:spLocks noChangeShapeType="1"/>
            </p:cNvSpPr>
            <p:nvPr/>
          </p:nvSpPr>
          <p:spPr bwMode="auto">
            <a:xfrm>
              <a:off x="333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1" name="Line 57"/>
            <p:cNvSpPr>
              <a:spLocks noChangeShapeType="1"/>
            </p:cNvSpPr>
            <p:nvPr/>
          </p:nvSpPr>
          <p:spPr bwMode="auto">
            <a:xfrm>
              <a:off x="351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Line 58"/>
            <p:cNvSpPr>
              <a:spLocks noChangeShapeType="1"/>
            </p:cNvSpPr>
            <p:nvPr/>
          </p:nvSpPr>
          <p:spPr bwMode="auto">
            <a:xfrm>
              <a:off x="3698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3" name="Line 59"/>
            <p:cNvSpPr>
              <a:spLocks noChangeShapeType="1"/>
            </p:cNvSpPr>
            <p:nvPr/>
          </p:nvSpPr>
          <p:spPr bwMode="auto">
            <a:xfrm>
              <a:off x="3886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4" name="Line 60"/>
            <p:cNvSpPr>
              <a:spLocks noChangeShapeType="1"/>
            </p:cNvSpPr>
            <p:nvPr/>
          </p:nvSpPr>
          <p:spPr bwMode="auto">
            <a:xfrm>
              <a:off x="4062" y="187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5" name="Line 61"/>
            <p:cNvSpPr>
              <a:spLocks noChangeShapeType="1"/>
            </p:cNvSpPr>
            <p:nvPr/>
          </p:nvSpPr>
          <p:spPr bwMode="auto">
            <a:xfrm>
              <a:off x="4218" y="186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6" name="Line 62"/>
            <p:cNvSpPr>
              <a:spLocks noChangeShapeType="1"/>
            </p:cNvSpPr>
            <p:nvPr/>
          </p:nvSpPr>
          <p:spPr bwMode="auto">
            <a:xfrm>
              <a:off x="4362" y="18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7" name="Text Box 63"/>
            <p:cNvSpPr txBox="1">
              <a:spLocks noChangeArrowheads="1"/>
            </p:cNvSpPr>
            <p:nvPr/>
          </p:nvSpPr>
          <p:spPr bwMode="auto">
            <a:xfrm>
              <a:off x="298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44088" name="Text Box 64"/>
            <p:cNvSpPr txBox="1">
              <a:spLocks noChangeArrowheads="1"/>
            </p:cNvSpPr>
            <p:nvPr/>
          </p:nvSpPr>
          <p:spPr bwMode="auto">
            <a:xfrm>
              <a:off x="3153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44089" name="Text Box 65"/>
            <p:cNvSpPr txBox="1">
              <a:spLocks noChangeArrowheads="1"/>
            </p:cNvSpPr>
            <p:nvPr/>
          </p:nvSpPr>
          <p:spPr bwMode="auto">
            <a:xfrm>
              <a:off x="334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3</a:t>
              </a:r>
            </a:p>
          </p:txBody>
        </p:sp>
        <p:sp>
          <p:nvSpPr>
            <p:cNvPr id="44090" name="Text Box 66"/>
            <p:cNvSpPr txBox="1">
              <a:spLocks noChangeArrowheads="1"/>
            </p:cNvSpPr>
            <p:nvPr/>
          </p:nvSpPr>
          <p:spPr bwMode="auto">
            <a:xfrm>
              <a:off x="3517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4</a:t>
              </a:r>
            </a:p>
          </p:txBody>
        </p:sp>
        <p:sp>
          <p:nvSpPr>
            <p:cNvPr id="44091" name="Text Box 67"/>
            <p:cNvSpPr txBox="1">
              <a:spLocks noChangeArrowheads="1"/>
            </p:cNvSpPr>
            <p:nvPr/>
          </p:nvSpPr>
          <p:spPr bwMode="auto">
            <a:xfrm>
              <a:off x="37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5</a:t>
              </a:r>
            </a:p>
          </p:txBody>
        </p:sp>
        <p:sp>
          <p:nvSpPr>
            <p:cNvPr id="44092" name="Text Box 68"/>
            <p:cNvSpPr txBox="1">
              <a:spLocks noChangeArrowheads="1"/>
            </p:cNvSpPr>
            <p:nvPr/>
          </p:nvSpPr>
          <p:spPr bwMode="auto">
            <a:xfrm>
              <a:off x="3893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6</a:t>
              </a:r>
            </a:p>
          </p:txBody>
        </p:sp>
        <p:sp>
          <p:nvSpPr>
            <p:cNvPr id="44093" name="Text Box 69"/>
            <p:cNvSpPr txBox="1">
              <a:spLocks noChangeArrowheads="1"/>
            </p:cNvSpPr>
            <p:nvPr/>
          </p:nvSpPr>
          <p:spPr bwMode="auto">
            <a:xfrm>
              <a:off x="4057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7</a:t>
              </a:r>
            </a:p>
          </p:txBody>
        </p:sp>
        <p:sp>
          <p:nvSpPr>
            <p:cNvPr id="44094" name="Text Box 70"/>
            <p:cNvSpPr txBox="1">
              <a:spLocks noChangeArrowheads="1"/>
            </p:cNvSpPr>
            <p:nvPr/>
          </p:nvSpPr>
          <p:spPr bwMode="auto">
            <a:xfrm>
              <a:off x="42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8</a:t>
              </a:r>
            </a:p>
          </p:txBody>
        </p:sp>
        <p:sp>
          <p:nvSpPr>
            <p:cNvPr id="44095" name="Text Box 71"/>
            <p:cNvSpPr txBox="1">
              <a:spLocks noChangeArrowheads="1"/>
            </p:cNvSpPr>
            <p:nvPr/>
          </p:nvSpPr>
          <p:spPr bwMode="auto">
            <a:xfrm>
              <a:off x="4349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9</a:t>
              </a:r>
            </a:p>
          </p:txBody>
        </p:sp>
        <p:sp>
          <p:nvSpPr>
            <p:cNvPr id="44096" name="Freeform 72"/>
            <p:cNvSpPr>
              <a:spLocks/>
            </p:cNvSpPr>
            <p:nvPr/>
          </p:nvSpPr>
          <p:spPr bwMode="auto">
            <a:xfrm>
              <a:off x="2606" y="969"/>
              <a:ext cx="375" cy="969"/>
            </a:xfrm>
            <a:custGeom>
              <a:avLst/>
              <a:gdLst>
                <a:gd name="T0" fmla="*/ 375 w 375"/>
                <a:gd name="T1" fmla="*/ 0 h 969"/>
                <a:gd name="T2" fmla="*/ 0 w 375"/>
                <a:gd name="T3" fmla="*/ 485 h 969"/>
                <a:gd name="T4" fmla="*/ 375 w 375"/>
                <a:gd name="T5" fmla="*/ 969 h 969"/>
                <a:gd name="T6" fmla="*/ 375 w 375"/>
                <a:gd name="T7" fmla="*/ 0 h 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5"/>
                <a:gd name="T13" fmla="*/ 0 h 969"/>
                <a:gd name="T14" fmla="*/ 375 w 375"/>
                <a:gd name="T15" fmla="*/ 969 h 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2398713" y="2176463"/>
            <a:ext cx="1666875" cy="2062162"/>
            <a:chOff x="1511" y="1371"/>
            <a:chExt cx="1050" cy="1299"/>
          </a:xfrm>
        </p:grpSpPr>
        <p:grpSp>
          <p:nvGrpSpPr>
            <p:cNvPr id="44061" name="Group 74"/>
            <p:cNvGrpSpPr>
              <a:grpSpLocks/>
            </p:cNvGrpSpPr>
            <p:nvPr/>
          </p:nvGrpSpPr>
          <p:grpSpPr bwMode="auto">
            <a:xfrm>
              <a:off x="1511" y="1371"/>
              <a:ext cx="1050" cy="198"/>
              <a:chOff x="1614" y="1494"/>
              <a:chExt cx="1050" cy="198"/>
            </a:xfrm>
          </p:grpSpPr>
          <p:sp>
            <p:nvSpPr>
              <p:cNvPr id="44063" name="Rectangle 75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96" name="Freeform 76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96"/>
                  </a:cxn>
                  <a:cxn ang="0">
                    <a:pos x="18" y="198"/>
                  </a:cxn>
                  <a:cxn ang="0">
                    <a:pos x="774" y="198"/>
                  </a:cxn>
                  <a:cxn ang="0">
                    <a:pos x="750" y="90"/>
                  </a:cxn>
                  <a:cxn ang="0">
                    <a:pos x="774" y="0"/>
                  </a:cxn>
                  <a:cxn ang="0">
                    <a:pos x="18" y="0"/>
                  </a:cxn>
                </a:cxnLst>
                <a:rect l="0" t="0" r="r" b="b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65" name="Oval 77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6" name="Line 78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62" name="Freeform 79"/>
            <p:cNvSpPr>
              <a:spLocks/>
            </p:cNvSpPr>
            <p:nvPr/>
          </p:nvSpPr>
          <p:spPr bwMode="auto">
            <a:xfrm>
              <a:off x="1536" y="1563"/>
              <a:ext cx="1015" cy="1107"/>
            </a:xfrm>
            <a:custGeom>
              <a:avLst/>
              <a:gdLst>
                <a:gd name="T0" fmla="*/ 1015 w 1015"/>
                <a:gd name="T1" fmla="*/ 1107 h 1107"/>
                <a:gd name="T2" fmla="*/ 0 w 1015"/>
                <a:gd name="T3" fmla="*/ 0 h 1107"/>
                <a:gd name="T4" fmla="*/ 905 w 1015"/>
                <a:gd name="T5" fmla="*/ 0 h 1107"/>
                <a:gd name="T6" fmla="*/ 1015 w 1015"/>
                <a:gd name="T7" fmla="*/ 1107 h 1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5"/>
                <a:gd name="T13" fmla="*/ 0 h 1107"/>
                <a:gd name="T14" fmla="*/ 1015 w 1015"/>
                <a:gd name="T15" fmla="*/ 1107 h 1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5" h="1107">
                  <a:moveTo>
                    <a:pt x="1015" y="1107"/>
                  </a:moveTo>
                  <a:lnTo>
                    <a:pt x="0" y="0"/>
                  </a:lnTo>
                  <a:lnTo>
                    <a:pt x="905" y="0"/>
                  </a:lnTo>
                  <a:lnTo>
                    <a:pt x="1015" y="110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60" name="Text Box 80"/>
          <p:cNvSpPr txBox="1">
            <a:spLocks noChangeArrowheads="1"/>
          </p:cNvSpPr>
          <p:nvPr/>
        </p:nvSpPr>
        <p:spPr bwMode="auto">
          <a:xfrm>
            <a:off x="1311275" y="1347788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FDM (more shortly):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44"/>
          <p:cNvGrpSpPr>
            <a:grpSpLocks/>
          </p:cNvGrpSpPr>
          <p:nvPr/>
        </p:nvGrpSpPr>
        <p:grpSpPr bwMode="auto">
          <a:xfrm>
            <a:off x="482600" y="987425"/>
            <a:ext cx="7443788" cy="3281363"/>
            <a:chOff x="482600" y="846138"/>
            <a:chExt cx="7443788" cy="3281362"/>
          </a:xfrm>
        </p:grpSpPr>
        <p:grpSp>
          <p:nvGrpSpPr>
            <p:cNvPr id="45062" name="Group 42"/>
            <p:cNvGrpSpPr>
              <a:grpSpLocks/>
            </p:cNvGrpSpPr>
            <p:nvPr/>
          </p:nvGrpSpPr>
          <p:grpSpPr bwMode="auto">
            <a:xfrm>
              <a:off x="7246938" y="846138"/>
              <a:ext cx="609600" cy="747712"/>
              <a:chOff x="4565" y="533"/>
              <a:chExt cx="384" cy="471"/>
            </a:xfrm>
          </p:grpSpPr>
          <p:sp>
            <p:nvSpPr>
              <p:cNvPr id="45100" name="Rectangle 5"/>
              <p:cNvSpPr>
                <a:spLocks noChangeArrowheads="1"/>
              </p:cNvSpPr>
              <p:nvPr/>
            </p:nvSpPr>
            <p:spPr bwMode="auto">
              <a:xfrm>
                <a:off x="4565" y="533"/>
                <a:ext cx="384" cy="4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1" name="Rectangle 6"/>
              <p:cNvSpPr>
                <a:spLocks noChangeArrowheads="1"/>
              </p:cNvSpPr>
              <p:nvPr/>
            </p:nvSpPr>
            <p:spPr bwMode="auto">
              <a:xfrm>
                <a:off x="4573" y="707"/>
                <a:ext cx="235" cy="1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ONT</a:t>
                </a:r>
              </a:p>
            </p:txBody>
          </p:sp>
        </p:grpSp>
        <p:sp>
          <p:nvSpPr>
            <p:cNvPr id="45063" name="Rectangle 17"/>
            <p:cNvSpPr>
              <a:spLocks noChangeArrowheads="1"/>
            </p:cNvSpPr>
            <p:nvPr/>
          </p:nvSpPr>
          <p:spPr bwMode="auto">
            <a:xfrm>
              <a:off x="5127625" y="2246313"/>
              <a:ext cx="207963" cy="6921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4" name="Line 18"/>
            <p:cNvSpPr>
              <a:spLocks noChangeShapeType="1"/>
            </p:cNvSpPr>
            <p:nvPr/>
          </p:nvSpPr>
          <p:spPr bwMode="auto">
            <a:xfrm flipV="1">
              <a:off x="5181600" y="1204913"/>
              <a:ext cx="2078038" cy="1427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65" name="Line 26"/>
            <p:cNvSpPr>
              <a:spLocks noChangeShapeType="1"/>
            </p:cNvSpPr>
            <p:nvPr/>
          </p:nvSpPr>
          <p:spPr bwMode="auto">
            <a:xfrm>
              <a:off x="3271838" y="2632075"/>
              <a:ext cx="1909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66" name="Line 27"/>
            <p:cNvSpPr>
              <a:spLocks noChangeShapeType="1"/>
            </p:cNvSpPr>
            <p:nvPr/>
          </p:nvSpPr>
          <p:spPr bwMode="auto">
            <a:xfrm flipV="1">
              <a:off x="5181600" y="2230438"/>
              <a:ext cx="2092325" cy="401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67" name="Line 28"/>
            <p:cNvSpPr>
              <a:spLocks noChangeShapeType="1"/>
            </p:cNvSpPr>
            <p:nvPr/>
          </p:nvSpPr>
          <p:spPr bwMode="auto">
            <a:xfrm>
              <a:off x="5195888" y="2617788"/>
              <a:ext cx="2119312" cy="1165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68" name="Rectangle 29"/>
            <p:cNvSpPr>
              <a:spLocks noChangeArrowheads="1"/>
            </p:cNvSpPr>
            <p:nvPr/>
          </p:nvSpPr>
          <p:spPr bwMode="auto">
            <a:xfrm>
              <a:off x="2092325" y="2035175"/>
              <a:ext cx="1287463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" name="Rectangle 30"/>
            <p:cNvSpPr>
              <a:spLocks noChangeArrowheads="1"/>
            </p:cNvSpPr>
            <p:nvPr/>
          </p:nvSpPr>
          <p:spPr bwMode="auto">
            <a:xfrm>
              <a:off x="2716213" y="2452688"/>
              <a:ext cx="539750" cy="3317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OLT</a:t>
              </a:r>
            </a:p>
          </p:txBody>
        </p:sp>
        <p:sp>
          <p:nvSpPr>
            <p:cNvPr id="45070" name="Text Box 32"/>
            <p:cNvSpPr txBox="1">
              <a:spLocks noChangeArrowheads="1"/>
            </p:cNvSpPr>
            <p:nvPr/>
          </p:nvSpPr>
          <p:spPr bwMode="auto">
            <a:xfrm>
              <a:off x="2082800" y="3251200"/>
              <a:ext cx="13414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central office</a:t>
              </a:r>
            </a:p>
          </p:txBody>
        </p:sp>
        <p:sp>
          <p:nvSpPr>
            <p:cNvPr id="45071" name="Text Box 33"/>
            <p:cNvSpPr txBox="1">
              <a:spLocks noChangeArrowheads="1"/>
            </p:cNvSpPr>
            <p:nvPr/>
          </p:nvSpPr>
          <p:spPr bwMode="auto">
            <a:xfrm>
              <a:off x="4813300" y="2986088"/>
              <a:ext cx="8159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optical</a:t>
              </a:r>
            </a:p>
            <a:p>
              <a:r>
                <a:rPr lang="en-US" sz="1400"/>
                <a:t>splitter</a:t>
              </a:r>
            </a:p>
          </p:txBody>
        </p:sp>
        <p:grpSp>
          <p:nvGrpSpPr>
            <p:cNvPr id="45072" name="Group 43"/>
            <p:cNvGrpSpPr>
              <a:grpSpLocks/>
            </p:cNvGrpSpPr>
            <p:nvPr/>
          </p:nvGrpSpPr>
          <p:grpSpPr bwMode="auto">
            <a:xfrm>
              <a:off x="7261225" y="1801813"/>
              <a:ext cx="609600" cy="747712"/>
              <a:chOff x="4565" y="533"/>
              <a:chExt cx="384" cy="471"/>
            </a:xfrm>
          </p:grpSpPr>
          <p:sp>
            <p:nvSpPr>
              <p:cNvPr id="45098" name="Rectangle 44"/>
              <p:cNvSpPr>
                <a:spLocks noChangeArrowheads="1"/>
              </p:cNvSpPr>
              <p:nvPr/>
            </p:nvSpPr>
            <p:spPr bwMode="auto">
              <a:xfrm>
                <a:off x="4565" y="533"/>
                <a:ext cx="384" cy="4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9" name="Rectangle 45"/>
              <p:cNvSpPr>
                <a:spLocks noChangeArrowheads="1"/>
              </p:cNvSpPr>
              <p:nvPr/>
            </p:nvSpPr>
            <p:spPr bwMode="auto">
              <a:xfrm>
                <a:off x="4573" y="707"/>
                <a:ext cx="235" cy="1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ONT</a:t>
                </a:r>
              </a:p>
            </p:txBody>
          </p:sp>
        </p:grpSp>
        <p:grpSp>
          <p:nvGrpSpPr>
            <p:cNvPr id="45073" name="Group 46"/>
            <p:cNvGrpSpPr>
              <a:grpSpLocks/>
            </p:cNvGrpSpPr>
            <p:nvPr/>
          </p:nvGrpSpPr>
          <p:grpSpPr bwMode="auto">
            <a:xfrm>
              <a:off x="7316788" y="3379788"/>
              <a:ext cx="609600" cy="747712"/>
              <a:chOff x="4565" y="533"/>
              <a:chExt cx="384" cy="471"/>
            </a:xfrm>
          </p:grpSpPr>
          <p:sp>
            <p:nvSpPr>
              <p:cNvPr id="45096" name="Rectangle 47"/>
              <p:cNvSpPr>
                <a:spLocks noChangeArrowheads="1"/>
              </p:cNvSpPr>
              <p:nvPr/>
            </p:nvSpPr>
            <p:spPr bwMode="auto">
              <a:xfrm>
                <a:off x="4565" y="533"/>
                <a:ext cx="384" cy="4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7" name="Rectangle 48"/>
              <p:cNvSpPr>
                <a:spLocks noChangeArrowheads="1"/>
              </p:cNvSpPr>
              <p:nvPr/>
            </p:nvSpPr>
            <p:spPr bwMode="auto">
              <a:xfrm>
                <a:off x="4573" y="707"/>
                <a:ext cx="235" cy="1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ONT</a:t>
                </a:r>
              </a:p>
            </p:txBody>
          </p:sp>
        </p:grpSp>
        <p:sp>
          <p:nvSpPr>
            <p:cNvPr id="45074" name="Text Box 50"/>
            <p:cNvSpPr txBox="1">
              <a:spLocks noChangeArrowheads="1"/>
            </p:cNvSpPr>
            <p:nvPr/>
          </p:nvSpPr>
          <p:spPr bwMode="auto">
            <a:xfrm>
              <a:off x="3800475" y="2127250"/>
              <a:ext cx="73818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optical</a:t>
              </a:r>
              <a:br>
                <a:rPr lang="en-US" sz="1400"/>
              </a:br>
              <a:r>
                <a:rPr lang="en-US" sz="1400"/>
                <a:t>fiber</a:t>
              </a:r>
            </a:p>
          </p:txBody>
        </p:sp>
        <p:sp>
          <p:nvSpPr>
            <p:cNvPr id="45075" name="Text Box 51"/>
            <p:cNvSpPr txBox="1">
              <a:spLocks noChangeArrowheads="1"/>
            </p:cNvSpPr>
            <p:nvPr/>
          </p:nvSpPr>
          <p:spPr bwMode="auto">
            <a:xfrm>
              <a:off x="5518150" y="1462088"/>
              <a:ext cx="73818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optical</a:t>
              </a:r>
              <a:br>
                <a:rPr lang="en-US" sz="1400"/>
              </a:br>
              <a:r>
                <a:rPr lang="en-US" sz="1400"/>
                <a:t>fibers</a:t>
              </a:r>
            </a:p>
          </p:txBody>
        </p:sp>
        <p:grpSp>
          <p:nvGrpSpPr>
            <p:cNvPr id="45076" name="Group 52"/>
            <p:cNvGrpSpPr>
              <a:grpSpLocks/>
            </p:cNvGrpSpPr>
            <p:nvPr/>
          </p:nvGrpSpPr>
          <p:grpSpPr bwMode="auto">
            <a:xfrm>
              <a:off x="2163763" y="2266950"/>
              <a:ext cx="376237" cy="217488"/>
              <a:chOff x="533" y="321"/>
              <a:chExt cx="359" cy="180"/>
            </a:xfrm>
          </p:grpSpPr>
          <p:grpSp>
            <p:nvGrpSpPr>
              <p:cNvPr id="45081" name="Group 53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45083" name="Oval 54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84" name="Line 55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85" name="Line 56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86" name="Rectangle 57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87" name="Oval 58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5088" name="Group 59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45093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094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095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089" name="Group 63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45090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091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092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5082" name="Line 67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77" name="Line 68"/>
            <p:cNvSpPr>
              <a:spLocks noChangeShapeType="1"/>
            </p:cNvSpPr>
            <p:nvPr/>
          </p:nvSpPr>
          <p:spPr bwMode="auto">
            <a:xfrm>
              <a:off x="2508250" y="2424113"/>
              <a:ext cx="23495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78" name="Freeform 69"/>
            <p:cNvSpPr>
              <a:spLocks/>
            </p:cNvSpPr>
            <p:nvPr/>
          </p:nvSpPr>
          <p:spPr bwMode="auto">
            <a:xfrm rot="4873784">
              <a:off x="431007" y="923131"/>
              <a:ext cx="1428750" cy="1325563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9" name="Line 70"/>
            <p:cNvSpPr>
              <a:spLocks noChangeShapeType="1"/>
            </p:cNvSpPr>
            <p:nvPr/>
          </p:nvSpPr>
          <p:spPr bwMode="auto">
            <a:xfrm>
              <a:off x="1676400" y="2051050"/>
              <a:ext cx="498475" cy="261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80" name="Text Box 71"/>
            <p:cNvSpPr txBox="1">
              <a:spLocks noChangeArrowheads="1"/>
            </p:cNvSpPr>
            <p:nvPr/>
          </p:nvSpPr>
          <p:spPr bwMode="auto">
            <a:xfrm>
              <a:off x="711200" y="1531938"/>
              <a:ext cx="915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Internet</a:t>
              </a:r>
            </a:p>
          </p:txBody>
        </p:sp>
      </p:grpSp>
      <p:sp>
        <p:nvSpPr>
          <p:cNvPr id="45059" name="Title 43"/>
          <p:cNvSpPr>
            <a:spLocks noGrp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smtClean="0"/>
              <a:t>Fiber to the Home</a:t>
            </a:r>
          </a:p>
        </p:txBody>
      </p:sp>
      <p:sp>
        <p:nvSpPr>
          <p:cNvPr id="45060" name="Content Placeholder 45"/>
          <p:cNvSpPr>
            <a:spLocks noGrp="1"/>
          </p:cNvSpPr>
          <p:nvPr>
            <p:ph idx="1"/>
          </p:nvPr>
        </p:nvSpPr>
        <p:spPr>
          <a:xfrm>
            <a:off x="417513" y="4211638"/>
            <a:ext cx="7772400" cy="2085975"/>
          </a:xfrm>
        </p:spPr>
        <p:txBody>
          <a:bodyPr/>
          <a:lstStyle/>
          <a:p>
            <a:r>
              <a:rPr lang="en-US" sz="1800" dirty="0" smtClean="0"/>
              <a:t>Optical links from central office to the home</a:t>
            </a:r>
          </a:p>
          <a:p>
            <a:r>
              <a:rPr lang="en-US" sz="1800" dirty="0" smtClean="0"/>
              <a:t>Two competing optical technologies: </a:t>
            </a:r>
          </a:p>
          <a:p>
            <a:pPr lvl="1"/>
            <a:r>
              <a:rPr lang="en-US" sz="1600" dirty="0" smtClean="0"/>
              <a:t>Passive Optical network (PON) – unpowered optical splitters</a:t>
            </a:r>
          </a:p>
          <a:p>
            <a:pPr lvl="1"/>
            <a:r>
              <a:rPr lang="en-US" sz="1600" dirty="0" smtClean="0"/>
              <a:t>Active Optical Network (A0N) – rely on proper switching/routing</a:t>
            </a:r>
          </a:p>
          <a:p>
            <a:r>
              <a:rPr lang="en-US" sz="1800" dirty="0" smtClean="0"/>
              <a:t>Much higher Internet rates; fiber also carries television and phone services</a:t>
            </a:r>
          </a:p>
          <a:p>
            <a:r>
              <a:rPr lang="en-US" sz="1800" dirty="0" smtClean="0"/>
              <a:t>Example: Verizon </a:t>
            </a:r>
            <a:r>
              <a:rPr lang="en-US" sz="1800" dirty="0" err="1" smtClean="0"/>
              <a:t>FiOS</a:t>
            </a:r>
            <a:r>
              <a:rPr lang="en-US" sz="1800" dirty="0" smtClean="0"/>
              <a:t>, Google Fiber for Communities</a:t>
            </a:r>
          </a:p>
          <a:p>
            <a:endParaRPr lang="en-US" sz="2400" dirty="0" smtClean="0"/>
          </a:p>
        </p:txBody>
      </p:sp>
      <p:sp>
        <p:nvSpPr>
          <p:cNvPr id="45061" name="Text Box 33"/>
          <p:cNvSpPr txBox="1">
            <a:spLocks noChangeArrowheads="1"/>
          </p:cNvSpPr>
          <p:nvPr/>
        </p:nvSpPr>
        <p:spPr bwMode="auto">
          <a:xfrm>
            <a:off x="6362700" y="2790825"/>
            <a:ext cx="278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ONT </a:t>
            </a:r>
            <a:r>
              <a:rPr lang="en-US" sz="1400">
                <a:sym typeface="Wingdings" pitchFamily="2" charset="2"/>
              </a:rPr>
              <a:t> </a:t>
            </a:r>
            <a:r>
              <a:rPr lang="en-US" sz="1400"/>
              <a:t>optical network terminator</a:t>
            </a:r>
          </a:p>
          <a:p>
            <a:r>
              <a:rPr lang="en-US" sz="1400"/>
              <a:t>OLT </a:t>
            </a:r>
            <a:r>
              <a:rPr lang="en-US" sz="1400">
                <a:sym typeface="Wingdings" pitchFamily="2" charset="2"/>
              </a:rPr>
              <a:t> optical line terminator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to the home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Verizon </a:t>
            </a:r>
            <a:r>
              <a:rPr lang="en-US" dirty="0" err="1" smtClean="0"/>
              <a:t>FiOS</a:t>
            </a:r>
            <a:endParaRPr lang="en-US" dirty="0" smtClean="0"/>
          </a:p>
          <a:p>
            <a:pPr lvl="1"/>
            <a:r>
              <a:rPr lang="en-US" dirty="0" smtClean="0"/>
              <a:t>Passive Optical Network</a:t>
            </a:r>
          </a:p>
          <a:p>
            <a:pPr lvl="1"/>
            <a:r>
              <a:rPr lang="en-US" dirty="0" smtClean="0"/>
              <a:t>Highest tier: 150Mbit/s down and 35Mbit/s up for $199/month</a:t>
            </a:r>
          </a:p>
          <a:p>
            <a:r>
              <a:rPr lang="en-US" dirty="0" smtClean="0"/>
              <a:t>Google Fiber to Communities</a:t>
            </a:r>
          </a:p>
          <a:p>
            <a:pPr lvl="1"/>
            <a:r>
              <a:rPr lang="en-US" dirty="0" smtClean="0"/>
              <a:t>1Gbit/s for a selected community</a:t>
            </a:r>
          </a:p>
          <a:p>
            <a:pPr lvl="1"/>
            <a:r>
              <a:rPr lang="en-US" dirty="0" smtClean="0"/>
              <a:t>1,100 communities applied </a:t>
            </a:r>
          </a:p>
          <a:p>
            <a:pPr lvl="1"/>
            <a:r>
              <a:rPr lang="en-US" dirty="0" smtClean="0"/>
              <a:t>Not yet announced who will get it (“early 2011”)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8E56BC06-BD03-4203-A615-2793E57962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7" name="Group 51"/>
          <p:cNvGrpSpPr>
            <a:grpSpLocks/>
          </p:cNvGrpSpPr>
          <p:nvPr/>
        </p:nvGrpSpPr>
        <p:grpSpPr bwMode="auto">
          <a:xfrm>
            <a:off x="1368425" y="1255713"/>
            <a:ext cx="6089650" cy="3444875"/>
            <a:chOff x="1433513" y="1757363"/>
            <a:chExt cx="6089650" cy="3444875"/>
          </a:xfrm>
        </p:grpSpPr>
        <p:graphicFrame>
          <p:nvGraphicFramePr>
            <p:cNvPr id="8194" name="Object 2"/>
            <p:cNvGraphicFramePr>
              <a:graphicFrameLocks noChangeAspect="1"/>
            </p:cNvGraphicFramePr>
            <p:nvPr/>
          </p:nvGraphicFramePr>
          <p:xfrm>
            <a:off x="1433513" y="1757363"/>
            <a:ext cx="611187" cy="520700"/>
          </p:xfrm>
          <a:graphic>
            <a:graphicData uri="http://schemas.openxmlformats.org/presentationml/2006/ole">
              <p:oleObj spid="_x0000_s8194" name="Clip" r:id="rId3" imgW="1305000" imgH="1085760" progId="">
                <p:embed/>
              </p:oleObj>
            </a:graphicData>
          </a:graphic>
        </p:graphicFrame>
        <p:graphicFrame>
          <p:nvGraphicFramePr>
            <p:cNvPr id="8195" name="Object 3"/>
            <p:cNvGraphicFramePr>
              <a:graphicFrameLocks noChangeAspect="1"/>
            </p:cNvGraphicFramePr>
            <p:nvPr/>
          </p:nvGraphicFramePr>
          <p:xfrm>
            <a:off x="1433513" y="2892425"/>
            <a:ext cx="611187" cy="520700"/>
          </p:xfrm>
          <a:graphic>
            <a:graphicData uri="http://schemas.openxmlformats.org/presentationml/2006/ole">
              <p:oleObj spid="_x0000_s8195" name="Clip" r:id="rId4" imgW="1305000" imgH="1085760" progId="">
                <p:embed/>
              </p:oleObj>
            </a:graphicData>
          </a:graphic>
        </p:graphicFrame>
        <p:graphicFrame>
          <p:nvGraphicFramePr>
            <p:cNvPr id="8196" name="Object 4"/>
            <p:cNvGraphicFramePr>
              <a:graphicFrameLocks noChangeAspect="1"/>
            </p:cNvGraphicFramePr>
            <p:nvPr/>
          </p:nvGraphicFramePr>
          <p:xfrm>
            <a:off x="1489075" y="4125913"/>
            <a:ext cx="611188" cy="520700"/>
          </p:xfrm>
          <a:graphic>
            <a:graphicData uri="http://schemas.openxmlformats.org/presentationml/2006/ole">
              <p:oleObj spid="_x0000_s8196" name="Clip" r:id="rId5" imgW="1305000" imgH="1085760" progId="">
                <p:embed/>
              </p:oleObj>
            </a:graphicData>
          </a:graphic>
        </p:graphicFrame>
        <p:sp>
          <p:nvSpPr>
            <p:cNvPr id="8200" name="Line 9"/>
            <p:cNvSpPr>
              <a:spLocks noChangeShapeType="1"/>
            </p:cNvSpPr>
            <p:nvPr/>
          </p:nvSpPr>
          <p:spPr bwMode="auto">
            <a:xfrm>
              <a:off x="3922713" y="303371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1" name="Rectangle 10"/>
            <p:cNvSpPr>
              <a:spLocks noChangeArrowheads="1"/>
            </p:cNvSpPr>
            <p:nvPr/>
          </p:nvSpPr>
          <p:spPr bwMode="auto">
            <a:xfrm>
              <a:off x="3500438" y="3262313"/>
              <a:ext cx="388937" cy="103187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8202" name="Group 11"/>
            <p:cNvGrpSpPr>
              <a:grpSpLocks/>
            </p:cNvGrpSpPr>
            <p:nvPr/>
          </p:nvGrpSpPr>
          <p:grpSpPr bwMode="auto">
            <a:xfrm>
              <a:off x="3708400" y="3109913"/>
              <a:ext cx="158750" cy="144462"/>
              <a:chOff x="576" y="3456"/>
              <a:chExt cx="288" cy="240"/>
            </a:xfrm>
          </p:grpSpPr>
          <p:sp>
            <p:nvSpPr>
              <p:cNvPr id="8242" name="Line 12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43" name="Line 13"/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203" name="Group 14"/>
            <p:cNvGrpSpPr>
              <a:grpSpLocks/>
            </p:cNvGrpSpPr>
            <p:nvPr/>
          </p:nvGrpSpPr>
          <p:grpSpPr bwMode="auto">
            <a:xfrm>
              <a:off x="4778375" y="2655888"/>
              <a:ext cx="569913" cy="285750"/>
              <a:chOff x="533" y="321"/>
              <a:chExt cx="359" cy="180"/>
            </a:xfrm>
          </p:grpSpPr>
          <p:grpSp>
            <p:nvGrpSpPr>
              <p:cNvPr id="8227" name="Group 15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8229" name="Oval 16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0" name="Line 17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1" name="Line 18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2" name="Rectangle 19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33" name="Oval 20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234" name="Group 21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8239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0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35" name="Group 25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8236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228" name="Line 29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4" name="Group 30"/>
            <p:cNvGrpSpPr>
              <a:grpSpLocks/>
            </p:cNvGrpSpPr>
            <p:nvPr/>
          </p:nvGrpSpPr>
          <p:grpSpPr bwMode="auto">
            <a:xfrm>
              <a:off x="3705225" y="4356100"/>
              <a:ext cx="238125" cy="484188"/>
              <a:chOff x="4180" y="783"/>
              <a:chExt cx="150" cy="307"/>
            </a:xfrm>
          </p:grpSpPr>
          <p:sp>
            <p:nvSpPr>
              <p:cNvPr id="8219" name="AutoShape 3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Rectangle 3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Rectangle 3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AutoShape 3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Line 3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Line 3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Rectangle 3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6" name="Rectangle 3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5" name="Line 39"/>
            <p:cNvSpPr>
              <a:spLocks noChangeShapeType="1"/>
            </p:cNvSpPr>
            <p:nvPr/>
          </p:nvSpPr>
          <p:spPr bwMode="auto">
            <a:xfrm>
              <a:off x="1911350" y="2092325"/>
              <a:ext cx="1704975" cy="108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6" name="Line 40"/>
            <p:cNvSpPr>
              <a:spLocks noChangeShapeType="1"/>
            </p:cNvSpPr>
            <p:nvPr/>
          </p:nvSpPr>
          <p:spPr bwMode="auto">
            <a:xfrm>
              <a:off x="1966913" y="3062288"/>
              <a:ext cx="1565275" cy="207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7" name="Line 41"/>
            <p:cNvSpPr>
              <a:spLocks noChangeShapeType="1"/>
            </p:cNvSpPr>
            <p:nvPr/>
          </p:nvSpPr>
          <p:spPr bwMode="auto">
            <a:xfrm flipV="1">
              <a:off x="2051050" y="3352800"/>
              <a:ext cx="1565275" cy="955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8" name="Line 42"/>
            <p:cNvSpPr>
              <a:spLocks noChangeShapeType="1"/>
            </p:cNvSpPr>
            <p:nvPr/>
          </p:nvSpPr>
          <p:spPr bwMode="auto">
            <a:xfrm flipH="1" flipV="1">
              <a:off x="3795713" y="3379788"/>
              <a:ext cx="41275" cy="1025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9" name="Line 43"/>
            <p:cNvSpPr>
              <a:spLocks noChangeShapeType="1"/>
            </p:cNvSpPr>
            <p:nvPr/>
          </p:nvSpPr>
          <p:spPr bwMode="auto">
            <a:xfrm flipV="1">
              <a:off x="3962400" y="2895600"/>
              <a:ext cx="831850" cy="277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0" name="Text Box 44"/>
            <p:cNvSpPr txBox="1">
              <a:spLocks noChangeArrowheads="1"/>
            </p:cNvSpPr>
            <p:nvPr/>
          </p:nvSpPr>
          <p:spPr bwMode="auto">
            <a:xfrm>
              <a:off x="2414588" y="2182813"/>
              <a:ext cx="9763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100 Mbps</a:t>
              </a:r>
            </a:p>
          </p:txBody>
        </p:sp>
        <p:sp>
          <p:nvSpPr>
            <p:cNvPr id="8211" name="Text Box 45"/>
            <p:cNvSpPr txBox="1">
              <a:spLocks noChangeArrowheads="1"/>
            </p:cNvSpPr>
            <p:nvPr/>
          </p:nvSpPr>
          <p:spPr bwMode="auto">
            <a:xfrm>
              <a:off x="2038350" y="3154363"/>
              <a:ext cx="9763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100 Mbps</a:t>
              </a:r>
            </a:p>
          </p:txBody>
        </p:sp>
        <p:sp>
          <p:nvSpPr>
            <p:cNvPr id="8212" name="Text Box 46"/>
            <p:cNvSpPr txBox="1">
              <a:spLocks noChangeArrowheads="1"/>
            </p:cNvSpPr>
            <p:nvPr/>
          </p:nvSpPr>
          <p:spPr bwMode="auto">
            <a:xfrm>
              <a:off x="2122488" y="4164013"/>
              <a:ext cx="9763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100 Mbps</a:t>
              </a:r>
            </a:p>
          </p:txBody>
        </p:sp>
        <p:sp>
          <p:nvSpPr>
            <p:cNvPr id="8213" name="Text Box 47"/>
            <p:cNvSpPr txBox="1">
              <a:spLocks noChangeArrowheads="1"/>
            </p:cNvSpPr>
            <p:nvPr/>
          </p:nvSpPr>
          <p:spPr bwMode="auto">
            <a:xfrm>
              <a:off x="3841750" y="3927475"/>
              <a:ext cx="7239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 Gbps</a:t>
              </a:r>
            </a:p>
          </p:txBody>
        </p:sp>
        <p:sp>
          <p:nvSpPr>
            <p:cNvPr id="8214" name="Text Box 48"/>
            <p:cNvSpPr txBox="1">
              <a:spLocks noChangeArrowheads="1"/>
            </p:cNvSpPr>
            <p:nvPr/>
          </p:nvSpPr>
          <p:spPr bwMode="auto">
            <a:xfrm>
              <a:off x="3468688" y="4897438"/>
              <a:ext cx="7223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server</a:t>
              </a:r>
            </a:p>
          </p:txBody>
        </p:sp>
        <p:sp>
          <p:nvSpPr>
            <p:cNvPr id="8215" name="Text Box 49"/>
            <p:cNvSpPr txBox="1">
              <a:spLocks noChangeArrowheads="1"/>
            </p:cNvSpPr>
            <p:nvPr/>
          </p:nvSpPr>
          <p:spPr bwMode="auto">
            <a:xfrm>
              <a:off x="3398838" y="2611438"/>
              <a:ext cx="9398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Ethernet</a:t>
              </a:r>
            </a:p>
            <a:p>
              <a:r>
                <a:rPr lang="en-US" sz="1400"/>
                <a:t>switch</a:t>
              </a:r>
            </a:p>
          </p:txBody>
        </p:sp>
        <p:sp>
          <p:nvSpPr>
            <p:cNvPr id="8216" name="Text Box 50"/>
            <p:cNvSpPr txBox="1">
              <a:spLocks noChangeArrowheads="1"/>
            </p:cNvSpPr>
            <p:nvPr/>
          </p:nvSpPr>
          <p:spPr bwMode="auto">
            <a:xfrm>
              <a:off x="4286250" y="2195513"/>
              <a:ext cx="12319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Institutional</a:t>
              </a:r>
            </a:p>
            <a:p>
              <a:r>
                <a:rPr lang="en-US" sz="1400"/>
                <a:t>router</a:t>
              </a:r>
            </a:p>
          </p:txBody>
        </p:sp>
        <p:sp>
          <p:nvSpPr>
            <p:cNvPr id="8217" name="Line 51"/>
            <p:cNvSpPr>
              <a:spLocks noChangeShapeType="1"/>
            </p:cNvSpPr>
            <p:nvPr/>
          </p:nvSpPr>
          <p:spPr bwMode="auto">
            <a:xfrm>
              <a:off x="5319713" y="28257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8" name="Text Box 52"/>
            <p:cNvSpPr txBox="1">
              <a:spLocks noChangeArrowheads="1"/>
            </p:cNvSpPr>
            <p:nvPr/>
          </p:nvSpPr>
          <p:spPr bwMode="auto">
            <a:xfrm>
              <a:off x="6045200" y="2528888"/>
              <a:ext cx="147796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To Institution’s</a:t>
              </a:r>
              <a:br>
                <a:rPr lang="en-US" sz="1400"/>
              </a:br>
              <a:r>
                <a:rPr lang="en-US" sz="1400"/>
                <a:t>ISP</a:t>
              </a:r>
            </a:p>
          </p:txBody>
        </p:sp>
      </p:grpSp>
      <p:sp>
        <p:nvSpPr>
          <p:cNvPr id="8198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Ethernet Internet access</a:t>
            </a:r>
          </a:p>
        </p:txBody>
      </p:sp>
      <p:sp>
        <p:nvSpPr>
          <p:cNvPr id="8199" name="Content Placeholder 52"/>
          <p:cNvSpPr>
            <a:spLocks noGrp="1"/>
          </p:cNvSpPr>
          <p:nvPr>
            <p:ph idx="1"/>
          </p:nvPr>
        </p:nvSpPr>
        <p:spPr>
          <a:xfrm>
            <a:off x="455613" y="4649788"/>
            <a:ext cx="8043862" cy="1905000"/>
          </a:xfrm>
        </p:spPr>
        <p:txBody>
          <a:bodyPr/>
          <a:lstStyle/>
          <a:p>
            <a:r>
              <a:rPr lang="en-US" sz="2400" smtClean="0"/>
              <a:t>Typically used in companies, universities, etc</a:t>
            </a:r>
          </a:p>
          <a:p>
            <a:pPr marL="342900" lvl="1" indent="-342900">
              <a:buSzPct val="85000"/>
              <a:buFont typeface="Wingdings" pitchFamily="2" charset="2"/>
              <a:buChar char="q"/>
            </a:pPr>
            <a:r>
              <a:rPr lang="en-US" smtClean="0"/>
              <a:t>10 Mbs, 100Mbps, 1Gbps, 10Gbps Ethernet</a:t>
            </a:r>
          </a:p>
          <a:p>
            <a:pPr marL="342900" lvl="1" indent="-342900">
              <a:buSzPct val="85000"/>
              <a:buFont typeface="Wingdings" pitchFamily="2" charset="2"/>
              <a:buChar char="q"/>
            </a:pPr>
            <a:r>
              <a:rPr lang="en-US" smtClean="0"/>
              <a:t>Today, end systems typically connect into Ethernet switch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5C5D3C21-4794-49E4-9104-4C1194916BE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804333"/>
          </a:xfrm>
        </p:spPr>
        <p:txBody>
          <a:bodyPr/>
          <a:lstStyle/>
          <a:p>
            <a:r>
              <a:rPr lang="en-US" sz="3200" dirty="0" smtClean="0"/>
              <a:t>Wireless access networks</a:t>
            </a:r>
            <a:endParaRPr lang="en-US" dirty="0" smtClean="0"/>
          </a:p>
        </p:txBody>
      </p:sp>
      <p:sp>
        <p:nvSpPr>
          <p:cNvPr id="9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867" y="1016000"/>
            <a:ext cx="5190596" cy="5183188"/>
          </a:xfrm>
        </p:spPr>
        <p:txBody>
          <a:bodyPr/>
          <a:lstStyle/>
          <a:p>
            <a:r>
              <a:rPr lang="en-US" sz="2400" dirty="0" smtClean="0"/>
              <a:t>shared </a:t>
            </a:r>
            <a:r>
              <a:rPr lang="en-US" sz="2400" i="1" dirty="0" smtClean="0"/>
              <a:t>wireless</a:t>
            </a:r>
            <a:r>
              <a:rPr lang="en-US" sz="2400" dirty="0" smtClean="0"/>
              <a:t> access network connects end system to router</a:t>
            </a:r>
          </a:p>
          <a:p>
            <a:pPr lvl="1"/>
            <a:r>
              <a:rPr lang="en-US" sz="2000" dirty="0" smtClean="0"/>
              <a:t>via base station aka “access point”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wireless LANs:</a:t>
            </a:r>
            <a:endParaRPr lang="en-US" sz="2400" dirty="0" smtClean="0"/>
          </a:p>
          <a:p>
            <a:pPr lvl="1"/>
            <a:r>
              <a:rPr lang="en-US" sz="2000" dirty="0" smtClean="0"/>
              <a:t>802.11b/g (</a:t>
            </a:r>
            <a:r>
              <a:rPr lang="en-US" sz="2000" dirty="0" err="1" smtClean="0"/>
              <a:t>WiFi</a:t>
            </a:r>
            <a:r>
              <a:rPr lang="en-US" sz="2000" dirty="0" smtClean="0"/>
              <a:t>): 11 or 54  Mbps</a:t>
            </a:r>
          </a:p>
          <a:p>
            <a:pPr lvl="1"/>
            <a:r>
              <a:rPr lang="en-US" sz="2000" dirty="0" smtClean="0"/>
              <a:t>802.11n: 600 Mbps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wider-area wireless access</a:t>
            </a:r>
            <a:endParaRPr lang="en-US" sz="2400" dirty="0" smtClean="0"/>
          </a:p>
          <a:p>
            <a:pPr lvl="1"/>
            <a:r>
              <a:rPr lang="en-US" sz="2000" dirty="0" smtClean="0"/>
              <a:t>provided by </a:t>
            </a:r>
            <a:r>
              <a:rPr lang="en-US" sz="2000" dirty="0" err="1" smtClean="0"/>
              <a:t>telco</a:t>
            </a:r>
            <a:r>
              <a:rPr lang="en-US" sz="2000" dirty="0" smtClean="0"/>
              <a:t> operator</a:t>
            </a:r>
          </a:p>
          <a:p>
            <a:pPr lvl="1"/>
            <a:r>
              <a:rPr lang="en-US" sz="2000" dirty="0" smtClean="0"/>
              <a:t>3G: ~1Mbps </a:t>
            </a:r>
            <a:r>
              <a:rPr lang="en-US" sz="2000" dirty="0" smtClean="0"/>
              <a:t>over cellular system (</a:t>
            </a:r>
            <a:r>
              <a:rPr lang="en-US" sz="2000" dirty="0" smtClean="0"/>
              <a:t>EVDO – Verizon, Spring, HSPA+ AT&amp;T, T-Mobile)</a:t>
            </a:r>
            <a:endParaRPr lang="en-US" sz="2000" dirty="0" smtClean="0"/>
          </a:p>
          <a:p>
            <a:pPr lvl="1"/>
            <a:r>
              <a:rPr lang="en-US" sz="2000" dirty="0" smtClean="0"/>
              <a:t>4G:</a:t>
            </a:r>
          </a:p>
          <a:p>
            <a:pPr lvl="2"/>
            <a:r>
              <a:rPr lang="en-US" sz="1600" dirty="0" smtClean="0"/>
              <a:t>LTE (Sprint, Verizon)</a:t>
            </a:r>
            <a:endParaRPr lang="en-US" sz="1600" dirty="0" smtClean="0"/>
          </a:p>
          <a:p>
            <a:pPr lvl="2"/>
            <a:r>
              <a:rPr lang="en-US" sz="1600" dirty="0" err="1" smtClean="0"/>
              <a:t>WiMAX</a:t>
            </a:r>
            <a:r>
              <a:rPr lang="en-US" sz="1600" dirty="0" smtClean="0"/>
              <a:t> </a:t>
            </a:r>
            <a:r>
              <a:rPr lang="en-US" sz="1600" dirty="0" smtClean="0"/>
              <a:t>(10’s Mbps) over wide </a:t>
            </a:r>
            <a:r>
              <a:rPr lang="en-US" sz="1600" dirty="0" smtClean="0"/>
              <a:t>area – higher frequencies: </a:t>
            </a:r>
            <a:r>
              <a:rPr lang="en-US" sz="1600" dirty="0" err="1" smtClean="0"/>
              <a:t>Clearwire</a:t>
            </a:r>
            <a:r>
              <a:rPr lang="en-US" sz="1600" dirty="0" smtClean="0"/>
              <a:t>, </a:t>
            </a:r>
            <a:r>
              <a:rPr lang="en-US" sz="1600" smtClean="0"/>
              <a:t>AT&amp;T Alaska etc.</a:t>
            </a:r>
            <a:endParaRPr lang="en-US" sz="1600" dirty="0" smtClean="0"/>
          </a:p>
        </p:txBody>
      </p:sp>
      <p:grpSp>
        <p:nvGrpSpPr>
          <p:cNvPr id="9230" name="Group 5"/>
          <p:cNvGrpSpPr>
            <a:grpSpLocks/>
          </p:cNvGrpSpPr>
          <p:nvPr/>
        </p:nvGrpSpPr>
        <p:grpSpPr bwMode="auto">
          <a:xfrm>
            <a:off x="6221413" y="4048125"/>
            <a:ext cx="622300" cy="793750"/>
            <a:chOff x="3908" y="2375"/>
            <a:chExt cx="392" cy="500"/>
          </a:xfrm>
        </p:grpSpPr>
        <p:graphicFrame>
          <p:nvGraphicFramePr>
            <p:cNvPr id="9224" name="Object 6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p:oleObj spid="_x0000_s9224" name="Clip" r:id="rId4" imgW="819000" imgH="847800" progId="">
                <p:embed/>
              </p:oleObj>
            </a:graphicData>
          </a:graphic>
        </p:graphicFrame>
        <p:graphicFrame>
          <p:nvGraphicFramePr>
            <p:cNvPr id="9225" name="Object 7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p:oleObj spid="_x0000_s9225" name="Clip" r:id="rId5" imgW="1266840" imgH="1200240" progId="">
                <p:embed/>
              </p:oleObj>
            </a:graphicData>
          </a:graphic>
        </p:graphicFrame>
      </p:grpSp>
      <p:grpSp>
        <p:nvGrpSpPr>
          <p:cNvPr id="9231" name="Group 8"/>
          <p:cNvGrpSpPr>
            <a:grpSpLocks/>
          </p:cNvGrpSpPr>
          <p:nvPr/>
        </p:nvGrpSpPr>
        <p:grpSpPr bwMode="auto">
          <a:xfrm>
            <a:off x="7377113" y="3962400"/>
            <a:ext cx="622300" cy="793750"/>
            <a:chOff x="2870" y="1518"/>
            <a:chExt cx="292" cy="320"/>
          </a:xfrm>
        </p:grpSpPr>
        <p:graphicFrame>
          <p:nvGraphicFramePr>
            <p:cNvPr id="9222" name="Object 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9222" name="Clip" r:id="rId6" imgW="819000" imgH="847800" progId="">
                <p:embed/>
              </p:oleObj>
            </a:graphicData>
          </a:graphic>
        </p:graphicFrame>
        <p:graphicFrame>
          <p:nvGraphicFramePr>
            <p:cNvPr id="9223" name="Object 1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9223" name="Clip" r:id="rId7" imgW="1266840" imgH="1200240" progId="">
                <p:embed/>
              </p:oleObj>
            </a:graphicData>
          </a:graphic>
        </p:graphicFrame>
      </p:grpSp>
      <p:sp>
        <p:nvSpPr>
          <p:cNvPr id="9232" name="Oval 15"/>
          <p:cNvSpPr>
            <a:spLocks noChangeArrowheads="1"/>
          </p:cNvSpPr>
          <p:nvPr/>
        </p:nvSpPr>
        <p:spPr bwMode="auto">
          <a:xfrm>
            <a:off x="6496050" y="2387600"/>
            <a:ext cx="760413" cy="2397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6"/>
          <p:cNvSpPr>
            <a:spLocks noChangeShapeType="1"/>
          </p:cNvSpPr>
          <p:nvPr/>
        </p:nvSpPr>
        <p:spPr bwMode="auto">
          <a:xfrm>
            <a:off x="6496050" y="2366963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17"/>
          <p:cNvSpPr>
            <a:spLocks noChangeShapeType="1"/>
          </p:cNvSpPr>
          <p:nvPr/>
        </p:nvSpPr>
        <p:spPr bwMode="auto">
          <a:xfrm>
            <a:off x="7256463" y="2366963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8"/>
          <p:cNvSpPr>
            <a:spLocks noChangeArrowheads="1"/>
          </p:cNvSpPr>
          <p:nvPr/>
        </p:nvSpPr>
        <p:spPr bwMode="auto">
          <a:xfrm>
            <a:off x="6496050" y="2366963"/>
            <a:ext cx="754063" cy="14605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36" name="Oval 19"/>
          <p:cNvSpPr>
            <a:spLocks noChangeArrowheads="1"/>
          </p:cNvSpPr>
          <p:nvPr/>
        </p:nvSpPr>
        <p:spPr bwMode="auto">
          <a:xfrm>
            <a:off x="6489700" y="2193925"/>
            <a:ext cx="760413" cy="279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7" name="Group 20"/>
          <p:cNvGrpSpPr>
            <a:grpSpLocks/>
          </p:cNvGrpSpPr>
          <p:nvPr/>
        </p:nvGrpSpPr>
        <p:grpSpPr bwMode="auto">
          <a:xfrm>
            <a:off x="6672263" y="2255838"/>
            <a:ext cx="377825" cy="163512"/>
            <a:chOff x="2848" y="848"/>
            <a:chExt cx="140" cy="98"/>
          </a:xfrm>
        </p:grpSpPr>
        <p:sp>
          <p:nvSpPr>
            <p:cNvPr id="9287" name="Line 2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Line 2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Line 2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8" name="Group 24"/>
          <p:cNvGrpSpPr>
            <a:grpSpLocks/>
          </p:cNvGrpSpPr>
          <p:nvPr/>
        </p:nvGrpSpPr>
        <p:grpSpPr bwMode="auto">
          <a:xfrm flipV="1">
            <a:off x="6672263" y="2252663"/>
            <a:ext cx="377825" cy="163512"/>
            <a:chOff x="2848" y="848"/>
            <a:chExt cx="140" cy="98"/>
          </a:xfrm>
        </p:grpSpPr>
        <p:sp>
          <p:nvSpPr>
            <p:cNvPr id="9284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5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9" name="Line 28"/>
          <p:cNvSpPr>
            <a:spLocks noChangeShapeType="1"/>
          </p:cNvSpPr>
          <p:nvPr/>
        </p:nvSpPr>
        <p:spPr bwMode="auto">
          <a:xfrm flipV="1">
            <a:off x="6886575" y="2619375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40" name="Group 29"/>
          <p:cNvGrpSpPr>
            <a:grpSpLocks/>
          </p:cNvGrpSpPr>
          <p:nvPr/>
        </p:nvGrpSpPr>
        <p:grpSpPr bwMode="auto">
          <a:xfrm>
            <a:off x="7621588" y="2359025"/>
            <a:ext cx="622300" cy="793750"/>
            <a:chOff x="2870" y="1518"/>
            <a:chExt cx="292" cy="320"/>
          </a:xfrm>
        </p:grpSpPr>
        <p:graphicFrame>
          <p:nvGraphicFramePr>
            <p:cNvPr id="9220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9220" name="Clip" r:id="rId8" imgW="819000" imgH="847800" progId="">
                <p:embed/>
              </p:oleObj>
            </a:graphicData>
          </a:graphic>
        </p:graphicFrame>
        <p:graphicFrame>
          <p:nvGraphicFramePr>
            <p:cNvPr id="9221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9221" name="Clip" r:id="rId9" imgW="1266840" imgH="1200240" progId="">
                <p:embed/>
              </p:oleObj>
            </a:graphicData>
          </a:graphic>
        </p:graphicFrame>
      </p:grpSp>
      <p:grpSp>
        <p:nvGrpSpPr>
          <p:cNvPr id="9241" name="Group 32"/>
          <p:cNvGrpSpPr>
            <a:grpSpLocks/>
          </p:cNvGrpSpPr>
          <p:nvPr/>
        </p:nvGrpSpPr>
        <p:grpSpPr bwMode="auto">
          <a:xfrm>
            <a:off x="8070850" y="3421063"/>
            <a:ext cx="622300" cy="793750"/>
            <a:chOff x="2870" y="1518"/>
            <a:chExt cx="292" cy="320"/>
          </a:xfrm>
        </p:grpSpPr>
        <p:graphicFrame>
          <p:nvGraphicFramePr>
            <p:cNvPr id="9218" name="Object 3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9218" name="Clip" r:id="rId10" imgW="819000" imgH="847800" progId="">
                <p:embed/>
              </p:oleObj>
            </a:graphicData>
          </a:graphic>
        </p:graphicFrame>
        <p:graphicFrame>
          <p:nvGraphicFramePr>
            <p:cNvPr id="9219" name="Object 3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9219" name="Clip" r:id="rId11" imgW="1266840" imgH="1200240" progId="">
                <p:embed/>
              </p:oleObj>
            </a:graphicData>
          </a:graphic>
        </p:graphicFrame>
      </p:grpSp>
      <p:sp>
        <p:nvSpPr>
          <p:cNvPr id="9242" name="Text Box 35"/>
          <p:cNvSpPr txBox="1">
            <a:spLocks noChangeArrowheads="1"/>
          </p:cNvSpPr>
          <p:nvPr/>
        </p:nvSpPr>
        <p:spPr bwMode="auto">
          <a:xfrm>
            <a:off x="5081588" y="2874963"/>
            <a:ext cx="1179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Comic Sans MS" pitchFamily="66" charset="0"/>
              </a:rPr>
              <a:t>base</a:t>
            </a:r>
          </a:p>
          <a:p>
            <a:pPr algn="r"/>
            <a:r>
              <a:rPr lang="en-US" dirty="0">
                <a:latin typeface="Comic Sans MS" pitchFamily="66" charset="0"/>
              </a:rPr>
              <a:t>station</a:t>
            </a:r>
            <a:endParaRPr lang="en-US" dirty="0"/>
          </a:p>
        </p:txBody>
      </p:sp>
      <p:sp>
        <p:nvSpPr>
          <p:cNvPr id="9243" name="Text Box 36"/>
          <p:cNvSpPr txBox="1">
            <a:spLocks noChangeArrowheads="1"/>
          </p:cNvSpPr>
          <p:nvPr/>
        </p:nvSpPr>
        <p:spPr bwMode="auto">
          <a:xfrm>
            <a:off x="7435850" y="4867275"/>
            <a:ext cx="1098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omic Sans MS" pitchFamily="66" charset="0"/>
              </a:rPr>
              <a:t>mobile</a:t>
            </a:r>
          </a:p>
          <a:p>
            <a:pPr algn="r"/>
            <a:r>
              <a:rPr lang="en-US">
                <a:latin typeface="Comic Sans MS" pitchFamily="66" charset="0"/>
              </a:rPr>
              <a:t>hosts</a:t>
            </a:r>
            <a:endParaRPr lang="en-US"/>
          </a:p>
        </p:txBody>
      </p:sp>
      <p:sp>
        <p:nvSpPr>
          <p:cNvPr id="9244" name="Line 37"/>
          <p:cNvSpPr>
            <a:spLocks noChangeShapeType="1"/>
          </p:cNvSpPr>
          <p:nvPr/>
        </p:nvSpPr>
        <p:spPr bwMode="auto">
          <a:xfrm flipV="1">
            <a:off x="6829425" y="1743075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Text Box 38"/>
          <p:cNvSpPr txBox="1">
            <a:spLocks noChangeArrowheads="1"/>
          </p:cNvSpPr>
          <p:nvPr/>
        </p:nvSpPr>
        <p:spPr bwMode="auto">
          <a:xfrm>
            <a:off x="5410200" y="2162175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omic Sans MS" pitchFamily="66" charset="0"/>
              </a:rPr>
              <a:t>router</a:t>
            </a:r>
            <a:endParaRPr lang="en-US"/>
          </a:p>
        </p:txBody>
      </p:sp>
      <p:grpSp>
        <p:nvGrpSpPr>
          <p:cNvPr id="9246" name="Group 104"/>
          <p:cNvGrpSpPr>
            <a:grpSpLocks/>
          </p:cNvGrpSpPr>
          <p:nvPr/>
        </p:nvGrpSpPr>
        <p:grpSpPr bwMode="auto">
          <a:xfrm>
            <a:off x="6445250" y="2717800"/>
            <a:ext cx="681038" cy="820738"/>
            <a:chOff x="3221" y="3127"/>
            <a:chExt cx="429" cy="517"/>
          </a:xfrm>
        </p:grpSpPr>
        <p:sp>
          <p:nvSpPr>
            <p:cNvPr id="9247" name="Freeform 66"/>
            <p:cNvSpPr>
              <a:spLocks/>
            </p:cNvSpPr>
            <p:nvPr/>
          </p:nvSpPr>
          <p:spPr bwMode="auto">
            <a:xfrm>
              <a:off x="3336" y="3156"/>
              <a:ext cx="77" cy="85"/>
            </a:xfrm>
            <a:custGeom>
              <a:avLst/>
              <a:gdLst>
                <a:gd name="T0" fmla="*/ 2 w 199"/>
                <a:gd name="T1" fmla="*/ 0 h 232"/>
                <a:gd name="T2" fmla="*/ 1 w 199"/>
                <a:gd name="T3" fmla="*/ 1 h 232"/>
                <a:gd name="T4" fmla="*/ 1 w 199"/>
                <a:gd name="T5" fmla="*/ 1 h 232"/>
                <a:gd name="T6" fmla="*/ 1 w 199"/>
                <a:gd name="T7" fmla="*/ 1 h 232"/>
                <a:gd name="T8" fmla="*/ 0 w 199"/>
                <a:gd name="T9" fmla="*/ 1 h 232"/>
                <a:gd name="T10" fmla="*/ 0 w 199"/>
                <a:gd name="T11" fmla="*/ 1 h 232"/>
                <a:gd name="T12" fmla="*/ 0 w 199"/>
                <a:gd name="T13" fmla="*/ 2 h 232"/>
                <a:gd name="T14" fmla="*/ 0 w 199"/>
                <a:gd name="T15" fmla="*/ 2 h 232"/>
                <a:gd name="T16" fmla="*/ 0 w 199"/>
                <a:gd name="T17" fmla="*/ 3 h 232"/>
                <a:gd name="T18" fmla="*/ 0 w 199"/>
                <a:gd name="T19" fmla="*/ 3 h 232"/>
                <a:gd name="T20" fmla="*/ 0 w 199"/>
                <a:gd name="T21" fmla="*/ 3 h 232"/>
                <a:gd name="T22" fmla="*/ 1 w 199"/>
                <a:gd name="T23" fmla="*/ 4 h 232"/>
                <a:gd name="T24" fmla="*/ 1 w 199"/>
                <a:gd name="T25" fmla="*/ 4 h 232"/>
                <a:gd name="T26" fmla="*/ 2 w 199"/>
                <a:gd name="T27" fmla="*/ 4 h 232"/>
                <a:gd name="T28" fmla="*/ 2 w 199"/>
                <a:gd name="T29" fmla="*/ 4 h 232"/>
                <a:gd name="T30" fmla="*/ 3 w 199"/>
                <a:gd name="T31" fmla="*/ 4 h 232"/>
                <a:gd name="T32" fmla="*/ 3 w 199"/>
                <a:gd name="T33" fmla="*/ 4 h 232"/>
                <a:gd name="T34" fmla="*/ 3 w 199"/>
                <a:gd name="T35" fmla="*/ 4 h 232"/>
                <a:gd name="T36" fmla="*/ 3 w 199"/>
                <a:gd name="T37" fmla="*/ 4 h 232"/>
                <a:gd name="T38" fmla="*/ 3 w 199"/>
                <a:gd name="T39" fmla="*/ 4 h 232"/>
                <a:gd name="T40" fmla="*/ 3 w 199"/>
                <a:gd name="T41" fmla="*/ 4 h 232"/>
                <a:gd name="T42" fmla="*/ 3 w 199"/>
                <a:gd name="T43" fmla="*/ 4 h 232"/>
                <a:gd name="T44" fmla="*/ 3 w 199"/>
                <a:gd name="T45" fmla="*/ 4 h 232"/>
                <a:gd name="T46" fmla="*/ 3 w 199"/>
                <a:gd name="T47" fmla="*/ 4 h 232"/>
                <a:gd name="T48" fmla="*/ 3 w 199"/>
                <a:gd name="T49" fmla="*/ 4 h 232"/>
                <a:gd name="T50" fmla="*/ 3 w 199"/>
                <a:gd name="T51" fmla="*/ 4 h 232"/>
                <a:gd name="T52" fmla="*/ 2 w 199"/>
                <a:gd name="T53" fmla="*/ 4 h 232"/>
                <a:gd name="T54" fmla="*/ 2 w 199"/>
                <a:gd name="T55" fmla="*/ 4 h 232"/>
                <a:gd name="T56" fmla="*/ 2 w 199"/>
                <a:gd name="T57" fmla="*/ 4 h 232"/>
                <a:gd name="T58" fmla="*/ 2 w 199"/>
                <a:gd name="T59" fmla="*/ 3 h 232"/>
                <a:gd name="T60" fmla="*/ 1 w 199"/>
                <a:gd name="T61" fmla="*/ 3 h 232"/>
                <a:gd name="T62" fmla="*/ 1 w 199"/>
                <a:gd name="T63" fmla="*/ 3 h 232"/>
                <a:gd name="T64" fmla="*/ 1 w 199"/>
                <a:gd name="T65" fmla="*/ 3 h 232"/>
                <a:gd name="T66" fmla="*/ 1 w 199"/>
                <a:gd name="T67" fmla="*/ 2 h 232"/>
                <a:gd name="T68" fmla="*/ 1 w 199"/>
                <a:gd name="T69" fmla="*/ 2 h 232"/>
                <a:gd name="T70" fmla="*/ 2 w 199"/>
                <a:gd name="T71" fmla="*/ 1 h 232"/>
                <a:gd name="T72" fmla="*/ 2 w 199"/>
                <a:gd name="T73" fmla="*/ 1 h 232"/>
                <a:gd name="T74" fmla="*/ 3 w 199"/>
                <a:gd name="T75" fmla="*/ 0 h 232"/>
                <a:gd name="T76" fmla="*/ 3 w 199"/>
                <a:gd name="T77" fmla="*/ 0 h 232"/>
                <a:gd name="T78" fmla="*/ 4 w 199"/>
                <a:gd name="T79" fmla="*/ 0 h 232"/>
                <a:gd name="T80" fmla="*/ 5 w 199"/>
                <a:gd name="T81" fmla="*/ 0 h 232"/>
                <a:gd name="T82" fmla="*/ 4 w 199"/>
                <a:gd name="T83" fmla="*/ 0 h 232"/>
                <a:gd name="T84" fmla="*/ 4 w 199"/>
                <a:gd name="T85" fmla="*/ 0 h 232"/>
                <a:gd name="T86" fmla="*/ 3 w 199"/>
                <a:gd name="T87" fmla="*/ 0 h 232"/>
                <a:gd name="T88" fmla="*/ 3 w 199"/>
                <a:gd name="T89" fmla="*/ 0 h 232"/>
                <a:gd name="T90" fmla="*/ 3 w 199"/>
                <a:gd name="T91" fmla="*/ 0 h 232"/>
                <a:gd name="T92" fmla="*/ 2 w 199"/>
                <a:gd name="T93" fmla="*/ 0 h 232"/>
                <a:gd name="T94" fmla="*/ 2 w 199"/>
                <a:gd name="T95" fmla="*/ 0 h 232"/>
                <a:gd name="T96" fmla="*/ 2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67"/>
            <p:cNvSpPr>
              <a:spLocks/>
            </p:cNvSpPr>
            <p:nvPr/>
          </p:nvSpPr>
          <p:spPr bwMode="auto">
            <a:xfrm>
              <a:off x="3467" y="3153"/>
              <a:ext cx="52" cy="66"/>
            </a:xfrm>
            <a:custGeom>
              <a:avLst/>
              <a:gdLst>
                <a:gd name="T0" fmla="*/ 3 w 128"/>
                <a:gd name="T1" fmla="*/ 1 h 180"/>
                <a:gd name="T2" fmla="*/ 3 w 128"/>
                <a:gd name="T3" fmla="*/ 1 h 180"/>
                <a:gd name="T4" fmla="*/ 3 w 128"/>
                <a:gd name="T5" fmla="*/ 1 h 180"/>
                <a:gd name="T6" fmla="*/ 3 w 128"/>
                <a:gd name="T7" fmla="*/ 2 h 180"/>
                <a:gd name="T8" fmla="*/ 2 w 128"/>
                <a:gd name="T9" fmla="*/ 2 h 180"/>
                <a:gd name="T10" fmla="*/ 2 w 128"/>
                <a:gd name="T11" fmla="*/ 3 h 180"/>
                <a:gd name="T12" fmla="*/ 2 w 128"/>
                <a:gd name="T13" fmla="*/ 3 h 180"/>
                <a:gd name="T14" fmla="*/ 1 w 128"/>
                <a:gd name="T15" fmla="*/ 3 h 180"/>
                <a:gd name="T16" fmla="*/ 1 w 128"/>
                <a:gd name="T17" fmla="*/ 3 h 180"/>
                <a:gd name="T18" fmla="*/ 1 w 128"/>
                <a:gd name="T19" fmla="*/ 3 h 180"/>
                <a:gd name="T20" fmla="*/ 1 w 128"/>
                <a:gd name="T21" fmla="*/ 3 h 180"/>
                <a:gd name="T22" fmla="*/ 1 w 128"/>
                <a:gd name="T23" fmla="*/ 3 h 180"/>
                <a:gd name="T24" fmla="*/ 1 w 128"/>
                <a:gd name="T25" fmla="*/ 3 h 180"/>
                <a:gd name="T26" fmla="*/ 1 w 128"/>
                <a:gd name="T27" fmla="*/ 3 h 180"/>
                <a:gd name="T28" fmla="*/ 1 w 128"/>
                <a:gd name="T29" fmla="*/ 3 h 180"/>
                <a:gd name="T30" fmla="*/ 1 w 128"/>
                <a:gd name="T31" fmla="*/ 3 h 180"/>
                <a:gd name="T32" fmla="*/ 1 w 128"/>
                <a:gd name="T33" fmla="*/ 3 h 180"/>
                <a:gd name="T34" fmla="*/ 2 w 128"/>
                <a:gd name="T35" fmla="*/ 3 h 180"/>
                <a:gd name="T36" fmla="*/ 2 w 128"/>
                <a:gd name="T37" fmla="*/ 3 h 180"/>
                <a:gd name="T38" fmla="*/ 2 w 128"/>
                <a:gd name="T39" fmla="*/ 3 h 180"/>
                <a:gd name="T40" fmla="*/ 3 w 128"/>
                <a:gd name="T41" fmla="*/ 3 h 180"/>
                <a:gd name="T42" fmla="*/ 3 w 128"/>
                <a:gd name="T43" fmla="*/ 2 h 180"/>
                <a:gd name="T44" fmla="*/ 4 w 128"/>
                <a:gd name="T45" fmla="*/ 2 h 180"/>
                <a:gd name="T46" fmla="*/ 4 w 128"/>
                <a:gd name="T47" fmla="*/ 1 h 180"/>
                <a:gd name="T48" fmla="*/ 3 w 128"/>
                <a:gd name="T49" fmla="*/ 1 h 180"/>
                <a:gd name="T50" fmla="*/ 3 w 128"/>
                <a:gd name="T51" fmla="*/ 1 h 180"/>
                <a:gd name="T52" fmla="*/ 3 w 128"/>
                <a:gd name="T53" fmla="*/ 0 h 180"/>
                <a:gd name="T54" fmla="*/ 2 w 128"/>
                <a:gd name="T55" fmla="*/ 0 h 180"/>
                <a:gd name="T56" fmla="*/ 2 w 128"/>
                <a:gd name="T57" fmla="*/ 0 h 180"/>
                <a:gd name="T58" fmla="*/ 1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1 w 128"/>
                <a:gd name="T69" fmla="*/ 0 h 180"/>
                <a:gd name="T70" fmla="*/ 1 w 128"/>
                <a:gd name="T71" fmla="*/ 0 h 180"/>
                <a:gd name="T72" fmla="*/ 2 w 128"/>
                <a:gd name="T73" fmla="*/ 0 h 180"/>
                <a:gd name="T74" fmla="*/ 2 w 128"/>
                <a:gd name="T75" fmla="*/ 0 h 180"/>
                <a:gd name="T76" fmla="*/ 2 w 128"/>
                <a:gd name="T77" fmla="*/ 1 h 180"/>
                <a:gd name="T78" fmla="*/ 3 w 128"/>
                <a:gd name="T79" fmla="*/ 1 h 180"/>
                <a:gd name="T80" fmla="*/ 3 w 128"/>
                <a:gd name="T81" fmla="*/ 1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68"/>
            <p:cNvSpPr>
              <a:spLocks/>
            </p:cNvSpPr>
            <p:nvPr/>
          </p:nvSpPr>
          <p:spPr bwMode="auto">
            <a:xfrm>
              <a:off x="3287" y="3138"/>
              <a:ext cx="126" cy="138"/>
            </a:xfrm>
            <a:custGeom>
              <a:avLst/>
              <a:gdLst>
                <a:gd name="T0" fmla="*/ 2 w 322"/>
                <a:gd name="T1" fmla="*/ 1 h 378"/>
                <a:gd name="T2" fmla="*/ 1 w 322"/>
                <a:gd name="T3" fmla="*/ 2 h 378"/>
                <a:gd name="T4" fmla="*/ 0 w 322"/>
                <a:gd name="T5" fmla="*/ 3 h 378"/>
                <a:gd name="T6" fmla="*/ 0 w 322"/>
                <a:gd name="T7" fmla="*/ 4 h 378"/>
                <a:gd name="T8" fmla="*/ 0 w 322"/>
                <a:gd name="T9" fmla="*/ 5 h 378"/>
                <a:gd name="T10" fmla="*/ 0 w 322"/>
                <a:gd name="T11" fmla="*/ 5 h 378"/>
                <a:gd name="T12" fmla="*/ 0 w 322"/>
                <a:gd name="T13" fmla="*/ 5 h 378"/>
                <a:gd name="T14" fmla="*/ 1 w 322"/>
                <a:gd name="T15" fmla="*/ 5 h 378"/>
                <a:gd name="T16" fmla="*/ 2 w 322"/>
                <a:gd name="T17" fmla="*/ 6 h 378"/>
                <a:gd name="T18" fmla="*/ 2 w 322"/>
                <a:gd name="T19" fmla="*/ 6 h 378"/>
                <a:gd name="T20" fmla="*/ 3 w 322"/>
                <a:gd name="T21" fmla="*/ 6 h 378"/>
                <a:gd name="T22" fmla="*/ 4 w 322"/>
                <a:gd name="T23" fmla="*/ 7 h 378"/>
                <a:gd name="T24" fmla="*/ 4 w 322"/>
                <a:gd name="T25" fmla="*/ 7 h 378"/>
                <a:gd name="T26" fmla="*/ 5 w 322"/>
                <a:gd name="T27" fmla="*/ 7 h 378"/>
                <a:gd name="T28" fmla="*/ 6 w 322"/>
                <a:gd name="T29" fmla="*/ 7 h 378"/>
                <a:gd name="T30" fmla="*/ 7 w 322"/>
                <a:gd name="T31" fmla="*/ 7 h 378"/>
                <a:gd name="T32" fmla="*/ 7 w 322"/>
                <a:gd name="T33" fmla="*/ 7 h 378"/>
                <a:gd name="T34" fmla="*/ 7 w 322"/>
                <a:gd name="T35" fmla="*/ 7 h 378"/>
                <a:gd name="T36" fmla="*/ 7 w 322"/>
                <a:gd name="T37" fmla="*/ 7 h 378"/>
                <a:gd name="T38" fmla="*/ 7 w 322"/>
                <a:gd name="T39" fmla="*/ 6 h 378"/>
                <a:gd name="T40" fmla="*/ 7 w 322"/>
                <a:gd name="T41" fmla="*/ 6 h 378"/>
                <a:gd name="T42" fmla="*/ 6 w 322"/>
                <a:gd name="T43" fmla="*/ 6 h 378"/>
                <a:gd name="T44" fmla="*/ 5 w 322"/>
                <a:gd name="T45" fmla="*/ 6 h 378"/>
                <a:gd name="T46" fmla="*/ 5 w 322"/>
                <a:gd name="T47" fmla="*/ 6 h 378"/>
                <a:gd name="T48" fmla="*/ 4 w 322"/>
                <a:gd name="T49" fmla="*/ 6 h 378"/>
                <a:gd name="T50" fmla="*/ 3 w 322"/>
                <a:gd name="T51" fmla="*/ 5 h 378"/>
                <a:gd name="T52" fmla="*/ 3 w 322"/>
                <a:gd name="T53" fmla="*/ 5 h 378"/>
                <a:gd name="T54" fmla="*/ 2 w 322"/>
                <a:gd name="T55" fmla="*/ 5 h 378"/>
                <a:gd name="T56" fmla="*/ 2 w 322"/>
                <a:gd name="T57" fmla="*/ 5 h 378"/>
                <a:gd name="T58" fmla="*/ 1 w 322"/>
                <a:gd name="T59" fmla="*/ 5 h 378"/>
                <a:gd name="T60" fmla="*/ 1 w 322"/>
                <a:gd name="T61" fmla="*/ 4 h 378"/>
                <a:gd name="T62" fmla="*/ 1 w 322"/>
                <a:gd name="T63" fmla="*/ 4 h 378"/>
                <a:gd name="T64" fmla="*/ 1 w 322"/>
                <a:gd name="T65" fmla="*/ 3 h 378"/>
                <a:gd name="T66" fmla="*/ 2 w 322"/>
                <a:gd name="T67" fmla="*/ 3 h 378"/>
                <a:gd name="T68" fmla="*/ 2 w 322"/>
                <a:gd name="T69" fmla="*/ 2 h 378"/>
                <a:gd name="T70" fmla="*/ 3 w 322"/>
                <a:gd name="T71" fmla="*/ 1 h 378"/>
                <a:gd name="T72" fmla="*/ 4 w 322"/>
                <a:gd name="T73" fmla="*/ 1 h 378"/>
                <a:gd name="T74" fmla="*/ 5 w 322"/>
                <a:gd name="T75" fmla="*/ 1 h 378"/>
                <a:gd name="T76" fmla="*/ 5 w 322"/>
                <a:gd name="T77" fmla="*/ 0 h 378"/>
                <a:gd name="T78" fmla="*/ 6 w 322"/>
                <a:gd name="T79" fmla="*/ 0 h 378"/>
                <a:gd name="T80" fmla="*/ 6 w 322"/>
                <a:gd name="T81" fmla="*/ 0 h 378"/>
                <a:gd name="T82" fmla="*/ 5 w 322"/>
                <a:gd name="T83" fmla="*/ 0 h 378"/>
                <a:gd name="T84" fmla="*/ 4 w 322"/>
                <a:gd name="T85" fmla="*/ 0 h 378"/>
                <a:gd name="T86" fmla="*/ 4 w 322"/>
                <a:gd name="T87" fmla="*/ 1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69"/>
            <p:cNvSpPr>
              <a:spLocks/>
            </p:cNvSpPr>
            <p:nvPr/>
          </p:nvSpPr>
          <p:spPr bwMode="auto">
            <a:xfrm>
              <a:off x="3465" y="3134"/>
              <a:ext cx="110" cy="92"/>
            </a:xfrm>
            <a:custGeom>
              <a:avLst/>
              <a:gdLst>
                <a:gd name="T0" fmla="*/ 5 w 283"/>
                <a:gd name="T1" fmla="*/ 1 h 252"/>
                <a:gd name="T2" fmla="*/ 5 w 283"/>
                <a:gd name="T3" fmla="*/ 1 h 252"/>
                <a:gd name="T4" fmla="*/ 6 w 283"/>
                <a:gd name="T5" fmla="*/ 2 h 252"/>
                <a:gd name="T6" fmla="*/ 6 w 283"/>
                <a:gd name="T7" fmla="*/ 2 h 252"/>
                <a:gd name="T8" fmla="*/ 6 w 283"/>
                <a:gd name="T9" fmla="*/ 3 h 252"/>
                <a:gd name="T10" fmla="*/ 6 w 283"/>
                <a:gd name="T11" fmla="*/ 3 h 252"/>
                <a:gd name="T12" fmla="*/ 6 w 283"/>
                <a:gd name="T13" fmla="*/ 3 h 252"/>
                <a:gd name="T14" fmla="*/ 5 w 283"/>
                <a:gd name="T15" fmla="*/ 3 h 252"/>
                <a:gd name="T16" fmla="*/ 5 w 283"/>
                <a:gd name="T17" fmla="*/ 3 h 252"/>
                <a:gd name="T18" fmla="*/ 5 w 283"/>
                <a:gd name="T19" fmla="*/ 4 h 252"/>
                <a:gd name="T20" fmla="*/ 5 w 283"/>
                <a:gd name="T21" fmla="*/ 4 h 252"/>
                <a:gd name="T22" fmla="*/ 5 w 283"/>
                <a:gd name="T23" fmla="*/ 4 h 252"/>
                <a:gd name="T24" fmla="*/ 4 w 283"/>
                <a:gd name="T25" fmla="*/ 4 h 252"/>
                <a:gd name="T26" fmla="*/ 4 w 283"/>
                <a:gd name="T27" fmla="*/ 4 h 252"/>
                <a:gd name="T28" fmla="*/ 4 w 283"/>
                <a:gd name="T29" fmla="*/ 4 h 252"/>
                <a:gd name="T30" fmla="*/ 4 w 283"/>
                <a:gd name="T31" fmla="*/ 4 h 252"/>
                <a:gd name="T32" fmla="*/ 4 w 283"/>
                <a:gd name="T33" fmla="*/ 4 h 252"/>
                <a:gd name="T34" fmla="*/ 5 w 283"/>
                <a:gd name="T35" fmla="*/ 4 h 252"/>
                <a:gd name="T36" fmla="*/ 5 w 283"/>
                <a:gd name="T37" fmla="*/ 4 h 252"/>
                <a:gd name="T38" fmla="*/ 5 w 283"/>
                <a:gd name="T39" fmla="*/ 4 h 252"/>
                <a:gd name="T40" fmla="*/ 5 w 283"/>
                <a:gd name="T41" fmla="*/ 4 h 252"/>
                <a:gd name="T42" fmla="*/ 5 w 283"/>
                <a:gd name="T43" fmla="*/ 4 h 252"/>
                <a:gd name="T44" fmla="*/ 6 w 283"/>
                <a:gd name="T45" fmla="*/ 4 h 252"/>
                <a:gd name="T46" fmla="*/ 6 w 283"/>
                <a:gd name="T47" fmla="*/ 3 h 252"/>
                <a:gd name="T48" fmla="*/ 6 w 283"/>
                <a:gd name="T49" fmla="*/ 3 h 252"/>
                <a:gd name="T50" fmla="*/ 7 w 283"/>
                <a:gd name="T51" fmla="*/ 3 h 252"/>
                <a:gd name="T52" fmla="*/ 6 w 283"/>
                <a:gd name="T53" fmla="*/ 2 h 252"/>
                <a:gd name="T54" fmla="*/ 6 w 283"/>
                <a:gd name="T55" fmla="*/ 1 h 252"/>
                <a:gd name="T56" fmla="*/ 6 w 283"/>
                <a:gd name="T57" fmla="*/ 1 h 252"/>
                <a:gd name="T58" fmla="*/ 5 w 283"/>
                <a:gd name="T59" fmla="*/ 1 h 252"/>
                <a:gd name="T60" fmla="*/ 5 w 283"/>
                <a:gd name="T61" fmla="*/ 1 h 252"/>
                <a:gd name="T62" fmla="*/ 5 w 283"/>
                <a:gd name="T63" fmla="*/ 1 h 252"/>
                <a:gd name="T64" fmla="*/ 4 w 283"/>
                <a:gd name="T65" fmla="*/ 0 h 252"/>
                <a:gd name="T66" fmla="*/ 4 w 283"/>
                <a:gd name="T67" fmla="*/ 0 h 252"/>
                <a:gd name="T68" fmla="*/ 3 w 283"/>
                <a:gd name="T69" fmla="*/ 0 h 252"/>
                <a:gd name="T70" fmla="*/ 3 w 283"/>
                <a:gd name="T71" fmla="*/ 0 h 252"/>
                <a:gd name="T72" fmla="*/ 2 w 283"/>
                <a:gd name="T73" fmla="*/ 0 h 252"/>
                <a:gd name="T74" fmla="*/ 2 w 283"/>
                <a:gd name="T75" fmla="*/ 0 h 252"/>
                <a:gd name="T76" fmla="*/ 2 w 283"/>
                <a:gd name="T77" fmla="*/ 0 h 252"/>
                <a:gd name="T78" fmla="*/ 1 w 283"/>
                <a:gd name="T79" fmla="*/ 0 h 252"/>
                <a:gd name="T80" fmla="*/ 1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1 w 283"/>
                <a:gd name="T95" fmla="*/ 0 h 252"/>
                <a:gd name="T96" fmla="*/ 1 w 283"/>
                <a:gd name="T97" fmla="*/ 0 h 252"/>
                <a:gd name="T98" fmla="*/ 2 w 283"/>
                <a:gd name="T99" fmla="*/ 0 h 252"/>
                <a:gd name="T100" fmla="*/ 2 w 283"/>
                <a:gd name="T101" fmla="*/ 0 h 252"/>
                <a:gd name="T102" fmla="*/ 2 w 283"/>
                <a:gd name="T103" fmla="*/ 0 h 252"/>
                <a:gd name="T104" fmla="*/ 3 w 283"/>
                <a:gd name="T105" fmla="*/ 0 h 252"/>
                <a:gd name="T106" fmla="*/ 3 w 283"/>
                <a:gd name="T107" fmla="*/ 0 h 252"/>
                <a:gd name="T108" fmla="*/ 3 w 283"/>
                <a:gd name="T109" fmla="*/ 0 h 252"/>
                <a:gd name="T110" fmla="*/ 3 w 283"/>
                <a:gd name="T111" fmla="*/ 1 h 252"/>
                <a:gd name="T112" fmla="*/ 4 w 283"/>
                <a:gd name="T113" fmla="*/ 1 h 252"/>
                <a:gd name="T114" fmla="*/ 4 w 283"/>
                <a:gd name="T115" fmla="*/ 1 h 252"/>
                <a:gd name="T116" fmla="*/ 5 w 283"/>
                <a:gd name="T117" fmla="*/ 1 h 252"/>
                <a:gd name="T118" fmla="*/ 5 w 283"/>
                <a:gd name="T119" fmla="*/ 1 h 252"/>
                <a:gd name="T120" fmla="*/ 5 w 283"/>
                <a:gd name="T121" fmla="*/ 1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70"/>
            <p:cNvSpPr>
              <a:spLocks/>
            </p:cNvSpPr>
            <p:nvPr/>
          </p:nvSpPr>
          <p:spPr bwMode="auto">
            <a:xfrm>
              <a:off x="3240" y="3178"/>
              <a:ext cx="44" cy="85"/>
            </a:xfrm>
            <a:custGeom>
              <a:avLst/>
              <a:gdLst>
                <a:gd name="T0" fmla="*/ 0 w 114"/>
                <a:gd name="T1" fmla="*/ 2 h 238"/>
                <a:gd name="T2" fmla="*/ 0 w 114"/>
                <a:gd name="T3" fmla="*/ 3 h 238"/>
                <a:gd name="T4" fmla="*/ 0 w 114"/>
                <a:gd name="T5" fmla="*/ 3 h 238"/>
                <a:gd name="T6" fmla="*/ 0 w 114"/>
                <a:gd name="T7" fmla="*/ 3 h 238"/>
                <a:gd name="T8" fmla="*/ 0 w 114"/>
                <a:gd name="T9" fmla="*/ 3 h 238"/>
                <a:gd name="T10" fmla="*/ 1 w 114"/>
                <a:gd name="T11" fmla="*/ 4 h 238"/>
                <a:gd name="T12" fmla="*/ 1 w 114"/>
                <a:gd name="T13" fmla="*/ 4 h 238"/>
                <a:gd name="T14" fmla="*/ 2 w 114"/>
                <a:gd name="T15" fmla="*/ 4 h 238"/>
                <a:gd name="T16" fmla="*/ 2 w 114"/>
                <a:gd name="T17" fmla="*/ 4 h 238"/>
                <a:gd name="T18" fmla="*/ 2 w 114"/>
                <a:gd name="T19" fmla="*/ 4 h 238"/>
                <a:gd name="T20" fmla="*/ 2 w 114"/>
                <a:gd name="T21" fmla="*/ 4 h 238"/>
                <a:gd name="T22" fmla="*/ 2 w 114"/>
                <a:gd name="T23" fmla="*/ 4 h 238"/>
                <a:gd name="T24" fmla="*/ 3 w 114"/>
                <a:gd name="T25" fmla="*/ 4 h 238"/>
                <a:gd name="T26" fmla="*/ 3 w 114"/>
                <a:gd name="T27" fmla="*/ 4 h 238"/>
                <a:gd name="T28" fmla="*/ 2 w 114"/>
                <a:gd name="T29" fmla="*/ 4 h 238"/>
                <a:gd name="T30" fmla="*/ 2 w 114"/>
                <a:gd name="T31" fmla="*/ 4 h 238"/>
                <a:gd name="T32" fmla="*/ 2 w 114"/>
                <a:gd name="T33" fmla="*/ 4 h 238"/>
                <a:gd name="T34" fmla="*/ 2 w 114"/>
                <a:gd name="T35" fmla="*/ 3 h 238"/>
                <a:gd name="T36" fmla="*/ 2 w 114"/>
                <a:gd name="T37" fmla="*/ 3 h 238"/>
                <a:gd name="T38" fmla="*/ 1 w 114"/>
                <a:gd name="T39" fmla="*/ 3 h 238"/>
                <a:gd name="T40" fmla="*/ 1 w 114"/>
                <a:gd name="T41" fmla="*/ 3 h 238"/>
                <a:gd name="T42" fmla="*/ 1 w 114"/>
                <a:gd name="T43" fmla="*/ 3 h 238"/>
                <a:gd name="T44" fmla="*/ 1 w 114"/>
                <a:gd name="T45" fmla="*/ 2 h 238"/>
                <a:gd name="T46" fmla="*/ 1 w 114"/>
                <a:gd name="T47" fmla="*/ 2 h 238"/>
                <a:gd name="T48" fmla="*/ 1 w 114"/>
                <a:gd name="T49" fmla="*/ 1 h 238"/>
                <a:gd name="T50" fmla="*/ 1 w 114"/>
                <a:gd name="T51" fmla="*/ 1 h 238"/>
                <a:gd name="T52" fmla="*/ 1 w 114"/>
                <a:gd name="T53" fmla="*/ 1 h 238"/>
                <a:gd name="T54" fmla="*/ 1 w 114"/>
                <a:gd name="T55" fmla="*/ 1 h 238"/>
                <a:gd name="T56" fmla="*/ 2 w 114"/>
                <a:gd name="T57" fmla="*/ 1 h 238"/>
                <a:gd name="T58" fmla="*/ 2 w 114"/>
                <a:gd name="T59" fmla="*/ 0 h 238"/>
                <a:gd name="T60" fmla="*/ 2 w 114"/>
                <a:gd name="T61" fmla="*/ 0 h 238"/>
                <a:gd name="T62" fmla="*/ 2 w 114"/>
                <a:gd name="T63" fmla="*/ 0 h 238"/>
                <a:gd name="T64" fmla="*/ 3 w 114"/>
                <a:gd name="T65" fmla="*/ 0 h 238"/>
                <a:gd name="T66" fmla="*/ 2 w 114"/>
                <a:gd name="T67" fmla="*/ 0 h 238"/>
                <a:gd name="T68" fmla="*/ 2 w 114"/>
                <a:gd name="T69" fmla="*/ 0 h 238"/>
                <a:gd name="T70" fmla="*/ 2 w 114"/>
                <a:gd name="T71" fmla="*/ 0 h 238"/>
                <a:gd name="T72" fmla="*/ 1 w 114"/>
                <a:gd name="T73" fmla="*/ 1 h 238"/>
                <a:gd name="T74" fmla="*/ 1 w 114"/>
                <a:gd name="T75" fmla="*/ 1 h 238"/>
                <a:gd name="T76" fmla="*/ 0 w 114"/>
                <a:gd name="T77" fmla="*/ 1 h 238"/>
                <a:gd name="T78" fmla="*/ 0 w 114"/>
                <a:gd name="T79" fmla="*/ 2 h 238"/>
                <a:gd name="T80" fmla="*/ 0 w 114"/>
                <a:gd name="T81" fmla="*/ 2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71"/>
            <p:cNvSpPr>
              <a:spLocks/>
            </p:cNvSpPr>
            <p:nvPr/>
          </p:nvSpPr>
          <p:spPr bwMode="auto">
            <a:xfrm>
              <a:off x="3554" y="3127"/>
              <a:ext cx="96" cy="114"/>
            </a:xfrm>
            <a:custGeom>
              <a:avLst/>
              <a:gdLst>
                <a:gd name="T0" fmla="*/ 5 w 246"/>
                <a:gd name="T1" fmla="*/ 2 h 310"/>
                <a:gd name="T2" fmla="*/ 5 w 246"/>
                <a:gd name="T3" fmla="*/ 3 h 310"/>
                <a:gd name="T4" fmla="*/ 5 w 246"/>
                <a:gd name="T5" fmla="*/ 3 h 310"/>
                <a:gd name="T6" fmla="*/ 5 w 246"/>
                <a:gd name="T7" fmla="*/ 3 h 310"/>
                <a:gd name="T8" fmla="*/ 5 w 246"/>
                <a:gd name="T9" fmla="*/ 4 h 310"/>
                <a:gd name="T10" fmla="*/ 4 w 246"/>
                <a:gd name="T11" fmla="*/ 4 h 310"/>
                <a:gd name="T12" fmla="*/ 4 w 246"/>
                <a:gd name="T13" fmla="*/ 4 h 310"/>
                <a:gd name="T14" fmla="*/ 4 w 246"/>
                <a:gd name="T15" fmla="*/ 5 h 310"/>
                <a:gd name="T16" fmla="*/ 3 w 246"/>
                <a:gd name="T17" fmla="*/ 5 h 310"/>
                <a:gd name="T18" fmla="*/ 3 w 246"/>
                <a:gd name="T19" fmla="*/ 5 h 310"/>
                <a:gd name="T20" fmla="*/ 3 w 246"/>
                <a:gd name="T21" fmla="*/ 6 h 310"/>
                <a:gd name="T22" fmla="*/ 3 w 246"/>
                <a:gd name="T23" fmla="*/ 6 h 310"/>
                <a:gd name="T24" fmla="*/ 3 w 246"/>
                <a:gd name="T25" fmla="*/ 6 h 310"/>
                <a:gd name="T26" fmla="*/ 3 w 246"/>
                <a:gd name="T27" fmla="*/ 6 h 310"/>
                <a:gd name="T28" fmla="*/ 4 w 246"/>
                <a:gd name="T29" fmla="*/ 6 h 310"/>
                <a:gd name="T30" fmla="*/ 4 w 246"/>
                <a:gd name="T31" fmla="*/ 5 h 310"/>
                <a:gd name="T32" fmla="*/ 5 w 246"/>
                <a:gd name="T33" fmla="*/ 4 h 310"/>
                <a:gd name="T34" fmla="*/ 5 w 246"/>
                <a:gd name="T35" fmla="*/ 4 h 310"/>
                <a:gd name="T36" fmla="*/ 5 w 246"/>
                <a:gd name="T37" fmla="*/ 3 h 310"/>
                <a:gd name="T38" fmla="*/ 5 w 246"/>
                <a:gd name="T39" fmla="*/ 3 h 310"/>
                <a:gd name="T40" fmla="*/ 5 w 246"/>
                <a:gd name="T41" fmla="*/ 2 h 310"/>
                <a:gd name="T42" fmla="*/ 5 w 246"/>
                <a:gd name="T43" fmla="*/ 2 h 310"/>
                <a:gd name="T44" fmla="*/ 4 w 246"/>
                <a:gd name="T45" fmla="*/ 1 h 310"/>
                <a:gd name="T46" fmla="*/ 4 w 246"/>
                <a:gd name="T47" fmla="*/ 1 h 310"/>
                <a:gd name="T48" fmla="*/ 3 w 246"/>
                <a:gd name="T49" fmla="*/ 1 h 310"/>
                <a:gd name="T50" fmla="*/ 2 w 246"/>
                <a:gd name="T51" fmla="*/ 0 h 310"/>
                <a:gd name="T52" fmla="*/ 2 w 246"/>
                <a:gd name="T53" fmla="*/ 0 h 310"/>
                <a:gd name="T54" fmla="*/ 1 w 246"/>
                <a:gd name="T55" fmla="*/ 0 h 310"/>
                <a:gd name="T56" fmla="*/ 1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1 w 246"/>
                <a:gd name="T63" fmla="*/ 0 h 310"/>
                <a:gd name="T64" fmla="*/ 1 w 246"/>
                <a:gd name="T65" fmla="*/ 0 h 310"/>
                <a:gd name="T66" fmla="*/ 2 w 246"/>
                <a:gd name="T67" fmla="*/ 1 h 310"/>
                <a:gd name="T68" fmla="*/ 2 w 246"/>
                <a:gd name="T69" fmla="*/ 1 h 310"/>
                <a:gd name="T70" fmla="*/ 3 w 246"/>
                <a:gd name="T71" fmla="*/ 1 h 310"/>
                <a:gd name="T72" fmla="*/ 4 w 246"/>
                <a:gd name="T73" fmla="*/ 1 h 310"/>
                <a:gd name="T74" fmla="*/ 4 w 246"/>
                <a:gd name="T75" fmla="*/ 2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72"/>
            <p:cNvSpPr>
              <a:spLocks/>
            </p:cNvSpPr>
            <p:nvPr/>
          </p:nvSpPr>
          <p:spPr bwMode="auto">
            <a:xfrm>
              <a:off x="3448" y="3261"/>
              <a:ext cx="33" cy="68"/>
            </a:xfrm>
            <a:custGeom>
              <a:avLst/>
              <a:gdLst>
                <a:gd name="T0" fmla="*/ 1 w 83"/>
                <a:gd name="T1" fmla="*/ 0 h 187"/>
                <a:gd name="T2" fmla="*/ 1 w 83"/>
                <a:gd name="T3" fmla="*/ 0 h 187"/>
                <a:gd name="T4" fmla="*/ 1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1 h 187"/>
                <a:gd name="T20" fmla="*/ 0 w 83"/>
                <a:gd name="T21" fmla="*/ 1 h 187"/>
                <a:gd name="T22" fmla="*/ 1 w 83"/>
                <a:gd name="T23" fmla="*/ 2 h 187"/>
                <a:gd name="T24" fmla="*/ 1 w 83"/>
                <a:gd name="T25" fmla="*/ 2 h 187"/>
                <a:gd name="T26" fmla="*/ 2 w 83"/>
                <a:gd name="T27" fmla="*/ 3 h 187"/>
                <a:gd name="T28" fmla="*/ 2 w 83"/>
                <a:gd name="T29" fmla="*/ 3 h 187"/>
                <a:gd name="T30" fmla="*/ 2 w 83"/>
                <a:gd name="T31" fmla="*/ 3 h 187"/>
                <a:gd name="T32" fmla="*/ 2 w 83"/>
                <a:gd name="T33" fmla="*/ 3 h 187"/>
                <a:gd name="T34" fmla="*/ 2 w 83"/>
                <a:gd name="T35" fmla="*/ 3 h 187"/>
                <a:gd name="T36" fmla="*/ 2 w 83"/>
                <a:gd name="T37" fmla="*/ 3 h 187"/>
                <a:gd name="T38" fmla="*/ 2 w 83"/>
                <a:gd name="T39" fmla="*/ 3 h 187"/>
                <a:gd name="T40" fmla="*/ 2 w 83"/>
                <a:gd name="T41" fmla="*/ 2 h 187"/>
                <a:gd name="T42" fmla="*/ 1 w 83"/>
                <a:gd name="T43" fmla="*/ 1 h 187"/>
                <a:gd name="T44" fmla="*/ 1 w 83"/>
                <a:gd name="T45" fmla="*/ 1 h 187"/>
                <a:gd name="T46" fmla="*/ 1 w 83"/>
                <a:gd name="T47" fmla="*/ 1 h 187"/>
                <a:gd name="T48" fmla="*/ 1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73"/>
            <p:cNvSpPr>
              <a:spLocks/>
            </p:cNvSpPr>
            <p:nvPr/>
          </p:nvSpPr>
          <p:spPr bwMode="auto">
            <a:xfrm>
              <a:off x="3434" y="3224"/>
              <a:ext cx="17" cy="3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1 h 94"/>
                <a:gd name="T22" fmla="*/ 0 w 44"/>
                <a:gd name="T23" fmla="*/ 1 h 94"/>
                <a:gd name="T24" fmla="*/ 0 w 44"/>
                <a:gd name="T25" fmla="*/ 1 h 94"/>
                <a:gd name="T26" fmla="*/ 0 w 44"/>
                <a:gd name="T27" fmla="*/ 1 h 94"/>
                <a:gd name="T28" fmla="*/ 1 w 44"/>
                <a:gd name="T29" fmla="*/ 1 h 94"/>
                <a:gd name="T30" fmla="*/ 1 w 44"/>
                <a:gd name="T31" fmla="*/ 2 h 94"/>
                <a:gd name="T32" fmla="*/ 1 w 44"/>
                <a:gd name="T33" fmla="*/ 2 h 94"/>
                <a:gd name="T34" fmla="*/ 1 w 44"/>
                <a:gd name="T35" fmla="*/ 1 h 94"/>
                <a:gd name="T36" fmla="*/ 1 w 44"/>
                <a:gd name="T37" fmla="*/ 1 h 94"/>
                <a:gd name="T38" fmla="*/ 1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74"/>
            <p:cNvSpPr>
              <a:spLocks/>
            </p:cNvSpPr>
            <p:nvPr/>
          </p:nvSpPr>
          <p:spPr bwMode="auto">
            <a:xfrm>
              <a:off x="3420" y="3199"/>
              <a:ext cx="14" cy="20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1 h 54"/>
                <a:gd name="T34" fmla="*/ 0 w 38"/>
                <a:gd name="T35" fmla="*/ 1 h 54"/>
                <a:gd name="T36" fmla="*/ 0 w 38"/>
                <a:gd name="T37" fmla="*/ 1 h 54"/>
                <a:gd name="T38" fmla="*/ 0 w 38"/>
                <a:gd name="T39" fmla="*/ 1 h 54"/>
                <a:gd name="T40" fmla="*/ 1 w 38"/>
                <a:gd name="T41" fmla="*/ 1 h 54"/>
                <a:gd name="T42" fmla="*/ 1 w 38"/>
                <a:gd name="T43" fmla="*/ 1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75"/>
            <p:cNvSpPr>
              <a:spLocks/>
            </p:cNvSpPr>
            <p:nvPr/>
          </p:nvSpPr>
          <p:spPr bwMode="auto">
            <a:xfrm>
              <a:off x="3409" y="3182"/>
              <a:ext cx="18" cy="13"/>
            </a:xfrm>
            <a:custGeom>
              <a:avLst/>
              <a:gdLst>
                <a:gd name="T0" fmla="*/ 1 w 52"/>
                <a:gd name="T1" fmla="*/ 0 h 36"/>
                <a:gd name="T2" fmla="*/ 1 w 52"/>
                <a:gd name="T3" fmla="*/ 0 h 36"/>
                <a:gd name="T4" fmla="*/ 1 w 52"/>
                <a:gd name="T5" fmla="*/ 0 h 36"/>
                <a:gd name="T6" fmla="*/ 1 w 52"/>
                <a:gd name="T7" fmla="*/ 0 h 36"/>
                <a:gd name="T8" fmla="*/ 1 w 52"/>
                <a:gd name="T9" fmla="*/ 0 h 36"/>
                <a:gd name="T10" fmla="*/ 1 w 52"/>
                <a:gd name="T11" fmla="*/ 0 h 36"/>
                <a:gd name="T12" fmla="*/ 1 w 52"/>
                <a:gd name="T13" fmla="*/ 0 h 36"/>
                <a:gd name="T14" fmla="*/ 1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1 h 36"/>
                <a:gd name="T38" fmla="*/ 0 w 52"/>
                <a:gd name="T39" fmla="*/ 1 h 36"/>
                <a:gd name="T40" fmla="*/ 0 w 52"/>
                <a:gd name="T41" fmla="*/ 1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1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76"/>
            <p:cNvSpPr>
              <a:spLocks/>
            </p:cNvSpPr>
            <p:nvPr/>
          </p:nvSpPr>
          <p:spPr bwMode="auto">
            <a:xfrm>
              <a:off x="3315" y="3160"/>
              <a:ext cx="77" cy="86"/>
            </a:xfrm>
            <a:custGeom>
              <a:avLst/>
              <a:gdLst>
                <a:gd name="T0" fmla="*/ 2 w 198"/>
                <a:gd name="T1" fmla="*/ 1 h 236"/>
                <a:gd name="T2" fmla="*/ 2 w 198"/>
                <a:gd name="T3" fmla="*/ 1 h 236"/>
                <a:gd name="T4" fmla="*/ 1 w 198"/>
                <a:gd name="T5" fmla="*/ 1 h 236"/>
                <a:gd name="T6" fmla="*/ 1 w 198"/>
                <a:gd name="T7" fmla="*/ 1 h 236"/>
                <a:gd name="T8" fmla="*/ 1 w 198"/>
                <a:gd name="T9" fmla="*/ 1 h 236"/>
                <a:gd name="T10" fmla="*/ 0 w 198"/>
                <a:gd name="T11" fmla="*/ 2 h 236"/>
                <a:gd name="T12" fmla="*/ 0 w 198"/>
                <a:gd name="T13" fmla="*/ 2 h 236"/>
                <a:gd name="T14" fmla="*/ 0 w 198"/>
                <a:gd name="T15" fmla="*/ 2 h 236"/>
                <a:gd name="T16" fmla="*/ 0 w 198"/>
                <a:gd name="T17" fmla="*/ 3 h 236"/>
                <a:gd name="T18" fmla="*/ 0 w 198"/>
                <a:gd name="T19" fmla="*/ 3 h 236"/>
                <a:gd name="T20" fmla="*/ 0 w 198"/>
                <a:gd name="T21" fmla="*/ 3 h 236"/>
                <a:gd name="T22" fmla="*/ 1 w 198"/>
                <a:gd name="T23" fmla="*/ 4 h 236"/>
                <a:gd name="T24" fmla="*/ 1 w 198"/>
                <a:gd name="T25" fmla="*/ 4 h 236"/>
                <a:gd name="T26" fmla="*/ 2 w 198"/>
                <a:gd name="T27" fmla="*/ 4 h 236"/>
                <a:gd name="T28" fmla="*/ 2 w 198"/>
                <a:gd name="T29" fmla="*/ 4 h 236"/>
                <a:gd name="T30" fmla="*/ 3 w 198"/>
                <a:gd name="T31" fmla="*/ 4 h 236"/>
                <a:gd name="T32" fmla="*/ 3 w 198"/>
                <a:gd name="T33" fmla="*/ 4 h 236"/>
                <a:gd name="T34" fmla="*/ 3 w 198"/>
                <a:gd name="T35" fmla="*/ 4 h 236"/>
                <a:gd name="T36" fmla="*/ 3 w 198"/>
                <a:gd name="T37" fmla="*/ 4 h 236"/>
                <a:gd name="T38" fmla="*/ 4 w 198"/>
                <a:gd name="T39" fmla="*/ 4 h 236"/>
                <a:gd name="T40" fmla="*/ 4 w 198"/>
                <a:gd name="T41" fmla="*/ 4 h 236"/>
                <a:gd name="T42" fmla="*/ 4 w 198"/>
                <a:gd name="T43" fmla="*/ 4 h 236"/>
                <a:gd name="T44" fmla="*/ 3 w 198"/>
                <a:gd name="T45" fmla="*/ 4 h 236"/>
                <a:gd name="T46" fmla="*/ 3 w 198"/>
                <a:gd name="T47" fmla="*/ 4 h 236"/>
                <a:gd name="T48" fmla="*/ 3 w 198"/>
                <a:gd name="T49" fmla="*/ 4 h 236"/>
                <a:gd name="T50" fmla="*/ 3 w 198"/>
                <a:gd name="T51" fmla="*/ 4 h 236"/>
                <a:gd name="T52" fmla="*/ 3 w 198"/>
                <a:gd name="T53" fmla="*/ 4 h 236"/>
                <a:gd name="T54" fmla="*/ 3 w 198"/>
                <a:gd name="T55" fmla="*/ 4 h 236"/>
                <a:gd name="T56" fmla="*/ 2 w 198"/>
                <a:gd name="T57" fmla="*/ 4 h 236"/>
                <a:gd name="T58" fmla="*/ 2 w 198"/>
                <a:gd name="T59" fmla="*/ 4 h 236"/>
                <a:gd name="T60" fmla="*/ 2 w 198"/>
                <a:gd name="T61" fmla="*/ 4 h 236"/>
                <a:gd name="T62" fmla="*/ 2 w 198"/>
                <a:gd name="T63" fmla="*/ 4 h 236"/>
                <a:gd name="T64" fmla="*/ 2 w 198"/>
                <a:gd name="T65" fmla="*/ 4 h 236"/>
                <a:gd name="T66" fmla="*/ 1 w 198"/>
                <a:gd name="T67" fmla="*/ 4 h 236"/>
                <a:gd name="T68" fmla="*/ 1 w 198"/>
                <a:gd name="T69" fmla="*/ 4 h 236"/>
                <a:gd name="T70" fmla="*/ 1 w 198"/>
                <a:gd name="T71" fmla="*/ 3 h 236"/>
                <a:gd name="T72" fmla="*/ 0 w 198"/>
                <a:gd name="T73" fmla="*/ 3 h 236"/>
                <a:gd name="T74" fmla="*/ 0 w 198"/>
                <a:gd name="T75" fmla="*/ 3 h 236"/>
                <a:gd name="T76" fmla="*/ 0 w 198"/>
                <a:gd name="T77" fmla="*/ 3 h 236"/>
                <a:gd name="T78" fmla="*/ 0 w 198"/>
                <a:gd name="T79" fmla="*/ 2 h 236"/>
                <a:gd name="T80" fmla="*/ 1 w 198"/>
                <a:gd name="T81" fmla="*/ 2 h 236"/>
                <a:gd name="T82" fmla="*/ 1 w 198"/>
                <a:gd name="T83" fmla="*/ 2 h 236"/>
                <a:gd name="T84" fmla="*/ 1 w 198"/>
                <a:gd name="T85" fmla="*/ 1 h 236"/>
                <a:gd name="T86" fmla="*/ 2 w 198"/>
                <a:gd name="T87" fmla="*/ 1 h 236"/>
                <a:gd name="T88" fmla="*/ 2 w 198"/>
                <a:gd name="T89" fmla="*/ 1 h 236"/>
                <a:gd name="T90" fmla="*/ 2 w 198"/>
                <a:gd name="T91" fmla="*/ 1 h 236"/>
                <a:gd name="T92" fmla="*/ 3 w 198"/>
                <a:gd name="T93" fmla="*/ 1 h 236"/>
                <a:gd name="T94" fmla="*/ 3 w 198"/>
                <a:gd name="T95" fmla="*/ 0 h 236"/>
                <a:gd name="T96" fmla="*/ 3 w 198"/>
                <a:gd name="T97" fmla="*/ 0 h 236"/>
                <a:gd name="T98" fmla="*/ 4 w 198"/>
                <a:gd name="T99" fmla="*/ 0 h 236"/>
                <a:gd name="T100" fmla="*/ 4 w 198"/>
                <a:gd name="T101" fmla="*/ 0 h 236"/>
                <a:gd name="T102" fmla="*/ 4 w 198"/>
                <a:gd name="T103" fmla="*/ 0 h 236"/>
                <a:gd name="T104" fmla="*/ 5 w 198"/>
                <a:gd name="T105" fmla="*/ 0 h 236"/>
                <a:gd name="T106" fmla="*/ 4 w 198"/>
                <a:gd name="T107" fmla="*/ 0 h 236"/>
                <a:gd name="T108" fmla="*/ 4 w 198"/>
                <a:gd name="T109" fmla="*/ 0 h 236"/>
                <a:gd name="T110" fmla="*/ 4 w 198"/>
                <a:gd name="T111" fmla="*/ 0 h 236"/>
                <a:gd name="T112" fmla="*/ 4 w 198"/>
                <a:gd name="T113" fmla="*/ 0 h 236"/>
                <a:gd name="T114" fmla="*/ 3 w 198"/>
                <a:gd name="T115" fmla="*/ 0 h 236"/>
                <a:gd name="T116" fmla="*/ 2 w 198"/>
                <a:gd name="T117" fmla="*/ 0 h 236"/>
                <a:gd name="T118" fmla="*/ 2 w 198"/>
                <a:gd name="T119" fmla="*/ 0 h 236"/>
                <a:gd name="T120" fmla="*/ 2 w 198"/>
                <a:gd name="T121" fmla="*/ 1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Freeform 77"/>
            <p:cNvSpPr>
              <a:spLocks/>
            </p:cNvSpPr>
            <p:nvPr/>
          </p:nvSpPr>
          <p:spPr bwMode="auto">
            <a:xfrm>
              <a:off x="3446" y="3160"/>
              <a:ext cx="52" cy="66"/>
            </a:xfrm>
            <a:custGeom>
              <a:avLst/>
              <a:gdLst>
                <a:gd name="T0" fmla="*/ 3 w 128"/>
                <a:gd name="T1" fmla="*/ 1 h 183"/>
                <a:gd name="T2" fmla="*/ 3 w 128"/>
                <a:gd name="T3" fmla="*/ 1 h 183"/>
                <a:gd name="T4" fmla="*/ 3 w 128"/>
                <a:gd name="T5" fmla="*/ 2 h 183"/>
                <a:gd name="T6" fmla="*/ 3 w 128"/>
                <a:gd name="T7" fmla="*/ 2 h 183"/>
                <a:gd name="T8" fmla="*/ 2 w 128"/>
                <a:gd name="T9" fmla="*/ 2 h 183"/>
                <a:gd name="T10" fmla="*/ 2 w 128"/>
                <a:gd name="T11" fmla="*/ 2 h 183"/>
                <a:gd name="T12" fmla="*/ 2 w 128"/>
                <a:gd name="T13" fmla="*/ 3 h 183"/>
                <a:gd name="T14" fmla="*/ 1 w 128"/>
                <a:gd name="T15" fmla="*/ 3 h 183"/>
                <a:gd name="T16" fmla="*/ 1 w 128"/>
                <a:gd name="T17" fmla="*/ 3 h 183"/>
                <a:gd name="T18" fmla="*/ 1 w 128"/>
                <a:gd name="T19" fmla="*/ 3 h 183"/>
                <a:gd name="T20" fmla="*/ 1 w 128"/>
                <a:gd name="T21" fmla="*/ 3 h 183"/>
                <a:gd name="T22" fmla="*/ 1 w 128"/>
                <a:gd name="T23" fmla="*/ 3 h 183"/>
                <a:gd name="T24" fmla="*/ 1 w 128"/>
                <a:gd name="T25" fmla="*/ 3 h 183"/>
                <a:gd name="T26" fmla="*/ 1 w 128"/>
                <a:gd name="T27" fmla="*/ 3 h 183"/>
                <a:gd name="T28" fmla="*/ 1 w 128"/>
                <a:gd name="T29" fmla="*/ 3 h 183"/>
                <a:gd name="T30" fmla="*/ 1 w 128"/>
                <a:gd name="T31" fmla="*/ 3 h 183"/>
                <a:gd name="T32" fmla="*/ 1 w 128"/>
                <a:gd name="T33" fmla="*/ 3 h 183"/>
                <a:gd name="T34" fmla="*/ 2 w 128"/>
                <a:gd name="T35" fmla="*/ 3 h 183"/>
                <a:gd name="T36" fmla="*/ 2 w 128"/>
                <a:gd name="T37" fmla="*/ 3 h 183"/>
                <a:gd name="T38" fmla="*/ 2 w 128"/>
                <a:gd name="T39" fmla="*/ 3 h 183"/>
                <a:gd name="T40" fmla="*/ 3 w 128"/>
                <a:gd name="T41" fmla="*/ 2 h 183"/>
                <a:gd name="T42" fmla="*/ 3 w 128"/>
                <a:gd name="T43" fmla="*/ 2 h 183"/>
                <a:gd name="T44" fmla="*/ 4 w 128"/>
                <a:gd name="T45" fmla="*/ 2 h 183"/>
                <a:gd name="T46" fmla="*/ 4 w 128"/>
                <a:gd name="T47" fmla="*/ 1 h 183"/>
                <a:gd name="T48" fmla="*/ 3 w 128"/>
                <a:gd name="T49" fmla="*/ 1 h 183"/>
                <a:gd name="T50" fmla="*/ 3 w 128"/>
                <a:gd name="T51" fmla="*/ 1 h 183"/>
                <a:gd name="T52" fmla="*/ 3 w 128"/>
                <a:gd name="T53" fmla="*/ 0 h 183"/>
                <a:gd name="T54" fmla="*/ 2 w 128"/>
                <a:gd name="T55" fmla="*/ 0 h 183"/>
                <a:gd name="T56" fmla="*/ 2 w 128"/>
                <a:gd name="T57" fmla="*/ 0 h 183"/>
                <a:gd name="T58" fmla="*/ 1 w 128"/>
                <a:gd name="T59" fmla="*/ 0 h 183"/>
                <a:gd name="T60" fmla="*/ 1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1 w 128"/>
                <a:gd name="T69" fmla="*/ 0 h 183"/>
                <a:gd name="T70" fmla="*/ 1 w 128"/>
                <a:gd name="T71" fmla="*/ 0 h 183"/>
                <a:gd name="T72" fmla="*/ 2 w 128"/>
                <a:gd name="T73" fmla="*/ 0 h 183"/>
                <a:gd name="T74" fmla="*/ 2 w 128"/>
                <a:gd name="T75" fmla="*/ 0 h 183"/>
                <a:gd name="T76" fmla="*/ 2 w 128"/>
                <a:gd name="T77" fmla="*/ 1 h 183"/>
                <a:gd name="T78" fmla="*/ 3 w 128"/>
                <a:gd name="T79" fmla="*/ 1 h 183"/>
                <a:gd name="T80" fmla="*/ 3 w 128"/>
                <a:gd name="T81" fmla="*/ 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78"/>
            <p:cNvSpPr>
              <a:spLocks/>
            </p:cNvSpPr>
            <p:nvPr/>
          </p:nvSpPr>
          <p:spPr bwMode="auto">
            <a:xfrm>
              <a:off x="3266" y="3145"/>
              <a:ext cx="124" cy="138"/>
            </a:xfrm>
            <a:custGeom>
              <a:avLst/>
              <a:gdLst>
                <a:gd name="T0" fmla="*/ 2 w 323"/>
                <a:gd name="T1" fmla="*/ 1 h 379"/>
                <a:gd name="T2" fmla="*/ 1 w 323"/>
                <a:gd name="T3" fmla="*/ 2 h 379"/>
                <a:gd name="T4" fmla="*/ 0 w 323"/>
                <a:gd name="T5" fmla="*/ 3 h 379"/>
                <a:gd name="T6" fmla="*/ 0 w 323"/>
                <a:gd name="T7" fmla="*/ 4 h 379"/>
                <a:gd name="T8" fmla="*/ 0 w 323"/>
                <a:gd name="T9" fmla="*/ 5 h 379"/>
                <a:gd name="T10" fmla="*/ 0 w 323"/>
                <a:gd name="T11" fmla="*/ 5 h 379"/>
                <a:gd name="T12" fmla="*/ 0 w 323"/>
                <a:gd name="T13" fmla="*/ 5 h 379"/>
                <a:gd name="T14" fmla="*/ 1 w 323"/>
                <a:gd name="T15" fmla="*/ 5 h 379"/>
                <a:gd name="T16" fmla="*/ 1 w 323"/>
                <a:gd name="T17" fmla="*/ 6 h 379"/>
                <a:gd name="T18" fmla="*/ 2 w 323"/>
                <a:gd name="T19" fmla="*/ 6 h 379"/>
                <a:gd name="T20" fmla="*/ 3 w 323"/>
                <a:gd name="T21" fmla="*/ 6 h 379"/>
                <a:gd name="T22" fmla="*/ 3 w 323"/>
                <a:gd name="T23" fmla="*/ 6 h 379"/>
                <a:gd name="T24" fmla="*/ 4 w 323"/>
                <a:gd name="T25" fmla="*/ 7 h 379"/>
                <a:gd name="T26" fmla="*/ 5 w 323"/>
                <a:gd name="T27" fmla="*/ 7 h 379"/>
                <a:gd name="T28" fmla="*/ 6 w 323"/>
                <a:gd name="T29" fmla="*/ 7 h 379"/>
                <a:gd name="T30" fmla="*/ 7 w 323"/>
                <a:gd name="T31" fmla="*/ 7 h 379"/>
                <a:gd name="T32" fmla="*/ 7 w 323"/>
                <a:gd name="T33" fmla="*/ 7 h 379"/>
                <a:gd name="T34" fmla="*/ 7 w 323"/>
                <a:gd name="T35" fmla="*/ 7 h 379"/>
                <a:gd name="T36" fmla="*/ 7 w 323"/>
                <a:gd name="T37" fmla="*/ 6 h 379"/>
                <a:gd name="T38" fmla="*/ 7 w 323"/>
                <a:gd name="T39" fmla="*/ 6 h 379"/>
                <a:gd name="T40" fmla="*/ 7 w 323"/>
                <a:gd name="T41" fmla="*/ 6 h 379"/>
                <a:gd name="T42" fmla="*/ 6 w 323"/>
                <a:gd name="T43" fmla="*/ 6 h 379"/>
                <a:gd name="T44" fmla="*/ 5 w 323"/>
                <a:gd name="T45" fmla="*/ 6 h 379"/>
                <a:gd name="T46" fmla="*/ 5 w 323"/>
                <a:gd name="T47" fmla="*/ 6 h 379"/>
                <a:gd name="T48" fmla="*/ 4 w 323"/>
                <a:gd name="T49" fmla="*/ 6 h 379"/>
                <a:gd name="T50" fmla="*/ 3 w 323"/>
                <a:gd name="T51" fmla="*/ 6 h 379"/>
                <a:gd name="T52" fmla="*/ 2 w 323"/>
                <a:gd name="T53" fmla="*/ 6 h 379"/>
                <a:gd name="T54" fmla="*/ 2 w 323"/>
                <a:gd name="T55" fmla="*/ 5 h 379"/>
                <a:gd name="T56" fmla="*/ 1 w 323"/>
                <a:gd name="T57" fmla="*/ 5 h 379"/>
                <a:gd name="T58" fmla="*/ 1 w 323"/>
                <a:gd name="T59" fmla="*/ 5 h 379"/>
                <a:gd name="T60" fmla="*/ 1 w 323"/>
                <a:gd name="T61" fmla="*/ 4 h 379"/>
                <a:gd name="T62" fmla="*/ 1 w 323"/>
                <a:gd name="T63" fmla="*/ 3 h 379"/>
                <a:gd name="T64" fmla="*/ 1 w 323"/>
                <a:gd name="T65" fmla="*/ 3 h 379"/>
                <a:gd name="T66" fmla="*/ 2 w 323"/>
                <a:gd name="T67" fmla="*/ 3 h 379"/>
                <a:gd name="T68" fmla="*/ 2 w 323"/>
                <a:gd name="T69" fmla="*/ 2 h 379"/>
                <a:gd name="T70" fmla="*/ 3 w 323"/>
                <a:gd name="T71" fmla="*/ 1 h 379"/>
                <a:gd name="T72" fmla="*/ 3 w 323"/>
                <a:gd name="T73" fmla="*/ 1 h 379"/>
                <a:gd name="T74" fmla="*/ 4 w 323"/>
                <a:gd name="T75" fmla="*/ 1 h 379"/>
                <a:gd name="T76" fmla="*/ 5 w 323"/>
                <a:gd name="T77" fmla="*/ 0 h 379"/>
                <a:gd name="T78" fmla="*/ 5 w 323"/>
                <a:gd name="T79" fmla="*/ 0 h 379"/>
                <a:gd name="T80" fmla="*/ 6 w 323"/>
                <a:gd name="T81" fmla="*/ 0 h 379"/>
                <a:gd name="T82" fmla="*/ 5 w 323"/>
                <a:gd name="T83" fmla="*/ 0 h 379"/>
                <a:gd name="T84" fmla="*/ 4 w 323"/>
                <a:gd name="T85" fmla="*/ 0 h 379"/>
                <a:gd name="T86" fmla="*/ 3 w 323"/>
                <a:gd name="T87" fmla="*/ 1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79"/>
            <p:cNvSpPr>
              <a:spLocks/>
            </p:cNvSpPr>
            <p:nvPr/>
          </p:nvSpPr>
          <p:spPr bwMode="auto">
            <a:xfrm>
              <a:off x="3441" y="3140"/>
              <a:ext cx="111" cy="92"/>
            </a:xfrm>
            <a:custGeom>
              <a:avLst/>
              <a:gdLst>
                <a:gd name="T0" fmla="*/ 6 w 282"/>
                <a:gd name="T1" fmla="*/ 1 h 253"/>
                <a:gd name="T2" fmla="*/ 6 w 282"/>
                <a:gd name="T3" fmla="*/ 1 h 253"/>
                <a:gd name="T4" fmla="*/ 6 w 282"/>
                <a:gd name="T5" fmla="*/ 2 h 253"/>
                <a:gd name="T6" fmla="*/ 6 w 282"/>
                <a:gd name="T7" fmla="*/ 2 h 253"/>
                <a:gd name="T8" fmla="*/ 6 w 282"/>
                <a:gd name="T9" fmla="*/ 3 h 253"/>
                <a:gd name="T10" fmla="*/ 6 w 282"/>
                <a:gd name="T11" fmla="*/ 3 h 253"/>
                <a:gd name="T12" fmla="*/ 6 w 282"/>
                <a:gd name="T13" fmla="*/ 3 h 253"/>
                <a:gd name="T14" fmla="*/ 6 w 282"/>
                <a:gd name="T15" fmla="*/ 3 h 253"/>
                <a:gd name="T16" fmla="*/ 6 w 282"/>
                <a:gd name="T17" fmla="*/ 3 h 253"/>
                <a:gd name="T18" fmla="*/ 6 w 282"/>
                <a:gd name="T19" fmla="*/ 4 h 253"/>
                <a:gd name="T20" fmla="*/ 5 w 282"/>
                <a:gd name="T21" fmla="*/ 4 h 253"/>
                <a:gd name="T22" fmla="*/ 5 w 282"/>
                <a:gd name="T23" fmla="*/ 4 h 253"/>
                <a:gd name="T24" fmla="*/ 5 w 282"/>
                <a:gd name="T25" fmla="*/ 4 h 253"/>
                <a:gd name="T26" fmla="*/ 5 w 282"/>
                <a:gd name="T27" fmla="*/ 4 h 253"/>
                <a:gd name="T28" fmla="*/ 5 w 282"/>
                <a:gd name="T29" fmla="*/ 4 h 253"/>
                <a:gd name="T30" fmla="*/ 5 w 282"/>
                <a:gd name="T31" fmla="*/ 4 h 253"/>
                <a:gd name="T32" fmla="*/ 5 w 282"/>
                <a:gd name="T33" fmla="*/ 4 h 253"/>
                <a:gd name="T34" fmla="*/ 5 w 282"/>
                <a:gd name="T35" fmla="*/ 4 h 253"/>
                <a:gd name="T36" fmla="*/ 5 w 282"/>
                <a:gd name="T37" fmla="*/ 4 h 253"/>
                <a:gd name="T38" fmla="*/ 5 w 282"/>
                <a:gd name="T39" fmla="*/ 4 h 253"/>
                <a:gd name="T40" fmla="*/ 5 w 282"/>
                <a:gd name="T41" fmla="*/ 4 h 253"/>
                <a:gd name="T42" fmla="*/ 6 w 282"/>
                <a:gd name="T43" fmla="*/ 4 h 253"/>
                <a:gd name="T44" fmla="*/ 6 w 282"/>
                <a:gd name="T45" fmla="*/ 4 h 253"/>
                <a:gd name="T46" fmla="*/ 6 w 282"/>
                <a:gd name="T47" fmla="*/ 3 h 253"/>
                <a:gd name="T48" fmla="*/ 7 w 282"/>
                <a:gd name="T49" fmla="*/ 3 h 253"/>
                <a:gd name="T50" fmla="*/ 7 w 282"/>
                <a:gd name="T51" fmla="*/ 3 h 253"/>
                <a:gd name="T52" fmla="*/ 7 w 282"/>
                <a:gd name="T53" fmla="*/ 2 h 253"/>
                <a:gd name="T54" fmla="*/ 7 w 282"/>
                <a:gd name="T55" fmla="*/ 1 h 253"/>
                <a:gd name="T56" fmla="*/ 6 w 282"/>
                <a:gd name="T57" fmla="*/ 1 h 253"/>
                <a:gd name="T58" fmla="*/ 6 w 282"/>
                <a:gd name="T59" fmla="*/ 1 h 253"/>
                <a:gd name="T60" fmla="*/ 5 w 282"/>
                <a:gd name="T61" fmla="*/ 1 h 253"/>
                <a:gd name="T62" fmla="*/ 5 w 282"/>
                <a:gd name="T63" fmla="*/ 1 h 253"/>
                <a:gd name="T64" fmla="*/ 4 w 282"/>
                <a:gd name="T65" fmla="*/ 0 h 253"/>
                <a:gd name="T66" fmla="*/ 4 w 282"/>
                <a:gd name="T67" fmla="*/ 0 h 253"/>
                <a:gd name="T68" fmla="*/ 4 w 282"/>
                <a:gd name="T69" fmla="*/ 0 h 253"/>
                <a:gd name="T70" fmla="*/ 3 w 282"/>
                <a:gd name="T71" fmla="*/ 0 h 253"/>
                <a:gd name="T72" fmla="*/ 2 w 282"/>
                <a:gd name="T73" fmla="*/ 0 h 253"/>
                <a:gd name="T74" fmla="*/ 2 w 282"/>
                <a:gd name="T75" fmla="*/ 0 h 253"/>
                <a:gd name="T76" fmla="*/ 2 w 282"/>
                <a:gd name="T77" fmla="*/ 0 h 253"/>
                <a:gd name="T78" fmla="*/ 1 w 282"/>
                <a:gd name="T79" fmla="*/ 0 h 253"/>
                <a:gd name="T80" fmla="*/ 1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1 w 282"/>
                <a:gd name="T93" fmla="*/ 0 h 253"/>
                <a:gd name="T94" fmla="*/ 1 w 282"/>
                <a:gd name="T95" fmla="*/ 0 h 253"/>
                <a:gd name="T96" fmla="*/ 1 w 282"/>
                <a:gd name="T97" fmla="*/ 0 h 253"/>
                <a:gd name="T98" fmla="*/ 2 w 282"/>
                <a:gd name="T99" fmla="*/ 0 h 253"/>
                <a:gd name="T100" fmla="*/ 2 w 282"/>
                <a:gd name="T101" fmla="*/ 0 h 253"/>
                <a:gd name="T102" fmla="*/ 2 w 282"/>
                <a:gd name="T103" fmla="*/ 0 h 253"/>
                <a:gd name="T104" fmla="*/ 3 w 282"/>
                <a:gd name="T105" fmla="*/ 0 h 253"/>
                <a:gd name="T106" fmla="*/ 3 w 282"/>
                <a:gd name="T107" fmla="*/ 0 h 253"/>
                <a:gd name="T108" fmla="*/ 4 w 282"/>
                <a:gd name="T109" fmla="*/ 1 h 253"/>
                <a:gd name="T110" fmla="*/ 4 w 282"/>
                <a:gd name="T111" fmla="*/ 1 h 253"/>
                <a:gd name="T112" fmla="*/ 4 w 282"/>
                <a:gd name="T113" fmla="*/ 1 h 253"/>
                <a:gd name="T114" fmla="*/ 5 w 282"/>
                <a:gd name="T115" fmla="*/ 1 h 253"/>
                <a:gd name="T116" fmla="*/ 5 w 282"/>
                <a:gd name="T117" fmla="*/ 1 h 253"/>
                <a:gd name="T118" fmla="*/ 5 w 282"/>
                <a:gd name="T119" fmla="*/ 1 h 253"/>
                <a:gd name="T120" fmla="*/ 6 w 282"/>
                <a:gd name="T121" fmla="*/ 1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80"/>
            <p:cNvSpPr>
              <a:spLocks/>
            </p:cNvSpPr>
            <p:nvPr/>
          </p:nvSpPr>
          <p:spPr bwMode="auto">
            <a:xfrm>
              <a:off x="3221" y="3191"/>
              <a:ext cx="45" cy="85"/>
            </a:xfrm>
            <a:custGeom>
              <a:avLst/>
              <a:gdLst>
                <a:gd name="T0" fmla="*/ 0 w 115"/>
                <a:gd name="T1" fmla="*/ 2 h 236"/>
                <a:gd name="T2" fmla="*/ 0 w 115"/>
                <a:gd name="T3" fmla="*/ 3 h 236"/>
                <a:gd name="T4" fmla="*/ 0 w 115"/>
                <a:gd name="T5" fmla="*/ 3 h 236"/>
                <a:gd name="T6" fmla="*/ 0 w 115"/>
                <a:gd name="T7" fmla="*/ 3 h 236"/>
                <a:gd name="T8" fmla="*/ 1 w 115"/>
                <a:gd name="T9" fmla="*/ 3 h 236"/>
                <a:gd name="T10" fmla="*/ 1 w 115"/>
                <a:gd name="T11" fmla="*/ 4 h 236"/>
                <a:gd name="T12" fmla="*/ 2 w 115"/>
                <a:gd name="T13" fmla="*/ 4 h 236"/>
                <a:gd name="T14" fmla="*/ 2 w 115"/>
                <a:gd name="T15" fmla="*/ 4 h 236"/>
                <a:gd name="T16" fmla="*/ 2 w 115"/>
                <a:gd name="T17" fmla="*/ 4 h 236"/>
                <a:gd name="T18" fmla="*/ 2 w 115"/>
                <a:gd name="T19" fmla="*/ 4 h 236"/>
                <a:gd name="T20" fmla="*/ 2 w 115"/>
                <a:gd name="T21" fmla="*/ 4 h 236"/>
                <a:gd name="T22" fmla="*/ 3 w 115"/>
                <a:gd name="T23" fmla="*/ 4 h 236"/>
                <a:gd name="T24" fmla="*/ 3 w 115"/>
                <a:gd name="T25" fmla="*/ 4 h 236"/>
                <a:gd name="T26" fmla="*/ 3 w 115"/>
                <a:gd name="T27" fmla="*/ 4 h 236"/>
                <a:gd name="T28" fmla="*/ 3 w 115"/>
                <a:gd name="T29" fmla="*/ 4 h 236"/>
                <a:gd name="T30" fmla="*/ 2 w 115"/>
                <a:gd name="T31" fmla="*/ 4 h 236"/>
                <a:gd name="T32" fmla="*/ 2 w 115"/>
                <a:gd name="T33" fmla="*/ 4 h 236"/>
                <a:gd name="T34" fmla="*/ 2 w 115"/>
                <a:gd name="T35" fmla="*/ 3 h 236"/>
                <a:gd name="T36" fmla="*/ 2 w 115"/>
                <a:gd name="T37" fmla="*/ 3 h 236"/>
                <a:gd name="T38" fmla="*/ 1 w 115"/>
                <a:gd name="T39" fmla="*/ 3 h 236"/>
                <a:gd name="T40" fmla="*/ 1 w 115"/>
                <a:gd name="T41" fmla="*/ 3 h 236"/>
                <a:gd name="T42" fmla="*/ 1 w 115"/>
                <a:gd name="T43" fmla="*/ 3 h 236"/>
                <a:gd name="T44" fmla="*/ 1 w 115"/>
                <a:gd name="T45" fmla="*/ 2 h 236"/>
                <a:gd name="T46" fmla="*/ 1 w 115"/>
                <a:gd name="T47" fmla="*/ 2 h 236"/>
                <a:gd name="T48" fmla="*/ 1 w 115"/>
                <a:gd name="T49" fmla="*/ 1 h 236"/>
                <a:gd name="T50" fmla="*/ 1 w 115"/>
                <a:gd name="T51" fmla="*/ 1 h 236"/>
                <a:gd name="T52" fmla="*/ 2 w 115"/>
                <a:gd name="T53" fmla="*/ 1 h 236"/>
                <a:gd name="T54" fmla="*/ 2 w 115"/>
                <a:gd name="T55" fmla="*/ 1 h 236"/>
                <a:gd name="T56" fmla="*/ 2 w 115"/>
                <a:gd name="T57" fmla="*/ 0 h 236"/>
                <a:gd name="T58" fmla="*/ 2 w 115"/>
                <a:gd name="T59" fmla="*/ 0 h 236"/>
                <a:gd name="T60" fmla="*/ 3 w 115"/>
                <a:gd name="T61" fmla="*/ 0 h 236"/>
                <a:gd name="T62" fmla="*/ 3 w 115"/>
                <a:gd name="T63" fmla="*/ 0 h 236"/>
                <a:gd name="T64" fmla="*/ 3 w 115"/>
                <a:gd name="T65" fmla="*/ 0 h 236"/>
                <a:gd name="T66" fmla="*/ 2 w 115"/>
                <a:gd name="T67" fmla="*/ 0 h 236"/>
                <a:gd name="T68" fmla="*/ 2 w 115"/>
                <a:gd name="T69" fmla="*/ 0 h 236"/>
                <a:gd name="T70" fmla="*/ 2 w 115"/>
                <a:gd name="T71" fmla="*/ 0 h 236"/>
                <a:gd name="T72" fmla="*/ 1 w 115"/>
                <a:gd name="T73" fmla="*/ 1 h 236"/>
                <a:gd name="T74" fmla="*/ 1 w 115"/>
                <a:gd name="T75" fmla="*/ 1 h 236"/>
                <a:gd name="T76" fmla="*/ 0 w 115"/>
                <a:gd name="T77" fmla="*/ 1 h 236"/>
                <a:gd name="T78" fmla="*/ 0 w 115"/>
                <a:gd name="T79" fmla="*/ 2 h 236"/>
                <a:gd name="T80" fmla="*/ 0 w 115"/>
                <a:gd name="T81" fmla="*/ 2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81"/>
            <p:cNvSpPr>
              <a:spLocks/>
            </p:cNvSpPr>
            <p:nvPr/>
          </p:nvSpPr>
          <p:spPr bwMode="auto">
            <a:xfrm>
              <a:off x="3533" y="3134"/>
              <a:ext cx="96" cy="114"/>
            </a:xfrm>
            <a:custGeom>
              <a:avLst/>
              <a:gdLst>
                <a:gd name="T0" fmla="*/ 5 w 245"/>
                <a:gd name="T1" fmla="*/ 2 h 310"/>
                <a:gd name="T2" fmla="*/ 5 w 245"/>
                <a:gd name="T3" fmla="*/ 3 h 310"/>
                <a:gd name="T4" fmla="*/ 5 w 245"/>
                <a:gd name="T5" fmla="*/ 3 h 310"/>
                <a:gd name="T6" fmla="*/ 5 w 245"/>
                <a:gd name="T7" fmla="*/ 3 h 310"/>
                <a:gd name="T8" fmla="*/ 5 w 245"/>
                <a:gd name="T9" fmla="*/ 4 h 310"/>
                <a:gd name="T10" fmla="*/ 4 w 245"/>
                <a:gd name="T11" fmla="*/ 4 h 310"/>
                <a:gd name="T12" fmla="*/ 4 w 245"/>
                <a:gd name="T13" fmla="*/ 4 h 310"/>
                <a:gd name="T14" fmla="*/ 4 w 245"/>
                <a:gd name="T15" fmla="*/ 5 h 310"/>
                <a:gd name="T16" fmla="*/ 3 w 245"/>
                <a:gd name="T17" fmla="*/ 5 h 310"/>
                <a:gd name="T18" fmla="*/ 3 w 245"/>
                <a:gd name="T19" fmla="*/ 5 h 310"/>
                <a:gd name="T20" fmla="*/ 3 w 245"/>
                <a:gd name="T21" fmla="*/ 6 h 310"/>
                <a:gd name="T22" fmla="*/ 3 w 245"/>
                <a:gd name="T23" fmla="*/ 6 h 310"/>
                <a:gd name="T24" fmla="*/ 3 w 245"/>
                <a:gd name="T25" fmla="*/ 6 h 310"/>
                <a:gd name="T26" fmla="*/ 3 w 245"/>
                <a:gd name="T27" fmla="*/ 6 h 310"/>
                <a:gd name="T28" fmla="*/ 4 w 245"/>
                <a:gd name="T29" fmla="*/ 5 h 310"/>
                <a:gd name="T30" fmla="*/ 4 w 245"/>
                <a:gd name="T31" fmla="*/ 5 h 310"/>
                <a:gd name="T32" fmla="*/ 5 w 245"/>
                <a:gd name="T33" fmla="*/ 4 h 310"/>
                <a:gd name="T34" fmla="*/ 5 w 245"/>
                <a:gd name="T35" fmla="*/ 4 h 310"/>
                <a:gd name="T36" fmla="*/ 6 w 245"/>
                <a:gd name="T37" fmla="*/ 3 h 310"/>
                <a:gd name="T38" fmla="*/ 5 w 245"/>
                <a:gd name="T39" fmla="*/ 3 h 310"/>
                <a:gd name="T40" fmla="*/ 5 w 245"/>
                <a:gd name="T41" fmla="*/ 2 h 310"/>
                <a:gd name="T42" fmla="*/ 5 w 245"/>
                <a:gd name="T43" fmla="*/ 2 h 310"/>
                <a:gd name="T44" fmla="*/ 4 w 245"/>
                <a:gd name="T45" fmla="*/ 1 h 310"/>
                <a:gd name="T46" fmla="*/ 4 w 245"/>
                <a:gd name="T47" fmla="*/ 1 h 310"/>
                <a:gd name="T48" fmla="*/ 3 w 245"/>
                <a:gd name="T49" fmla="*/ 1 h 310"/>
                <a:gd name="T50" fmla="*/ 2 w 245"/>
                <a:gd name="T51" fmla="*/ 0 h 310"/>
                <a:gd name="T52" fmla="*/ 2 w 245"/>
                <a:gd name="T53" fmla="*/ 0 h 310"/>
                <a:gd name="T54" fmla="*/ 1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1 w 245"/>
                <a:gd name="T63" fmla="*/ 0 h 310"/>
                <a:gd name="T64" fmla="*/ 2 w 245"/>
                <a:gd name="T65" fmla="*/ 0 h 310"/>
                <a:gd name="T66" fmla="*/ 2 w 245"/>
                <a:gd name="T67" fmla="*/ 1 h 310"/>
                <a:gd name="T68" fmla="*/ 3 w 245"/>
                <a:gd name="T69" fmla="*/ 1 h 310"/>
                <a:gd name="T70" fmla="*/ 3 w 245"/>
                <a:gd name="T71" fmla="*/ 1 h 310"/>
                <a:gd name="T72" fmla="*/ 4 w 245"/>
                <a:gd name="T73" fmla="*/ 1 h 310"/>
                <a:gd name="T74" fmla="*/ 4 w 245"/>
                <a:gd name="T75" fmla="*/ 2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63" name="Group 82"/>
            <p:cNvGrpSpPr>
              <a:grpSpLocks/>
            </p:cNvGrpSpPr>
            <p:nvPr/>
          </p:nvGrpSpPr>
          <p:grpSpPr bwMode="auto">
            <a:xfrm>
              <a:off x="3334" y="3292"/>
              <a:ext cx="290" cy="352"/>
              <a:chOff x="3774" y="2423"/>
              <a:chExt cx="189" cy="286"/>
            </a:xfrm>
          </p:grpSpPr>
          <p:sp>
            <p:nvSpPr>
              <p:cNvPr id="9278" name="Rectangle 8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Rectangle 8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Rectangle 8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Rectangle 8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Rectangle 8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Rectangle 8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64" name="Group 91"/>
            <p:cNvGrpSpPr>
              <a:grpSpLocks/>
            </p:cNvGrpSpPr>
            <p:nvPr/>
          </p:nvGrpSpPr>
          <p:grpSpPr bwMode="auto">
            <a:xfrm>
              <a:off x="3420" y="3341"/>
              <a:ext cx="105" cy="46"/>
              <a:chOff x="3420" y="3341"/>
              <a:chExt cx="105" cy="46"/>
            </a:xfrm>
          </p:grpSpPr>
          <p:sp>
            <p:nvSpPr>
              <p:cNvPr id="9276" name="Rectangle 8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7" name="Rectangle 9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65" name="Group 92"/>
            <p:cNvGrpSpPr>
              <a:grpSpLocks/>
            </p:cNvGrpSpPr>
            <p:nvPr/>
          </p:nvGrpSpPr>
          <p:grpSpPr bwMode="auto">
            <a:xfrm>
              <a:off x="3409" y="3398"/>
              <a:ext cx="135" cy="46"/>
              <a:chOff x="3420" y="3341"/>
              <a:chExt cx="105" cy="46"/>
            </a:xfrm>
          </p:grpSpPr>
          <p:sp>
            <p:nvSpPr>
              <p:cNvPr id="9274" name="Rectangle 93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5" name="Rectangle 94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66" name="Group 95"/>
            <p:cNvGrpSpPr>
              <a:grpSpLocks/>
            </p:cNvGrpSpPr>
            <p:nvPr/>
          </p:nvGrpSpPr>
          <p:grpSpPr bwMode="auto">
            <a:xfrm>
              <a:off x="3392" y="3455"/>
              <a:ext cx="168" cy="46"/>
              <a:chOff x="3420" y="3341"/>
              <a:chExt cx="105" cy="46"/>
            </a:xfrm>
          </p:grpSpPr>
          <p:sp>
            <p:nvSpPr>
              <p:cNvPr id="9272" name="Rectangle 96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Rectangle 97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67" name="Group 98"/>
            <p:cNvGrpSpPr>
              <a:grpSpLocks/>
            </p:cNvGrpSpPr>
            <p:nvPr/>
          </p:nvGrpSpPr>
          <p:grpSpPr bwMode="auto">
            <a:xfrm>
              <a:off x="3378" y="3512"/>
              <a:ext cx="203" cy="46"/>
              <a:chOff x="3420" y="3341"/>
              <a:chExt cx="105" cy="46"/>
            </a:xfrm>
          </p:grpSpPr>
          <p:sp>
            <p:nvSpPr>
              <p:cNvPr id="9270" name="Rectangle 9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1" name="Rectangle 10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68" name="Rectangle 102"/>
            <p:cNvSpPr>
              <a:spLocks noChangeArrowheads="1"/>
            </p:cNvSpPr>
            <p:nvPr/>
          </p:nvSpPr>
          <p:spPr bwMode="auto">
            <a:xfrm>
              <a:off x="3363" y="3561"/>
              <a:ext cx="226" cy="3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Rectangle 103"/>
            <p:cNvSpPr>
              <a:spLocks noChangeArrowheads="1"/>
            </p:cNvSpPr>
            <p:nvPr/>
          </p:nvSpPr>
          <p:spPr bwMode="auto">
            <a:xfrm>
              <a:off x="3382" y="3580"/>
              <a:ext cx="232" cy="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C9E2E8F8-9058-4920-AE53-7DE1807D039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What’s the Internet: “nuts and bolts” view</a:t>
            </a:r>
            <a:endParaRPr lang="en-US" smtClean="0"/>
          </a:p>
        </p:txBody>
      </p:sp>
      <p:sp>
        <p:nvSpPr>
          <p:cNvPr id="20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419600" cy="5132388"/>
          </a:xfrm>
        </p:spPr>
        <p:txBody>
          <a:bodyPr/>
          <a:lstStyle/>
          <a:p>
            <a:r>
              <a:rPr lang="en-US" sz="2400" i="1" smtClean="0">
                <a:solidFill>
                  <a:srgbClr val="FF0000"/>
                </a:solidFill>
              </a:rPr>
              <a:t>protocols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control sending, receiving of msgs</a:t>
            </a:r>
          </a:p>
          <a:p>
            <a:pPr lvl="1"/>
            <a:r>
              <a:rPr lang="en-US" sz="2000" smtClean="0"/>
              <a:t>e.g., TCP, IP, HTTP, Skype,  Ethernet</a:t>
            </a:r>
          </a:p>
          <a:p>
            <a:r>
              <a:rPr lang="en-US" sz="2400" i="1" smtClean="0">
                <a:solidFill>
                  <a:srgbClr val="FF0000"/>
                </a:solidFill>
              </a:rPr>
              <a:t>Internet: </a:t>
            </a:r>
            <a:r>
              <a:rPr lang="en-US" sz="2400" smtClean="0">
                <a:solidFill>
                  <a:srgbClr val="FF0000"/>
                </a:solidFill>
              </a:rPr>
              <a:t>“network of networks”</a:t>
            </a:r>
          </a:p>
          <a:p>
            <a:pPr lvl="1"/>
            <a:r>
              <a:rPr lang="en-US" sz="2000" smtClean="0"/>
              <a:t>loosely hierarchical</a:t>
            </a:r>
          </a:p>
          <a:p>
            <a:pPr lvl="1"/>
            <a:r>
              <a:rPr lang="en-US" sz="2000" smtClean="0"/>
              <a:t>public Internet versus private intranet</a:t>
            </a:r>
          </a:p>
          <a:p>
            <a:r>
              <a:rPr lang="en-US" sz="2400" smtClean="0"/>
              <a:t>Internet standards</a:t>
            </a:r>
          </a:p>
          <a:p>
            <a:pPr lvl="1"/>
            <a:r>
              <a:rPr lang="en-US" sz="2000" smtClean="0"/>
              <a:t>RFC: Request for comments</a:t>
            </a:r>
          </a:p>
          <a:p>
            <a:pPr lvl="1"/>
            <a:r>
              <a:rPr lang="en-US" sz="2000" smtClean="0"/>
              <a:t>IETF: Internet Engineering Task Force</a:t>
            </a:r>
          </a:p>
        </p:txBody>
      </p:sp>
      <p:grpSp>
        <p:nvGrpSpPr>
          <p:cNvPr id="2067" name="Group 260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2068" name="Freeform 261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262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1748 w 765"/>
                <a:gd name="T1" fmla="*/ 42 h 459"/>
                <a:gd name="T2" fmla="*/ 1185 w 765"/>
                <a:gd name="T3" fmla="*/ 294 h 459"/>
                <a:gd name="T4" fmla="*/ 396 w 765"/>
                <a:gd name="T5" fmla="*/ 421 h 459"/>
                <a:gd name="T6" fmla="*/ 57 w 765"/>
                <a:gd name="T7" fmla="*/ 1421 h 459"/>
                <a:gd name="T8" fmla="*/ 741 w 765"/>
                <a:gd name="T9" fmla="*/ 1874 h 459"/>
                <a:gd name="T10" fmla="*/ 1425 w 765"/>
                <a:gd name="T11" fmla="*/ 1801 h 459"/>
                <a:gd name="T12" fmla="*/ 2405 w 765"/>
                <a:gd name="T13" fmla="*/ 1874 h 459"/>
                <a:gd name="T14" fmla="*/ 2878 w 765"/>
                <a:gd name="T15" fmla="*/ 1834 h 459"/>
                <a:gd name="T16" fmla="*/ 3098 w 765"/>
                <a:gd name="T17" fmla="*/ 1570 h 459"/>
                <a:gd name="T18" fmla="*/ 3092 w 765"/>
                <a:gd name="T19" fmla="*/ 668 h 459"/>
                <a:gd name="T20" fmla="*/ 2729 w 765"/>
                <a:gd name="T21" fmla="*/ 143 h 459"/>
                <a:gd name="T22" fmla="*/ 1748 w 765"/>
                <a:gd name="T23" fmla="*/ 42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263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1" name="Group 264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2373" name="Rectangle 26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" name="AutoShape 26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2072" name="Group 267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2343" name="Line 26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44" name="Line 26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45" name="Line 27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46" name="Line 27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47" name="Line 27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48" name="Line 27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49" name="Line 27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0" name="Line 27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1" name="Line 27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2" name="Line 27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3" name="Line 27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4" name="Line 27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5" name="Line 28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6" name="Line 28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7" name="Line 28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358" name="Group 28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369" name="Line 28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70" name="Line 2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71" name="Line 28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72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59" name="Group 28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365" name="Line 28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66" name="Line 2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67" name="Line 29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68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60" name="Group 29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361" name="Line 29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62" name="Line 2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63" name="Line 29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64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73" name="Group 298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2340" name="Picture 299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41" name="Line 300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" name="Line 301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74" name="Picture 302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75" name="Group 303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2061" name="Object 30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61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2062" name="Object 30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62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2076" name="Group 306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2327" name="Oval 3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8" name="Line 3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9" name="Line 3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0" name="Rectangle 3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31" name="Oval 3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32" name="Group 3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37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8" name="Line 3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9" name="Line 3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33" name="Group 3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34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5" name="Line 3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6" name="Line 3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77" name="Group 320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2314" name="Oval 3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" name="Line 3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6" name="Line 3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7" name="Rectangle 3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18" name="Oval 3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19" name="Group 3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24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5" name="Line 3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6" name="Line 3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20" name="Group 3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21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2" name="Line 3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3" name="Line 3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78" name="Group 334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2301" name="Oval 3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2" name="Line 3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3" name="Line 3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4" name="Rectangle 3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05" name="Oval 3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06" name="Group 3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11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2" name="Line 3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3" name="Line 3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07" name="Group 3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08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9" name="Line 3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0" name="Line 3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79" name="Group 348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2288" name="Oval 3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9" name="Line 3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0" name="Line 3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1" name="Rectangle 3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92" name="Oval 3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93" name="Group 3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98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9" name="Line 3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0" name="Line 3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94" name="Group 3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95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6" name="Line 3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7" name="Line 3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0" name="Group 362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2275" name="Oval 3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" name="Line 3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7" name="Line 3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8" name="Rectangle 3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79" name="Oval 3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80" name="Group 3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85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6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7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81" name="Group 3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82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3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4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1" name="Group 376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2262" name="Oval 3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" name="Line 3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" name="Line 3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" name="Rectangle 3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66" name="Oval 3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67" name="Group 3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72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" name="Line 3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4" name="Line 3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8" name="Group 3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69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0" name="Line 3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1" name="Line 3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2" name="Group 390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2249" name="Oval 3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0" name="Line 3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1" name="Line 3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2" name="Rectangle 3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53" name="Oval 3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4" name="Group 3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59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" name="Line 3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" name="Line 3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55" name="Group 4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56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" name="Line 4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" name="Line 4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3" name="Group 404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2236" name="Oval 4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7" name="Line 4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8" name="Line 4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9" name="Rectangle 4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40" name="Oval 4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41" name="Group 4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46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7" name="Line 4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8" name="Line 4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42" name="Group 4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43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4" name="Line 4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5" name="Line 4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4" name="Group 418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2223" name="Oval 4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4" name="Line 4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5" name="Line 4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6" name="Rectangle 4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27" name="Oval 4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28" name="Group 4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33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4" name="Line 4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5" name="Line 4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29" name="Group 4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30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1" name="Line 4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2" name="Line 4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85" name="Line 432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Line 433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Line 434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Line 435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Line 436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90" name="Group 437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2059" name="Object 43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59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2060" name="Object 43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60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2091" name="Group 440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2206" name="Picture 441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07" name="Freeform 44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" name="Freeform 44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" name="Freeform 44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Freeform 44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" name="Freeform 44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" name="Freeform 44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" name="Freeform 44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0 h 187"/>
                  <a:gd name="T28" fmla="*/ 0 w 83"/>
                  <a:gd name="T29" fmla="*/ 0 h 187"/>
                  <a:gd name="T30" fmla="*/ 0 w 83"/>
                  <a:gd name="T31" fmla="*/ 0 h 187"/>
                  <a:gd name="T32" fmla="*/ 0 w 83"/>
                  <a:gd name="T33" fmla="*/ 0 h 187"/>
                  <a:gd name="T34" fmla="*/ 0 w 83"/>
                  <a:gd name="T35" fmla="*/ 0 h 187"/>
                  <a:gd name="T36" fmla="*/ 0 w 83"/>
                  <a:gd name="T37" fmla="*/ 0 h 187"/>
                  <a:gd name="T38" fmla="*/ 0 w 83"/>
                  <a:gd name="T39" fmla="*/ 0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" name="Freeform 44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0 h 94"/>
                  <a:gd name="T30" fmla="*/ 0 w 44"/>
                  <a:gd name="T31" fmla="*/ 0 h 94"/>
                  <a:gd name="T32" fmla="*/ 0 w 44"/>
                  <a:gd name="T33" fmla="*/ 0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" name="Freeform 45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" name="Freeform 45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" name="Freeform 45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Freeform 45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" name="Freeform 45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" name="Freeform 45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" name="Freeform 45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" name="Freeform 45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2050" name="Object 458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2050" name="Clip" r:id="rId11" imgW="1305000" imgH="1085760" progId="">
                <p:embed/>
              </p:oleObj>
            </a:graphicData>
          </a:graphic>
        </p:graphicFrame>
        <p:sp>
          <p:nvSpPr>
            <p:cNvPr id="2092" name="Line 459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Line 460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61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Line 462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96" name="Group 463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2198" name="AutoShape 46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9" name="Rectangle 46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0" name="Rectangle 46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" name="AutoShape 46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" name="Line 46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3" name="Line 46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4" name="Rectangle 47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5" name="Rectangle 47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97" name="Line 472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8" name="Line 473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99" name="Group 474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2185" name="Oval 47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6" name="Line 47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7" name="Line 47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8" name="Rectangle 47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89" name="Oval 47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90" name="Group 48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95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6" name="Line 4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7" name="Line 4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91" name="Group 48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92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3" name="Line 4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4" name="Line 4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00" name="Group 488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2172" name="Oval 48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" name="Line 49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" name="Line 49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" name="Rectangle 49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76" name="Oval 49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77" name="Group 49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82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3" name="Line 49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4" name="Line 49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78" name="Group 49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79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0" name="Line 5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1" name="Line 5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01" name="Group 502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2159" name="Oval 50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" name="Line 50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" name="Line 50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" name="Rectangle 50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3" name="Oval 50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64" name="Group 50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9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0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1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65" name="Group 51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6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7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8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02" name="Line 516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Line 517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Line 518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Line 519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Line 520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Line 521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Line 522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Line 523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Line 524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Line 525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1" name="Object 526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2051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2052" name="Object 527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2052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2053" name="Object 528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2053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2054" name="Object 529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2054" name="Clip" r:id="rId15" imgW="1305000" imgH="1085760" progId="">
                <p:embed/>
              </p:oleObj>
            </a:graphicData>
          </a:graphic>
        </p:graphicFrame>
        <p:grpSp>
          <p:nvGrpSpPr>
            <p:cNvPr id="2112" name="Group 530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2057" name="Object 53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57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2058" name="Object 53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58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2113" name="Group 533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2055" name="Object 53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55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2056" name="Object 53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56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2114" name="Group 536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2142" name="Picture 537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43" name="Freeform 538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539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Freeform 540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541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Freeform 542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543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Freeform 544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0 h 187"/>
                  <a:gd name="T28" fmla="*/ 0 w 83"/>
                  <a:gd name="T29" fmla="*/ 0 h 187"/>
                  <a:gd name="T30" fmla="*/ 0 w 83"/>
                  <a:gd name="T31" fmla="*/ 0 h 187"/>
                  <a:gd name="T32" fmla="*/ 0 w 83"/>
                  <a:gd name="T33" fmla="*/ 0 h 187"/>
                  <a:gd name="T34" fmla="*/ 0 w 83"/>
                  <a:gd name="T35" fmla="*/ 0 h 187"/>
                  <a:gd name="T36" fmla="*/ 0 w 83"/>
                  <a:gd name="T37" fmla="*/ 0 h 187"/>
                  <a:gd name="T38" fmla="*/ 0 w 83"/>
                  <a:gd name="T39" fmla="*/ 0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545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0 h 94"/>
                  <a:gd name="T30" fmla="*/ 0 w 44"/>
                  <a:gd name="T31" fmla="*/ 0 h 94"/>
                  <a:gd name="T32" fmla="*/ 0 w 44"/>
                  <a:gd name="T33" fmla="*/ 0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Freeform 546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Freeform 547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Freeform 548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549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Freeform 550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Freeform 551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Freeform 552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Freeform 553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15" name="Line 554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Line 555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17" name="Group 556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2134" name="AutoShape 55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5" name="Rectangle 55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6" name="Rectangle 55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7" name="AutoShape 56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8" name="Line 56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9" name="Line 56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" name="Rectangle 56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" name="Rectangle 56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18" name="Line 565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Line 566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Line 567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Line 568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Line 569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Line 570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Line 571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Line 572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Line 573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Line 574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Line 575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Text Box 576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2130" name="Text Box 577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2131" name="Text Box 578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2132" name="Text Box 579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2133" name="Text Box 580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CD8F9D70-6D58-48B6-9502-5F9AA4E6B01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What’s the Internet: a service view</a:t>
            </a:r>
            <a:endParaRPr lang="en-US" smtClean="0"/>
          </a:p>
        </p:txBody>
      </p:sp>
      <p:sp>
        <p:nvSpPr>
          <p:cNvPr id="30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233488"/>
            <a:ext cx="4640263" cy="5145087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communication </a:t>
            </a:r>
            <a:r>
              <a:rPr lang="en-US" sz="2400" i="1" smtClean="0">
                <a:solidFill>
                  <a:srgbClr val="FF0000"/>
                </a:solidFill>
              </a:rPr>
              <a:t>infrastructure </a:t>
            </a:r>
            <a:r>
              <a:rPr lang="en-US" sz="2400" smtClean="0"/>
              <a:t>enables distributed applications:</a:t>
            </a:r>
          </a:p>
          <a:p>
            <a:pPr lvl="1"/>
            <a:r>
              <a:rPr lang="en-US" smtClean="0"/>
              <a:t>Web, VoIP, email, games, e-commerce, file sharing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communication services provided to apps:</a:t>
            </a:r>
            <a:endParaRPr lang="en-US" sz="2400" smtClean="0"/>
          </a:p>
          <a:p>
            <a:pPr lvl="1"/>
            <a:r>
              <a:rPr lang="en-US" smtClean="0"/>
              <a:t>reliable data delivery from source to destination</a:t>
            </a:r>
          </a:p>
          <a:p>
            <a:pPr lvl="1"/>
            <a:r>
              <a:rPr lang="en-US" smtClean="0"/>
              <a:t>“best effort” (unreliable) data delivery</a:t>
            </a:r>
          </a:p>
        </p:txBody>
      </p:sp>
      <p:grpSp>
        <p:nvGrpSpPr>
          <p:cNvPr id="3091" name="Group 583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3092" name="Freeform 26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26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1748 w 765"/>
                <a:gd name="T1" fmla="*/ 42 h 459"/>
                <a:gd name="T2" fmla="*/ 1185 w 765"/>
                <a:gd name="T3" fmla="*/ 294 h 459"/>
                <a:gd name="T4" fmla="*/ 396 w 765"/>
                <a:gd name="T5" fmla="*/ 421 h 459"/>
                <a:gd name="T6" fmla="*/ 57 w 765"/>
                <a:gd name="T7" fmla="*/ 1421 h 459"/>
                <a:gd name="T8" fmla="*/ 741 w 765"/>
                <a:gd name="T9" fmla="*/ 1874 h 459"/>
                <a:gd name="T10" fmla="*/ 1425 w 765"/>
                <a:gd name="T11" fmla="*/ 1801 h 459"/>
                <a:gd name="T12" fmla="*/ 2405 w 765"/>
                <a:gd name="T13" fmla="*/ 1874 h 459"/>
                <a:gd name="T14" fmla="*/ 2878 w 765"/>
                <a:gd name="T15" fmla="*/ 1834 h 459"/>
                <a:gd name="T16" fmla="*/ 3098 w 765"/>
                <a:gd name="T17" fmla="*/ 1570 h 459"/>
                <a:gd name="T18" fmla="*/ 3092 w 765"/>
                <a:gd name="T19" fmla="*/ 668 h 459"/>
                <a:gd name="T20" fmla="*/ 2729 w 765"/>
                <a:gd name="T21" fmla="*/ 143 h 459"/>
                <a:gd name="T22" fmla="*/ 1748 w 765"/>
                <a:gd name="T23" fmla="*/ 42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6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5" name="Group 26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3392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3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3096" name="Group 26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3362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3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4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5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6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7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8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0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1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2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3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4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5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6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377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388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9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90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91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78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384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5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6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7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79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380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1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2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3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97" name="Group 30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3359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60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1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098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99" name="Group 30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3085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85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086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86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100" name="Group 30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3346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7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9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50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51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56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7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52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5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4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5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1" name="Group 32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3333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5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6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37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38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43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4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5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39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40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1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2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2" name="Group 33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3320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1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2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3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24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25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30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1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2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26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27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8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9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3" name="Group 35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3307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9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0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11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12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17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8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9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13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14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5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6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4" name="Group 36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3294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98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99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04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5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6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00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01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2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3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5" name="Group 37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3281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85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86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9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7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88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0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6" name="Group 39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3268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9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0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1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72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73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78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4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75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6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7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7" name="Group 40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3255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8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59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60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65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6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7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61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6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3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4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8" name="Group 42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3242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3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4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5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46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47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52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3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4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48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49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0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1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109" name="Line 43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Line 43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43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Line 43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Line 43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14" name="Group 43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3083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83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084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84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3115" name="Group 44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3225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26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0 h 187"/>
                  <a:gd name="T28" fmla="*/ 0 w 83"/>
                  <a:gd name="T29" fmla="*/ 0 h 187"/>
                  <a:gd name="T30" fmla="*/ 0 w 83"/>
                  <a:gd name="T31" fmla="*/ 0 h 187"/>
                  <a:gd name="T32" fmla="*/ 0 w 83"/>
                  <a:gd name="T33" fmla="*/ 0 h 187"/>
                  <a:gd name="T34" fmla="*/ 0 w 83"/>
                  <a:gd name="T35" fmla="*/ 0 h 187"/>
                  <a:gd name="T36" fmla="*/ 0 w 83"/>
                  <a:gd name="T37" fmla="*/ 0 h 187"/>
                  <a:gd name="T38" fmla="*/ 0 w 83"/>
                  <a:gd name="T39" fmla="*/ 0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0 h 94"/>
                  <a:gd name="T30" fmla="*/ 0 w 44"/>
                  <a:gd name="T31" fmla="*/ 0 h 94"/>
                  <a:gd name="T32" fmla="*/ 0 w 44"/>
                  <a:gd name="T33" fmla="*/ 0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074" name="Object 46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3074" name="Clip" r:id="rId11" imgW="1305000" imgH="1085760" progId="">
                <p:embed/>
              </p:oleObj>
            </a:graphicData>
          </a:graphic>
        </p:graphicFrame>
        <p:sp>
          <p:nvSpPr>
            <p:cNvPr id="3116" name="Line 46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Line 46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46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Line 46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0" name="Group 46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3217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8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9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0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1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2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3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4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21" name="Line 47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Line 47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3" name="Group 47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3204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5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6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7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08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9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14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10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11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2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3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24" name="Group 49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3191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2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3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4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95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96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01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2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3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7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98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9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0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25" name="Group 50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3178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82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83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88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9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0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84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85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7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126" name="Line 51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1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2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52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Line 52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Line 52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Line 52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Line 52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Line 52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Line 52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75" name="Object 52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3075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076" name="Object 52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3076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3077" name="Object 53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3077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3078" name="Object 53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3078" name="Clip" r:id="rId15" imgW="1305000" imgH="1085760" progId="">
                <p:embed/>
              </p:oleObj>
            </a:graphicData>
          </a:graphic>
        </p:graphicFrame>
        <p:grpSp>
          <p:nvGrpSpPr>
            <p:cNvPr id="3136" name="Group 53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3081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8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3082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8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3137" name="Group 53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3079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79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3080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80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3138" name="Group 53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3161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62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0 h 187"/>
                  <a:gd name="T28" fmla="*/ 0 w 83"/>
                  <a:gd name="T29" fmla="*/ 0 h 187"/>
                  <a:gd name="T30" fmla="*/ 0 w 83"/>
                  <a:gd name="T31" fmla="*/ 0 h 187"/>
                  <a:gd name="T32" fmla="*/ 0 w 83"/>
                  <a:gd name="T33" fmla="*/ 0 h 187"/>
                  <a:gd name="T34" fmla="*/ 0 w 83"/>
                  <a:gd name="T35" fmla="*/ 0 h 187"/>
                  <a:gd name="T36" fmla="*/ 0 w 83"/>
                  <a:gd name="T37" fmla="*/ 0 h 187"/>
                  <a:gd name="T38" fmla="*/ 0 w 83"/>
                  <a:gd name="T39" fmla="*/ 0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0 h 94"/>
                  <a:gd name="T30" fmla="*/ 0 w 44"/>
                  <a:gd name="T31" fmla="*/ 0 h 94"/>
                  <a:gd name="T32" fmla="*/ 0 w 44"/>
                  <a:gd name="T33" fmla="*/ 0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39" name="Line 55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Line 55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41" name="Group 55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3153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4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6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7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8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9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0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42" name="Line 56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Line 56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Line 569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Line 57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Line 57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Line 57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Line 57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Line 57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Line 57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Line 57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Line 57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55DD2641-A507-4A92-A8D3-1F9E899E9FFC}" type="slidenum">
              <a:rPr lang="en-US" smtClean="0"/>
              <a:pPr/>
              <a:t>4</a:t>
            </a:fld>
            <a:endParaRPr lang="en-US" smtClean="0"/>
          </a:p>
        </p:txBody>
      </p:sp>
      <p:grpSp>
        <p:nvGrpSpPr>
          <p:cNvPr id="2" name="Group 871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4410" name="Freeform 55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" name="Freeform 55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1748 w 765"/>
                <a:gd name="T1" fmla="*/ 42 h 459"/>
                <a:gd name="T2" fmla="*/ 1185 w 765"/>
                <a:gd name="T3" fmla="*/ 294 h 459"/>
                <a:gd name="T4" fmla="*/ 396 w 765"/>
                <a:gd name="T5" fmla="*/ 421 h 459"/>
                <a:gd name="T6" fmla="*/ 57 w 765"/>
                <a:gd name="T7" fmla="*/ 1421 h 459"/>
                <a:gd name="T8" fmla="*/ 741 w 765"/>
                <a:gd name="T9" fmla="*/ 1874 h 459"/>
                <a:gd name="T10" fmla="*/ 1425 w 765"/>
                <a:gd name="T11" fmla="*/ 1801 h 459"/>
                <a:gd name="T12" fmla="*/ 2405 w 765"/>
                <a:gd name="T13" fmla="*/ 1874 h 459"/>
                <a:gd name="T14" fmla="*/ 2878 w 765"/>
                <a:gd name="T15" fmla="*/ 1834 h 459"/>
                <a:gd name="T16" fmla="*/ 3098 w 765"/>
                <a:gd name="T17" fmla="*/ 1570 h 459"/>
                <a:gd name="T18" fmla="*/ 3092 w 765"/>
                <a:gd name="T19" fmla="*/ 668 h 459"/>
                <a:gd name="T20" fmla="*/ 2729 w 765"/>
                <a:gd name="T21" fmla="*/ 143 h 459"/>
                <a:gd name="T22" fmla="*/ 1748 w 765"/>
                <a:gd name="T23" fmla="*/ 42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" name="Freeform 55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13" name="Group 55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4420" name="Rectangle 55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" name="AutoShape 55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414" name="Line 72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" name="Line 75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" name="Freeform 75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" name="Line 86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" name="Line 86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" name="Line 72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 closer look at network structure: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7513" y="1381125"/>
            <a:ext cx="3810000" cy="28194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network edge:</a:t>
            </a:r>
            <a:r>
              <a:rPr lang="en-US" smtClean="0"/>
              <a:t> applications and hosts</a:t>
            </a:r>
          </a:p>
        </p:txBody>
      </p:sp>
      <p:grpSp>
        <p:nvGrpSpPr>
          <p:cNvPr id="4" name="Group 868"/>
          <p:cNvGrpSpPr>
            <a:grpSpLocks/>
          </p:cNvGrpSpPr>
          <p:nvPr/>
        </p:nvGrpSpPr>
        <p:grpSpPr bwMode="auto">
          <a:xfrm>
            <a:off x="5103813" y="1658938"/>
            <a:ext cx="3021012" cy="3981450"/>
            <a:chOff x="3189" y="1069"/>
            <a:chExt cx="1903" cy="2508"/>
          </a:xfrm>
        </p:grpSpPr>
        <p:grpSp>
          <p:nvGrpSpPr>
            <p:cNvPr id="4383" name="Group 59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4407" name="Picture 59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8" name="Line 59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" name="Line 59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384" name="Picture 59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85" name="Group 59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4109" name="Object 59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109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4110" name="Object 59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110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4386" name="Group 72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4107" name="Object 7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107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4108" name="Object 7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108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4098" name="Object 75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4098" name="Clip" r:id="rId10" imgW="1305000" imgH="1085760" progId="">
                <p:embed/>
              </p:oleObj>
            </a:graphicData>
          </a:graphic>
        </p:graphicFrame>
        <p:grpSp>
          <p:nvGrpSpPr>
            <p:cNvPr id="4387" name="Group 75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4399" name="AutoShape 7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0" name="Rectangle 7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1" name="Rectangle 7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2" name="AutoShape 7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3" name="Line 7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" name="Line 7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" name="Rectangle 7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" name="Rectangle 7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4099" name="Object 81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4099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4100" name="Object 81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4100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4101" name="Object 82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4101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4102" name="Object 82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4102" name="Clip" r:id="rId14" imgW="1305000" imgH="1085760" progId="">
                <p:embed/>
              </p:oleObj>
            </a:graphicData>
          </a:graphic>
        </p:graphicFrame>
        <p:grpSp>
          <p:nvGrpSpPr>
            <p:cNvPr id="4388" name="Group 82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4105" name="Object 82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105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4106" name="Object 82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106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4389" name="Group 82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4103" name="Object 8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103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4104" name="Object 8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104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4390" name="Group 84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4391" name="AutoShape 8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2" name="Rectangle 8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3" name="Rectangle 8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4" name="AutoShape 8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5" name="Line 8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6" name="Line 8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7" name="Rectangle 8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8" name="Rectangle 8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869"/>
          <p:cNvGrpSpPr>
            <a:grpSpLocks/>
          </p:cNvGrpSpPr>
          <p:nvPr/>
        </p:nvGrpSpPr>
        <p:grpSpPr bwMode="auto">
          <a:xfrm>
            <a:off x="5454650" y="1822450"/>
            <a:ext cx="2538413" cy="3589338"/>
            <a:chOff x="3418" y="1154"/>
            <a:chExt cx="1599" cy="2261"/>
          </a:xfrm>
        </p:grpSpPr>
        <p:grpSp>
          <p:nvGrpSpPr>
            <p:cNvPr id="4245" name="Group 55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4353" name="Line 5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54" name="Line 5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55" name="Line 5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56" name="Line 5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57" name="Line 5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58" name="Line 5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59" name="Line 5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0" name="Line 5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1" name="Line 5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2" name="Line 5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3" name="Line 5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4" name="Line 5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5" name="Line 5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6" name="Line 5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7" name="Line 5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368" name="Group 5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379" name="Line 5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0" name="Line 5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1" name="Line 5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2" name="Line 5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69" name="Group 5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375" name="Line 5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76" name="Line 5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77" name="Line 5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78" name="Line 5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70" name="Group 5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371" name="Line 5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72" name="Line 5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73" name="Line 5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74" name="Line 5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46" name="Group 69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4340" name="Oval 6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1" name="Line 6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2" name="Line 6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3" name="Rectangle 7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344" name="Oval 7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345" name="Group 7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50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1" name="Line 7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2" name="Line 7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46" name="Group 7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47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48" name="Line 7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49" name="Line 7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47" name="Group 71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4327" name="Oval 7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8" name="Line 7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9" name="Line 7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0" name="Rectangle 7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331" name="Oval 7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332" name="Group 7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37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8" name="Line 7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9" name="Line 7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33" name="Group 7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34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5" name="Line 7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6" name="Line 7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48" name="Group 73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4310" name="Picture 733" descr="31u_bnrz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11" name="Freeform 73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" name="Freeform 73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" name="Freeform 73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" name="Freeform 73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" name="Freeform 73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" name="Freeform 73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" name="Freeform 74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0 h 187"/>
                  <a:gd name="T28" fmla="*/ 0 w 83"/>
                  <a:gd name="T29" fmla="*/ 0 h 187"/>
                  <a:gd name="T30" fmla="*/ 0 w 83"/>
                  <a:gd name="T31" fmla="*/ 0 h 187"/>
                  <a:gd name="T32" fmla="*/ 0 w 83"/>
                  <a:gd name="T33" fmla="*/ 0 h 187"/>
                  <a:gd name="T34" fmla="*/ 0 w 83"/>
                  <a:gd name="T35" fmla="*/ 0 h 187"/>
                  <a:gd name="T36" fmla="*/ 0 w 83"/>
                  <a:gd name="T37" fmla="*/ 0 h 187"/>
                  <a:gd name="T38" fmla="*/ 0 w 83"/>
                  <a:gd name="T39" fmla="*/ 0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" name="Freeform 74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0 h 94"/>
                  <a:gd name="T30" fmla="*/ 0 w 44"/>
                  <a:gd name="T31" fmla="*/ 0 h 94"/>
                  <a:gd name="T32" fmla="*/ 0 w 44"/>
                  <a:gd name="T33" fmla="*/ 0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" name="Freeform 74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" name="Freeform 74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" name="Freeform 74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" name="Freeform 74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" name="Freeform 74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" name="Freeform 74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" name="Freeform 74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" name="Freeform 74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49" name="Line 75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0" name="Line 75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1" name="Line 76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2" name="Line 76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53" name="Group 76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4297" name="Oval 7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98" name="Line 7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99" name="Line 7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0" name="Rectangle 7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301" name="Oval 7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302" name="Group 7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07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8" name="Line 7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9" name="Line 7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03" name="Group 7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04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5" name="Line 7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6" name="Line 7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54" name="Group 79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4284" name="Oval 7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5" name="Line 7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6" name="Line 7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7" name="Rectangle 7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288" name="Oval 7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89" name="Group 8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94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5" name="Line 8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6" name="Line 8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90" name="Group 8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91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2" name="Line 8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3" name="Line 8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255" name="Line 81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" name="Line 81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" name="Line 81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" name="Line 81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" name="Line 81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" name="Line 81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" name="Line 81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62" name="Group 82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4267" name="Picture 829" descr="31u_bnrz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68" name="Freeform 83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" name="Freeform 83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" name="Freeform 83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" name="Freeform 83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" name="Freeform 83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" name="Freeform 83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" name="Freeform 83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0 h 187"/>
                  <a:gd name="T28" fmla="*/ 0 w 83"/>
                  <a:gd name="T29" fmla="*/ 0 h 187"/>
                  <a:gd name="T30" fmla="*/ 0 w 83"/>
                  <a:gd name="T31" fmla="*/ 0 h 187"/>
                  <a:gd name="T32" fmla="*/ 0 w 83"/>
                  <a:gd name="T33" fmla="*/ 0 h 187"/>
                  <a:gd name="T34" fmla="*/ 0 w 83"/>
                  <a:gd name="T35" fmla="*/ 0 h 187"/>
                  <a:gd name="T36" fmla="*/ 0 w 83"/>
                  <a:gd name="T37" fmla="*/ 0 h 187"/>
                  <a:gd name="T38" fmla="*/ 0 w 83"/>
                  <a:gd name="T39" fmla="*/ 0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" name="Freeform 83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0 h 94"/>
                  <a:gd name="T30" fmla="*/ 0 w 44"/>
                  <a:gd name="T31" fmla="*/ 0 h 94"/>
                  <a:gd name="T32" fmla="*/ 0 w 44"/>
                  <a:gd name="T33" fmla="*/ 0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" name="Freeform 83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" name="Freeform 83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" name="Freeform 84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" name="Freeform 84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" name="Freeform 84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" name="Freeform 84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" name="Freeform 84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" name="Freeform 84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63" name="Line 84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" name="Line 84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" name="Line 85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" name="Line 86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870"/>
          <p:cNvGrpSpPr>
            <a:grpSpLocks/>
          </p:cNvGrpSpPr>
          <p:nvPr/>
        </p:nvGrpSpPr>
        <p:grpSpPr bwMode="auto">
          <a:xfrm>
            <a:off x="6443663" y="2190750"/>
            <a:ext cx="1590675" cy="2716213"/>
            <a:chOff x="4059" y="1380"/>
            <a:chExt cx="1002" cy="1711"/>
          </a:xfrm>
        </p:grpSpPr>
        <p:grpSp>
          <p:nvGrpSpPr>
            <p:cNvPr id="4121" name="Group 59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4232" name="Oval 59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3" name="Line 60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4" name="Line 60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5" name="Rectangle 60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236" name="Oval 60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37" name="Group 60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42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3" name="Line 6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4" name="Line 6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38" name="Group 60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39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0" name="Line 6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1" name="Line 6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22" name="Group 61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4219" name="Oval 6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0" name="Line 6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1" name="Line 6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2" name="Rectangle 6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223" name="Oval 6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24" name="Group 6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29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0" name="Line 6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1" name="Line 6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25" name="Group 6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26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7" name="Line 6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8" name="Line 6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23" name="Group 62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4206" name="Oval 6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" name="Line 6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" name="Line 6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9" name="Rectangle 6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210" name="Oval 6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11" name="Group 6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16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7" name="Line 6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8" name="Line 6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12" name="Group 6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13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4" name="Line 6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5" name="Line 6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24" name="Group 64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4193" name="Oval 6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4" name="Line 6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5" name="Line 6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6" name="Rectangle 6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197" name="Oval 6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98" name="Group 6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03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4" name="Line 6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5" name="Line 6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99" name="Group 6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00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1" name="Line 6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" name="Line 6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25" name="Group 65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4180" name="Oval 6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1" name="Line 6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2" name="Line 6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3" name="Rectangle 6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184" name="Oval 6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85" name="Group 6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90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1" name="Line 6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2" name="Line 6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86" name="Group 6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87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8" name="Line 6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9" name="Line 6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26" name="Group 66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4167" name="Oval 6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Line 6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9" name="Line 6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0" name="Rectangle 6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171" name="Oval 6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72" name="Group 6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77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8" name="Line 6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9" name="Line 6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73" name="Group 6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74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5" name="Line 6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6" name="Line 6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27" name="Group 68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4154" name="Oval 6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5" name="Line 6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Line 6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Rectangle 6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158" name="Oval 6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59" name="Group 6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64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5" name="Line 6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6" name="Line 6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60" name="Group 6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61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2" name="Line 6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3" name="Line 6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128" name="Line 72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72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Line 72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31" name="Group 78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4141" name="Oval 7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" name="Line 7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3" name="Line 7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4" name="Rectangle 7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145" name="Oval 7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46" name="Group 7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51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2" name="Line 7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3" name="Line 7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47" name="Group 7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48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9" name="Line 7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0" name="Line 7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132" name="Line 80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80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Line 81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Line 85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Line 86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Line 86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86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86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Line 86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31800" y="266065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access networks, physical media:</a:t>
            </a:r>
            <a:r>
              <a:rPr lang="en-US" sz="2800">
                <a:latin typeface="Comic Sans MS" pitchFamily="66" charset="0"/>
              </a:rPr>
              <a:t> wired, wireless communication links</a:t>
            </a: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73075" y="4475163"/>
            <a:ext cx="3810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network core:</a:t>
            </a:r>
            <a:r>
              <a:rPr lang="en-US" sz="2800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interconnected routers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network 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0088" grpId="0"/>
      <p:bldP spid="100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3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CA5E75AA-F7B1-435E-B2AF-D12CF7C4ECC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network edge:</a:t>
            </a:r>
          </a:p>
        </p:txBody>
      </p:sp>
      <p:sp>
        <p:nvSpPr>
          <p:cNvPr id="51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651375" cy="46482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end systems (hosts):</a:t>
            </a:r>
            <a:endParaRPr lang="en-US" sz="2400" smtClean="0"/>
          </a:p>
          <a:p>
            <a:pPr lvl="1"/>
            <a:r>
              <a:rPr lang="en-US" sz="2000" smtClean="0"/>
              <a:t>run application programs</a:t>
            </a:r>
          </a:p>
          <a:p>
            <a:pPr lvl="1"/>
            <a:r>
              <a:rPr lang="en-US" sz="2000" smtClean="0"/>
              <a:t>e.g. Web, email</a:t>
            </a:r>
          </a:p>
          <a:p>
            <a:pPr lvl="1"/>
            <a:r>
              <a:rPr lang="en-US" sz="2000" smtClean="0"/>
              <a:t>at “edge of network”</a:t>
            </a:r>
          </a:p>
        </p:txBody>
      </p:sp>
      <p:sp>
        <p:nvSpPr>
          <p:cNvPr id="5139" name="Freeform 22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Freeform 23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Freeform 23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42" name="Group 23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5473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4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5143" name="Group 235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5443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44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45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46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47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48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49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50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51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52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53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54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55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56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57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458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69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70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71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72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59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65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66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67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68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60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61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62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63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64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144" name="Oval 27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Line 27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Line 27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Rectangle 27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48" name="Oval 27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49" name="Group 28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5440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1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2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50" name="Group 28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5437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9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1" name="Oval 289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Line 290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3" name="Line 291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Rectangle 292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55" name="Oval 293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56" name="Group 294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5434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5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57" name="Group 298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5431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8" name="Oval 303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Line 304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Line 305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Rectangle 306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62" name="Oval 307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63" name="Group 308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5428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64" name="Group 312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5425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6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65" name="Oval 31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6" name="Line 31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7" name="Line 31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Rectangle 32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69" name="Oval 32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70" name="Group 32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5422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3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4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71" name="Group 32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5419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0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1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72" name="Oval 33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3" name="Line 33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4" name="Line 33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5" name="Rectangle 33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76" name="Oval 33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77" name="Group 33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5416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8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78" name="Group 34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5413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4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5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79" name="Oval 345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0" name="Line 346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1" name="Line 347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2" name="Rectangle 348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183" name="Oval 349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84" name="Group 350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5410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1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2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85" name="Group 354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5407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8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9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86" name="Oval 35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7" name="Line 36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8" name="Line 36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9" name="Rectangle 36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90" name="Oval 36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91" name="Group 36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5404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5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6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92" name="Group 36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5401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2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3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93" name="Oval 373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4" name="Line 374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5" name="Line 375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6" name="Rectangle 376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97" name="Oval 377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98" name="Group 378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5398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9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0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99" name="Group 382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5395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6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7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00" name="Oval 387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1" name="Line 388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2" name="Line 389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3" name="Rectangle 390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04" name="Oval 391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05" name="Group 392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5392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3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4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06" name="Group 396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5389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0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1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07" name="Line 400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8" name="Line 401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9" name="Line 402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0" name="Line 403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1" name="Line 404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2" name="Line 42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3" name="Line 42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4" name="Freeform 42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5" name="Line 43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6" name="Line 44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7" name="Line 44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18" name="Group 545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5376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7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8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9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80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81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5386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7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8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82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5383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4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5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219" name="Group 456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5363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4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5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67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68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373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4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5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69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370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1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2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220" name="Group 470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5350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1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2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3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54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55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360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1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2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56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357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8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9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221" name="Line 484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" name="Line 485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" name="Line 486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" name="Line 487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" name="Line 488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" name="Line 489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" name="Line 490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" name="Line 491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" name="Line 492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" name="Line 493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" name="Line 522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" name="Line 523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33" name="Group 596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5323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5347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48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9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324" name="Picture 270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325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5133" name="Object 27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133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5134" name="Object 27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134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5326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5131" name="Object 4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131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5132" name="Object 4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132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5122" name="Object 42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5122" name="Clip" r:id="rId10" imgW="1305000" imgH="1085760" progId="">
                <p:embed/>
              </p:oleObj>
            </a:graphicData>
          </a:graphic>
        </p:graphicFrame>
        <p:grpSp>
          <p:nvGrpSpPr>
            <p:cNvPr id="5327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5339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0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1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2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3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4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5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5123" name="Object 49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5123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5124" name="Object 49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5124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5125" name="Object 49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5125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5126" name="Object 49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5126" name="Clip" r:id="rId14" imgW="1305000" imgH="1085760" progId="">
                <p:embed/>
              </p:oleObj>
            </a:graphicData>
          </a:graphic>
        </p:graphicFrame>
        <p:grpSp>
          <p:nvGrpSpPr>
            <p:cNvPr id="5328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5129" name="Object 4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129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5130" name="Object 5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130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5329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5127" name="Object 5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127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5128" name="Object 5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128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5330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5331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2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3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4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5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6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7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8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234" name="Line 533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" name="Line 534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" name="Line 535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" name="Line 536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8" name="Line 537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9" name="Line 538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0" name="Line 539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1" name="Line 540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" name="Line 541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" name="Line 542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4" name="Line 543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45" name="Group 546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5310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1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2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3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14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15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5320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1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2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16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5317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8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9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246" name="Group 560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5297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8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9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0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01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02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5307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8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9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03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5304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5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6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247" name="Group 576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5279" name="Picture 505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280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48" name="Group 577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5261" name="Picture 578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262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601"/>
          <p:cNvGrpSpPr>
            <a:grpSpLocks/>
          </p:cNvGrpSpPr>
          <p:nvPr/>
        </p:nvGrpSpPr>
        <p:grpSpPr bwMode="auto">
          <a:xfrm>
            <a:off x="4548188" y="2074863"/>
            <a:ext cx="3340100" cy="3265487"/>
            <a:chOff x="2865" y="1307"/>
            <a:chExt cx="2104" cy="2057"/>
          </a:xfrm>
        </p:grpSpPr>
        <p:sp>
          <p:nvSpPr>
            <p:cNvPr id="5257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9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0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3" name="Group 606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5253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" name="Text Box 60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333375" y="2954338"/>
            <a:ext cx="46513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client/server model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client host requests, receives service from always-on server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e.g. Web browser/server; email client/server</a:t>
            </a: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4660900"/>
            <a:ext cx="46513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peer-peer model: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 minimal (or no) use of dedicated servers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e.g. Skype,  BitTorrent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FDFD93B-106B-44BE-BE6F-660165D2A24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Access networks and physical media</a:t>
            </a:r>
            <a:endParaRPr lang="en-US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10025" cy="5010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i="1" smtClean="0">
                <a:solidFill>
                  <a:srgbClr val="FF0000"/>
                </a:solidFill>
              </a:rPr>
              <a:t>Q: How to connect end systems to edge router?</a:t>
            </a:r>
          </a:p>
          <a:p>
            <a:r>
              <a:rPr lang="en-US" sz="2400" smtClean="0"/>
              <a:t>residential access nets</a:t>
            </a:r>
          </a:p>
          <a:p>
            <a:r>
              <a:rPr lang="en-US" sz="2400" smtClean="0"/>
              <a:t>institutional access networks (school, company)</a:t>
            </a:r>
          </a:p>
          <a:p>
            <a:pPr>
              <a:spcAft>
                <a:spcPct val="30000"/>
              </a:spcAft>
            </a:pPr>
            <a:r>
              <a:rPr lang="en-US" sz="2400" smtClean="0"/>
              <a:t>mobile access networks</a:t>
            </a:r>
            <a:endParaRPr lang="en-US" sz="24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i="1" smtClean="0">
                <a:solidFill>
                  <a:srgbClr val="FF0000"/>
                </a:solidFill>
              </a:rPr>
              <a:t>Keep in mind: </a:t>
            </a:r>
          </a:p>
          <a:p>
            <a:r>
              <a:rPr lang="en-US" sz="2400" smtClean="0"/>
              <a:t>bandwidth (bits per second) of access network?</a:t>
            </a:r>
          </a:p>
          <a:p>
            <a:r>
              <a:rPr lang="en-US" sz="2400" smtClean="0"/>
              <a:t>shared or dedicated?</a:t>
            </a:r>
          </a:p>
        </p:txBody>
      </p:sp>
      <p:sp>
        <p:nvSpPr>
          <p:cNvPr id="39942" name="Freeform 682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Freeform 683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Freeform 684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945" name="Group 685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40596" name="Rectangle 68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97" name="AutoShape 68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39946" name="Line 689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47" name="Line 690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48" name="Line 691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49" name="Line 692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50" name="Line 693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51" name="Line 694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52" name="Line 695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53" name="Line 696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54" name="Line 697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55" name="Line 698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56" name="Line 699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57" name="Line 700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58" name="Line 701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59" name="Line 702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60" name="Line 703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39961" name="Group 704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40592" name="Line 70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593" name="Line 70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594" name="Line 70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595" name="Line 70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62" name="Group 709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40588" name="Line 710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589" name="Line 711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590" name="Line 712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591" name="Line 713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63" name="Group 714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40584" name="Line 71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585" name="Line 71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586" name="Line 71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587" name="Line 71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9964" name="Oval 719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Line 720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Line 721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7" name="Rectangle 722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68" name="Oval 723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69" name="Group 724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40581" name="Line 7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82" name="Line 7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83" name="Line 7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70" name="Group 728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40578" name="Line 7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79" name="Line 7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80" name="Line 7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71" name="Oval 732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2" name="Line 733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3" name="Line 734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4" name="Rectangle 735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75" name="Oval 736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76" name="Group 737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40575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76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77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77" name="Group 741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40572" name="Line 7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73" name="Line 7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74" name="Line 7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78" name="Oval 745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9" name="Line 746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0" name="Line 747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1" name="Rectangle 748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82" name="Oval 749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83" name="Group 750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40569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70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71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84" name="Group 754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40566" name="Line 7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67" name="Line 7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68" name="Line 7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85" name="Oval 758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6" name="Line 759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7" name="Line 760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8" name="Rectangle 761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89" name="Oval 762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90" name="Group 763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40563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64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65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91" name="Group 767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40560" name="Line 7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61" name="Line 7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62" name="Line 7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92" name="Oval 77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93" name="Line 77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94" name="Line 77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95" name="Rectangle 77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96" name="Oval 77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97" name="Group 77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40557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58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59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98" name="Group 78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40554" name="Line 7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55" name="Line 7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56" name="Line 7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99" name="Oval 784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00" name="Line 785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01" name="Line 786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02" name="Rectangle 787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0003" name="Oval 788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004" name="Group 789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40551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52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53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05" name="Group 793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40548" name="Line 7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49" name="Line 7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50" name="Line 7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006" name="Oval 797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07" name="Line 798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08" name="Line 799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09" name="Rectangle 800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010" name="Oval 801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011" name="Group 802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40545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46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47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12" name="Group 806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40542" name="Line 8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43" name="Line 8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44" name="Line 8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013" name="Oval 810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14" name="Line 811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15" name="Line 812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16" name="Rectangle 813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017" name="Oval 814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018" name="Group 815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40539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40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41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19" name="Group 819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40536" name="Line 8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37" name="Line 8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38" name="Line 8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020" name="Oval 823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21" name="Line 824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22" name="Line 825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23" name="Rectangle 826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024" name="Oval 827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025" name="Group 828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40533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34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35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26" name="Group 832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40530" name="Line 8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31" name="Line 8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32" name="Line 8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027" name="Line 836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8" name="Line 837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9" name="Line 838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0" name="Line 839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1" name="Line 840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2" name="Line 841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3" name="Line 842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4" name="Freeform 843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5" name="Line 844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36" name="Line 845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37" name="Line 846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038" name="Group 847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40517" name="Oval 8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18" name="Line 8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19" name="Line 8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20" name="Rectangle 8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521" name="Oval 8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522" name="Group 8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40527" name="Line 8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28" name="Line 8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29" name="Line 8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523" name="Group 8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40524" name="Line 8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25" name="Line 8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26" name="Line 8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039" name="Group 861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40504" name="Oval 86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05" name="Line 86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06" name="Line 86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07" name="Rectangle 86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508" name="Oval 86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509" name="Group 86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0514" name="Line 86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15" name="Line 86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16" name="Line 87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510" name="Group 87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0511" name="Line 87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12" name="Line 87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13" name="Line 87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040" name="Group 875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40491" name="Oval 87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92" name="Line 87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93" name="Line 87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94" name="Rectangle 87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495" name="Oval 88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496" name="Group 88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0501" name="Line 8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02" name="Line 8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03" name="Line 8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497" name="Group 88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0498" name="Line 8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99" name="Line 8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00" name="Line 8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041" name="Line 889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2" name="Line 890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3" name="Line 891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4" name="Line 892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5" name="Line 893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6" name="Line 894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7" name="Line 895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8" name="Line 896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9" name="Line 897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0" name="Line 898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1" name="Line 899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2" name="Line 900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3" name="Line 942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4" name="Line 943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5" name="Line 944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6" name="Line 945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7" name="Line 946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8" name="Line 947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9" name="Line 949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0" name="Line 950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1" name="Line 951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2" name="Line 952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063" name="Group 953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40478" name="Oval 95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79" name="Line 95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80" name="Line 95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81" name="Rectangle 95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482" name="Oval 95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483" name="Group 95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40488" name="Line 9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89" name="Line 9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90" name="Line 9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484" name="Group 96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40485" name="Line 9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86" name="Line 9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87" name="Line 9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064" name="Group 967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40465" name="Oval 96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66" name="Line 96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67" name="Line 97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68" name="Rectangle 97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469" name="Oval 97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470" name="Group 97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40475" name="Line 9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76" name="Line 9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77" name="Line 9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471" name="Group 97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40472" name="Line 9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73" name="Line 9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74" name="Line 9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0065" name="Picture 1020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066" name="Group 1021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40457" name="AutoShape 102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58" name="Rectangle 102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59" name="Rectangle 102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60" name="AutoShape 102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61" name="Line 102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62" name="Line 102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63" name="Rectangle 102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64" name="Rectangle 102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67" name="Group 1030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40449" name="AutoShape 1031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50" name="Rectangle 1032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51" name="Rectangle 1033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52" name="AutoShape 1034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53" name="Line 1035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54" name="Line 1036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55" name="Rectangle 1037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56" name="Rectangle 1038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068" name="AutoShape 1040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9" name="Freeform 1041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309878372 h 1904"/>
              <a:gd name="T6" fmla="*/ 2147483647 w 1894"/>
              <a:gd name="T7" fmla="*/ 927296983 h 1904"/>
              <a:gd name="T8" fmla="*/ 2147483647 w 1894"/>
              <a:gd name="T9" fmla="*/ 1852256496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1794075585 w 1894"/>
              <a:gd name="T79" fmla="*/ 2147483647 h 1904"/>
              <a:gd name="T80" fmla="*/ 0 w 1894"/>
              <a:gd name="T81" fmla="*/ 2147483647 h 1904"/>
              <a:gd name="T82" fmla="*/ 896132230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0" name="Freeform 1042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1" name="Freeform 1043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1342856684 w 1285"/>
              <a:gd name="T33" fmla="*/ 1215209014 h 505"/>
              <a:gd name="T34" fmla="*/ 448232091 w 1285"/>
              <a:gd name="T35" fmla="*/ 2147483647 h 505"/>
              <a:gd name="T36" fmla="*/ 0 w 1285"/>
              <a:gd name="T37" fmla="*/ 2147483647 h 505"/>
              <a:gd name="T38" fmla="*/ 1789248452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2" name="AutoShape 1044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3" name="Freeform 1045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4" name="Freeform 1046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5" name="Freeform 1047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6" name="Freeform 1048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7" name="Freeform 1049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8" name="Freeform 1050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9" name="Freeform 1051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0" name="Freeform 1052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1" name="Freeform 1053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1218220433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1218220433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2" name="Freeform 1054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1367965243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3" name="Freeform 1055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4" name="Freeform 1056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5" name="Freeform 1057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6" name="Freeform 1058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7" name="Freeform 1059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8" name="Freeform 1060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9" name="Freeform 1061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0" name="Freeform 1062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1" name="Freeform 1063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2" name="Freeform 1064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3" name="Freeform 1065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>
              <a:gd name="T0" fmla="*/ 2147483647 w 164"/>
              <a:gd name="T1" fmla="*/ 305621269 h 72"/>
              <a:gd name="T2" fmla="*/ 2147483647 w 164"/>
              <a:gd name="T3" fmla="*/ 305621269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613535417 h 72"/>
              <a:gd name="T10" fmla="*/ 2147483647 w 164"/>
              <a:gd name="T11" fmla="*/ 2143916254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3916254 h 72"/>
              <a:gd name="T64" fmla="*/ 2147483647 w 164"/>
              <a:gd name="T65" fmla="*/ 305621269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4" name="Freeform 1066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884988175 h 109"/>
              <a:gd name="T6" fmla="*/ 2147483647 w 146"/>
              <a:gd name="T7" fmla="*/ 2067210879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707168154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5" name="Freeform 1067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635603346 h 107"/>
              <a:gd name="T6" fmla="*/ 2147483647 w 146"/>
              <a:gd name="T7" fmla="*/ 1906791613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6" name="Freeform 1068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7" name="Freeform 1069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8" name="Freeform 1070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9" name="AutoShape 1072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0" name="Freeform 1073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309875819 h 1904"/>
              <a:gd name="T6" fmla="*/ 2147483647 w 1894"/>
              <a:gd name="T7" fmla="*/ 927290128 h 1904"/>
              <a:gd name="T8" fmla="*/ 2147483647 w 1894"/>
              <a:gd name="T9" fmla="*/ 1852242794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1794075585 w 1894"/>
              <a:gd name="T79" fmla="*/ 2147483647 h 1904"/>
              <a:gd name="T80" fmla="*/ 0 w 1894"/>
              <a:gd name="T81" fmla="*/ 2147483647 h 1904"/>
              <a:gd name="T82" fmla="*/ 896132230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1" name="Freeform 1074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2" name="Freeform 1075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1342856684 w 1285"/>
              <a:gd name="T33" fmla="*/ 1215209014 h 505"/>
              <a:gd name="T34" fmla="*/ 448232091 w 1285"/>
              <a:gd name="T35" fmla="*/ 2147483647 h 505"/>
              <a:gd name="T36" fmla="*/ 0 w 1285"/>
              <a:gd name="T37" fmla="*/ 2147483647 h 505"/>
              <a:gd name="T38" fmla="*/ 1789248452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3" name="AutoShape 1076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4" name="Freeform 1077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5" name="Freeform 1078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6" name="Freeform 1079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7" name="Freeform 1080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8" name="Freeform 1081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9" name="Freeform 1082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0" name="Freeform 1083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1" name="Freeform 1084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2" name="Freeform 1085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1218220433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1218220433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3" name="Freeform 1086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1367965243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4" name="Freeform 1087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5" name="Freeform 1088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6" name="Freeform 1089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7" name="Freeform 1090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8" name="Freeform 1091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9" name="Freeform 1092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0" name="Freeform 1093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1" name="Freeform 1094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2" name="Freeform 1095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3" name="Freeform 1096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4" name="Freeform 1097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>
              <a:gd name="T0" fmla="*/ 2147483647 w 164"/>
              <a:gd name="T1" fmla="*/ 305621269 h 72"/>
              <a:gd name="T2" fmla="*/ 2147483647 w 164"/>
              <a:gd name="T3" fmla="*/ 305621269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613535417 h 72"/>
              <a:gd name="T10" fmla="*/ 2147483647 w 164"/>
              <a:gd name="T11" fmla="*/ 2143916254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3916254 h 72"/>
              <a:gd name="T64" fmla="*/ 2147483647 w 164"/>
              <a:gd name="T65" fmla="*/ 305621269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5" name="Freeform 1098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885163374 h 109"/>
              <a:gd name="T6" fmla="*/ 2147483647 w 146"/>
              <a:gd name="T7" fmla="*/ 2067655488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707168154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6" name="Freeform 1099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635727954 h 107"/>
              <a:gd name="T6" fmla="*/ 2147483647 w 146"/>
              <a:gd name="T7" fmla="*/ 1907201756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7" name="Freeform 1100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8" name="Freeform 1101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9" name="Freeform 1102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130" name="Group 1103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40410" name="Freeform 110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11" name="Freeform 110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12" name="Freeform 110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13" name="Freeform 110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14" name="Freeform 110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15" name="Freeform 110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16" name="Freeform 111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17" name="Freeform 111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18" name="Freeform 111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19" name="Freeform 111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20" name="Freeform 111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21" name="Freeform 111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22" name="Freeform 111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23" name="Freeform 111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24" name="Freeform 111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25" name="Freeform 111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26" name="Freeform 112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27" name="Freeform 112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28" name="Freeform 112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29" name="Freeform 112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30" name="Freeform 112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31" name="Freeform 112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32" name="Freeform 112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33" name="Freeform 112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34" name="Freeform 112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35" name="Freeform 112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36" name="Freeform 113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37" name="Freeform 113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38" name="Freeform 113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39" name="Rectangle 113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0" name="Freeform 113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1" name="Freeform 113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2" name="Freeform 113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3" name="Freeform 113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4" name="Freeform 113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5" name="Freeform 113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6" name="Freeform 114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7" name="Freeform 114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" name="Freeform 114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131" name="Group 1143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40371" name="Freeform 11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72" name="Freeform 11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73" name="Freeform 11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74" name="Freeform 11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75" name="Freeform 11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76" name="Freeform 11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77" name="Freeform 11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78" name="Freeform 11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79" name="Freeform 11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80" name="Freeform 11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81" name="Freeform 11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82" name="Freeform 11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83" name="Freeform 11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84" name="Freeform 11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85" name="Freeform 11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86" name="Freeform 11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87" name="Freeform 11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88" name="Freeform 11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89" name="Freeform 11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90" name="Freeform 11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91" name="Freeform 11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92" name="Freeform 11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93" name="Freeform 11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94" name="Freeform 11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95" name="Freeform 11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96" name="Freeform 11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97" name="Freeform 11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98" name="Freeform 11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99" name="Freeform 11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00" name="Rectangle 11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01" name="Freeform 11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02" name="Freeform 11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03" name="Freeform 11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04" name="Freeform 11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05" name="Freeform 11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06" name="Freeform 11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07" name="Freeform 11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08" name="Freeform 11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09" name="Freeform 11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132" name="Group 1183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40332" name="Freeform 118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33" name="Freeform 118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34" name="Freeform 118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35" name="Freeform 118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36" name="Freeform 118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37" name="Freeform 118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38" name="Freeform 119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39" name="Freeform 119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0" name="Freeform 119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1" name="Freeform 119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2" name="Freeform 119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3" name="Freeform 119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4" name="Freeform 119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5" name="Freeform 119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6" name="Freeform 119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7" name="Freeform 119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8" name="Freeform 120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9" name="Freeform 120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0" name="Freeform 120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1" name="Freeform 120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2" name="Freeform 120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3" name="Freeform 120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4" name="Freeform 120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5" name="Freeform 120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6" name="Freeform 120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7" name="Freeform 120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8" name="Freeform 121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9" name="Freeform 121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0" name="Freeform 121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1" name="Rectangle 121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2" name="Freeform 121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3" name="Freeform 121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4" name="Freeform 121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5" name="Freeform 121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6" name="Freeform 121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7" name="Freeform 121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8" name="Freeform 122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9" name="Freeform 122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70" name="Freeform 122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133" name="Group 1223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40293" name="Freeform 12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94" name="Freeform 12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95" name="Freeform 12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96" name="Freeform 12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97" name="Freeform 12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98" name="Freeform 12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99" name="Freeform 12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00" name="Freeform 12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01" name="Freeform 12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02" name="Freeform 12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03" name="Freeform 12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04" name="Freeform 12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05" name="Freeform 12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06" name="Freeform 12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07" name="Freeform 12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08" name="Freeform 12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09" name="Freeform 12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10" name="Freeform 12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11" name="Freeform 12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12" name="Freeform 12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13" name="Freeform 12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14" name="Freeform 12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15" name="Freeform 12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16" name="Freeform 12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17" name="Freeform 12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18" name="Freeform 12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19" name="Freeform 12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20" name="Freeform 12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21" name="Freeform 12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22" name="Rectangle 12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23" name="Freeform 12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24" name="Freeform 12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25" name="Freeform 12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26" name="Freeform 12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27" name="Freeform 12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28" name="Freeform 12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29" name="Freeform 12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30" name="Freeform 12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31" name="Freeform 12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134" name="Group 1263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40254" name="Freeform 126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5" name="Freeform 126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6" name="Freeform 126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7" name="Freeform 126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8" name="Freeform 126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9" name="Freeform 126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0" name="Freeform 127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1" name="Freeform 127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2" name="Freeform 127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3" name="Freeform 127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4" name="Freeform 127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5" name="Freeform 127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6" name="Freeform 127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7" name="Freeform 127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8" name="Freeform 127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9" name="Freeform 127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70" name="Freeform 128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71" name="Freeform 128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72" name="Freeform 128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73" name="Freeform 128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74" name="Freeform 128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75" name="Freeform 128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76" name="Freeform 128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77" name="Freeform 128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78" name="Freeform 128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79" name="Freeform 128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80" name="Freeform 129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81" name="Freeform 129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82" name="Freeform 129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83" name="Rectangle 129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84" name="Freeform 129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85" name="Freeform 129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86" name="Freeform 129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87" name="Freeform 129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88" name="Freeform 129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89" name="Freeform 129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90" name="Freeform 130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91" name="Freeform 130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92" name="Freeform 130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135" name="AutoShape 1304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6" name="Freeform 1305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394478090 h 1904"/>
              <a:gd name="T6" fmla="*/ 2147483647 w 1894"/>
              <a:gd name="T7" fmla="*/ 1183433283 h 1904"/>
              <a:gd name="T8" fmla="*/ 2147483647 w 1894"/>
              <a:gd name="T9" fmla="*/ 2147483647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2147483647 w 1894"/>
              <a:gd name="T79" fmla="*/ 2147483647 h 1904"/>
              <a:gd name="T80" fmla="*/ 0 w 1894"/>
              <a:gd name="T81" fmla="*/ 2147483647 h 1904"/>
              <a:gd name="T82" fmla="*/ 1392386676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7" name="Freeform 1306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8" name="Freeform 1307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2122294304 w 1285"/>
              <a:gd name="T33" fmla="*/ 1602246159 h 505"/>
              <a:gd name="T34" fmla="*/ 706572722 w 1285"/>
              <a:gd name="T35" fmla="*/ 2147483647 h 505"/>
              <a:gd name="T36" fmla="*/ 0 w 1285"/>
              <a:gd name="T37" fmla="*/ 2147483647 h 505"/>
              <a:gd name="T38" fmla="*/ 2147483647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9" name="AutoShape 1308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0" name="Freeform 1309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1" name="Freeform 1310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2" name="Freeform 1311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3" name="Freeform 1312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4" name="Freeform 1313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5" name="Freeform 1314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6" name="Freeform 1315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7" name="Freeform 1316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8" name="Freeform 1317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1218220433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1218220433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9" name="Freeform 1318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0" name="Freeform 1319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1" name="Freeform 1320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2" name="Freeform 1321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3" name="Freeform 1322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4" name="Freeform 1323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5" name="Freeform 1324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6" name="Freeform 1325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7" name="Freeform 1326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8" name="Freeform 1327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9" name="Freeform 1328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0" name="Freeform 1329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>
              <a:gd name="T0" fmla="*/ 2147483647 w 164"/>
              <a:gd name="T1" fmla="*/ 305621269 h 72"/>
              <a:gd name="T2" fmla="*/ 2147483647 w 164"/>
              <a:gd name="T3" fmla="*/ 305621269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613535417 h 72"/>
              <a:gd name="T10" fmla="*/ 2147483647 w 164"/>
              <a:gd name="T11" fmla="*/ 2143916254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3916254 h 72"/>
              <a:gd name="T64" fmla="*/ 2147483647 w 164"/>
              <a:gd name="T65" fmla="*/ 305621269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1" name="Freeform 1330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1350035838 h 109"/>
              <a:gd name="T6" fmla="*/ 2147483647 w 146"/>
              <a:gd name="T7" fmla="*/ 2147483647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1168486378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2" name="Freeform 1331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969937595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3" name="Freeform 1332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4" name="Freeform 1333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5" name="Freeform 1334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6" name="AutoShape 1336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7" name="Freeform 1337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565164929 h 1904"/>
              <a:gd name="T6" fmla="*/ 2147483647 w 1894"/>
              <a:gd name="T7" fmla="*/ 1699182699 h 1904"/>
              <a:gd name="T8" fmla="*/ 2147483647 w 1894"/>
              <a:gd name="T9" fmla="*/ 2147483647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2147483647 w 1894"/>
              <a:gd name="T79" fmla="*/ 2147483647 h 1904"/>
              <a:gd name="T80" fmla="*/ 0 w 1894"/>
              <a:gd name="T81" fmla="*/ 2147483647 h 1904"/>
              <a:gd name="T82" fmla="*/ 2147483647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8" name="Freeform 1338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9" name="Freeform 1339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2147483647 w 1285"/>
              <a:gd name="T33" fmla="*/ 2075041081 h 505"/>
              <a:gd name="T34" fmla="*/ 1173021806 w 1285"/>
              <a:gd name="T35" fmla="*/ 2147483647 h 505"/>
              <a:gd name="T36" fmla="*/ 0 w 1285"/>
              <a:gd name="T37" fmla="*/ 2147483647 h 505"/>
              <a:gd name="T38" fmla="*/ 2147483647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0" name="AutoShape 1340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1" name="Freeform 1341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2" name="Freeform 1342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3" name="Freeform 1343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4" name="Freeform 1344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5" name="Freeform 1345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6" name="Freeform 1346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7" name="Freeform 1347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8" name="Freeform 1348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9" name="Freeform 1349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2147483647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2147483647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0" name="Freeform 1350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1367965243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1" name="Freeform 1351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2" name="Freeform 1352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3" name="Freeform 1353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4" name="Freeform 1354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5" name="Freeform 1355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6" name="Freeform 1356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7" name="Freeform 1357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8" name="Freeform 1358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9" name="Freeform 1359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0" name="Freeform 1360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1" name="Freeform 1361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>
              <a:gd name="T0" fmla="*/ 2147483647 w 164"/>
              <a:gd name="T1" fmla="*/ 566100754 h 72"/>
              <a:gd name="T2" fmla="*/ 2147483647 w 164"/>
              <a:gd name="T3" fmla="*/ 566100754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1135893161 h 72"/>
              <a:gd name="T10" fmla="*/ 2147483647 w 164"/>
              <a:gd name="T11" fmla="*/ 2147483647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7483647 h 72"/>
              <a:gd name="T64" fmla="*/ 2147483647 w 164"/>
              <a:gd name="T65" fmla="*/ 566100754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2" name="Freeform 1362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1350035838 h 109"/>
              <a:gd name="T6" fmla="*/ 2147483647 w 146"/>
              <a:gd name="T7" fmla="*/ 2147483647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1825124995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3" name="Freeform 1363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969937595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4" name="Freeform 1364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5" name="Freeform 1365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6" name="Freeform 1366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7" name="AutoShape 1367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8" name="Freeform 1368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9" name="Freeform 1369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0" name="Freeform 1370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1" name="Freeform 1371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2" name="Freeform 1372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3" name="Freeform 1373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204" name="Group 1381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40230" name="Picture 1001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0231" name="Freeform 1002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32" name="Freeform 1003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33" name="Freeform 1004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34" name="Freeform 1005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35" name="Freeform 1006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36" name="Freeform 1007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37" name="Freeform 1008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38" name="Freeform 1009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39" name="Freeform 1010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0" name="Freeform 1011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1" name="Freeform 1012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2" name="Freeform 1013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3" name="Freeform 1014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4" name="Freeform 1015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5" name="Freeform 1016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6" name="Freeform 1017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247" name="Group 1374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40248" name="Rectangle 1375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9" name="Rectangle 1376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50" name="Rectangle 1377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51" name="Rectangle 1378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52" name="Rectangle 1379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53" name="Rectangle 1380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205" name="Line 948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206" name="Group 1407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40207" name="Freeform 1384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08" name="Freeform 1385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09" name="Freeform 1386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10" name="Freeform 1387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11" name="Freeform 1388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12" name="Freeform 1389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13" name="Freeform 1390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14" name="Freeform 1391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15" name="Freeform 1392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16" name="Freeform 1393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17" name="Freeform 1394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18" name="Freeform 1395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19" name="Freeform 1396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20" name="Freeform 1397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21" name="Freeform 1398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22" name="Freeform 1399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223" name="Group 1400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40224" name="Rectangle 1401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25" name="Rectangle 1402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26" name="Rectangle 1403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27" name="Rectangle 1404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28" name="Rectangle 1405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29" name="Rectangle 1406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73593" y="1333919"/>
            <a:ext cx="7772400" cy="1143000"/>
          </a:xfrm>
        </p:spPr>
        <p:txBody>
          <a:bodyPr/>
          <a:lstStyle/>
          <a:p>
            <a:r>
              <a:rPr lang="en-US" dirty="0" smtClean="0"/>
              <a:t>Ways to access the internet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6AA6C1F4-DB84-40CA-BF55-AFFA107F214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42"/>
          <p:cNvGrpSpPr>
            <a:grpSpLocks/>
          </p:cNvGrpSpPr>
          <p:nvPr/>
        </p:nvGrpSpPr>
        <p:grpSpPr bwMode="auto">
          <a:xfrm>
            <a:off x="1169988" y="1319213"/>
            <a:ext cx="6375400" cy="2293937"/>
            <a:chOff x="1182688" y="1198563"/>
            <a:chExt cx="6375400" cy="2293937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49375" y="1966913"/>
            <a:ext cx="611188" cy="520700"/>
          </p:xfrm>
          <a:graphic>
            <a:graphicData uri="http://schemas.openxmlformats.org/presentationml/2006/ole">
              <p:oleObj spid="_x0000_s6146" name="Clip" r:id="rId3" imgW="1305000" imgH="1085760" progId="">
                <p:embed/>
              </p:oleObj>
            </a:graphicData>
          </a:graphic>
        </p:graphicFrame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2105025" y="2009775"/>
              <a:ext cx="206375" cy="414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1952625" y="2205038"/>
              <a:ext cx="1397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3043238" y="1387475"/>
              <a:ext cx="2046287" cy="2049463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3227388" y="1857375"/>
              <a:ext cx="193675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Oval 11"/>
            <p:cNvSpPr>
              <a:spLocks noChangeArrowheads="1"/>
            </p:cNvSpPr>
            <p:nvPr/>
          </p:nvSpPr>
          <p:spPr bwMode="auto">
            <a:xfrm>
              <a:off x="4543425" y="2163763"/>
              <a:ext cx="193675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Oval 12"/>
            <p:cNvSpPr>
              <a:spLocks noChangeArrowheads="1"/>
            </p:cNvSpPr>
            <p:nvPr/>
          </p:nvSpPr>
          <p:spPr bwMode="auto">
            <a:xfrm>
              <a:off x="4017963" y="2701925"/>
              <a:ext cx="193675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Line 14"/>
            <p:cNvSpPr>
              <a:spLocks noChangeShapeType="1"/>
            </p:cNvSpPr>
            <p:nvPr/>
          </p:nvSpPr>
          <p:spPr bwMode="auto">
            <a:xfrm flipV="1">
              <a:off x="2312988" y="1981200"/>
              <a:ext cx="928687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7" name="Line 15"/>
            <p:cNvSpPr>
              <a:spLocks noChangeShapeType="1"/>
            </p:cNvSpPr>
            <p:nvPr/>
          </p:nvSpPr>
          <p:spPr bwMode="auto">
            <a:xfrm>
              <a:off x="3367088" y="2008188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8" name="Line 16"/>
            <p:cNvSpPr>
              <a:spLocks noChangeShapeType="1"/>
            </p:cNvSpPr>
            <p:nvPr/>
          </p:nvSpPr>
          <p:spPr bwMode="auto">
            <a:xfrm flipV="1">
              <a:off x="4197350" y="2312988"/>
              <a:ext cx="388938" cy="403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9" name="Text Box 17"/>
            <p:cNvSpPr txBox="1">
              <a:spLocks noChangeArrowheads="1"/>
            </p:cNvSpPr>
            <p:nvPr/>
          </p:nvSpPr>
          <p:spPr bwMode="auto">
            <a:xfrm>
              <a:off x="3816350" y="1517650"/>
              <a:ext cx="9937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telephone</a:t>
              </a:r>
            </a:p>
            <a:p>
              <a:r>
                <a:rPr lang="en-US" sz="1400"/>
                <a:t>network</a:t>
              </a:r>
            </a:p>
          </p:txBody>
        </p:sp>
        <p:sp>
          <p:nvSpPr>
            <p:cNvPr id="6160" name="Line 19"/>
            <p:cNvSpPr>
              <a:spLocks noChangeShapeType="1"/>
            </p:cNvSpPr>
            <p:nvPr/>
          </p:nvSpPr>
          <p:spPr bwMode="auto">
            <a:xfrm flipV="1">
              <a:off x="4681538" y="2244725"/>
              <a:ext cx="485775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1" name="Freeform 20"/>
            <p:cNvSpPr>
              <a:spLocks/>
            </p:cNvSpPr>
            <p:nvPr/>
          </p:nvSpPr>
          <p:spPr bwMode="auto">
            <a:xfrm>
              <a:off x="5511800" y="1443038"/>
              <a:ext cx="2046288" cy="2049462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62" name="Group 21"/>
            <p:cNvGrpSpPr>
              <a:grpSpLocks/>
            </p:cNvGrpSpPr>
            <p:nvPr/>
          </p:nvGrpSpPr>
          <p:grpSpPr bwMode="auto">
            <a:xfrm>
              <a:off x="5665788" y="2116138"/>
              <a:ext cx="569912" cy="285750"/>
              <a:chOff x="533" y="321"/>
              <a:chExt cx="359" cy="180"/>
            </a:xfrm>
          </p:grpSpPr>
          <p:grpSp>
            <p:nvGrpSpPr>
              <p:cNvPr id="6171" name="Group 22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6173" name="Oval 23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4" name="Line 24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5" name="Line 25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7" name="Oval 27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78" name="Group 28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6183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8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8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79" name="Group 32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6180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81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82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72" name="Line 36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3" name="Line 37"/>
            <p:cNvSpPr>
              <a:spLocks noChangeShapeType="1"/>
            </p:cNvSpPr>
            <p:nvPr/>
          </p:nvSpPr>
          <p:spPr bwMode="auto">
            <a:xfrm flipH="1" flipV="1">
              <a:off x="5346700" y="2244725"/>
              <a:ext cx="319088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4" name="Text Box 38"/>
            <p:cNvSpPr txBox="1">
              <a:spLocks noChangeArrowheads="1"/>
            </p:cNvSpPr>
            <p:nvPr/>
          </p:nvSpPr>
          <p:spPr bwMode="auto">
            <a:xfrm>
              <a:off x="6045200" y="1727200"/>
              <a:ext cx="915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Internet</a:t>
              </a:r>
            </a:p>
          </p:txBody>
        </p:sp>
        <p:sp>
          <p:nvSpPr>
            <p:cNvPr id="6165" name="Text Box 39"/>
            <p:cNvSpPr txBox="1">
              <a:spLocks noChangeArrowheads="1"/>
            </p:cNvSpPr>
            <p:nvPr/>
          </p:nvSpPr>
          <p:spPr bwMode="auto">
            <a:xfrm>
              <a:off x="2070100" y="2500313"/>
              <a:ext cx="75565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  <a:br>
                <a:rPr lang="en-US" sz="1400"/>
              </a:br>
              <a:r>
                <a:rPr lang="en-US" sz="1400"/>
                <a:t>dial-up</a:t>
              </a:r>
            </a:p>
            <a:p>
              <a:r>
                <a:rPr lang="en-US" sz="1400"/>
                <a:t>modem</a:t>
              </a:r>
            </a:p>
          </p:txBody>
        </p:sp>
        <p:sp>
          <p:nvSpPr>
            <p:cNvPr id="6166" name="Text Box 40"/>
            <p:cNvSpPr txBox="1">
              <a:spLocks noChangeArrowheads="1"/>
            </p:cNvSpPr>
            <p:nvPr/>
          </p:nvSpPr>
          <p:spPr bwMode="auto">
            <a:xfrm>
              <a:off x="4992688" y="2584450"/>
              <a:ext cx="1065212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ISP</a:t>
              </a:r>
              <a:br>
                <a:rPr lang="en-US" sz="1400"/>
              </a:br>
              <a:r>
                <a:rPr lang="en-US" sz="1400"/>
                <a:t>modem</a:t>
              </a:r>
            </a:p>
            <a:p>
              <a:r>
                <a:rPr lang="en-US" sz="1400"/>
                <a:t>(e.g., AOL)</a:t>
              </a:r>
            </a:p>
          </p:txBody>
        </p:sp>
        <p:sp>
          <p:nvSpPr>
            <p:cNvPr id="6167" name="Text Box 41"/>
            <p:cNvSpPr txBox="1">
              <a:spLocks noChangeArrowheads="1"/>
            </p:cNvSpPr>
            <p:nvPr/>
          </p:nvSpPr>
          <p:spPr bwMode="auto">
            <a:xfrm>
              <a:off x="1182688" y="2598738"/>
              <a:ext cx="6159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</a:p>
            <a:p>
              <a:r>
                <a:rPr lang="en-US" sz="1400"/>
                <a:t>PC</a:t>
              </a:r>
            </a:p>
          </p:txBody>
        </p:sp>
        <p:sp>
          <p:nvSpPr>
            <p:cNvPr id="6168" name="Rectangle 44"/>
            <p:cNvSpPr>
              <a:spLocks noChangeArrowheads="1"/>
            </p:cNvSpPr>
            <p:nvPr/>
          </p:nvSpPr>
          <p:spPr bwMode="auto">
            <a:xfrm>
              <a:off x="3019425" y="1677988"/>
              <a:ext cx="623888" cy="5413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Text Box 45"/>
            <p:cNvSpPr txBox="1">
              <a:spLocks noChangeArrowheads="1"/>
            </p:cNvSpPr>
            <p:nvPr/>
          </p:nvSpPr>
          <p:spPr bwMode="auto">
            <a:xfrm>
              <a:off x="2554288" y="1198563"/>
              <a:ext cx="8286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central </a:t>
              </a:r>
              <a:br>
                <a:rPr lang="en-US" sz="1400"/>
              </a:br>
              <a:r>
                <a:rPr lang="en-US" sz="1400"/>
                <a:t>office</a:t>
              </a:r>
            </a:p>
          </p:txBody>
        </p:sp>
        <p:sp>
          <p:nvSpPr>
            <p:cNvPr id="6170" name="Rectangle 46"/>
            <p:cNvSpPr>
              <a:spLocks noChangeArrowheads="1"/>
            </p:cNvSpPr>
            <p:nvPr/>
          </p:nvSpPr>
          <p:spPr bwMode="auto">
            <a:xfrm>
              <a:off x="5095386" y="2052417"/>
              <a:ext cx="206375" cy="414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717550" y="3867150"/>
            <a:ext cx="7920038" cy="25876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endParaRPr lang="en-US" kern="0" dirty="0">
              <a:latin typeface="+mn-lt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>
                <a:latin typeface="+mn-lt"/>
              </a:rPr>
              <a:t>Uses existing telephony infrastructure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>
                <a:latin typeface="+mn-lt"/>
              </a:rPr>
              <a:t>Home is connected to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central office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>
                <a:latin typeface="+mn-lt"/>
              </a:rPr>
              <a:t>up to 56Kbps direct access to router (often less)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>
                <a:latin typeface="+mn-lt"/>
              </a:rPr>
              <a:t>Can’t surf and phone at same time: not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“always on”</a:t>
            </a:r>
            <a:endParaRPr lang="en-US" sz="2000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49" name="Title 41"/>
          <p:cNvSpPr>
            <a:spLocks noGrp="1"/>
          </p:cNvSpPr>
          <p:nvPr>
            <p:ph type="title"/>
          </p:nvPr>
        </p:nvSpPr>
        <p:spPr>
          <a:xfrm>
            <a:off x="392113" y="0"/>
            <a:ext cx="7772400" cy="1143000"/>
          </a:xfrm>
        </p:spPr>
        <p:txBody>
          <a:bodyPr/>
          <a:lstStyle/>
          <a:p>
            <a:r>
              <a:rPr lang="en-US" smtClean="0"/>
              <a:t>Dial-up Modem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51"/>
          <p:cNvGrpSpPr>
            <a:grpSpLocks/>
          </p:cNvGrpSpPr>
          <p:nvPr/>
        </p:nvGrpSpPr>
        <p:grpSpPr bwMode="auto">
          <a:xfrm>
            <a:off x="854075" y="1017588"/>
            <a:ext cx="5551488" cy="3759200"/>
            <a:chOff x="738188" y="979488"/>
            <a:chExt cx="5551487" cy="3759200"/>
          </a:xfrm>
        </p:grpSpPr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768350" y="3381375"/>
            <a:ext cx="611188" cy="520700"/>
          </p:xfrm>
          <a:graphic>
            <a:graphicData uri="http://schemas.openxmlformats.org/presentationml/2006/ole">
              <p:oleObj spid="_x0000_s7170" name="Clip" r:id="rId3" imgW="1305000" imgH="1085760" progId="">
                <p:embed/>
              </p:oleObj>
            </a:graphicData>
          </a:graphic>
        </p:graphicFrame>
        <p:sp>
          <p:nvSpPr>
            <p:cNvPr id="7175" name="Rectangle 3"/>
            <p:cNvSpPr>
              <a:spLocks noChangeArrowheads="1"/>
            </p:cNvSpPr>
            <p:nvPr/>
          </p:nvSpPr>
          <p:spPr bwMode="auto">
            <a:xfrm>
              <a:off x="1731963" y="2867025"/>
              <a:ext cx="288925" cy="6238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7176" name="Group 44"/>
            <p:cNvGrpSpPr>
              <a:grpSpLocks/>
            </p:cNvGrpSpPr>
            <p:nvPr/>
          </p:nvGrpSpPr>
          <p:grpSpPr bwMode="auto">
            <a:xfrm>
              <a:off x="4192588" y="2689225"/>
              <a:ext cx="2097087" cy="2049463"/>
              <a:chOff x="1769" y="1380"/>
              <a:chExt cx="1321" cy="1291"/>
            </a:xfrm>
          </p:grpSpPr>
          <p:sp>
            <p:nvSpPr>
              <p:cNvPr id="7212" name="Freeform 5"/>
              <p:cNvSpPr>
                <a:spLocks/>
              </p:cNvSpPr>
              <p:nvPr/>
            </p:nvSpPr>
            <p:spPr bwMode="auto">
              <a:xfrm>
                <a:off x="1769" y="1380"/>
                <a:ext cx="1289" cy="1291"/>
              </a:xfrm>
              <a:custGeom>
                <a:avLst/>
                <a:gdLst>
                  <a:gd name="T0" fmla="*/ 235 w 1292"/>
                  <a:gd name="T1" fmla="*/ 7 h 1255"/>
                  <a:gd name="T2" fmla="*/ 35 w 1292"/>
                  <a:gd name="T3" fmla="*/ 177 h 1255"/>
                  <a:gd name="T4" fmla="*/ 29 w 1292"/>
                  <a:gd name="T5" fmla="*/ 585 h 1255"/>
                  <a:gd name="T6" fmla="*/ 53 w 1292"/>
                  <a:gd name="T7" fmla="*/ 928 h 1255"/>
                  <a:gd name="T8" fmla="*/ 241 w 1292"/>
                  <a:gd name="T9" fmla="*/ 975 h 1255"/>
                  <a:gd name="T10" fmla="*/ 642 w 1292"/>
                  <a:gd name="T11" fmla="*/ 1263 h 1255"/>
                  <a:gd name="T12" fmla="*/ 987 w 1292"/>
                  <a:gd name="T13" fmla="*/ 1385 h 1255"/>
                  <a:gd name="T14" fmla="*/ 1187 w 1292"/>
                  <a:gd name="T15" fmla="*/ 1143 h 1255"/>
                  <a:gd name="T16" fmla="*/ 1259 w 1292"/>
                  <a:gd name="T17" fmla="*/ 499 h 1255"/>
                  <a:gd name="T18" fmla="*/ 1193 w 1292"/>
                  <a:gd name="T19" fmla="*/ 236 h 1255"/>
                  <a:gd name="T20" fmla="*/ 741 w 1292"/>
                  <a:gd name="T21" fmla="*/ 128 h 1255"/>
                  <a:gd name="T22" fmla="*/ 235 w 1292"/>
                  <a:gd name="T23" fmla="*/ 7 h 12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2"/>
                  <a:gd name="T37" fmla="*/ 0 h 1255"/>
                  <a:gd name="T38" fmla="*/ 1292 w 1292"/>
                  <a:gd name="T39" fmla="*/ 1255 h 12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2" h="1255">
                    <a:moveTo>
                      <a:pt x="239" y="7"/>
                    </a:moveTo>
                    <a:cubicBezTo>
                      <a:pt x="120" y="14"/>
                      <a:pt x="70" y="71"/>
                      <a:pt x="35" y="157"/>
                    </a:cubicBezTo>
                    <a:cubicBezTo>
                      <a:pt x="0" y="243"/>
                      <a:pt x="26" y="411"/>
                      <a:pt x="29" y="523"/>
                    </a:cubicBezTo>
                    <a:cubicBezTo>
                      <a:pt x="32" y="635"/>
                      <a:pt x="17" y="771"/>
                      <a:pt x="53" y="829"/>
                    </a:cubicBezTo>
                    <a:cubicBezTo>
                      <a:pt x="89" y="887"/>
                      <a:pt x="146" y="821"/>
                      <a:pt x="245" y="871"/>
                    </a:cubicBezTo>
                    <a:cubicBezTo>
                      <a:pt x="344" y="921"/>
                      <a:pt x="522" y="1068"/>
                      <a:pt x="647" y="1129"/>
                    </a:cubicBezTo>
                    <a:cubicBezTo>
                      <a:pt x="772" y="1190"/>
                      <a:pt x="903" y="1255"/>
                      <a:pt x="995" y="1237"/>
                    </a:cubicBezTo>
                    <a:cubicBezTo>
                      <a:pt x="1087" y="1219"/>
                      <a:pt x="1153" y="1153"/>
                      <a:pt x="1199" y="1021"/>
                    </a:cubicBezTo>
                    <a:cubicBezTo>
                      <a:pt x="1245" y="889"/>
                      <a:pt x="1270" y="580"/>
                      <a:pt x="1271" y="445"/>
                    </a:cubicBezTo>
                    <a:cubicBezTo>
                      <a:pt x="1272" y="310"/>
                      <a:pt x="1292" y="266"/>
                      <a:pt x="1205" y="211"/>
                    </a:cubicBezTo>
                    <a:cubicBezTo>
                      <a:pt x="1118" y="156"/>
                      <a:pt x="908" y="150"/>
                      <a:pt x="749" y="115"/>
                    </a:cubicBezTo>
                    <a:cubicBezTo>
                      <a:pt x="590" y="80"/>
                      <a:pt x="358" y="0"/>
                      <a:pt x="239" y="7"/>
                    </a:cubicBez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3" name="Oval 6"/>
              <p:cNvSpPr>
                <a:spLocks noChangeArrowheads="1"/>
              </p:cNvSpPr>
              <p:nvPr/>
            </p:nvSpPr>
            <p:spPr bwMode="auto">
              <a:xfrm>
                <a:off x="1885" y="1676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4" name="Oval 7"/>
              <p:cNvSpPr>
                <a:spLocks noChangeArrowheads="1"/>
              </p:cNvSpPr>
              <p:nvPr/>
            </p:nvSpPr>
            <p:spPr bwMode="auto">
              <a:xfrm>
                <a:off x="2714" y="1869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5" name="Oval 8"/>
              <p:cNvSpPr>
                <a:spLocks noChangeArrowheads="1"/>
              </p:cNvSpPr>
              <p:nvPr/>
            </p:nvSpPr>
            <p:spPr bwMode="auto">
              <a:xfrm>
                <a:off x="2383" y="2208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6" name="Line 10"/>
              <p:cNvSpPr>
                <a:spLocks noChangeShapeType="1"/>
              </p:cNvSpPr>
              <p:nvPr/>
            </p:nvSpPr>
            <p:spPr bwMode="auto">
              <a:xfrm>
                <a:off x="1973" y="1771"/>
                <a:ext cx="454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17" name="Line 11"/>
              <p:cNvSpPr>
                <a:spLocks noChangeShapeType="1"/>
              </p:cNvSpPr>
              <p:nvPr/>
            </p:nvSpPr>
            <p:spPr bwMode="auto">
              <a:xfrm flipV="1">
                <a:off x="2496" y="1963"/>
                <a:ext cx="245" cy="2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18" name="Text Box 12"/>
              <p:cNvSpPr txBox="1">
                <a:spLocks noChangeArrowheads="1"/>
              </p:cNvSpPr>
              <p:nvPr/>
            </p:nvSpPr>
            <p:spPr bwMode="auto">
              <a:xfrm>
                <a:off x="2063" y="1514"/>
                <a:ext cx="62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telephone</a:t>
                </a:r>
              </a:p>
              <a:p>
                <a:r>
                  <a:rPr lang="en-US" sz="1400"/>
                  <a:t>network</a:t>
                </a:r>
              </a:p>
            </p:txBody>
          </p:sp>
          <p:sp>
            <p:nvSpPr>
              <p:cNvPr id="7219" name="Line 14"/>
              <p:cNvSpPr>
                <a:spLocks noChangeShapeType="1"/>
              </p:cNvSpPr>
              <p:nvPr/>
            </p:nvSpPr>
            <p:spPr bwMode="auto">
              <a:xfrm flipV="1">
                <a:off x="2784" y="1911"/>
                <a:ext cx="306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77" name="Text Box 34"/>
            <p:cNvSpPr txBox="1">
              <a:spLocks noChangeArrowheads="1"/>
            </p:cNvSpPr>
            <p:nvPr/>
          </p:nvSpPr>
          <p:spPr bwMode="auto">
            <a:xfrm>
              <a:off x="1585913" y="3511550"/>
              <a:ext cx="7556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DSL</a:t>
              </a:r>
            </a:p>
            <a:p>
              <a:r>
                <a:rPr lang="en-US" sz="1400"/>
                <a:t>modem</a:t>
              </a:r>
            </a:p>
          </p:txBody>
        </p:sp>
        <p:sp>
          <p:nvSpPr>
            <p:cNvPr id="7178" name="Text Box 36"/>
            <p:cNvSpPr txBox="1">
              <a:spLocks noChangeArrowheads="1"/>
            </p:cNvSpPr>
            <p:nvPr/>
          </p:nvSpPr>
          <p:spPr bwMode="auto">
            <a:xfrm>
              <a:off x="738188" y="3983038"/>
              <a:ext cx="6159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</a:p>
            <a:p>
              <a:r>
                <a:rPr lang="en-US" sz="1400"/>
                <a:t>PC</a:t>
              </a:r>
            </a:p>
          </p:txBody>
        </p:sp>
        <p:graphicFrame>
          <p:nvGraphicFramePr>
            <p:cNvPr id="7171" name="Object 3"/>
            <p:cNvGraphicFramePr>
              <a:graphicFrameLocks noChangeAspect="1"/>
            </p:cNvGraphicFramePr>
            <p:nvPr/>
          </p:nvGraphicFramePr>
          <p:xfrm>
            <a:off x="1179513" y="2239963"/>
            <a:ext cx="490537" cy="369887"/>
          </p:xfrm>
          <a:graphic>
            <a:graphicData uri="http://schemas.openxmlformats.org/presentationml/2006/ole">
              <p:oleObj spid="_x0000_s7171" name="Clip" r:id="rId4" imgW="676440" imgH="485640" progId="">
                <p:embed/>
              </p:oleObj>
            </a:graphicData>
          </a:graphic>
        </p:graphicFrame>
        <p:sp>
          <p:nvSpPr>
            <p:cNvPr id="7179" name="Text Box 40"/>
            <p:cNvSpPr txBox="1">
              <a:spLocks noChangeArrowheads="1"/>
            </p:cNvSpPr>
            <p:nvPr/>
          </p:nvSpPr>
          <p:spPr bwMode="auto">
            <a:xfrm>
              <a:off x="1001713" y="1641475"/>
              <a:ext cx="6667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</a:p>
            <a:p>
              <a:r>
                <a:rPr lang="en-US" sz="1400"/>
                <a:t>phone</a:t>
              </a:r>
            </a:p>
          </p:txBody>
        </p:sp>
        <p:sp>
          <p:nvSpPr>
            <p:cNvPr id="7180" name="Line 41"/>
            <p:cNvSpPr>
              <a:spLocks noChangeShapeType="1"/>
            </p:cNvSpPr>
            <p:nvPr/>
          </p:nvSpPr>
          <p:spPr bwMode="auto">
            <a:xfrm>
              <a:off x="1568450" y="2479675"/>
              <a:ext cx="885825" cy="525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1" name="Line 42"/>
            <p:cNvSpPr>
              <a:spLocks noChangeShapeType="1"/>
            </p:cNvSpPr>
            <p:nvPr/>
          </p:nvSpPr>
          <p:spPr bwMode="auto">
            <a:xfrm flipV="1">
              <a:off x="1233488" y="3227388"/>
              <a:ext cx="511175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2" name="Rectangle 47"/>
            <p:cNvSpPr>
              <a:spLocks noChangeArrowheads="1"/>
            </p:cNvSpPr>
            <p:nvPr/>
          </p:nvSpPr>
          <p:spPr bwMode="auto">
            <a:xfrm>
              <a:off x="3700463" y="2728913"/>
              <a:ext cx="288925" cy="6238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183" name="Line 48"/>
            <p:cNvSpPr>
              <a:spLocks noChangeShapeType="1"/>
            </p:cNvSpPr>
            <p:nvPr/>
          </p:nvSpPr>
          <p:spPr bwMode="auto">
            <a:xfrm>
              <a:off x="2438400" y="3089275"/>
              <a:ext cx="1247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4" name="Freeform 52"/>
            <p:cNvSpPr>
              <a:spLocks/>
            </p:cNvSpPr>
            <p:nvPr/>
          </p:nvSpPr>
          <p:spPr bwMode="auto">
            <a:xfrm rot="4873784">
              <a:off x="4356101" y="1041400"/>
              <a:ext cx="1770062" cy="1646237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Text Box 53"/>
            <p:cNvSpPr txBox="1">
              <a:spLocks noChangeArrowheads="1"/>
            </p:cNvSpPr>
            <p:nvPr/>
          </p:nvSpPr>
          <p:spPr bwMode="auto">
            <a:xfrm>
              <a:off x="5062538" y="1350963"/>
              <a:ext cx="9159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Internet</a:t>
              </a:r>
            </a:p>
          </p:txBody>
        </p:sp>
        <p:grpSp>
          <p:nvGrpSpPr>
            <p:cNvPr id="7186" name="Group 54"/>
            <p:cNvGrpSpPr>
              <a:grpSpLocks/>
            </p:cNvGrpSpPr>
            <p:nvPr/>
          </p:nvGrpSpPr>
          <p:grpSpPr bwMode="auto">
            <a:xfrm>
              <a:off x="4144963" y="2365375"/>
              <a:ext cx="473075" cy="244475"/>
              <a:chOff x="533" y="321"/>
              <a:chExt cx="359" cy="180"/>
            </a:xfrm>
          </p:grpSpPr>
          <p:grpSp>
            <p:nvGrpSpPr>
              <p:cNvPr id="7197" name="Group 55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7199" name="Oval 56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0" name="Line 57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1" name="Line 58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2" name="Rectangle 59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3" name="Oval 60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204" name="Group 61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7209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10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11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05" name="Group 65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7206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0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0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198" name="Line 69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7" name="Line 70"/>
            <p:cNvSpPr>
              <a:spLocks noChangeShapeType="1"/>
            </p:cNvSpPr>
            <p:nvPr/>
          </p:nvSpPr>
          <p:spPr bwMode="auto">
            <a:xfrm flipV="1">
              <a:off x="3989388" y="2563813"/>
              <a:ext cx="392112" cy="442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8" name="Line 71"/>
            <p:cNvSpPr>
              <a:spLocks noChangeShapeType="1"/>
            </p:cNvSpPr>
            <p:nvPr/>
          </p:nvSpPr>
          <p:spPr bwMode="auto">
            <a:xfrm>
              <a:off x="3976688" y="3200400"/>
              <a:ext cx="484187" cy="53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" name="Text Box 72"/>
            <p:cNvSpPr txBox="1">
              <a:spLocks noChangeArrowheads="1"/>
            </p:cNvSpPr>
            <p:nvPr/>
          </p:nvSpPr>
          <p:spPr bwMode="auto">
            <a:xfrm>
              <a:off x="3425825" y="2493963"/>
              <a:ext cx="7302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DSLAM</a:t>
              </a:r>
            </a:p>
          </p:txBody>
        </p:sp>
        <p:sp>
          <p:nvSpPr>
            <p:cNvPr id="7190" name="AutoShape 73"/>
            <p:cNvSpPr>
              <a:spLocks noChangeArrowheads="1"/>
            </p:cNvSpPr>
            <p:nvPr/>
          </p:nvSpPr>
          <p:spPr bwMode="auto">
            <a:xfrm>
              <a:off x="2438400" y="1262063"/>
              <a:ext cx="2009775" cy="930275"/>
            </a:xfrm>
            <a:prstGeom prst="wedgeRoundRectCallout">
              <a:avLst>
                <a:gd name="adj1" fmla="val -27171"/>
                <a:gd name="adj2" fmla="val 136005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191" name="Text Box 74"/>
            <p:cNvSpPr txBox="1">
              <a:spLocks noChangeArrowheads="1"/>
            </p:cNvSpPr>
            <p:nvPr/>
          </p:nvSpPr>
          <p:spPr bwMode="auto">
            <a:xfrm>
              <a:off x="2416175" y="1316038"/>
              <a:ext cx="20447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Existing phone line:</a:t>
              </a:r>
              <a:br>
                <a:rPr lang="en-US" sz="1200"/>
              </a:br>
              <a:r>
                <a:rPr lang="en-US" sz="1200"/>
                <a:t>0-4KHz phone; 4-50KHz upstream data; 50KHz-1MHz downstream data</a:t>
              </a:r>
            </a:p>
          </p:txBody>
        </p:sp>
        <p:sp>
          <p:nvSpPr>
            <p:cNvPr id="7192" name="Rectangle 76"/>
            <p:cNvSpPr>
              <a:spLocks noChangeArrowheads="1"/>
            </p:cNvSpPr>
            <p:nvPr/>
          </p:nvSpPr>
          <p:spPr bwMode="auto">
            <a:xfrm>
              <a:off x="2273300" y="2951163"/>
              <a:ext cx="207963" cy="2349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Line 77"/>
            <p:cNvSpPr>
              <a:spLocks noChangeShapeType="1"/>
            </p:cNvSpPr>
            <p:nvPr/>
          </p:nvSpPr>
          <p:spPr bwMode="auto">
            <a:xfrm>
              <a:off x="2008188" y="3089275"/>
              <a:ext cx="292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4" name="Text Box 78"/>
            <p:cNvSpPr txBox="1">
              <a:spLocks noChangeArrowheads="1"/>
            </p:cNvSpPr>
            <p:nvPr/>
          </p:nvSpPr>
          <p:spPr bwMode="auto">
            <a:xfrm>
              <a:off x="2000250" y="3157538"/>
              <a:ext cx="9937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splitter</a:t>
              </a:r>
            </a:p>
          </p:txBody>
        </p:sp>
        <p:sp>
          <p:nvSpPr>
            <p:cNvPr id="7195" name="Rectangle 80"/>
            <p:cNvSpPr>
              <a:spLocks noChangeArrowheads="1"/>
            </p:cNvSpPr>
            <p:nvPr/>
          </p:nvSpPr>
          <p:spPr bwMode="auto">
            <a:xfrm>
              <a:off x="3406775" y="2287588"/>
              <a:ext cx="1233488" cy="1343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Text Box 81"/>
            <p:cNvSpPr txBox="1">
              <a:spLocks noChangeArrowheads="1"/>
            </p:cNvSpPr>
            <p:nvPr/>
          </p:nvSpPr>
          <p:spPr bwMode="auto">
            <a:xfrm>
              <a:off x="3316288" y="3638550"/>
              <a:ext cx="776287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central</a:t>
              </a:r>
            </a:p>
            <a:p>
              <a:r>
                <a:rPr lang="en-US" sz="1400"/>
                <a:t>office</a:t>
              </a:r>
            </a:p>
          </p:txBody>
        </p:sp>
      </p:grpSp>
      <p:sp>
        <p:nvSpPr>
          <p:cNvPr id="7173" name="Title 50"/>
          <p:cNvSpPr>
            <a:spLocks noGrp="1"/>
          </p:cNvSpPr>
          <p:nvPr>
            <p:ph type="title"/>
          </p:nvPr>
        </p:nvSpPr>
        <p:spPr>
          <a:xfrm>
            <a:off x="520700" y="0"/>
            <a:ext cx="7772400" cy="1143000"/>
          </a:xfrm>
        </p:spPr>
        <p:txBody>
          <a:bodyPr/>
          <a:lstStyle/>
          <a:p>
            <a:r>
              <a:rPr lang="en-US" smtClean="0"/>
              <a:t>Digital Subscriber Line (DSL)</a:t>
            </a:r>
          </a:p>
        </p:txBody>
      </p:sp>
      <p:sp>
        <p:nvSpPr>
          <p:cNvPr id="7174" name="Rectangle 52"/>
          <p:cNvSpPr>
            <a:spLocks noChangeArrowheads="1"/>
          </p:cNvSpPr>
          <p:nvPr/>
        </p:nvSpPr>
        <p:spPr bwMode="auto">
          <a:xfrm>
            <a:off x="180975" y="4262438"/>
            <a:ext cx="86931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>
              <a:solidFill>
                <a:srgbClr val="FF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Also uses existing telephone infrastruture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up to 1 Mbps upstream (today typically &lt; 256 kbps)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up to 8 Mbps downstream (today typically &lt; 1 Mbps)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dedicated physical line to telephone central office</a:t>
            </a:r>
            <a:endParaRPr 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8035</TotalTime>
  <Words>895</Words>
  <Application>Microsoft Office PowerPoint</Application>
  <PresentationFormat>On-screen Show (4:3)</PresentationFormat>
  <Paragraphs>285</Paragraphs>
  <Slides>17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Clip</vt:lpstr>
      <vt:lpstr>What’s the Internet: “nuts and bolts” view</vt:lpstr>
      <vt:lpstr>What’s the Internet: “nuts and bolts” view</vt:lpstr>
      <vt:lpstr>What’s the Internet: a service view</vt:lpstr>
      <vt:lpstr>A closer look at network structure:</vt:lpstr>
      <vt:lpstr>The network edge:</vt:lpstr>
      <vt:lpstr>Access networks and physical media</vt:lpstr>
      <vt:lpstr>Ways to access the internet </vt:lpstr>
      <vt:lpstr>Dial-up Modem</vt:lpstr>
      <vt:lpstr>Digital Subscriber Line (DSL)</vt:lpstr>
      <vt:lpstr>Residential access: cable modems</vt:lpstr>
      <vt:lpstr>Cable Network Architecture: Overview</vt:lpstr>
      <vt:lpstr>Cable Network Architecture: Overview</vt:lpstr>
      <vt:lpstr>Cable Network Architecture: Overview</vt:lpstr>
      <vt:lpstr>Fiber to the Home</vt:lpstr>
      <vt:lpstr>Fiber to the home examples</vt:lpstr>
      <vt:lpstr>Ethernet Internet access</vt:lpstr>
      <vt:lpstr>Wireless access networks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Edition: Chapter 1</dc:title>
  <dc:creator>Jim Kurose and Keith Ross</dc:creator>
  <cp:lastModifiedBy>Lotzi Boloni</cp:lastModifiedBy>
  <cp:revision>177</cp:revision>
  <dcterms:created xsi:type="dcterms:W3CDTF">1999-10-08T19:08:27Z</dcterms:created>
  <dcterms:modified xsi:type="dcterms:W3CDTF">2011-01-20T18:19:36Z</dcterms:modified>
</cp:coreProperties>
</file>