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1"/>
  </p:notesMasterIdLst>
  <p:handoutMasterIdLst>
    <p:handoutMasterId r:id="rId42"/>
  </p:handoutMasterIdLst>
  <p:sldIdLst>
    <p:sldId id="416" r:id="rId2"/>
    <p:sldId id="482" r:id="rId3"/>
    <p:sldId id="481" r:id="rId4"/>
    <p:sldId id="436" r:id="rId5"/>
    <p:sldId id="437" r:id="rId6"/>
    <p:sldId id="438" r:id="rId7"/>
    <p:sldId id="439" r:id="rId8"/>
    <p:sldId id="440" r:id="rId9"/>
    <p:sldId id="441" r:id="rId10"/>
    <p:sldId id="442" r:id="rId11"/>
    <p:sldId id="443" r:id="rId12"/>
    <p:sldId id="444" r:id="rId13"/>
    <p:sldId id="445" r:id="rId14"/>
    <p:sldId id="476" r:id="rId15"/>
    <p:sldId id="477" r:id="rId16"/>
    <p:sldId id="478" r:id="rId17"/>
    <p:sldId id="446" r:id="rId18"/>
    <p:sldId id="447" r:id="rId19"/>
    <p:sldId id="479" r:id="rId20"/>
    <p:sldId id="448" r:id="rId21"/>
    <p:sldId id="449" r:id="rId22"/>
    <p:sldId id="450" r:id="rId23"/>
    <p:sldId id="451" r:id="rId24"/>
    <p:sldId id="452" r:id="rId25"/>
    <p:sldId id="458" r:id="rId26"/>
    <p:sldId id="459" r:id="rId27"/>
    <p:sldId id="480"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Lst>
  <p:sldSz cx="9144000" cy="6858000" type="screen4x3"/>
  <p:notesSz cx="6985000" cy="9271000"/>
  <p:defaultTextStyle>
    <a:defPPr>
      <a:defRPr lang="en-US"/>
    </a:defPPr>
    <a:lvl1pPr algn="l" rtl="0" eaLnBrk="0" fontAlgn="base" hangingPunct="0">
      <a:lnSpc>
        <a:spcPct val="90000"/>
      </a:lnSpc>
      <a:spcBef>
        <a:spcPct val="0"/>
      </a:spcBef>
      <a:spcAft>
        <a:spcPct val="0"/>
      </a:spcAft>
      <a:defRPr kumimoji="1" sz="2400" kern="1200">
        <a:solidFill>
          <a:schemeClr val="accent1"/>
        </a:solidFill>
        <a:latin typeface="Arial Black" pitchFamily="34" charset="0"/>
        <a:ea typeface="+mn-ea"/>
        <a:cs typeface="+mn-cs"/>
      </a:defRPr>
    </a:lvl1pPr>
    <a:lvl2pPr marL="457200" algn="l" rtl="0" eaLnBrk="0" fontAlgn="base" hangingPunct="0">
      <a:lnSpc>
        <a:spcPct val="90000"/>
      </a:lnSpc>
      <a:spcBef>
        <a:spcPct val="0"/>
      </a:spcBef>
      <a:spcAft>
        <a:spcPct val="0"/>
      </a:spcAft>
      <a:defRPr kumimoji="1" sz="2400" kern="1200">
        <a:solidFill>
          <a:schemeClr val="accent1"/>
        </a:solidFill>
        <a:latin typeface="Arial Black" pitchFamily="34" charset="0"/>
        <a:ea typeface="+mn-ea"/>
        <a:cs typeface="+mn-cs"/>
      </a:defRPr>
    </a:lvl2pPr>
    <a:lvl3pPr marL="914400" algn="l" rtl="0" eaLnBrk="0" fontAlgn="base" hangingPunct="0">
      <a:lnSpc>
        <a:spcPct val="90000"/>
      </a:lnSpc>
      <a:spcBef>
        <a:spcPct val="0"/>
      </a:spcBef>
      <a:spcAft>
        <a:spcPct val="0"/>
      </a:spcAft>
      <a:defRPr kumimoji="1" sz="2400" kern="1200">
        <a:solidFill>
          <a:schemeClr val="accent1"/>
        </a:solidFill>
        <a:latin typeface="Arial Black" pitchFamily="34" charset="0"/>
        <a:ea typeface="+mn-ea"/>
        <a:cs typeface="+mn-cs"/>
      </a:defRPr>
    </a:lvl3pPr>
    <a:lvl4pPr marL="1371600" algn="l" rtl="0" eaLnBrk="0" fontAlgn="base" hangingPunct="0">
      <a:lnSpc>
        <a:spcPct val="90000"/>
      </a:lnSpc>
      <a:spcBef>
        <a:spcPct val="0"/>
      </a:spcBef>
      <a:spcAft>
        <a:spcPct val="0"/>
      </a:spcAft>
      <a:defRPr kumimoji="1" sz="2400" kern="1200">
        <a:solidFill>
          <a:schemeClr val="accent1"/>
        </a:solidFill>
        <a:latin typeface="Arial Black" pitchFamily="34" charset="0"/>
        <a:ea typeface="+mn-ea"/>
        <a:cs typeface="+mn-cs"/>
      </a:defRPr>
    </a:lvl4pPr>
    <a:lvl5pPr marL="1828800" algn="l" rtl="0" eaLnBrk="0" fontAlgn="base" hangingPunct="0">
      <a:lnSpc>
        <a:spcPct val="90000"/>
      </a:lnSpc>
      <a:spcBef>
        <a:spcPct val="0"/>
      </a:spcBef>
      <a:spcAft>
        <a:spcPct val="0"/>
      </a:spcAft>
      <a:defRPr kumimoji="1" sz="2400" kern="1200">
        <a:solidFill>
          <a:schemeClr val="accent1"/>
        </a:solidFill>
        <a:latin typeface="Arial Black" pitchFamily="34" charset="0"/>
        <a:ea typeface="+mn-ea"/>
        <a:cs typeface="+mn-cs"/>
      </a:defRPr>
    </a:lvl5pPr>
    <a:lvl6pPr marL="2286000" algn="l" defTabSz="914400" rtl="0" eaLnBrk="1" latinLnBrk="0" hangingPunct="1">
      <a:defRPr kumimoji="1" sz="2400" kern="1200">
        <a:solidFill>
          <a:schemeClr val="accent1"/>
        </a:solidFill>
        <a:latin typeface="Arial Black" pitchFamily="34" charset="0"/>
        <a:ea typeface="+mn-ea"/>
        <a:cs typeface="+mn-cs"/>
      </a:defRPr>
    </a:lvl6pPr>
    <a:lvl7pPr marL="2743200" algn="l" defTabSz="914400" rtl="0" eaLnBrk="1" latinLnBrk="0" hangingPunct="1">
      <a:defRPr kumimoji="1" sz="2400" kern="1200">
        <a:solidFill>
          <a:schemeClr val="accent1"/>
        </a:solidFill>
        <a:latin typeface="Arial Black" pitchFamily="34" charset="0"/>
        <a:ea typeface="+mn-ea"/>
        <a:cs typeface="+mn-cs"/>
      </a:defRPr>
    </a:lvl7pPr>
    <a:lvl8pPr marL="3200400" algn="l" defTabSz="914400" rtl="0" eaLnBrk="1" latinLnBrk="0" hangingPunct="1">
      <a:defRPr kumimoji="1" sz="2400" kern="1200">
        <a:solidFill>
          <a:schemeClr val="accent1"/>
        </a:solidFill>
        <a:latin typeface="Arial Black" pitchFamily="34" charset="0"/>
        <a:ea typeface="+mn-ea"/>
        <a:cs typeface="+mn-cs"/>
      </a:defRPr>
    </a:lvl8pPr>
    <a:lvl9pPr marL="3657600" algn="l" defTabSz="914400" rtl="0" eaLnBrk="1" latinLnBrk="0" hangingPunct="1">
      <a:defRPr kumimoji="1" sz="2400" kern="1200">
        <a:solidFill>
          <a:schemeClr val="accent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A500"/>
    <a:srgbClr val="E6AD3C"/>
    <a:srgbClr val="004E4C"/>
    <a:srgbClr val="A50021"/>
    <a:srgbClr val="FF9966"/>
    <a:srgbClr val="FF9933"/>
    <a:srgbClr val="000099"/>
    <a:srgbClr val="0031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599" autoAdjust="0"/>
  </p:normalViewPr>
  <p:slideViewPr>
    <p:cSldViewPr snapToGrid="0">
      <p:cViewPr>
        <p:scale>
          <a:sx n="84" d="100"/>
          <a:sy n="84" d="100"/>
        </p:scale>
        <p:origin x="-1320" y="-552"/>
      </p:cViewPr>
      <p:guideLst>
        <p:guide orient="horz" pos="35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662" y="-294"/>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a:lnSpc>
                <a:spcPct val="100000"/>
              </a:lnSpc>
              <a:defRPr kumimoji="0" sz="1200" smtClean="0">
                <a:solidFill>
                  <a:schemeClr val="tx1"/>
                </a:solidFill>
                <a:latin typeface="Times New Roman" pitchFamily="18" charset="0"/>
              </a:defRPr>
            </a:lvl1pPr>
          </a:lstStyle>
          <a:p>
            <a:pPr>
              <a:defRPr/>
            </a:pPr>
            <a:r>
              <a:rPr lang="en-US"/>
              <a:t>UTA</a:t>
            </a:r>
          </a:p>
        </p:txBody>
      </p:sp>
      <p:sp>
        <p:nvSpPr>
          <p:cNvPr id="172035" name="Rectangle 3"/>
          <p:cNvSpPr>
            <a:spLocks noGrp="1" noChangeArrowheads="1"/>
          </p:cNvSpPr>
          <p:nvPr>
            <p:ph type="dt" sz="quarter" idx="1"/>
          </p:nvPr>
        </p:nvSpPr>
        <p:spPr bwMode="auto">
          <a:xfrm>
            <a:off x="3959225"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a:lnSpc>
                <a:spcPct val="100000"/>
              </a:lnSpc>
              <a:defRPr kumimoji="0" sz="1200" smtClean="0">
                <a:solidFill>
                  <a:schemeClr val="tx1"/>
                </a:solidFill>
                <a:latin typeface="Times New Roman" pitchFamily="18" charset="0"/>
              </a:defRPr>
            </a:lvl1pPr>
          </a:lstStyle>
          <a:p>
            <a:pPr>
              <a:defRPr/>
            </a:pPr>
            <a:endParaRPr lang="en-US"/>
          </a:p>
        </p:txBody>
      </p:sp>
      <p:sp>
        <p:nvSpPr>
          <p:cNvPr id="172036" name="Rectangle 4"/>
          <p:cNvSpPr>
            <a:spLocks noGrp="1" noChangeArrowheads="1"/>
          </p:cNvSpPr>
          <p:nvPr>
            <p:ph type="ftr" sz="quarter" idx="2"/>
          </p:nvPr>
        </p:nvSpPr>
        <p:spPr bwMode="auto">
          <a:xfrm>
            <a:off x="0"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a:lnSpc>
                <a:spcPct val="100000"/>
              </a:lnSpc>
              <a:defRPr kumimoji="0" sz="1200" smtClean="0">
                <a:solidFill>
                  <a:schemeClr val="tx1"/>
                </a:solidFill>
                <a:latin typeface="Times New Roman" pitchFamily="18" charset="0"/>
              </a:defRPr>
            </a:lvl1pPr>
          </a:lstStyle>
          <a:p>
            <a:pPr>
              <a:defRPr/>
            </a:pPr>
            <a:endParaRPr lang="en-US"/>
          </a:p>
        </p:txBody>
      </p:sp>
      <p:sp>
        <p:nvSpPr>
          <p:cNvPr id="172037" name="Rectangle 5"/>
          <p:cNvSpPr>
            <a:spLocks noGrp="1" noChangeArrowheads="1"/>
          </p:cNvSpPr>
          <p:nvPr>
            <p:ph type="sldNum" sz="quarter" idx="3"/>
          </p:nvPr>
        </p:nvSpPr>
        <p:spPr bwMode="auto">
          <a:xfrm>
            <a:off x="3959225"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a:lnSpc>
                <a:spcPct val="100000"/>
              </a:lnSpc>
              <a:defRPr kumimoji="0" sz="1200" smtClean="0">
                <a:solidFill>
                  <a:schemeClr val="tx1"/>
                </a:solidFill>
                <a:latin typeface="Times New Roman" pitchFamily="18" charset="0"/>
              </a:defRPr>
            </a:lvl1pPr>
          </a:lstStyle>
          <a:p>
            <a:pPr>
              <a:defRPr/>
            </a:pPr>
            <a:fld id="{AD59F283-FFF4-4985-8D80-6344540D6D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defTabSz="928688">
              <a:lnSpc>
                <a:spcPct val="100000"/>
              </a:lnSpc>
              <a:defRPr kumimoji="0" sz="1200" smtClean="0">
                <a:solidFill>
                  <a:schemeClr val="tx1"/>
                </a:solidFill>
                <a:latin typeface="Times New Roman" pitchFamily="18" charset="0"/>
              </a:defRPr>
            </a:lvl1pPr>
          </a:lstStyle>
          <a:p>
            <a:pPr>
              <a:defRPr/>
            </a:pPr>
            <a:r>
              <a:rPr lang="en-US"/>
              <a:t>UTA</a:t>
            </a:r>
          </a:p>
        </p:txBody>
      </p:sp>
      <p:sp>
        <p:nvSpPr>
          <p:cNvPr id="22531" name="Rectangle 3"/>
          <p:cNvSpPr>
            <a:spLocks noGrp="1" noChangeArrowheads="1"/>
          </p:cNvSpPr>
          <p:nvPr>
            <p:ph type="dt" idx="1"/>
          </p:nvPr>
        </p:nvSpPr>
        <p:spPr bwMode="auto">
          <a:xfrm>
            <a:off x="3959225"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algn="r" defTabSz="928688">
              <a:lnSpc>
                <a:spcPct val="100000"/>
              </a:lnSpc>
              <a:defRPr kumimoji="0" sz="1200" smtClean="0">
                <a:solidFill>
                  <a:schemeClr val="tx1"/>
                </a:solidFill>
                <a:latin typeface="Times New Roman" pitchFamily="18" charset="0"/>
              </a:defRPr>
            </a:lvl1pPr>
          </a:lstStyle>
          <a:p>
            <a:pPr>
              <a:defRPr/>
            </a:pPr>
            <a:endParaRPr lang="en-US"/>
          </a:p>
        </p:txBody>
      </p:sp>
      <p:sp>
        <p:nvSpPr>
          <p:cNvPr id="43012" name="Rectangle 4"/>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0275" y="4403725"/>
            <a:ext cx="5124450" cy="41719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defTabSz="928688">
              <a:lnSpc>
                <a:spcPct val="100000"/>
              </a:lnSpc>
              <a:defRPr kumimoji="0" sz="1400" b="1" smtClean="0">
                <a:solidFill>
                  <a:schemeClr val="tx1"/>
                </a:solidFill>
                <a:latin typeface="Times New Roman" pitchFamily="18" charset="0"/>
              </a:defRPr>
            </a:lvl1pPr>
          </a:lstStyle>
          <a:p>
            <a:pPr>
              <a:defRPr/>
            </a:pPr>
            <a:r>
              <a:rPr lang="en-US"/>
              <a:t>		CReWMaN</a:t>
            </a:r>
          </a:p>
        </p:txBody>
      </p:sp>
      <p:sp>
        <p:nvSpPr>
          <p:cNvPr id="22535" name="Rectangle 7"/>
          <p:cNvSpPr>
            <a:spLocks noGrp="1" noChangeArrowheads="1"/>
          </p:cNvSpPr>
          <p:nvPr>
            <p:ph type="sldNum" sz="quarter" idx="5"/>
          </p:nvPr>
        </p:nvSpPr>
        <p:spPr bwMode="auto">
          <a:xfrm>
            <a:off x="3959225"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algn="r" defTabSz="928688">
              <a:lnSpc>
                <a:spcPct val="100000"/>
              </a:lnSpc>
              <a:defRPr kumimoji="0" sz="1200" smtClean="0">
                <a:solidFill>
                  <a:schemeClr val="tx1"/>
                </a:solidFill>
                <a:latin typeface="Times New Roman" pitchFamily="18" charset="0"/>
              </a:defRPr>
            </a:lvl1pPr>
          </a:lstStyle>
          <a:p>
            <a:pPr>
              <a:defRPr/>
            </a:pPr>
            <a:fld id="{C4B45CF2-CAA0-4471-BDB5-67E201B91E6C}"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685800" cy="5256213"/>
          </a:xfrm>
          <a:prstGeom prst="rect">
            <a:avLst/>
          </a:prstGeom>
          <a:gradFill rotWithShape="0">
            <a:gsLst>
              <a:gs pos="0">
                <a:schemeClr val="accent1"/>
              </a:gs>
              <a:gs pos="100000">
                <a:schemeClr val="bg1"/>
              </a:gs>
            </a:gsLst>
            <a:lin ang="5400000" scaled="1"/>
          </a:gradFill>
          <a:ln w="25400">
            <a:noFill/>
            <a:miter lim="800000"/>
            <a:headEnd/>
            <a:tailEnd/>
          </a:ln>
          <a:effectLst/>
        </p:spPr>
        <p:txBody>
          <a:bodyPr wrap="none" anchor="ctr"/>
          <a:lstStyle/>
          <a:p>
            <a:pPr>
              <a:defRPr/>
            </a:pPr>
            <a:endParaRPr lang="en-US"/>
          </a:p>
        </p:txBody>
      </p:sp>
      <p:sp>
        <p:nvSpPr>
          <p:cNvPr id="4" name="Freeform 3"/>
          <p:cNvSpPr>
            <a:spLocks/>
          </p:cNvSpPr>
          <p:nvPr/>
        </p:nvSpPr>
        <p:spPr bwMode="auto">
          <a:xfrm flipH="1">
            <a:off x="1597025" y="2414588"/>
            <a:ext cx="7245350" cy="4238625"/>
          </a:xfrm>
          <a:custGeom>
            <a:avLst/>
            <a:gdLst/>
            <a:ahLst/>
            <a:cxnLst>
              <a:cxn ang="0">
                <a:pos x="4898" y="0"/>
              </a:cxn>
              <a:cxn ang="0">
                <a:pos x="0" y="0"/>
              </a:cxn>
              <a:cxn ang="0">
                <a:pos x="0" y="624"/>
              </a:cxn>
            </a:cxnLst>
            <a:rect l="0" t="0" r="r" b="b"/>
            <a:pathLst>
              <a:path w="4898" h="624">
                <a:moveTo>
                  <a:pt x="4898" y="0"/>
                </a:moveTo>
                <a:lnTo>
                  <a:pt x="0" y="0"/>
                </a:lnTo>
                <a:lnTo>
                  <a:pt x="0" y="624"/>
                </a:lnTo>
              </a:path>
            </a:pathLst>
          </a:custGeom>
          <a:noFill/>
          <a:ln w="12700" cmpd="sng">
            <a:solidFill>
              <a:schemeClr val="accent1"/>
            </a:solidFill>
            <a:round/>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1598613" y="2466975"/>
            <a:ext cx="6962775" cy="1143000"/>
          </a:xfrm>
        </p:spPr>
        <p:txBody>
          <a:bodyPr/>
          <a:lstStyle>
            <a:lvl1pPr>
              <a:defRPr/>
            </a:lvl1pPr>
          </a:lstStyle>
          <a:p>
            <a:r>
              <a:rPr lang="en-US" dirty="0"/>
              <a:t>Click to edit Master title style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7650" y="581025"/>
            <a:ext cx="1852613" cy="4821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638" y="581025"/>
            <a:ext cx="5408612" cy="4821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638" y="1423988"/>
            <a:ext cx="3630612"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9650" y="1423988"/>
            <a:ext cx="3630613"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0" y="0"/>
            <a:ext cx="685800" cy="5256213"/>
          </a:xfrm>
          <a:prstGeom prst="rect">
            <a:avLst/>
          </a:prstGeom>
          <a:gradFill rotWithShape="0">
            <a:gsLst>
              <a:gs pos="0">
                <a:schemeClr val="accent1"/>
              </a:gs>
              <a:gs pos="100000">
                <a:schemeClr val="bg1"/>
              </a:gs>
            </a:gsLst>
            <a:lin ang="5400000" scaled="1"/>
          </a:gradFill>
          <a:ln w="25400">
            <a:no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1036638" y="581025"/>
            <a:ext cx="7412037" cy="755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036638" y="1423988"/>
            <a:ext cx="7413625" cy="397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8" name="Rectangle 40"/>
          <p:cNvSpPr>
            <a:spLocks noChangeArrowheads="1"/>
          </p:cNvSpPr>
          <p:nvPr/>
        </p:nvSpPr>
        <p:spPr bwMode="auto">
          <a:xfrm>
            <a:off x="1036638" y="6045200"/>
            <a:ext cx="7615237" cy="665163"/>
          </a:xfrm>
          <a:prstGeom prst="rect">
            <a:avLst/>
          </a:prstGeom>
          <a:noFill/>
          <a:ln w="50800">
            <a:noFill/>
            <a:miter lim="800000"/>
            <a:headEnd/>
            <a:tailEnd/>
          </a:ln>
          <a:effectLst/>
        </p:spPr>
        <p:txBody>
          <a:bodyPr lIns="90488" tIns="44450" rIns="90488" bIns="44450"/>
          <a:lstStyle/>
          <a:p>
            <a:pPr algn="r">
              <a:lnSpc>
                <a:spcPct val="100000"/>
              </a:lnSpc>
              <a:buClr>
                <a:schemeClr val="tx1"/>
              </a:buClr>
              <a:buFont typeface="Arial" charset="0"/>
              <a:buNone/>
              <a:defRPr/>
            </a:pPr>
            <a:endParaRPr kumimoji="0" lang="en-US" sz="800">
              <a:solidFill>
                <a:schemeClr val="tx1"/>
              </a:solidFill>
              <a:latin typeface="Arial" charset="0"/>
            </a:endParaRPr>
          </a:p>
        </p:txBody>
      </p:sp>
      <p:pic>
        <p:nvPicPr>
          <p:cNvPr id="1030" name="Picture 59" descr="xutsheadpegasus"/>
          <p:cNvPicPr>
            <a:picLocks noChangeAspect="1" noChangeArrowheads="1"/>
          </p:cNvPicPr>
          <p:nvPr userDrawn="1"/>
        </p:nvPicPr>
        <p:blipFill>
          <a:blip r:embed="rId13" cstate="print"/>
          <a:srcRect/>
          <a:stretch>
            <a:fillRect/>
          </a:stretch>
        </p:blipFill>
        <p:spPr bwMode="auto">
          <a:xfrm>
            <a:off x="57150" y="6294438"/>
            <a:ext cx="550863" cy="563562"/>
          </a:xfrm>
          <a:prstGeom prst="rect">
            <a:avLst/>
          </a:prstGeom>
          <a:noFill/>
          <a:ln w="9525">
            <a:noFill/>
            <a:miter lim="800000"/>
            <a:headEnd/>
            <a:tailEnd/>
          </a:ln>
        </p:spPr>
      </p:pic>
      <p:pic>
        <p:nvPicPr>
          <p:cNvPr id="1031" name="Picture 62" descr="xutmhead_ucf"/>
          <p:cNvPicPr>
            <a:picLocks noChangeAspect="1" noChangeArrowheads="1"/>
          </p:cNvPicPr>
          <p:nvPr userDrawn="1"/>
        </p:nvPicPr>
        <p:blipFill>
          <a:blip r:embed="rId14" cstate="print"/>
          <a:srcRect/>
          <a:stretch>
            <a:fillRect/>
          </a:stretch>
        </p:blipFill>
        <p:spPr bwMode="auto">
          <a:xfrm>
            <a:off x="584200" y="6397625"/>
            <a:ext cx="3400425" cy="460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0" fontAlgn="base" hangingPunct="0">
        <a:lnSpc>
          <a:spcPct val="90000"/>
        </a:lnSpc>
        <a:spcBef>
          <a:spcPct val="0"/>
        </a:spcBef>
        <a:spcAft>
          <a:spcPct val="0"/>
        </a:spcAft>
        <a:defRPr kumimoji="1" sz="2400">
          <a:solidFill>
            <a:schemeClr val="accent1"/>
          </a:solidFill>
          <a:latin typeface="+mj-lt"/>
          <a:ea typeface="+mj-ea"/>
          <a:cs typeface="+mj-cs"/>
        </a:defRPr>
      </a:lvl1pPr>
      <a:lvl2pPr algn="l" rtl="0" eaLnBrk="0" fontAlgn="base" hangingPunct="0">
        <a:lnSpc>
          <a:spcPct val="90000"/>
        </a:lnSpc>
        <a:spcBef>
          <a:spcPct val="0"/>
        </a:spcBef>
        <a:spcAft>
          <a:spcPct val="0"/>
        </a:spcAft>
        <a:defRPr kumimoji="1" sz="2400">
          <a:solidFill>
            <a:schemeClr val="accent1"/>
          </a:solidFill>
          <a:latin typeface="Arial Black" pitchFamily="34" charset="0"/>
        </a:defRPr>
      </a:lvl2pPr>
      <a:lvl3pPr algn="l" rtl="0" eaLnBrk="0" fontAlgn="base" hangingPunct="0">
        <a:lnSpc>
          <a:spcPct val="90000"/>
        </a:lnSpc>
        <a:spcBef>
          <a:spcPct val="0"/>
        </a:spcBef>
        <a:spcAft>
          <a:spcPct val="0"/>
        </a:spcAft>
        <a:defRPr kumimoji="1" sz="2400">
          <a:solidFill>
            <a:schemeClr val="accent1"/>
          </a:solidFill>
          <a:latin typeface="Arial Black" pitchFamily="34" charset="0"/>
        </a:defRPr>
      </a:lvl3pPr>
      <a:lvl4pPr algn="l" rtl="0" eaLnBrk="0" fontAlgn="base" hangingPunct="0">
        <a:lnSpc>
          <a:spcPct val="90000"/>
        </a:lnSpc>
        <a:spcBef>
          <a:spcPct val="0"/>
        </a:spcBef>
        <a:spcAft>
          <a:spcPct val="0"/>
        </a:spcAft>
        <a:defRPr kumimoji="1" sz="2400">
          <a:solidFill>
            <a:schemeClr val="accent1"/>
          </a:solidFill>
          <a:latin typeface="Arial Black" pitchFamily="34" charset="0"/>
        </a:defRPr>
      </a:lvl4pPr>
      <a:lvl5pPr algn="l" rtl="0" eaLnBrk="0" fontAlgn="base" hangingPunct="0">
        <a:lnSpc>
          <a:spcPct val="90000"/>
        </a:lnSpc>
        <a:spcBef>
          <a:spcPct val="0"/>
        </a:spcBef>
        <a:spcAft>
          <a:spcPct val="0"/>
        </a:spcAft>
        <a:defRPr kumimoji="1" sz="2400">
          <a:solidFill>
            <a:schemeClr val="accent1"/>
          </a:solidFill>
          <a:latin typeface="Arial Black" pitchFamily="34" charset="0"/>
        </a:defRPr>
      </a:lvl5pPr>
      <a:lvl6pPr marL="457200" algn="l" rtl="0" eaLnBrk="0" fontAlgn="base" hangingPunct="0">
        <a:lnSpc>
          <a:spcPct val="90000"/>
        </a:lnSpc>
        <a:spcBef>
          <a:spcPct val="0"/>
        </a:spcBef>
        <a:spcAft>
          <a:spcPct val="0"/>
        </a:spcAft>
        <a:defRPr kumimoji="1" sz="2400">
          <a:solidFill>
            <a:schemeClr val="accent1"/>
          </a:solidFill>
          <a:latin typeface="Arial Black" pitchFamily="34" charset="0"/>
        </a:defRPr>
      </a:lvl6pPr>
      <a:lvl7pPr marL="914400" algn="l" rtl="0" eaLnBrk="0" fontAlgn="base" hangingPunct="0">
        <a:lnSpc>
          <a:spcPct val="90000"/>
        </a:lnSpc>
        <a:spcBef>
          <a:spcPct val="0"/>
        </a:spcBef>
        <a:spcAft>
          <a:spcPct val="0"/>
        </a:spcAft>
        <a:defRPr kumimoji="1" sz="2400">
          <a:solidFill>
            <a:schemeClr val="accent1"/>
          </a:solidFill>
          <a:latin typeface="Arial Black" pitchFamily="34" charset="0"/>
        </a:defRPr>
      </a:lvl7pPr>
      <a:lvl8pPr marL="1371600" algn="l" rtl="0" eaLnBrk="0" fontAlgn="base" hangingPunct="0">
        <a:lnSpc>
          <a:spcPct val="90000"/>
        </a:lnSpc>
        <a:spcBef>
          <a:spcPct val="0"/>
        </a:spcBef>
        <a:spcAft>
          <a:spcPct val="0"/>
        </a:spcAft>
        <a:defRPr kumimoji="1" sz="2400">
          <a:solidFill>
            <a:schemeClr val="accent1"/>
          </a:solidFill>
          <a:latin typeface="Arial Black" pitchFamily="34" charset="0"/>
        </a:defRPr>
      </a:lvl8pPr>
      <a:lvl9pPr marL="1828800" algn="l" rtl="0" eaLnBrk="0" fontAlgn="base" hangingPunct="0">
        <a:lnSpc>
          <a:spcPct val="90000"/>
        </a:lnSpc>
        <a:spcBef>
          <a:spcPct val="0"/>
        </a:spcBef>
        <a:spcAft>
          <a:spcPct val="0"/>
        </a:spcAft>
        <a:defRPr kumimoji="1" sz="2400">
          <a:solidFill>
            <a:schemeClr val="accent1"/>
          </a:solidFill>
          <a:latin typeface="Arial Black" pitchFamily="34" charset="0"/>
        </a:defRPr>
      </a:lvl9pPr>
    </p:titleStyle>
    <p:bodyStyle>
      <a:lvl1pPr marL="182563" indent="-182563" algn="l" rtl="0" eaLnBrk="0" fontAlgn="base" hangingPunct="0">
        <a:spcBef>
          <a:spcPct val="20000"/>
        </a:spcBef>
        <a:spcAft>
          <a:spcPct val="0"/>
        </a:spcAft>
        <a:buClr>
          <a:schemeClr val="accent1"/>
        </a:buClr>
        <a:buFont typeface="Wingdings" pitchFamily="2" charset="2"/>
        <a:buChar char=""/>
        <a:defRPr kumimoji="1" sz="2000" b="1">
          <a:solidFill>
            <a:schemeClr val="tx1"/>
          </a:solidFill>
          <a:latin typeface="+mn-lt"/>
          <a:ea typeface="+mn-ea"/>
          <a:cs typeface="+mn-cs"/>
        </a:defRPr>
      </a:lvl1pPr>
      <a:lvl2pPr marL="476250" indent="-179388" algn="l" rtl="0" eaLnBrk="0" fontAlgn="base" hangingPunct="0">
        <a:spcBef>
          <a:spcPct val="20000"/>
        </a:spcBef>
        <a:spcAft>
          <a:spcPct val="0"/>
        </a:spcAft>
        <a:buClr>
          <a:schemeClr val="accent1"/>
        </a:buClr>
        <a:buChar char="–"/>
        <a:defRPr kumimoji="1" b="1">
          <a:solidFill>
            <a:schemeClr val="tx1"/>
          </a:solidFill>
          <a:latin typeface="+mn-lt"/>
        </a:defRPr>
      </a:lvl2pPr>
      <a:lvl3pPr marL="750888" indent="-160338" algn="l" rtl="0" eaLnBrk="0" fontAlgn="base" hangingPunct="0">
        <a:spcBef>
          <a:spcPct val="20000"/>
        </a:spcBef>
        <a:spcAft>
          <a:spcPct val="0"/>
        </a:spcAft>
        <a:buClr>
          <a:schemeClr val="accent1"/>
        </a:buClr>
        <a:buFont typeface="Wingdings" pitchFamily="2" charset="2"/>
        <a:buChar char=""/>
        <a:defRPr kumimoji="1" sz="1600">
          <a:solidFill>
            <a:schemeClr val="tx1"/>
          </a:solidFill>
          <a:latin typeface="+mn-lt"/>
        </a:defRPr>
      </a:lvl3pPr>
      <a:lvl4pPr marL="1035050" indent="-169863" algn="l" rtl="0" eaLnBrk="0" fontAlgn="base" hangingPunct="0">
        <a:spcBef>
          <a:spcPct val="20000"/>
        </a:spcBef>
        <a:spcAft>
          <a:spcPct val="0"/>
        </a:spcAft>
        <a:buClr>
          <a:schemeClr val="accent1"/>
        </a:buClr>
        <a:buChar char="–"/>
        <a:defRPr kumimoji="1" sz="1400">
          <a:solidFill>
            <a:schemeClr val="tx1"/>
          </a:solidFill>
          <a:latin typeface="+mn-lt"/>
        </a:defRPr>
      </a:lvl4pPr>
      <a:lvl5pPr marL="1319213" indent="-109538"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5pPr>
      <a:lvl6pPr marL="1776413" indent="-109538"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6pPr>
      <a:lvl7pPr marL="2233613" indent="-109538"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7pPr>
      <a:lvl8pPr marL="2690813" indent="-109538"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8pPr>
      <a:lvl9pPr marL="3148013" indent="-109538"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ph type="subTitle" idx="4294967295"/>
          </p:nvPr>
        </p:nvSpPr>
        <p:spPr>
          <a:xfrm>
            <a:off x="1390650" y="1390650"/>
            <a:ext cx="6400800" cy="795338"/>
          </a:xfrm>
          <a:solidFill>
            <a:srgbClr val="FFFFFF"/>
          </a:solidFill>
          <a:ln>
            <a:solidFill>
              <a:srgbClr val="000000"/>
            </a:solidFill>
          </a:ln>
        </p:spPr>
        <p:txBody>
          <a:bodyPr/>
          <a:lstStyle/>
          <a:p>
            <a:pPr marL="0" indent="0" algn="ctr">
              <a:buFont typeface="Wingdings" pitchFamily="2" charset="2"/>
              <a:buNone/>
            </a:pPr>
            <a:r>
              <a:rPr lang="en-US" sz="5400" smtClean="0">
                <a:solidFill>
                  <a:srgbClr val="FF3300"/>
                </a:solidFill>
              </a:rPr>
              <a:t>Layering</a:t>
            </a:r>
            <a:endParaRPr lang="en-US" sz="280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Service Primitives (2)</a:t>
            </a:r>
          </a:p>
        </p:txBody>
      </p:sp>
      <p:sp>
        <p:nvSpPr>
          <p:cNvPr id="12291" name="Rectangle 3"/>
          <p:cNvSpPr>
            <a:spLocks noGrp="1" noChangeArrowheads="1"/>
          </p:cNvSpPr>
          <p:nvPr>
            <p:ph type="body" idx="1"/>
          </p:nvPr>
        </p:nvSpPr>
        <p:spPr>
          <a:xfrm>
            <a:off x="1930400" y="1423988"/>
            <a:ext cx="6083300" cy="3978275"/>
          </a:xfrm>
        </p:spPr>
        <p:txBody>
          <a:bodyPr/>
          <a:lstStyle/>
          <a:p>
            <a:r>
              <a:rPr lang="en-US" smtClean="0"/>
              <a:t>Packets sent in a simple client-server interaction on a connection-oriented network.</a:t>
            </a:r>
          </a:p>
        </p:txBody>
      </p:sp>
      <p:pic>
        <p:nvPicPr>
          <p:cNvPr id="12292" name="Picture 4" descr="1-18"/>
          <p:cNvPicPr>
            <a:picLocks noChangeAspect="1" noChangeArrowheads="1"/>
          </p:cNvPicPr>
          <p:nvPr/>
        </p:nvPicPr>
        <p:blipFill>
          <a:blip r:embed="rId2" cstate="print"/>
          <a:srcRect/>
          <a:stretch>
            <a:fillRect/>
          </a:stretch>
        </p:blipFill>
        <p:spPr bwMode="auto">
          <a:xfrm>
            <a:off x="476250" y="2386013"/>
            <a:ext cx="8239125" cy="2322512"/>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Services to Protocols Relationship</a:t>
            </a:r>
          </a:p>
        </p:txBody>
      </p:sp>
      <p:sp>
        <p:nvSpPr>
          <p:cNvPr id="13315" name="Rectangle 3"/>
          <p:cNvSpPr>
            <a:spLocks noGrp="1" noChangeArrowheads="1"/>
          </p:cNvSpPr>
          <p:nvPr>
            <p:ph type="body" idx="1"/>
          </p:nvPr>
        </p:nvSpPr>
        <p:spPr/>
        <p:txBody>
          <a:bodyPr/>
          <a:lstStyle/>
          <a:p>
            <a:r>
              <a:rPr lang="en-US" smtClean="0"/>
              <a:t>The relationship between a service and a protocol.</a:t>
            </a:r>
          </a:p>
        </p:txBody>
      </p:sp>
      <p:pic>
        <p:nvPicPr>
          <p:cNvPr id="13316" name="Picture 4" descr="1-19"/>
          <p:cNvPicPr>
            <a:picLocks noChangeAspect="1" noChangeArrowheads="1"/>
          </p:cNvPicPr>
          <p:nvPr/>
        </p:nvPicPr>
        <p:blipFill>
          <a:blip r:embed="rId2" cstate="print"/>
          <a:srcRect/>
          <a:stretch>
            <a:fillRect/>
          </a:stretch>
        </p:blipFill>
        <p:spPr bwMode="auto">
          <a:xfrm>
            <a:off x="852488" y="1784350"/>
            <a:ext cx="7772400" cy="3201988"/>
          </a:xfrm>
          <a:prstGeom prst="rect">
            <a:avLst/>
          </a:prstGeom>
          <a:noFill/>
          <a:ln w="9525">
            <a:no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Reference Models</a:t>
            </a:r>
          </a:p>
        </p:txBody>
      </p:sp>
      <p:sp>
        <p:nvSpPr>
          <p:cNvPr id="14339" name="Rectangle 3"/>
          <p:cNvSpPr>
            <a:spLocks noGrp="1" noChangeArrowheads="1"/>
          </p:cNvSpPr>
          <p:nvPr>
            <p:ph type="body" idx="1"/>
          </p:nvPr>
        </p:nvSpPr>
        <p:spPr>
          <a:xfrm>
            <a:off x="663575" y="1619250"/>
            <a:ext cx="8480425" cy="4933950"/>
          </a:xfrm>
        </p:spPr>
        <p:txBody>
          <a:bodyPr/>
          <a:lstStyle/>
          <a:p>
            <a:r>
              <a:rPr lang="en-US" sz="2800" smtClean="0"/>
              <a:t>The OSI Reference Model</a:t>
            </a:r>
          </a:p>
          <a:p>
            <a:r>
              <a:rPr lang="en-US" sz="2800" smtClean="0"/>
              <a:t>The TCP/IP Reference Model</a:t>
            </a:r>
          </a:p>
          <a:p>
            <a:r>
              <a:rPr lang="en-US" sz="2800" smtClean="0"/>
              <a:t>A Comparison of OSI and TCP/IP </a:t>
            </a:r>
          </a:p>
          <a:p>
            <a:r>
              <a:rPr lang="en-US" sz="2800" smtClean="0"/>
              <a:t>A Critique of the OSI Model and Protocols</a:t>
            </a:r>
          </a:p>
          <a:p>
            <a:r>
              <a:rPr lang="en-US" sz="2800" smtClean="0"/>
              <a:t>A Critique of the TCP/IP Reference Model</a:t>
            </a:r>
          </a:p>
          <a:p>
            <a:endParaRPr lang="en-US" sz="2800"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Reference Models</a:t>
            </a:r>
          </a:p>
        </p:txBody>
      </p:sp>
      <p:pic>
        <p:nvPicPr>
          <p:cNvPr id="15363" name="Picture 3" descr="1-20"/>
          <p:cNvPicPr>
            <a:picLocks noChangeAspect="1" noChangeArrowheads="1"/>
          </p:cNvPicPr>
          <p:nvPr/>
        </p:nvPicPr>
        <p:blipFill>
          <a:blip r:embed="rId2" cstate="print"/>
          <a:srcRect/>
          <a:stretch>
            <a:fillRect/>
          </a:stretch>
        </p:blipFill>
        <p:spPr bwMode="auto">
          <a:xfrm>
            <a:off x="2011363" y="1008063"/>
            <a:ext cx="6945312" cy="5697537"/>
          </a:xfrm>
          <a:prstGeom prst="rect">
            <a:avLst/>
          </a:prstGeom>
          <a:noFill/>
          <a:ln w="9525">
            <a:noFill/>
            <a:miter lim="800000"/>
            <a:headEnd/>
            <a:tailEnd/>
          </a:ln>
        </p:spPr>
      </p:pic>
      <p:sp>
        <p:nvSpPr>
          <p:cNvPr id="15364" name="Text Box 4"/>
          <p:cNvSpPr txBox="1">
            <a:spLocks noChangeArrowheads="1"/>
          </p:cNvSpPr>
          <p:nvPr/>
        </p:nvSpPr>
        <p:spPr bwMode="auto">
          <a:xfrm>
            <a:off x="274638" y="2681288"/>
            <a:ext cx="1779587" cy="1187450"/>
          </a:xfrm>
          <a:prstGeom prst="rect">
            <a:avLst/>
          </a:prstGeom>
          <a:noFill/>
          <a:ln w="9525">
            <a:noFill/>
            <a:miter lim="800000"/>
            <a:headEnd/>
            <a:tailEnd/>
          </a:ln>
        </p:spPr>
        <p:txBody>
          <a:bodyPr>
            <a:spAutoFit/>
          </a:bodyPr>
          <a:lstStyle/>
          <a:p>
            <a:pPr algn="ctr" eaLnBrk="1" hangingPunct="1">
              <a:lnSpc>
                <a:spcPct val="100000"/>
              </a:lnSpc>
              <a:spcBef>
                <a:spcPct val="50000"/>
              </a:spcBef>
            </a:pPr>
            <a:r>
              <a:rPr kumimoji="0" lang="en-US">
                <a:solidFill>
                  <a:schemeClr val="tx1"/>
                </a:solidFill>
                <a:latin typeface="Times New Roman" pitchFamily="18" charset="0"/>
              </a:rPr>
              <a:t>The OSI reference model.</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OSI layers (cont’d)</a:t>
            </a:r>
          </a:p>
        </p:txBody>
      </p:sp>
      <p:sp>
        <p:nvSpPr>
          <p:cNvPr id="16387" name="Rectangle 3"/>
          <p:cNvSpPr>
            <a:spLocks noGrp="1" noChangeArrowheads="1"/>
          </p:cNvSpPr>
          <p:nvPr>
            <p:ph type="body" idx="1"/>
          </p:nvPr>
        </p:nvSpPr>
        <p:spPr/>
        <p:txBody>
          <a:bodyPr/>
          <a:lstStyle/>
          <a:p>
            <a:pPr>
              <a:lnSpc>
                <a:spcPct val="90000"/>
              </a:lnSpc>
            </a:pPr>
            <a:r>
              <a:rPr lang="en-US" smtClean="0"/>
              <a:t>Physical layer</a:t>
            </a:r>
          </a:p>
          <a:p>
            <a:pPr lvl="1">
              <a:lnSpc>
                <a:spcPct val="90000"/>
              </a:lnSpc>
            </a:pPr>
            <a:r>
              <a:rPr lang="en-US" smtClean="0"/>
              <a:t>Transmitting raw bits over a communication channel</a:t>
            </a:r>
          </a:p>
          <a:p>
            <a:pPr lvl="1">
              <a:lnSpc>
                <a:spcPct val="90000"/>
              </a:lnSpc>
            </a:pPr>
            <a:r>
              <a:rPr lang="en-US" smtClean="0"/>
              <a:t>Encoding of the data on the physical media (wire, optic fiber, air)</a:t>
            </a:r>
          </a:p>
          <a:p>
            <a:pPr lvl="1">
              <a:lnSpc>
                <a:spcPct val="90000"/>
              </a:lnSpc>
            </a:pPr>
            <a:r>
              <a:rPr lang="en-US" smtClean="0"/>
              <a:t>How many pins does  a network connector have </a:t>
            </a:r>
          </a:p>
          <a:p>
            <a:pPr>
              <a:lnSpc>
                <a:spcPct val="90000"/>
              </a:lnSpc>
            </a:pPr>
            <a:r>
              <a:rPr lang="en-US" smtClean="0"/>
              <a:t>Data link layer</a:t>
            </a:r>
          </a:p>
          <a:p>
            <a:pPr lvl="1">
              <a:lnSpc>
                <a:spcPct val="90000"/>
              </a:lnSpc>
            </a:pPr>
            <a:r>
              <a:rPr lang="en-US" smtClean="0"/>
              <a:t>Transform the raw connection into a line which appears free of (undetected) transmission errors</a:t>
            </a:r>
          </a:p>
          <a:p>
            <a:pPr lvl="1">
              <a:lnSpc>
                <a:spcPct val="90000"/>
              </a:lnSpc>
            </a:pPr>
            <a:r>
              <a:rPr lang="en-US" smtClean="0"/>
              <a:t>Breaking the data into frames</a:t>
            </a:r>
          </a:p>
          <a:p>
            <a:pPr lvl="1">
              <a:lnSpc>
                <a:spcPct val="90000"/>
              </a:lnSpc>
            </a:pPr>
            <a:r>
              <a:rPr lang="en-US" smtClean="0"/>
              <a:t>Acknowledgements</a:t>
            </a:r>
          </a:p>
          <a:p>
            <a:pPr lvl="1">
              <a:lnSpc>
                <a:spcPct val="90000"/>
              </a:lnSpc>
            </a:pPr>
            <a:r>
              <a:rPr lang="en-US" smtClean="0"/>
              <a:t>Broadcast networks have an additional problem: how to control access to the shared channel: the medium access control sublayer.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OSI layers (cont’d)</a:t>
            </a:r>
          </a:p>
        </p:txBody>
      </p:sp>
      <p:sp>
        <p:nvSpPr>
          <p:cNvPr id="17411" name="Rectangle 3"/>
          <p:cNvSpPr>
            <a:spLocks noGrp="1" noChangeArrowheads="1"/>
          </p:cNvSpPr>
          <p:nvPr>
            <p:ph type="body" idx="1"/>
          </p:nvPr>
        </p:nvSpPr>
        <p:spPr/>
        <p:txBody>
          <a:bodyPr/>
          <a:lstStyle/>
          <a:p>
            <a:r>
              <a:rPr lang="en-US" smtClean="0"/>
              <a:t>Network layer</a:t>
            </a:r>
          </a:p>
          <a:p>
            <a:pPr lvl="1"/>
            <a:r>
              <a:rPr lang="en-US" smtClean="0"/>
              <a:t>Controls the operation of a subnet</a:t>
            </a:r>
          </a:p>
          <a:p>
            <a:pPr lvl="1"/>
            <a:r>
              <a:rPr lang="en-US" smtClean="0"/>
              <a:t>Routing from source to destination</a:t>
            </a:r>
          </a:p>
          <a:p>
            <a:r>
              <a:rPr lang="en-US" smtClean="0"/>
              <a:t>Transport layer</a:t>
            </a:r>
          </a:p>
          <a:p>
            <a:pPr lvl="1"/>
            <a:r>
              <a:rPr lang="en-US" smtClean="0"/>
              <a:t>Accepting data from above, split it in smaller units, guarantee arrival and in-order assembly</a:t>
            </a:r>
          </a:p>
          <a:p>
            <a:pPr lvl="1"/>
            <a:r>
              <a:rPr lang="en-US" smtClean="0"/>
              <a:t>What type of service to provide to the higher layers?</a:t>
            </a:r>
          </a:p>
          <a:p>
            <a:pPr lvl="2"/>
            <a:r>
              <a:rPr lang="en-US" smtClean="0"/>
              <a:t>A pipe of infinite bandwidth and zero latency… (keep dreaming)</a:t>
            </a:r>
          </a:p>
          <a:p>
            <a:pPr lvl="2"/>
            <a:r>
              <a:rPr lang="en-US" smtClean="0"/>
              <a:t>A message transport abstraction, with guaranteed delivery </a:t>
            </a:r>
          </a:p>
          <a:p>
            <a:pPr lvl="2"/>
            <a:r>
              <a:rPr lang="en-US" smtClean="0"/>
              <a:t>A pipe with limited bandwidth and high latency</a:t>
            </a:r>
          </a:p>
          <a:p>
            <a:pPr lvl="2"/>
            <a:r>
              <a:rPr lang="en-US" smtClean="0"/>
              <a:t>A pipe with low latency, but no error free guarantee</a:t>
            </a:r>
          </a:p>
          <a:p>
            <a:pPr lvl="1"/>
            <a:endParaRPr lang="en-US"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OSI layers (cont’d)</a:t>
            </a:r>
          </a:p>
        </p:txBody>
      </p:sp>
      <p:sp>
        <p:nvSpPr>
          <p:cNvPr id="18435" name="Rectangle 3"/>
          <p:cNvSpPr>
            <a:spLocks noGrp="1" noChangeArrowheads="1"/>
          </p:cNvSpPr>
          <p:nvPr>
            <p:ph type="body" idx="1"/>
          </p:nvPr>
        </p:nvSpPr>
        <p:spPr/>
        <p:txBody>
          <a:bodyPr/>
          <a:lstStyle/>
          <a:p>
            <a:pPr>
              <a:lnSpc>
                <a:spcPct val="90000"/>
              </a:lnSpc>
            </a:pPr>
            <a:r>
              <a:rPr lang="en-US" sz="1800" smtClean="0"/>
              <a:t>Session layer</a:t>
            </a:r>
          </a:p>
          <a:p>
            <a:pPr lvl="1">
              <a:lnSpc>
                <a:spcPct val="90000"/>
              </a:lnSpc>
            </a:pPr>
            <a:r>
              <a:rPr lang="en-US" sz="1600" smtClean="0"/>
              <a:t>Establish sessions</a:t>
            </a:r>
          </a:p>
          <a:p>
            <a:pPr lvl="1">
              <a:lnSpc>
                <a:spcPct val="90000"/>
              </a:lnSpc>
            </a:pPr>
            <a:r>
              <a:rPr lang="en-US" sz="1600" smtClean="0"/>
              <a:t>Dialog control (who is sending next)</a:t>
            </a:r>
          </a:p>
          <a:p>
            <a:pPr lvl="1">
              <a:lnSpc>
                <a:spcPct val="90000"/>
              </a:lnSpc>
            </a:pPr>
            <a:r>
              <a:rPr lang="en-US" sz="1600" smtClean="0"/>
              <a:t>Token management (actions which can only be performed by a single party)</a:t>
            </a:r>
          </a:p>
          <a:p>
            <a:pPr lvl="1">
              <a:lnSpc>
                <a:spcPct val="90000"/>
              </a:lnSpc>
            </a:pPr>
            <a:r>
              <a:rPr lang="en-US" sz="1600" smtClean="0"/>
              <a:t>Synchronization</a:t>
            </a:r>
          </a:p>
          <a:p>
            <a:pPr lvl="1">
              <a:lnSpc>
                <a:spcPct val="90000"/>
              </a:lnSpc>
            </a:pPr>
            <a:r>
              <a:rPr lang="en-US" sz="1600" smtClean="0"/>
              <a:t>All these things are normally done at the application layer</a:t>
            </a:r>
          </a:p>
          <a:p>
            <a:pPr>
              <a:lnSpc>
                <a:spcPct val="90000"/>
              </a:lnSpc>
            </a:pPr>
            <a:r>
              <a:rPr lang="en-US" sz="1800" smtClean="0"/>
              <a:t>Presentation layer</a:t>
            </a:r>
          </a:p>
          <a:p>
            <a:pPr lvl="1">
              <a:lnSpc>
                <a:spcPct val="90000"/>
              </a:lnSpc>
            </a:pPr>
            <a:r>
              <a:rPr lang="en-US" sz="1600" smtClean="0"/>
              <a:t>Syntax and semantics of the information transmitted</a:t>
            </a:r>
          </a:p>
          <a:p>
            <a:pPr lvl="1">
              <a:lnSpc>
                <a:spcPct val="90000"/>
              </a:lnSpc>
            </a:pPr>
            <a:r>
              <a:rPr lang="en-US" sz="1600" smtClean="0"/>
              <a:t>Done at the application layer</a:t>
            </a:r>
          </a:p>
          <a:p>
            <a:pPr>
              <a:lnSpc>
                <a:spcPct val="90000"/>
              </a:lnSpc>
            </a:pPr>
            <a:r>
              <a:rPr lang="en-US" sz="1800" smtClean="0"/>
              <a:t>Application layer</a:t>
            </a:r>
          </a:p>
          <a:p>
            <a:pPr lvl="1">
              <a:lnSpc>
                <a:spcPct val="90000"/>
              </a:lnSpc>
            </a:pPr>
            <a:r>
              <a:rPr lang="en-US" sz="1600" smtClean="0"/>
              <a:t>This is what the user sees. </a:t>
            </a:r>
          </a:p>
          <a:p>
            <a:pPr lvl="1">
              <a:lnSpc>
                <a:spcPct val="90000"/>
              </a:lnSpc>
            </a:pPr>
            <a:r>
              <a:rPr lang="en-US" sz="1600" smtClean="0"/>
              <a:t>There might be standards shared among applications: e-mail (SMTP), web (HTTP) etc.</a:t>
            </a:r>
          </a:p>
          <a:p>
            <a:pPr lvl="1">
              <a:lnSpc>
                <a:spcPct val="90000"/>
              </a:lnSpc>
            </a:pPr>
            <a:endParaRPr lang="en-US" sz="1600" smtClean="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Reference Models (2)</a:t>
            </a:r>
          </a:p>
        </p:txBody>
      </p:sp>
      <p:sp>
        <p:nvSpPr>
          <p:cNvPr id="19459" name="Rectangle 3"/>
          <p:cNvSpPr>
            <a:spLocks noGrp="1" noChangeArrowheads="1"/>
          </p:cNvSpPr>
          <p:nvPr>
            <p:ph type="body" idx="1"/>
          </p:nvPr>
        </p:nvSpPr>
        <p:spPr/>
        <p:txBody>
          <a:bodyPr/>
          <a:lstStyle/>
          <a:p>
            <a:r>
              <a:rPr lang="en-US" smtClean="0"/>
              <a:t>The TCP/IP reference model.</a:t>
            </a:r>
          </a:p>
        </p:txBody>
      </p:sp>
      <p:pic>
        <p:nvPicPr>
          <p:cNvPr id="19460" name="Picture 4" descr="1-21"/>
          <p:cNvPicPr>
            <a:picLocks noChangeAspect="1" noChangeArrowheads="1"/>
          </p:cNvPicPr>
          <p:nvPr/>
        </p:nvPicPr>
        <p:blipFill>
          <a:blip r:embed="rId2" cstate="print"/>
          <a:srcRect/>
          <a:stretch>
            <a:fillRect/>
          </a:stretch>
        </p:blipFill>
        <p:spPr bwMode="auto">
          <a:xfrm>
            <a:off x="1474788" y="1179513"/>
            <a:ext cx="7148512" cy="4249737"/>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Reference Models (3)</a:t>
            </a:r>
          </a:p>
        </p:txBody>
      </p:sp>
      <p:sp>
        <p:nvSpPr>
          <p:cNvPr id="20483" name="Rectangle 3"/>
          <p:cNvSpPr>
            <a:spLocks noGrp="1" noChangeArrowheads="1"/>
          </p:cNvSpPr>
          <p:nvPr>
            <p:ph type="body" idx="1"/>
          </p:nvPr>
        </p:nvSpPr>
        <p:spPr/>
        <p:txBody>
          <a:bodyPr/>
          <a:lstStyle/>
          <a:p>
            <a:r>
              <a:rPr lang="en-US" smtClean="0"/>
              <a:t>Protocols and networks in the TCP/IP model initially.</a:t>
            </a:r>
          </a:p>
        </p:txBody>
      </p:sp>
      <p:pic>
        <p:nvPicPr>
          <p:cNvPr id="20484" name="Picture 4" descr="1-22"/>
          <p:cNvPicPr>
            <a:picLocks noChangeAspect="1" noChangeArrowheads="1"/>
          </p:cNvPicPr>
          <p:nvPr/>
        </p:nvPicPr>
        <p:blipFill>
          <a:blip r:embed="rId2" cstate="print"/>
          <a:srcRect/>
          <a:stretch>
            <a:fillRect/>
          </a:stretch>
        </p:blipFill>
        <p:spPr bwMode="auto">
          <a:xfrm>
            <a:off x="546100" y="1738313"/>
            <a:ext cx="7940675" cy="3279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TCP/IP model</a:t>
            </a:r>
          </a:p>
        </p:txBody>
      </p:sp>
      <p:sp>
        <p:nvSpPr>
          <p:cNvPr id="21507" name="Rectangle 3"/>
          <p:cNvSpPr>
            <a:spLocks noGrp="1" noChangeArrowheads="1"/>
          </p:cNvSpPr>
          <p:nvPr>
            <p:ph type="body" idx="1"/>
          </p:nvPr>
        </p:nvSpPr>
        <p:spPr/>
        <p:txBody>
          <a:bodyPr/>
          <a:lstStyle/>
          <a:p>
            <a:r>
              <a:rPr lang="en-US" smtClean="0"/>
              <a:t>Internet layer: IP protocol</a:t>
            </a:r>
          </a:p>
          <a:p>
            <a:pPr lvl="1"/>
            <a:r>
              <a:rPr lang="en-US" smtClean="0"/>
              <a:t>Addressing, routing</a:t>
            </a:r>
          </a:p>
          <a:p>
            <a:r>
              <a:rPr lang="en-US" smtClean="0"/>
              <a:t>Transport layer: </a:t>
            </a:r>
          </a:p>
          <a:p>
            <a:pPr lvl="1"/>
            <a:r>
              <a:rPr lang="en-US" smtClean="0"/>
              <a:t>TCP (transmission control protocol)– provides an error free pipe, congestion control, limited bandwidth and relatively large latency</a:t>
            </a:r>
          </a:p>
          <a:p>
            <a:pPr lvl="1"/>
            <a:r>
              <a:rPr lang="en-US" smtClean="0"/>
              <a:t>UDP (user datagram protocol) – best effort delivery (packets can get lost), no congestion or bandwidth control, usually lower latency than TCP</a:t>
            </a:r>
          </a:p>
          <a:p>
            <a:pPr lvl="1"/>
            <a:endParaRPr lang="en-US" smtClean="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Skrodes</a:t>
            </a:r>
          </a:p>
        </p:txBody>
      </p:sp>
      <p:sp>
        <p:nvSpPr>
          <p:cNvPr id="4099" name="Content Placeholder 2"/>
          <p:cNvSpPr>
            <a:spLocks noGrp="1"/>
          </p:cNvSpPr>
          <p:nvPr>
            <p:ph idx="1"/>
          </p:nvPr>
        </p:nvSpPr>
        <p:spPr>
          <a:xfrm>
            <a:off x="1036638" y="1423988"/>
            <a:ext cx="7413625" cy="4481512"/>
          </a:xfrm>
        </p:spPr>
        <p:txBody>
          <a:bodyPr/>
          <a:lstStyle/>
          <a:p>
            <a:pPr marL="182563" lvl="1" indent="-182563">
              <a:buFontTx/>
              <a:buNone/>
            </a:pPr>
            <a:r>
              <a:rPr lang="en-US" smtClean="0"/>
              <a:t>“The skrodes (…) are devices which can be made everywhere in the Beyond (…) but their design is clearly High Beyond or Transcendent. (…). He had looked at the design diagrams – dissections really – of skrodes. On the outside, it was a mechanical device, with moving parts even. And the text claimed that it can be made with the simplest of factories (…). And yet the electronics was a seemingly random mass of components without any trace of hierarchical design or modularity. It worked, and far more efficiently than something designed by human equivalent minds, but repair and debugging of the cyber component – was out of question.”</a:t>
            </a:r>
          </a:p>
          <a:p>
            <a:pPr marL="182563" lvl="1" indent="-182563">
              <a:buFont typeface="Wingdings" pitchFamily="2" charset="2"/>
              <a:buChar char=""/>
            </a:pPr>
            <a:endParaRPr lang="en-US" smtClean="0"/>
          </a:p>
          <a:p>
            <a:pPr marL="182563" lvl="1" indent="-182563" algn="r">
              <a:buFontTx/>
              <a:buNone/>
            </a:pPr>
            <a:r>
              <a:rPr lang="en-US" smtClean="0"/>
              <a:t>Vernor Vinge: A fire upon the deep</a:t>
            </a:r>
          </a:p>
          <a:p>
            <a:endParaRPr lang="en-US" smtClean="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Comparing OSI and TCP/IP Models</a:t>
            </a:r>
          </a:p>
        </p:txBody>
      </p:sp>
      <p:sp>
        <p:nvSpPr>
          <p:cNvPr id="22531" name="Rectangle 3"/>
          <p:cNvSpPr>
            <a:spLocks noGrp="1" noChangeArrowheads="1"/>
          </p:cNvSpPr>
          <p:nvPr>
            <p:ph type="body" idx="1"/>
          </p:nvPr>
        </p:nvSpPr>
        <p:spPr>
          <a:xfrm>
            <a:off x="1065213" y="1806575"/>
            <a:ext cx="7540625" cy="4733925"/>
          </a:xfrm>
        </p:spPr>
        <p:txBody>
          <a:bodyPr/>
          <a:lstStyle/>
          <a:p>
            <a:r>
              <a:rPr lang="en-US" sz="3600" smtClean="0"/>
              <a:t>Concepts central to the OSI model</a:t>
            </a:r>
          </a:p>
          <a:p>
            <a:r>
              <a:rPr lang="en-US" sz="3600" smtClean="0"/>
              <a:t>Services</a:t>
            </a:r>
          </a:p>
          <a:p>
            <a:r>
              <a:rPr lang="en-US" sz="3600" smtClean="0"/>
              <a:t>Interfaces</a:t>
            </a:r>
          </a:p>
          <a:p>
            <a:r>
              <a:rPr lang="en-US" sz="3600" smtClean="0"/>
              <a:t>Protocols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000" smtClean="0"/>
              <a:t>A Critique of the OSI Model and Protocols</a:t>
            </a:r>
          </a:p>
        </p:txBody>
      </p:sp>
      <p:sp>
        <p:nvSpPr>
          <p:cNvPr id="23555" name="Rectangle 3"/>
          <p:cNvSpPr>
            <a:spLocks noGrp="1" noChangeArrowheads="1"/>
          </p:cNvSpPr>
          <p:nvPr>
            <p:ph type="body" idx="1"/>
          </p:nvPr>
        </p:nvSpPr>
        <p:spPr>
          <a:xfrm>
            <a:off x="852488" y="1517650"/>
            <a:ext cx="7702550" cy="4684713"/>
          </a:xfrm>
        </p:spPr>
        <p:txBody>
          <a:bodyPr/>
          <a:lstStyle/>
          <a:p>
            <a:r>
              <a:rPr lang="en-US" sz="3200" smtClean="0"/>
              <a:t>Why OSI did not take over the world</a:t>
            </a:r>
          </a:p>
          <a:p>
            <a:r>
              <a:rPr lang="en-US" sz="3200" smtClean="0"/>
              <a:t>Bad timing</a:t>
            </a:r>
          </a:p>
          <a:p>
            <a:r>
              <a:rPr lang="en-US" sz="3200" smtClean="0"/>
              <a:t>Bad technology</a:t>
            </a:r>
          </a:p>
          <a:p>
            <a:r>
              <a:rPr lang="en-US" sz="3200" smtClean="0"/>
              <a:t>Bad implementations</a:t>
            </a:r>
          </a:p>
          <a:p>
            <a:r>
              <a:rPr lang="en-US" sz="3200" smtClean="0"/>
              <a:t>Bad politics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Bad Timing</a:t>
            </a:r>
          </a:p>
        </p:txBody>
      </p:sp>
      <p:sp>
        <p:nvSpPr>
          <p:cNvPr id="24579" name="Rectangle 3"/>
          <p:cNvSpPr>
            <a:spLocks noGrp="1" noChangeArrowheads="1"/>
          </p:cNvSpPr>
          <p:nvPr>
            <p:ph type="body" idx="1"/>
          </p:nvPr>
        </p:nvSpPr>
        <p:spPr/>
        <p:txBody>
          <a:bodyPr/>
          <a:lstStyle/>
          <a:p>
            <a:r>
              <a:rPr lang="en-US" smtClean="0"/>
              <a:t>The apocalypse of the two elephants.</a:t>
            </a:r>
          </a:p>
        </p:txBody>
      </p:sp>
      <p:pic>
        <p:nvPicPr>
          <p:cNvPr id="24580" name="Picture 4" descr="1-23"/>
          <p:cNvPicPr>
            <a:picLocks noChangeAspect="1" noChangeArrowheads="1"/>
          </p:cNvPicPr>
          <p:nvPr/>
        </p:nvPicPr>
        <p:blipFill>
          <a:blip r:embed="rId2" cstate="print"/>
          <a:srcRect/>
          <a:stretch>
            <a:fillRect/>
          </a:stretch>
        </p:blipFill>
        <p:spPr bwMode="auto">
          <a:xfrm>
            <a:off x="814388" y="1724025"/>
            <a:ext cx="7847012" cy="3270250"/>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000" smtClean="0"/>
              <a:t>A Critique of the TCP/IP Reference Model</a:t>
            </a:r>
          </a:p>
        </p:txBody>
      </p:sp>
      <p:sp>
        <p:nvSpPr>
          <p:cNvPr id="25603" name="Rectangle 3"/>
          <p:cNvSpPr>
            <a:spLocks noGrp="1" noChangeArrowheads="1"/>
          </p:cNvSpPr>
          <p:nvPr>
            <p:ph type="body" idx="1"/>
          </p:nvPr>
        </p:nvSpPr>
        <p:spPr>
          <a:xfrm>
            <a:off x="968375" y="1308100"/>
            <a:ext cx="7766050" cy="3741738"/>
          </a:xfrm>
        </p:spPr>
        <p:txBody>
          <a:bodyPr/>
          <a:lstStyle/>
          <a:p>
            <a:r>
              <a:rPr lang="en-US" sz="2400" smtClean="0"/>
              <a:t>Problems:</a:t>
            </a:r>
          </a:p>
          <a:p>
            <a:r>
              <a:rPr lang="en-US" sz="2400" smtClean="0"/>
              <a:t>Service, interface, and protocol not distinguished</a:t>
            </a:r>
          </a:p>
          <a:p>
            <a:r>
              <a:rPr lang="en-US" sz="2400" smtClean="0"/>
              <a:t>Not a general model</a:t>
            </a:r>
          </a:p>
          <a:p>
            <a:r>
              <a:rPr lang="en-US" sz="2400" smtClean="0"/>
              <a:t>Host-to-network “layer” not really a layer</a:t>
            </a:r>
          </a:p>
          <a:p>
            <a:r>
              <a:rPr lang="en-US" sz="2400" smtClean="0"/>
              <a:t>No mention of physical and data link layers</a:t>
            </a:r>
          </a:p>
          <a:p>
            <a:r>
              <a:rPr lang="en-US" sz="2400" smtClean="0"/>
              <a:t>Minor protocols deeply entrenched, hard to replace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Hybrid Model</a:t>
            </a:r>
          </a:p>
        </p:txBody>
      </p:sp>
      <p:sp>
        <p:nvSpPr>
          <p:cNvPr id="26627" name="Rectangle 3"/>
          <p:cNvSpPr>
            <a:spLocks noGrp="1" noChangeArrowheads="1"/>
          </p:cNvSpPr>
          <p:nvPr>
            <p:ph type="body" idx="1"/>
          </p:nvPr>
        </p:nvSpPr>
        <p:spPr/>
        <p:txBody>
          <a:bodyPr/>
          <a:lstStyle/>
          <a:p>
            <a:r>
              <a:rPr lang="en-US" smtClean="0"/>
              <a:t>The hybrid reference model to be used in this book.</a:t>
            </a:r>
          </a:p>
          <a:p>
            <a:endParaRPr lang="en-US" smtClean="0"/>
          </a:p>
          <a:p>
            <a:endParaRPr lang="en-US" smtClean="0"/>
          </a:p>
          <a:p>
            <a:endParaRPr lang="en-US" smtClean="0"/>
          </a:p>
          <a:p>
            <a:endParaRPr lang="en-US" smtClean="0"/>
          </a:p>
          <a:p>
            <a:endParaRPr lang="en-US" smtClean="0"/>
          </a:p>
          <a:p>
            <a:endParaRPr lang="en-US" smtClean="0"/>
          </a:p>
          <a:p>
            <a:endParaRPr lang="en-US" smtClean="0"/>
          </a:p>
          <a:p>
            <a:pPr>
              <a:buFont typeface="Wingdings" pitchFamily="2" charset="2"/>
              <a:buNone/>
            </a:pPr>
            <a:endParaRPr lang="en-US" smtClean="0"/>
          </a:p>
        </p:txBody>
      </p:sp>
      <p:pic>
        <p:nvPicPr>
          <p:cNvPr id="26628" name="Picture 4" descr="1-24"/>
          <p:cNvPicPr>
            <a:picLocks noChangeAspect="1" noChangeArrowheads="1"/>
          </p:cNvPicPr>
          <p:nvPr/>
        </p:nvPicPr>
        <p:blipFill>
          <a:blip r:embed="rId2" cstate="print"/>
          <a:srcRect/>
          <a:stretch>
            <a:fillRect/>
          </a:stretch>
        </p:blipFill>
        <p:spPr bwMode="auto">
          <a:xfrm>
            <a:off x="3248025" y="2230438"/>
            <a:ext cx="2895600" cy="22177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Internet Usage</a:t>
            </a:r>
          </a:p>
        </p:txBody>
      </p:sp>
      <p:sp>
        <p:nvSpPr>
          <p:cNvPr id="27651" name="Rectangle 3"/>
          <p:cNvSpPr>
            <a:spLocks noGrp="1" noChangeArrowheads="1"/>
          </p:cNvSpPr>
          <p:nvPr>
            <p:ph type="body" idx="1"/>
          </p:nvPr>
        </p:nvSpPr>
        <p:spPr>
          <a:xfrm>
            <a:off x="828675" y="1149350"/>
            <a:ext cx="7439025" cy="3898900"/>
          </a:xfrm>
        </p:spPr>
        <p:txBody>
          <a:bodyPr/>
          <a:lstStyle/>
          <a:p>
            <a:pPr>
              <a:lnSpc>
                <a:spcPct val="80000"/>
              </a:lnSpc>
            </a:pPr>
            <a:r>
              <a:rPr lang="en-US" smtClean="0"/>
              <a:t>Traditional applications (1970 – 1990) </a:t>
            </a:r>
          </a:p>
          <a:p>
            <a:pPr lvl="1">
              <a:lnSpc>
                <a:spcPct val="80000"/>
              </a:lnSpc>
            </a:pPr>
            <a:r>
              <a:rPr lang="en-US" smtClean="0"/>
              <a:t>E-mail</a:t>
            </a:r>
          </a:p>
          <a:p>
            <a:pPr lvl="1">
              <a:lnSpc>
                <a:spcPct val="80000"/>
              </a:lnSpc>
            </a:pPr>
            <a:r>
              <a:rPr lang="en-US" smtClean="0"/>
              <a:t>News</a:t>
            </a:r>
          </a:p>
          <a:p>
            <a:pPr lvl="1">
              <a:lnSpc>
                <a:spcPct val="80000"/>
              </a:lnSpc>
            </a:pPr>
            <a:r>
              <a:rPr lang="en-US" smtClean="0"/>
              <a:t>Remote login (telnet, ssh)</a:t>
            </a:r>
          </a:p>
          <a:p>
            <a:pPr lvl="1">
              <a:lnSpc>
                <a:spcPct val="80000"/>
              </a:lnSpc>
            </a:pPr>
            <a:r>
              <a:rPr lang="en-US" smtClean="0"/>
              <a:t>File transfer (ftp)</a:t>
            </a:r>
          </a:p>
          <a:p>
            <a:pPr>
              <a:lnSpc>
                <a:spcPct val="80000"/>
              </a:lnSpc>
            </a:pPr>
            <a:r>
              <a:rPr lang="en-US" smtClean="0"/>
              <a:t>The World Wide Web (1990-2002)</a:t>
            </a:r>
          </a:p>
          <a:p>
            <a:pPr lvl="1">
              <a:lnSpc>
                <a:spcPct val="80000"/>
              </a:lnSpc>
            </a:pPr>
            <a:r>
              <a:rPr lang="en-US" smtClean="0"/>
              <a:t>HTTP and HTML</a:t>
            </a:r>
          </a:p>
          <a:p>
            <a:pPr lvl="1">
              <a:lnSpc>
                <a:spcPct val="80000"/>
              </a:lnSpc>
            </a:pPr>
            <a:r>
              <a:rPr lang="en-US" smtClean="0"/>
              <a:t>E-commerce</a:t>
            </a:r>
          </a:p>
          <a:p>
            <a:pPr lvl="1">
              <a:lnSpc>
                <a:spcPct val="80000"/>
              </a:lnSpc>
            </a:pPr>
            <a:r>
              <a:rPr lang="en-US" smtClean="0"/>
              <a:t>Early client side attempts: Java Applets, ActiveX, Javascript</a:t>
            </a:r>
          </a:p>
          <a:p>
            <a:pPr>
              <a:lnSpc>
                <a:spcPct val="80000"/>
              </a:lnSpc>
            </a:pPr>
            <a:r>
              <a:rPr lang="en-US" smtClean="0"/>
              <a:t>Web 2</a:t>
            </a:r>
          </a:p>
          <a:p>
            <a:pPr lvl="1">
              <a:lnSpc>
                <a:spcPct val="80000"/>
              </a:lnSpc>
            </a:pPr>
            <a:r>
              <a:rPr lang="en-US" smtClean="0"/>
              <a:t>Dynamically generated pages, client side manipulation </a:t>
            </a:r>
          </a:p>
          <a:p>
            <a:pPr lvl="1">
              <a:lnSpc>
                <a:spcPct val="80000"/>
              </a:lnSpc>
            </a:pPr>
            <a:r>
              <a:rPr lang="en-US" smtClean="0"/>
              <a:t>AJAX, related technologies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Architecture of the Internet</a:t>
            </a:r>
          </a:p>
        </p:txBody>
      </p:sp>
      <p:sp>
        <p:nvSpPr>
          <p:cNvPr id="28675" name="Rectangle 3"/>
          <p:cNvSpPr>
            <a:spLocks noGrp="1" noChangeArrowheads="1"/>
          </p:cNvSpPr>
          <p:nvPr>
            <p:ph type="body" idx="1"/>
          </p:nvPr>
        </p:nvSpPr>
        <p:spPr>
          <a:xfrm>
            <a:off x="1036638" y="5062538"/>
            <a:ext cx="7413625" cy="1092200"/>
          </a:xfrm>
        </p:spPr>
        <p:txBody>
          <a:bodyPr/>
          <a:lstStyle/>
          <a:p>
            <a:r>
              <a:rPr lang="en-US" smtClean="0"/>
              <a:t>POP: ISP point of presence</a:t>
            </a:r>
          </a:p>
          <a:p>
            <a:r>
              <a:rPr lang="en-US" smtClean="0"/>
              <a:t>NAP: network access point – interconnection of backbones</a:t>
            </a:r>
          </a:p>
        </p:txBody>
      </p:sp>
      <p:pic>
        <p:nvPicPr>
          <p:cNvPr id="28676" name="Picture 4" descr="1-29"/>
          <p:cNvPicPr>
            <a:picLocks noChangeAspect="1" noChangeArrowheads="1"/>
          </p:cNvPicPr>
          <p:nvPr/>
        </p:nvPicPr>
        <p:blipFill>
          <a:blip r:embed="rId2" cstate="print"/>
          <a:srcRect/>
          <a:stretch>
            <a:fillRect/>
          </a:stretch>
        </p:blipFill>
        <p:spPr bwMode="auto">
          <a:xfrm>
            <a:off x="1250950" y="1057275"/>
            <a:ext cx="6816725" cy="3822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ATM: Asynchronous Transfer Mode</a:t>
            </a:r>
          </a:p>
        </p:txBody>
      </p:sp>
      <p:sp>
        <p:nvSpPr>
          <p:cNvPr id="29699" name="Rectangle 3"/>
          <p:cNvSpPr>
            <a:spLocks noGrp="1" noChangeArrowheads="1"/>
          </p:cNvSpPr>
          <p:nvPr>
            <p:ph type="body" idx="1"/>
          </p:nvPr>
        </p:nvSpPr>
        <p:spPr/>
        <p:txBody>
          <a:bodyPr/>
          <a:lstStyle/>
          <a:p>
            <a:r>
              <a:rPr lang="en-US" smtClean="0"/>
              <a:t>Designed in early 1990s (well past the internet) and under an incredible hype.</a:t>
            </a:r>
          </a:p>
          <a:p>
            <a:r>
              <a:rPr lang="en-US" smtClean="0"/>
              <a:t>Strong corporate support from telephony companies.</a:t>
            </a:r>
          </a:p>
          <a:p>
            <a:r>
              <a:rPr lang="en-US" smtClean="0"/>
              <a:t>It was seen as an alternative of the whole internet hierarchy.</a:t>
            </a:r>
          </a:p>
          <a:p>
            <a:r>
              <a:rPr lang="en-US" smtClean="0"/>
              <a:t>What remains:</a:t>
            </a:r>
          </a:p>
          <a:p>
            <a:pPr lvl="1"/>
            <a:r>
              <a:rPr lang="en-US" smtClean="0"/>
              <a:t>Use inside telephone companies, often acting as the lower levels </a:t>
            </a:r>
          </a:p>
          <a:p>
            <a:pPr lvl="1"/>
            <a:r>
              <a:rPr lang="en-US" smtClean="0"/>
              <a:t>It is somewhat misleading, as the ATM standards were assumed to cover all the layers, and they have control structures looking more like the high level protocols.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ATM Virtual Circuits</a:t>
            </a:r>
          </a:p>
        </p:txBody>
      </p:sp>
      <p:sp>
        <p:nvSpPr>
          <p:cNvPr id="30723" name="Rectangle 3"/>
          <p:cNvSpPr>
            <a:spLocks noGrp="1" noChangeArrowheads="1"/>
          </p:cNvSpPr>
          <p:nvPr>
            <p:ph type="body" idx="1"/>
          </p:nvPr>
        </p:nvSpPr>
        <p:spPr/>
        <p:txBody>
          <a:bodyPr/>
          <a:lstStyle/>
          <a:p>
            <a:r>
              <a:rPr lang="en-US" smtClean="0"/>
              <a:t>A virtual circuit.</a:t>
            </a:r>
          </a:p>
        </p:txBody>
      </p:sp>
      <p:pic>
        <p:nvPicPr>
          <p:cNvPr id="30724" name="Picture 4" descr="1-30"/>
          <p:cNvPicPr>
            <a:picLocks noChangeAspect="1" noChangeArrowheads="1"/>
          </p:cNvPicPr>
          <p:nvPr/>
        </p:nvPicPr>
        <p:blipFill>
          <a:blip r:embed="rId2" cstate="print"/>
          <a:srcRect/>
          <a:stretch>
            <a:fillRect/>
          </a:stretch>
        </p:blipFill>
        <p:spPr bwMode="auto">
          <a:xfrm>
            <a:off x="500063" y="2324100"/>
            <a:ext cx="8118475" cy="2309813"/>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ATM Virtual Circuits (2)</a:t>
            </a:r>
          </a:p>
        </p:txBody>
      </p:sp>
      <p:sp>
        <p:nvSpPr>
          <p:cNvPr id="31747" name="Rectangle 3"/>
          <p:cNvSpPr>
            <a:spLocks noGrp="1" noChangeArrowheads="1"/>
          </p:cNvSpPr>
          <p:nvPr>
            <p:ph type="body" idx="1"/>
          </p:nvPr>
        </p:nvSpPr>
        <p:spPr/>
        <p:txBody>
          <a:bodyPr/>
          <a:lstStyle/>
          <a:p>
            <a:r>
              <a:rPr lang="en-US" smtClean="0"/>
              <a:t>An ATM cell.</a:t>
            </a:r>
          </a:p>
        </p:txBody>
      </p:sp>
      <p:pic>
        <p:nvPicPr>
          <p:cNvPr id="31748" name="Picture 4" descr="1-31"/>
          <p:cNvPicPr>
            <a:picLocks noChangeAspect="1" noChangeArrowheads="1"/>
          </p:cNvPicPr>
          <p:nvPr/>
        </p:nvPicPr>
        <p:blipFill>
          <a:blip r:embed="rId2" cstate="print"/>
          <a:srcRect/>
          <a:stretch>
            <a:fillRect/>
          </a:stretch>
        </p:blipFill>
        <p:spPr bwMode="auto">
          <a:xfrm>
            <a:off x="334963" y="3111500"/>
            <a:ext cx="8288337" cy="847725"/>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Why layering?</a:t>
            </a:r>
          </a:p>
        </p:txBody>
      </p:sp>
      <p:sp>
        <p:nvSpPr>
          <p:cNvPr id="5123" name="Content Placeholder 2"/>
          <p:cNvSpPr>
            <a:spLocks noGrp="1"/>
          </p:cNvSpPr>
          <p:nvPr>
            <p:ph idx="1"/>
          </p:nvPr>
        </p:nvSpPr>
        <p:spPr/>
        <p:txBody>
          <a:bodyPr/>
          <a:lstStyle/>
          <a:p>
            <a:r>
              <a:rPr lang="en-US" smtClean="0"/>
              <a:t>All human engineering is based on components. </a:t>
            </a:r>
          </a:p>
          <a:p>
            <a:pPr lvl="1"/>
            <a:r>
              <a:rPr lang="en-US" smtClean="0"/>
              <a:t>A single human cannot wrap its mind around the complete picture</a:t>
            </a:r>
          </a:p>
          <a:p>
            <a:pPr lvl="1"/>
            <a:r>
              <a:rPr lang="en-US" smtClean="0"/>
              <a:t>So everything we do is based on components</a:t>
            </a:r>
          </a:p>
          <a:p>
            <a:pPr lvl="1"/>
            <a:r>
              <a:rPr lang="en-US" smtClean="0"/>
              <a:t>Thus, your car mechanic does not need a PhD! (not that a single PhD would be enough).</a:t>
            </a:r>
          </a:p>
          <a:p>
            <a:pPr lvl="1"/>
            <a:r>
              <a:rPr lang="en-US" smtClean="0"/>
              <a:t>All the software engineering techniques (structured programming, object oriented, component oriented, agent oriented, aspect oriented: are just different ways to slice and dice the components. </a:t>
            </a:r>
          </a:p>
          <a:p>
            <a:r>
              <a:rPr lang="en-US" smtClean="0"/>
              <a:t>Components imply:</a:t>
            </a:r>
          </a:p>
          <a:p>
            <a:pPr lvl="1"/>
            <a:r>
              <a:rPr lang="en-US" smtClean="0"/>
              <a:t>Encapsulation of a relatively easily understood functionality</a:t>
            </a:r>
          </a:p>
          <a:p>
            <a:pPr lvl="1"/>
            <a:r>
              <a:rPr lang="en-US" smtClean="0"/>
              <a:t>Narrowly defined external interfaces</a:t>
            </a:r>
          </a:p>
          <a:p>
            <a:r>
              <a:rPr lang="en-US" smtClean="0"/>
              <a:t>Layering is just one way to do components</a:t>
            </a:r>
          </a:p>
          <a:p>
            <a:pPr lvl="1"/>
            <a:r>
              <a:rPr lang="en-US" smtClean="0"/>
              <a:t>Allows us to wrap our mind around </a:t>
            </a:r>
          </a:p>
          <a:p>
            <a:pPr lvl="1"/>
            <a:endParaRPr lang="en-US" smtClean="0"/>
          </a:p>
          <a:p>
            <a:pPr lvl="1"/>
            <a:endParaRPr lang="en-US" smtClean="0"/>
          </a:p>
          <a:p>
            <a:pPr lvl="1"/>
            <a:endParaRPr lang="en-US" smtClean="0"/>
          </a:p>
          <a:p>
            <a:pPr lvl="1"/>
            <a:endParaRPr lang="en-US" smtClean="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The ATM Reference Model</a:t>
            </a:r>
          </a:p>
        </p:txBody>
      </p:sp>
      <p:sp>
        <p:nvSpPr>
          <p:cNvPr id="32771" name="Rectangle 3"/>
          <p:cNvSpPr>
            <a:spLocks noGrp="1" noChangeArrowheads="1"/>
          </p:cNvSpPr>
          <p:nvPr>
            <p:ph type="body" idx="1"/>
          </p:nvPr>
        </p:nvSpPr>
        <p:spPr/>
        <p:txBody>
          <a:bodyPr/>
          <a:lstStyle/>
          <a:p>
            <a:r>
              <a:rPr lang="en-US" smtClean="0"/>
              <a:t>The ATM reference model.</a:t>
            </a:r>
          </a:p>
        </p:txBody>
      </p:sp>
      <p:pic>
        <p:nvPicPr>
          <p:cNvPr id="32772" name="Picture 4" descr="1-32"/>
          <p:cNvPicPr>
            <a:picLocks noChangeAspect="1" noChangeArrowheads="1"/>
          </p:cNvPicPr>
          <p:nvPr/>
        </p:nvPicPr>
        <p:blipFill>
          <a:blip r:embed="rId2" cstate="print"/>
          <a:srcRect/>
          <a:stretch>
            <a:fillRect/>
          </a:stretch>
        </p:blipFill>
        <p:spPr bwMode="auto">
          <a:xfrm>
            <a:off x="366713" y="1647825"/>
            <a:ext cx="8501062" cy="3424238"/>
          </a:xfrm>
          <a:prstGeom prst="rect">
            <a:avLst/>
          </a:prstGeom>
          <a:noFill/>
          <a:ln w="9525">
            <a:noFill/>
            <a:miter lim="8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The ATM Reference Model (2)</a:t>
            </a:r>
          </a:p>
        </p:txBody>
      </p:sp>
      <p:sp>
        <p:nvSpPr>
          <p:cNvPr id="33795" name="Rectangle 3"/>
          <p:cNvSpPr>
            <a:spLocks noGrp="1" noChangeArrowheads="1"/>
          </p:cNvSpPr>
          <p:nvPr>
            <p:ph type="body" idx="1"/>
          </p:nvPr>
        </p:nvSpPr>
        <p:spPr>
          <a:xfrm>
            <a:off x="0" y="5815013"/>
            <a:ext cx="9144000" cy="838200"/>
          </a:xfrm>
        </p:spPr>
        <p:txBody>
          <a:bodyPr/>
          <a:lstStyle/>
          <a:p>
            <a:r>
              <a:rPr lang="en-US" smtClean="0"/>
              <a:t>The ATM layers and sublayers and their functions.</a:t>
            </a:r>
          </a:p>
        </p:txBody>
      </p:sp>
      <p:pic>
        <p:nvPicPr>
          <p:cNvPr id="33796" name="Picture 4" descr="1-33"/>
          <p:cNvPicPr>
            <a:picLocks noChangeAspect="1" noChangeArrowheads="1"/>
          </p:cNvPicPr>
          <p:nvPr/>
        </p:nvPicPr>
        <p:blipFill>
          <a:blip r:embed="rId2" cstate="print"/>
          <a:srcRect/>
          <a:stretch>
            <a:fillRect/>
          </a:stretch>
        </p:blipFill>
        <p:spPr bwMode="auto">
          <a:xfrm>
            <a:off x="1160463" y="1257300"/>
            <a:ext cx="7000875" cy="4287838"/>
          </a:xfrm>
          <a:prstGeom prst="rect">
            <a:avLst/>
          </a:prstGeom>
          <a:noFill/>
          <a:ln w="9525">
            <a:noFill/>
            <a:miter lim="800000"/>
            <a:headEnd/>
            <a:tailE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Ethernet</a:t>
            </a:r>
          </a:p>
        </p:txBody>
      </p:sp>
      <p:sp>
        <p:nvSpPr>
          <p:cNvPr id="34819" name="Rectangle 3"/>
          <p:cNvSpPr>
            <a:spLocks noGrp="1" noChangeArrowheads="1"/>
          </p:cNvSpPr>
          <p:nvPr>
            <p:ph type="body" idx="1"/>
          </p:nvPr>
        </p:nvSpPr>
        <p:spPr/>
        <p:txBody>
          <a:bodyPr/>
          <a:lstStyle/>
          <a:p>
            <a:r>
              <a:rPr lang="en-US" smtClean="0"/>
              <a:t>Architecture of the original Ethernet.</a:t>
            </a:r>
          </a:p>
        </p:txBody>
      </p:sp>
      <p:pic>
        <p:nvPicPr>
          <p:cNvPr id="34820" name="Picture 4" descr="1-34"/>
          <p:cNvPicPr>
            <a:picLocks noChangeAspect="1" noChangeArrowheads="1"/>
          </p:cNvPicPr>
          <p:nvPr/>
        </p:nvPicPr>
        <p:blipFill>
          <a:blip r:embed="rId2" cstate="print"/>
          <a:srcRect/>
          <a:stretch>
            <a:fillRect/>
          </a:stretch>
        </p:blipFill>
        <p:spPr bwMode="auto">
          <a:xfrm>
            <a:off x="377825" y="2160588"/>
            <a:ext cx="8361363" cy="2309812"/>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Wireless LANs</a:t>
            </a:r>
          </a:p>
        </p:txBody>
      </p:sp>
      <p:sp>
        <p:nvSpPr>
          <p:cNvPr id="35843" name="Rectangle 3"/>
          <p:cNvSpPr>
            <a:spLocks noGrp="1" noChangeArrowheads="1"/>
          </p:cNvSpPr>
          <p:nvPr>
            <p:ph type="body" idx="1"/>
          </p:nvPr>
        </p:nvSpPr>
        <p:spPr>
          <a:xfrm>
            <a:off x="876300" y="5400675"/>
            <a:ext cx="8267700" cy="838200"/>
          </a:xfrm>
        </p:spPr>
        <p:txBody>
          <a:bodyPr/>
          <a:lstStyle/>
          <a:p>
            <a:pPr>
              <a:lnSpc>
                <a:spcPct val="90000"/>
              </a:lnSpc>
            </a:pPr>
            <a:r>
              <a:rPr lang="en-US" smtClean="0">
                <a:solidFill>
                  <a:schemeClr val="accent2"/>
                </a:solidFill>
              </a:rPr>
              <a:t>(a)</a:t>
            </a:r>
            <a:r>
              <a:rPr lang="en-US" smtClean="0"/>
              <a:t> Wireless networking with a base station.</a:t>
            </a:r>
          </a:p>
          <a:p>
            <a:pPr>
              <a:lnSpc>
                <a:spcPct val="90000"/>
              </a:lnSpc>
            </a:pPr>
            <a:r>
              <a:rPr lang="en-US" smtClean="0">
                <a:solidFill>
                  <a:schemeClr val="accent2"/>
                </a:solidFill>
              </a:rPr>
              <a:t>(b)</a:t>
            </a:r>
            <a:r>
              <a:rPr lang="en-US" smtClean="0"/>
              <a:t> Ad hoc networking.</a:t>
            </a:r>
          </a:p>
        </p:txBody>
      </p:sp>
      <p:pic>
        <p:nvPicPr>
          <p:cNvPr id="35844" name="Picture 4" descr="1-35"/>
          <p:cNvPicPr>
            <a:picLocks noChangeAspect="1" noChangeArrowheads="1"/>
          </p:cNvPicPr>
          <p:nvPr/>
        </p:nvPicPr>
        <p:blipFill>
          <a:blip r:embed="rId2" cstate="print"/>
          <a:srcRect/>
          <a:stretch>
            <a:fillRect/>
          </a:stretch>
        </p:blipFill>
        <p:spPr bwMode="auto">
          <a:xfrm>
            <a:off x="725488" y="1882775"/>
            <a:ext cx="7821612" cy="2990850"/>
          </a:xfrm>
          <a:prstGeom prst="rect">
            <a:avLst/>
          </a:prstGeom>
          <a:noFill/>
          <a:ln w="9525">
            <a:no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36"/>
          <p:cNvPicPr>
            <a:picLocks noChangeAspect="1" noChangeArrowheads="1"/>
          </p:cNvPicPr>
          <p:nvPr/>
        </p:nvPicPr>
        <p:blipFill>
          <a:blip r:embed="rId2" cstate="print"/>
          <a:srcRect/>
          <a:stretch>
            <a:fillRect/>
          </a:stretch>
        </p:blipFill>
        <p:spPr bwMode="auto">
          <a:xfrm>
            <a:off x="754063" y="669925"/>
            <a:ext cx="7502525" cy="5053013"/>
          </a:xfrm>
          <a:prstGeom prst="rect">
            <a:avLst/>
          </a:prstGeom>
          <a:noFill/>
          <a:ln w="9525">
            <a:noFill/>
            <a:miter lim="800000"/>
            <a:headEnd/>
            <a:tailEnd/>
          </a:ln>
        </p:spPr>
      </p:pic>
      <p:sp>
        <p:nvSpPr>
          <p:cNvPr id="36867" name="Rectangle 3"/>
          <p:cNvSpPr>
            <a:spLocks noGrp="1" noChangeArrowheads="1"/>
          </p:cNvSpPr>
          <p:nvPr>
            <p:ph type="title"/>
          </p:nvPr>
        </p:nvSpPr>
        <p:spPr/>
        <p:txBody>
          <a:bodyPr/>
          <a:lstStyle/>
          <a:p>
            <a:r>
              <a:rPr lang="en-US" smtClean="0"/>
              <a:t>Wireless LANs (2)</a:t>
            </a:r>
          </a:p>
        </p:txBody>
      </p:sp>
      <p:sp>
        <p:nvSpPr>
          <p:cNvPr id="36868" name="Rectangle 4"/>
          <p:cNvSpPr>
            <a:spLocks noGrp="1" noChangeArrowheads="1"/>
          </p:cNvSpPr>
          <p:nvPr>
            <p:ph type="body" idx="1"/>
          </p:nvPr>
        </p:nvSpPr>
        <p:spPr/>
        <p:txBody>
          <a:bodyPr/>
          <a:lstStyle/>
          <a:p>
            <a:r>
              <a:rPr lang="en-US" smtClean="0"/>
              <a:t>The range of a single radio may not cover the entire system.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Wireless LANs (3)</a:t>
            </a:r>
          </a:p>
        </p:txBody>
      </p:sp>
      <p:sp>
        <p:nvSpPr>
          <p:cNvPr id="37891" name="Rectangle 3"/>
          <p:cNvSpPr>
            <a:spLocks noGrp="1" noChangeArrowheads="1"/>
          </p:cNvSpPr>
          <p:nvPr>
            <p:ph type="body" idx="1"/>
          </p:nvPr>
        </p:nvSpPr>
        <p:spPr/>
        <p:txBody>
          <a:bodyPr/>
          <a:lstStyle/>
          <a:p>
            <a:r>
              <a:rPr lang="en-US" smtClean="0"/>
              <a:t>A multicell 802.11 network.</a:t>
            </a:r>
          </a:p>
        </p:txBody>
      </p:sp>
      <p:pic>
        <p:nvPicPr>
          <p:cNvPr id="37892" name="Picture 4" descr="1-37"/>
          <p:cNvPicPr>
            <a:picLocks noChangeAspect="1" noChangeArrowheads="1"/>
          </p:cNvPicPr>
          <p:nvPr/>
        </p:nvPicPr>
        <p:blipFill>
          <a:blip r:embed="rId2" cstate="print"/>
          <a:srcRect/>
          <a:stretch>
            <a:fillRect/>
          </a:stretch>
        </p:blipFill>
        <p:spPr bwMode="auto">
          <a:xfrm>
            <a:off x="619125" y="2316163"/>
            <a:ext cx="8170863" cy="2147887"/>
          </a:xfrm>
          <a:prstGeom prst="rect">
            <a:avLst/>
          </a:prstGeom>
          <a:noFill/>
          <a:ln w="9525">
            <a:noFill/>
            <a:miter lim="8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Network Standardization</a:t>
            </a:r>
          </a:p>
        </p:txBody>
      </p:sp>
      <p:sp>
        <p:nvSpPr>
          <p:cNvPr id="38915" name="Rectangle 3"/>
          <p:cNvSpPr>
            <a:spLocks noGrp="1" noChangeArrowheads="1"/>
          </p:cNvSpPr>
          <p:nvPr>
            <p:ph type="body" idx="1"/>
          </p:nvPr>
        </p:nvSpPr>
        <p:spPr>
          <a:xfrm>
            <a:off x="576263" y="1746250"/>
            <a:ext cx="8342312" cy="4883150"/>
          </a:xfrm>
        </p:spPr>
        <p:txBody>
          <a:bodyPr/>
          <a:lstStyle/>
          <a:p>
            <a:r>
              <a:rPr lang="en-US" sz="2400" smtClean="0"/>
              <a:t>Who’s Who in the Telecommunications World</a:t>
            </a:r>
          </a:p>
          <a:p>
            <a:r>
              <a:rPr lang="en-US" sz="2400" smtClean="0"/>
              <a:t>Who’s Who in the International Standards World</a:t>
            </a:r>
          </a:p>
          <a:p>
            <a:r>
              <a:rPr lang="en-US" sz="2400" smtClean="0"/>
              <a:t>Who’s Who in the Internet Standards World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ITU</a:t>
            </a:r>
          </a:p>
        </p:txBody>
      </p:sp>
      <p:sp>
        <p:nvSpPr>
          <p:cNvPr id="39939" name="Rectangle 3"/>
          <p:cNvSpPr>
            <a:spLocks noGrp="1" noChangeArrowheads="1"/>
          </p:cNvSpPr>
          <p:nvPr>
            <p:ph type="body" idx="1"/>
          </p:nvPr>
        </p:nvSpPr>
        <p:spPr>
          <a:xfrm>
            <a:off x="501650" y="1255713"/>
            <a:ext cx="8642350" cy="5297487"/>
          </a:xfrm>
        </p:spPr>
        <p:txBody>
          <a:bodyPr/>
          <a:lstStyle/>
          <a:p>
            <a:r>
              <a:rPr lang="en-US" sz="2800" smtClean="0"/>
              <a:t>Main sectors</a:t>
            </a:r>
          </a:p>
          <a:p>
            <a:pPr lvl="1">
              <a:buFontTx/>
              <a:buChar char="•"/>
            </a:pPr>
            <a:r>
              <a:rPr lang="en-US" smtClean="0"/>
              <a:t>Radiocommunications</a:t>
            </a:r>
          </a:p>
          <a:p>
            <a:pPr lvl="1">
              <a:buFontTx/>
              <a:buChar char="•"/>
            </a:pPr>
            <a:r>
              <a:rPr lang="en-US" smtClean="0"/>
              <a:t>Telecommunications Standardization</a:t>
            </a:r>
          </a:p>
          <a:p>
            <a:pPr lvl="1">
              <a:buFontTx/>
              <a:buChar char="•"/>
            </a:pPr>
            <a:r>
              <a:rPr lang="en-US" smtClean="0"/>
              <a:t>Development</a:t>
            </a:r>
          </a:p>
          <a:p>
            <a:r>
              <a:rPr lang="en-US" sz="2800" smtClean="0"/>
              <a:t>Classes of Members</a:t>
            </a:r>
          </a:p>
          <a:p>
            <a:pPr lvl="1">
              <a:buFontTx/>
              <a:buChar char="•"/>
            </a:pPr>
            <a:r>
              <a:rPr lang="en-US" smtClean="0"/>
              <a:t>National governments</a:t>
            </a:r>
          </a:p>
          <a:p>
            <a:pPr lvl="1">
              <a:buFontTx/>
              <a:buChar char="•"/>
            </a:pPr>
            <a:r>
              <a:rPr lang="en-US" smtClean="0"/>
              <a:t>Sector members</a:t>
            </a:r>
          </a:p>
          <a:p>
            <a:pPr lvl="1">
              <a:buFontTx/>
              <a:buChar char="•"/>
            </a:pPr>
            <a:r>
              <a:rPr lang="en-US" smtClean="0"/>
              <a:t>Associate members</a:t>
            </a:r>
          </a:p>
          <a:p>
            <a:pPr lvl="1">
              <a:buFontTx/>
              <a:buChar char="•"/>
            </a:pPr>
            <a:r>
              <a:rPr lang="en-US" smtClean="0"/>
              <a:t>Regulatory agencies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90575" y="330200"/>
            <a:ext cx="5695950" cy="561975"/>
          </a:xfrm>
        </p:spPr>
        <p:txBody>
          <a:bodyPr/>
          <a:lstStyle/>
          <a:p>
            <a:r>
              <a:rPr lang="en-US" smtClean="0"/>
              <a:t>IEEE 802 Standards</a:t>
            </a:r>
          </a:p>
        </p:txBody>
      </p:sp>
      <p:pic>
        <p:nvPicPr>
          <p:cNvPr id="40963" name="Picture 3" descr="1-38"/>
          <p:cNvPicPr>
            <a:picLocks noChangeAspect="1" noChangeArrowheads="1"/>
          </p:cNvPicPr>
          <p:nvPr/>
        </p:nvPicPr>
        <p:blipFill>
          <a:blip r:embed="rId2" cstate="print"/>
          <a:srcRect l="13138"/>
          <a:stretch>
            <a:fillRect/>
          </a:stretch>
        </p:blipFill>
        <p:spPr bwMode="auto">
          <a:xfrm>
            <a:off x="1665288" y="854075"/>
            <a:ext cx="5864225" cy="4486275"/>
          </a:xfrm>
          <a:prstGeom prst="rect">
            <a:avLst/>
          </a:prstGeom>
          <a:noFill/>
          <a:ln w="9525">
            <a:noFill/>
            <a:miter lim="800000"/>
            <a:headEnd/>
            <a:tailEnd/>
          </a:ln>
        </p:spPr>
      </p:pic>
      <p:sp>
        <p:nvSpPr>
          <p:cNvPr id="40964" name="Text Box 4"/>
          <p:cNvSpPr txBox="1">
            <a:spLocks noChangeArrowheads="1"/>
          </p:cNvSpPr>
          <p:nvPr/>
        </p:nvSpPr>
        <p:spPr bwMode="auto">
          <a:xfrm>
            <a:off x="1336675" y="5519738"/>
            <a:ext cx="6651625" cy="1187450"/>
          </a:xfrm>
          <a:prstGeom prst="rect">
            <a:avLst/>
          </a:prstGeom>
          <a:noFill/>
          <a:ln w="9525">
            <a:noFill/>
            <a:miter lim="800000"/>
            <a:headEnd/>
            <a:tailEnd/>
          </a:ln>
        </p:spPr>
        <p:txBody>
          <a:bodyPr>
            <a:spAutoFit/>
          </a:bodyPr>
          <a:lstStyle/>
          <a:p>
            <a:pPr algn="ctr" eaLnBrk="1" hangingPunct="1">
              <a:lnSpc>
                <a:spcPct val="100000"/>
              </a:lnSpc>
              <a:spcBef>
                <a:spcPct val="50000"/>
              </a:spcBef>
            </a:pPr>
            <a:r>
              <a:rPr kumimoji="0" lang="en-US">
                <a:solidFill>
                  <a:schemeClr val="tx1"/>
                </a:solidFill>
                <a:latin typeface="Times New Roman" pitchFamily="18" charset="0"/>
              </a:rPr>
              <a:t>The 802 working groups.  The important ones are marked with *.  The ones marked with </a:t>
            </a:r>
            <a:r>
              <a:rPr kumimoji="0" lang="en-US">
                <a:solidFill>
                  <a:schemeClr val="tx1"/>
                </a:solidFill>
                <a:latin typeface="Times New Roman" pitchFamily="18" charset="0"/>
                <a:sym typeface="Wingdings" pitchFamily="2" charset="2"/>
              </a:rPr>
              <a:t> are hibernating.  The one marked with  † gave up.</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Metric Units</a:t>
            </a:r>
          </a:p>
        </p:txBody>
      </p:sp>
      <p:sp>
        <p:nvSpPr>
          <p:cNvPr id="41987" name="Rectangle 3"/>
          <p:cNvSpPr>
            <a:spLocks noGrp="1" noChangeArrowheads="1"/>
          </p:cNvSpPr>
          <p:nvPr>
            <p:ph type="body" idx="1"/>
          </p:nvPr>
        </p:nvSpPr>
        <p:spPr>
          <a:xfrm>
            <a:off x="0" y="5365750"/>
            <a:ext cx="9144000" cy="838200"/>
          </a:xfrm>
        </p:spPr>
        <p:txBody>
          <a:bodyPr/>
          <a:lstStyle/>
          <a:p>
            <a:r>
              <a:rPr lang="en-US" smtClean="0"/>
              <a:t>The principal metric prefixes.</a:t>
            </a:r>
          </a:p>
        </p:txBody>
      </p:sp>
      <p:pic>
        <p:nvPicPr>
          <p:cNvPr id="41988" name="Picture 4" descr="1-39"/>
          <p:cNvPicPr>
            <a:picLocks noChangeAspect="1" noChangeArrowheads="1"/>
          </p:cNvPicPr>
          <p:nvPr/>
        </p:nvPicPr>
        <p:blipFill>
          <a:blip r:embed="rId2" cstate="print"/>
          <a:srcRect/>
          <a:stretch>
            <a:fillRect/>
          </a:stretch>
        </p:blipFill>
        <p:spPr bwMode="auto">
          <a:xfrm>
            <a:off x="317500" y="1917700"/>
            <a:ext cx="8524875" cy="2990850"/>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000" smtClean="0"/>
              <a:t>Network Software</a:t>
            </a:r>
            <a:br>
              <a:rPr lang="en-US" sz="2000" smtClean="0"/>
            </a:br>
            <a:r>
              <a:rPr lang="en-US" sz="1600" smtClean="0"/>
              <a:t>Protocol Hierarchies</a:t>
            </a:r>
          </a:p>
        </p:txBody>
      </p:sp>
      <p:sp>
        <p:nvSpPr>
          <p:cNvPr id="6147" name="Rectangle 3"/>
          <p:cNvSpPr>
            <a:spLocks noGrp="1" noChangeArrowheads="1"/>
          </p:cNvSpPr>
          <p:nvPr>
            <p:ph type="body" idx="1"/>
          </p:nvPr>
        </p:nvSpPr>
        <p:spPr>
          <a:xfrm>
            <a:off x="0" y="6019800"/>
            <a:ext cx="9144000" cy="838200"/>
          </a:xfrm>
        </p:spPr>
        <p:txBody>
          <a:bodyPr/>
          <a:lstStyle/>
          <a:p>
            <a:r>
              <a:rPr lang="en-US" smtClean="0"/>
              <a:t>Layers, protocols, and interfaces.</a:t>
            </a:r>
          </a:p>
        </p:txBody>
      </p:sp>
      <p:pic>
        <p:nvPicPr>
          <p:cNvPr id="6148" name="Picture 4" descr="1-13"/>
          <p:cNvPicPr>
            <a:picLocks noChangeAspect="1" noChangeArrowheads="1"/>
          </p:cNvPicPr>
          <p:nvPr/>
        </p:nvPicPr>
        <p:blipFill>
          <a:blip r:embed="rId2" cstate="print"/>
          <a:srcRect/>
          <a:stretch>
            <a:fillRect/>
          </a:stretch>
        </p:blipFill>
        <p:spPr bwMode="auto">
          <a:xfrm>
            <a:off x="1905000" y="1343025"/>
            <a:ext cx="4879975" cy="4222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000" smtClean="0"/>
              <a:t>Protocol Hierarchies (2)</a:t>
            </a:r>
          </a:p>
        </p:txBody>
      </p:sp>
      <p:sp>
        <p:nvSpPr>
          <p:cNvPr id="7171" name="Rectangle 3"/>
          <p:cNvSpPr>
            <a:spLocks noGrp="1" noChangeArrowheads="1"/>
          </p:cNvSpPr>
          <p:nvPr>
            <p:ph type="body" idx="1"/>
          </p:nvPr>
        </p:nvSpPr>
        <p:spPr/>
        <p:txBody>
          <a:bodyPr/>
          <a:lstStyle/>
          <a:p>
            <a:r>
              <a:rPr lang="en-US" smtClean="0"/>
              <a:t>The philosopher-translator-secretary architecture.</a:t>
            </a:r>
          </a:p>
        </p:txBody>
      </p:sp>
      <p:pic>
        <p:nvPicPr>
          <p:cNvPr id="7172" name="Picture 4" descr="1-14"/>
          <p:cNvPicPr>
            <a:picLocks noChangeAspect="1" noChangeArrowheads="1"/>
          </p:cNvPicPr>
          <p:nvPr/>
        </p:nvPicPr>
        <p:blipFill>
          <a:blip r:embed="rId2" cstate="print"/>
          <a:srcRect/>
          <a:stretch>
            <a:fillRect/>
          </a:stretch>
        </p:blipFill>
        <p:spPr bwMode="auto">
          <a:xfrm>
            <a:off x="3302000" y="1849438"/>
            <a:ext cx="5437188" cy="46434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000" smtClean="0"/>
              <a:t>Protocol Hierarchies (3)</a:t>
            </a:r>
          </a:p>
        </p:txBody>
      </p:sp>
      <p:sp>
        <p:nvSpPr>
          <p:cNvPr id="8195" name="Rectangle 3"/>
          <p:cNvSpPr>
            <a:spLocks noGrp="1" noChangeArrowheads="1"/>
          </p:cNvSpPr>
          <p:nvPr>
            <p:ph type="body" idx="1"/>
          </p:nvPr>
        </p:nvSpPr>
        <p:spPr/>
        <p:txBody>
          <a:bodyPr/>
          <a:lstStyle/>
          <a:p>
            <a:r>
              <a:rPr lang="en-US" smtClean="0"/>
              <a:t>Example information flow supporting virtual communication in layer 5.</a:t>
            </a:r>
          </a:p>
        </p:txBody>
      </p:sp>
      <p:pic>
        <p:nvPicPr>
          <p:cNvPr id="8196" name="Picture 4" descr="1-15"/>
          <p:cNvPicPr>
            <a:picLocks noChangeAspect="1" noChangeArrowheads="1"/>
          </p:cNvPicPr>
          <p:nvPr/>
        </p:nvPicPr>
        <p:blipFill>
          <a:blip r:embed="rId2" cstate="print"/>
          <a:srcRect/>
          <a:stretch>
            <a:fillRect/>
          </a:stretch>
        </p:blipFill>
        <p:spPr bwMode="auto">
          <a:xfrm>
            <a:off x="1063625" y="1247775"/>
            <a:ext cx="6891338" cy="4284663"/>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Design Issues for the Layers</a:t>
            </a:r>
          </a:p>
        </p:txBody>
      </p:sp>
      <p:sp>
        <p:nvSpPr>
          <p:cNvPr id="9219" name="Rectangle 3"/>
          <p:cNvSpPr>
            <a:spLocks noChangeArrowheads="1"/>
          </p:cNvSpPr>
          <p:nvPr/>
        </p:nvSpPr>
        <p:spPr bwMode="auto">
          <a:xfrm>
            <a:off x="871538" y="1116013"/>
            <a:ext cx="7762875" cy="4954587"/>
          </a:xfrm>
          <a:prstGeom prst="rect">
            <a:avLst/>
          </a:prstGeom>
          <a:noFill/>
          <a:ln w="9525">
            <a:noFill/>
            <a:miter lim="800000"/>
            <a:headEnd/>
            <a:tailEnd/>
          </a:ln>
        </p:spPr>
        <p:txBody>
          <a:bodyPr/>
          <a:lstStyle/>
          <a:p>
            <a:pPr marL="182563" indent="-182563">
              <a:lnSpc>
                <a:spcPct val="100000"/>
              </a:lnSpc>
              <a:spcBef>
                <a:spcPct val="20000"/>
              </a:spcBef>
              <a:buClr>
                <a:schemeClr val="accent1"/>
              </a:buClr>
              <a:buFont typeface="Wingdings" pitchFamily="2" charset="2"/>
              <a:buChar char=""/>
            </a:pPr>
            <a:r>
              <a:rPr lang="en-US" b="1">
                <a:solidFill>
                  <a:schemeClr val="tx1"/>
                </a:solidFill>
                <a:latin typeface="Arial" charset="0"/>
              </a:rPr>
              <a:t>Addressing</a:t>
            </a:r>
          </a:p>
          <a:p>
            <a:pPr marL="476250" lvl="1" indent="-179388">
              <a:lnSpc>
                <a:spcPct val="100000"/>
              </a:lnSpc>
              <a:spcBef>
                <a:spcPct val="20000"/>
              </a:spcBef>
              <a:buClr>
                <a:schemeClr val="accent1"/>
              </a:buClr>
              <a:buFontTx/>
              <a:buChar char="–"/>
            </a:pPr>
            <a:r>
              <a:rPr lang="en-US" sz="2000" b="1">
                <a:solidFill>
                  <a:schemeClr val="tx1"/>
                </a:solidFill>
                <a:latin typeface="Arial" charset="0"/>
              </a:rPr>
              <a:t>If multiple nodes on the same network</a:t>
            </a:r>
          </a:p>
          <a:p>
            <a:pPr marL="182563" indent="-182563">
              <a:lnSpc>
                <a:spcPct val="100000"/>
              </a:lnSpc>
              <a:spcBef>
                <a:spcPct val="20000"/>
              </a:spcBef>
              <a:buClr>
                <a:schemeClr val="accent1"/>
              </a:buClr>
              <a:buFont typeface="Wingdings" pitchFamily="2" charset="2"/>
              <a:buChar char=""/>
            </a:pPr>
            <a:r>
              <a:rPr lang="en-US" b="1">
                <a:solidFill>
                  <a:schemeClr val="tx1"/>
                </a:solidFill>
                <a:latin typeface="Arial" charset="0"/>
              </a:rPr>
              <a:t>Error Control</a:t>
            </a:r>
          </a:p>
          <a:p>
            <a:pPr marL="476250" lvl="1" indent="-179388">
              <a:lnSpc>
                <a:spcPct val="100000"/>
              </a:lnSpc>
              <a:spcBef>
                <a:spcPct val="20000"/>
              </a:spcBef>
              <a:buClr>
                <a:schemeClr val="accent1"/>
              </a:buClr>
              <a:buFontTx/>
              <a:buChar char="–"/>
            </a:pPr>
            <a:r>
              <a:rPr lang="en-US" sz="2000" b="1">
                <a:solidFill>
                  <a:schemeClr val="tx1"/>
                </a:solidFill>
                <a:latin typeface="Arial" charset="0"/>
              </a:rPr>
              <a:t>Error detecting and error correcting codes</a:t>
            </a:r>
          </a:p>
          <a:p>
            <a:pPr marL="476250" lvl="1" indent="-179388">
              <a:lnSpc>
                <a:spcPct val="100000"/>
              </a:lnSpc>
              <a:spcBef>
                <a:spcPct val="20000"/>
              </a:spcBef>
              <a:buClr>
                <a:schemeClr val="accent1"/>
              </a:buClr>
              <a:buFontTx/>
              <a:buChar char="–"/>
            </a:pPr>
            <a:r>
              <a:rPr lang="en-US" sz="2000" b="1">
                <a:solidFill>
                  <a:schemeClr val="tx1"/>
                </a:solidFill>
                <a:latin typeface="Arial" charset="0"/>
              </a:rPr>
              <a:t>Reassembly after out of order delivery</a:t>
            </a:r>
          </a:p>
          <a:p>
            <a:pPr marL="182563" indent="-182563">
              <a:lnSpc>
                <a:spcPct val="100000"/>
              </a:lnSpc>
              <a:spcBef>
                <a:spcPct val="20000"/>
              </a:spcBef>
              <a:buClr>
                <a:schemeClr val="accent1"/>
              </a:buClr>
              <a:buFont typeface="Wingdings" pitchFamily="2" charset="2"/>
              <a:buChar char=""/>
            </a:pPr>
            <a:r>
              <a:rPr lang="en-US" b="1">
                <a:solidFill>
                  <a:schemeClr val="tx1"/>
                </a:solidFill>
                <a:latin typeface="Arial" charset="0"/>
              </a:rPr>
              <a:t>Flow Control</a:t>
            </a:r>
          </a:p>
          <a:p>
            <a:pPr marL="476250" lvl="1" indent="-179388">
              <a:lnSpc>
                <a:spcPct val="100000"/>
              </a:lnSpc>
              <a:spcBef>
                <a:spcPct val="20000"/>
              </a:spcBef>
              <a:buClr>
                <a:schemeClr val="accent1"/>
              </a:buClr>
              <a:buFontTx/>
              <a:buChar char="–"/>
            </a:pPr>
            <a:r>
              <a:rPr lang="en-US" sz="2000" b="1">
                <a:solidFill>
                  <a:schemeClr val="tx1"/>
                </a:solidFill>
                <a:latin typeface="Arial" charset="0"/>
              </a:rPr>
              <a:t>Slow receiver, fast sender needs to slow down</a:t>
            </a:r>
          </a:p>
          <a:p>
            <a:pPr marL="476250" lvl="1" indent="-179388">
              <a:lnSpc>
                <a:spcPct val="100000"/>
              </a:lnSpc>
              <a:spcBef>
                <a:spcPct val="20000"/>
              </a:spcBef>
              <a:buClr>
                <a:schemeClr val="accent1"/>
              </a:buClr>
              <a:buFontTx/>
              <a:buChar char="–"/>
            </a:pPr>
            <a:r>
              <a:rPr lang="en-US" sz="2000" b="1">
                <a:solidFill>
                  <a:schemeClr val="tx1"/>
                </a:solidFill>
                <a:latin typeface="Arial" charset="0"/>
              </a:rPr>
              <a:t>Also for avoiding the overload of intermediary nodes</a:t>
            </a:r>
          </a:p>
          <a:p>
            <a:pPr marL="182563" indent="-182563">
              <a:lnSpc>
                <a:spcPct val="100000"/>
              </a:lnSpc>
              <a:spcBef>
                <a:spcPct val="20000"/>
              </a:spcBef>
              <a:buClr>
                <a:schemeClr val="accent1"/>
              </a:buClr>
              <a:buFont typeface="Wingdings" pitchFamily="2" charset="2"/>
              <a:buChar char=""/>
            </a:pPr>
            <a:r>
              <a:rPr lang="en-US" b="1">
                <a:solidFill>
                  <a:schemeClr val="tx1"/>
                </a:solidFill>
                <a:latin typeface="Arial" charset="0"/>
              </a:rPr>
              <a:t>Multiplexing</a:t>
            </a:r>
          </a:p>
          <a:p>
            <a:pPr marL="476250" lvl="1" indent="-179388">
              <a:lnSpc>
                <a:spcPct val="100000"/>
              </a:lnSpc>
              <a:spcBef>
                <a:spcPct val="20000"/>
              </a:spcBef>
              <a:buClr>
                <a:schemeClr val="accent1"/>
              </a:buClr>
              <a:buFontTx/>
              <a:buChar char="–"/>
            </a:pPr>
            <a:r>
              <a:rPr lang="en-US" sz="2000" b="1">
                <a:solidFill>
                  <a:schemeClr val="tx1"/>
                </a:solidFill>
                <a:latin typeface="Arial" charset="0"/>
              </a:rPr>
              <a:t>Sharing a single connection</a:t>
            </a:r>
          </a:p>
          <a:p>
            <a:pPr marL="182563" indent="-182563">
              <a:lnSpc>
                <a:spcPct val="100000"/>
              </a:lnSpc>
              <a:spcBef>
                <a:spcPct val="20000"/>
              </a:spcBef>
              <a:buClr>
                <a:schemeClr val="accent1"/>
              </a:buClr>
              <a:buFont typeface="Wingdings" pitchFamily="2" charset="2"/>
              <a:buChar char=""/>
            </a:pPr>
            <a:r>
              <a:rPr lang="en-US" b="1">
                <a:solidFill>
                  <a:schemeClr val="tx1"/>
                </a:solidFill>
                <a:latin typeface="Arial" charset="0"/>
              </a:rPr>
              <a:t>Routing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27013"/>
            <a:ext cx="9144000" cy="1143000"/>
          </a:xfrm>
        </p:spPr>
        <p:txBody>
          <a:bodyPr/>
          <a:lstStyle/>
          <a:p>
            <a:r>
              <a:rPr lang="en-US" sz="2000" smtClean="0"/>
              <a:t>Connection-Oriented and Connectionless Services</a:t>
            </a:r>
          </a:p>
        </p:txBody>
      </p:sp>
      <p:sp>
        <p:nvSpPr>
          <p:cNvPr id="10243" name="Rectangle 3"/>
          <p:cNvSpPr>
            <a:spLocks noGrp="1" noChangeArrowheads="1"/>
          </p:cNvSpPr>
          <p:nvPr>
            <p:ph type="body" idx="1"/>
          </p:nvPr>
        </p:nvSpPr>
        <p:spPr/>
        <p:txBody>
          <a:bodyPr/>
          <a:lstStyle/>
          <a:p>
            <a:r>
              <a:rPr lang="en-US" smtClean="0"/>
              <a:t>Six different types of service.</a:t>
            </a:r>
          </a:p>
        </p:txBody>
      </p:sp>
      <p:pic>
        <p:nvPicPr>
          <p:cNvPr id="10244" name="Picture 4" descr="1-16"/>
          <p:cNvPicPr>
            <a:picLocks noChangeAspect="1" noChangeArrowheads="1"/>
          </p:cNvPicPr>
          <p:nvPr/>
        </p:nvPicPr>
        <p:blipFill>
          <a:blip r:embed="rId2" cstate="print"/>
          <a:srcRect/>
          <a:stretch>
            <a:fillRect/>
          </a:stretch>
        </p:blipFill>
        <p:spPr bwMode="auto">
          <a:xfrm>
            <a:off x="673100" y="1757363"/>
            <a:ext cx="7815263" cy="3368675"/>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Service Primitives</a:t>
            </a:r>
          </a:p>
        </p:txBody>
      </p:sp>
      <p:sp>
        <p:nvSpPr>
          <p:cNvPr id="11267" name="Rectangle 3"/>
          <p:cNvSpPr>
            <a:spLocks noGrp="1" noChangeArrowheads="1"/>
          </p:cNvSpPr>
          <p:nvPr>
            <p:ph type="body" idx="1"/>
          </p:nvPr>
        </p:nvSpPr>
        <p:spPr>
          <a:xfrm>
            <a:off x="1360488" y="1423988"/>
            <a:ext cx="6461125" cy="3978275"/>
          </a:xfrm>
        </p:spPr>
        <p:txBody>
          <a:bodyPr/>
          <a:lstStyle/>
          <a:p>
            <a:r>
              <a:rPr lang="en-US" smtClean="0"/>
              <a:t>Five service primitives for implementing a simple connection-oriented service.</a:t>
            </a:r>
          </a:p>
        </p:txBody>
      </p:sp>
      <p:pic>
        <p:nvPicPr>
          <p:cNvPr id="11268" name="Picture 4" descr="1-17"/>
          <p:cNvPicPr>
            <a:picLocks noChangeAspect="1" noChangeArrowheads="1"/>
          </p:cNvPicPr>
          <p:nvPr/>
        </p:nvPicPr>
        <p:blipFill>
          <a:blip r:embed="rId2" cstate="print"/>
          <a:srcRect/>
          <a:stretch>
            <a:fillRect/>
          </a:stretch>
        </p:blipFill>
        <p:spPr bwMode="auto">
          <a:xfrm>
            <a:off x="1255713" y="2759075"/>
            <a:ext cx="6911975" cy="2298700"/>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808080"/>
      </a:lt2>
      <a:accent1>
        <a:srgbClr val="004CA5"/>
      </a:accent1>
      <a:accent2>
        <a:srgbClr val="AF4187"/>
      </a:accent2>
      <a:accent3>
        <a:srgbClr val="FFFFFF"/>
      </a:accent3>
      <a:accent4>
        <a:srgbClr val="000000"/>
      </a:accent4>
      <a:accent5>
        <a:srgbClr val="AAB2CF"/>
      </a:accent5>
      <a:accent6>
        <a:srgbClr val="9E3A7A"/>
      </a:accent6>
      <a:hlink>
        <a:srgbClr val="008282"/>
      </a:hlink>
      <a:folHlink>
        <a:srgbClr val="E6A046"/>
      </a:folHlink>
    </a:clrScheme>
    <a:fontScheme name="Contemporary Portra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1" lang="en-US" sz="2400" b="0" i="0" u="none" strike="noStrike" cap="none" normalizeH="0" baseline="0" smtClean="0">
            <a:ln>
              <a:noFill/>
            </a:ln>
            <a:solidFill>
              <a:schemeClr val="accent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1" lang="en-US" sz="2400" b="0" i="0" u="none" strike="noStrike" cap="none" normalizeH="0" baseline="0" smtClean="0">
            <a:ln>
              <a:noFill/>
            </a:ln>
            <a:solidFill>
              <a:schemeClr val="accent1"/>
            </a:solidFill>
            <a:effectLst/>
            <a:latin typeface="Arial Black"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7129</TotalTime>
  <Words>1196</Words>
  <Application>Microsoft Office PowerPoint</Application>
  <PresentationFormat>On-screen Show (4:3)</PresentationFormat>
  <Paragraphs>182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 Black</vt:lpstr>
      <vt:lpstr>Arial</vt:lpstr>
      <vt:lpstr>Wingdings</vt:lpstr>
      <vt:lpstr>Times New Roman</vt:lpstr>
      <vt:lpstr>Contemporary Portrait</vt:lpstr>
      <vt:lpstr>Slide 1</vt:lpstr>
      <vt:lpstr>Skrodes</vt:lpstr>
      <vt:lpstr>Why layering?</vt:lpstr>
      <vt:lpstr>Network Software Protocol Hierarchies</vt:lpstr>
      <vt:lpstr>Protocol Hierarchies (2)</vt:lpstr>
      <vt:lpstr>Protocol Hierarchies (3)</vt:lpstr>
      <vt:lpstr>Design Issues for the Layers</vt:lpstr>
      <vt:lpstr>Connection-Oriented and Connectionless Services</vt:lpstr>
      <vt:lpstr>Service Primitives</vt:lpstr>
      <vt:lpstr>Service Primitives (2)</vt:lpstr>
      <vt:lpstr>Services to Protocols Relationship</vt:lpstr>
      <vt:lpstr>Reference Models</vt:lpstr>
      <vt:lpstr>Reference Models</vt:lpstr>
      <vt:lpstr>OSI layers (cont’d)</vt:lpstr>
      <vt:lpstr>OSI layers (cont’d)</vt:lpstr>
      <vt:lpstr>OSI layers (cont’d)</vt:lpstr>
      <vt:lpstr>Reference Models (2)</vt:lpstr>
      <vt:lpstr>Reference Models (3)</vt:lpstr>
      <vt:lpstr>TCP/IP model</vt:lpstr>
      <vt:lpstr>Comparing OSI and TCP/IP Models</vt:lpstr>
      <vt:lpstr>A Critique of the OSI Model and Protocols</vt:lpstr>
      <vt:lpstr>Bad Timing</vt:lpstr>
      <vt:lpstr>A Critique of the TCP/IP Reference Model</vt:lpstr>
      <vt:lpstr>Hybrid Model</vt:lpstr>
      <vt:lpstr>Internet Usage</vt:lpstr>
      <vt:lpstr>Architecture of the Internet</vt:lpstr>
      <vt:lpstr>ATM: Asynchronous Transfer Mode</vt:lpstr>
      <vt:lpstr>ATM Virtual Circuits</vt:lpstr>
      <vt:lpstr>ATM Virtual Circuits (2)</vt:lpstr>
      <vt:lpstr>The ATM Reference Model</vt:lpstr>
      <vt:lpstr>The ATM Reference Model (2)</vt:lpstr>
      <vt:lpstr>Ethernet</vt:lpstr>
      <vt:lpstr>Wireless LANs</vt:lpstr>
      <vt:lpstr>Wireless LANs (2)</vt:lpstr>
      <vt:lpstr>Wireless LANs (3)</vt:lpstr>
      <vt:lpstr>Network Standardization</vt:lpstr>
      <vt:lpstr>ITU</vt:lpstr>
      <vt:lpstr>IEEE 802 Standards</vt:lpstr>
      <vt:lpstr>Metric Units</vt:lpstr>
    </vt:vector>
  </TitlesOfParts>
  <Company>UT-Arlington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Damla Turgut</dc:creator>
  <cp:lastModifiedBy>Lotzi Boloni</cp:lastModifiedBy>
  <cp:revision>960</cp:revision>
  <cp:lastPrinted>2000-05-12T19:24:57Z</cp:lastPrinted>
  <dcterms:created xsi:type="dcterms:W3CDTF">2000-05-11T14:41:47Z</dcterms:created>
  <dcterms:modified xsi:type="dcterms:W3CDTF">2011-01-20T18:10:34Z</dcterms:modified>
</cp:coreProperties>
</file>