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73"/>
  </p:notesMasterIdLst>
  <p:handoutMasterIdLst>
    <p:handoutMasterId r:id="rId74"/>
  </p:handoutMasterIdLst>
  <p:sldIdLst>
    <p:sldId id="692" r:id="rId2"/>
    <p:sldId id="691" r:id="rId3"/>
    <p:sldId id="457" r:id="rId4"/>
    <p:sldId id="458" r:id="rId5"/>
    <p:sldId id="459" r:id="rId6"/>
    <p:sldId id="460" r:id="rId7"/>
    <p:sldId id="672" r:id="rId8"/>
    <p:sldId id="673" r:id="rId9"/>
    <p:sldId id="674" r:id="rId10"/>
    <p:sldId id="675" r:id="rId11"/>
    <p:sldId id="676" r:id="rId12"/>
    <p:sldId id="467" r:id="rId13"/>
    <p:sldId id="468" r:id="rId14"/>
    <p:sldId id="678" r:id="rId15"/>
    <p:sldId id="469" r:id="rId16"/>
    <p:sldId id="470" r:id="rId17"/>
    <p:sldId id="471" r:id="rId18"/>
    <p:sldId id="472" r:id="rId19"/>
    <p:sldId id="473" r:id="rId20"/>
    <p:sldId id="475" r:id="rId21"/>
    <p:sldId id="476" r:id="rId22"/>
    <p:sldId id="477" r:id="rId23"/>
    <p:sldId id="478" r:id="rId24"/>
    <p:sldId id="479" r:id="rId25"/>
    <p:sldId id="480" r:id="rId26"/>
    <p:sldId id="481" r:id="rId27"/>
    <p:sldId id="482" r:id="rId28"/>
    <p:sldId id="694" r:id="rId29"/>
    <p:sldId id="680" r:id="rId30"/>
    <p:sldId id="483" r:id="rId31"/>
    <p:sldId id="484" r:id="rId32"/>
    <p:sldId id="485" r:id="rId33"/>
    <p:sldId id="695" r:id="rId34"/>
    <p:sldId id="486" r:id="rId35"/>
    <p:sldId id="487" r:id="rId36"/>
    <p:sldId id="488" r:id="rId37"/>
    <p:sldId id="489" r:id="rId38"/>
    <p:sldId id="490" r:id="rId39"/>
    <p:sldId id="491" r:id="rId40"/>
    <p:sldId id="492" r:id="rId41"/>
    <p:sldId id="493" r:id="rId42"/>
    <p:sldId id="494" r:id="rId43"/>
    <p:sldId id="495" r:id="rId44"/>
    <p:sldId id="496" r:id="rId45"/>
    <p:sldId id="498" r:id="rId46"/>
    <p:sldId id="696" r:id="rId47"/>
    <p:sldId id="499" r:id="rId48"/>
    <p:sldId id="500" r:id="rId49"/>
    <p:sldId id="698" r:id="rId50"/>
    <p:sldId id="501" r:id="rId51"/>
    <p:sldId id="503" r:id="rId52"/>
    <p:sldId id="504" r:id="rId53"/>
    <p:sldId id="505" r:id="rId54"/>
    <p:sldId id="506" r:id="rId55"/>
    <p:sldId id="507" r:id="rId56"/>
    <p:sldId id="510" r:id="rId57"/>
    <p:sldId id="511" r:id="rId58"/>
    <p:sldId id="512" r:id="rId59"/>
    <p:sldId id="513" r:id="rId60"/>
    <p:sldId id="514" r:id="rId61"/>
    <p:sldId id="515" r:id="rId62"/>
    <p:sldId id="646" r:id="rId63"/>
    <p:sldId id="517" r:id="rId64"/>
    <p:sldId id="641" r:id="rId65"/>
    <p:sldId id="642" r:id="rId66"/>
    <p:sldId id="643" r:id="rId67"/>
    <p:sldId id="644" r:id="rId68"/>
    <p:sldId id="647" r:id="rId69"/>
    <p:sldId id="648" r:id="rId70"/>
    <p:sldId id="650" r:id="rId71"/>
    <p:sldId id="649" r:id="rId7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8000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599" autoAdjust="0"/>
  </p:normalViewPr>
  <p:slideViewPr>
    <p:cSldViewPr>
      <p:cViewPr varScale="1">
        <p:scale>
          <a:sx n="105" d="100"/>
          <a:sy n="105" d="100"/>
        </p:scale>
        <p:origin x="-7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6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01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21809F3-5793-47A9-8EC2-99EF5A80595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AF2E635-9801-4D81-BF17-E3E11FFB0E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700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7002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47002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7002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D6437EF-42A4-4E19-8750-5846059FFB7A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470024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470025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26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27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28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29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30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31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32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33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34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35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36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37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38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39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40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41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42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43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44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45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46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47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48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49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50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51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52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53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54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055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0056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3D1C4-0051-4643-92CB-AB81133CB6A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81977-E277-486C-BF6A-E10B0BC340E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3911D1-7584-439D-88D0-9FD674F6EC7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52C108-AB8F-455C-B11C-015F9AE6E7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FF203-5EC3-4929-A67C-4D7E08FF58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110-3B01-460E-87E3-353A5E8D3AA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FB9EC-E35E-4B62-B2A4-7E5EFF54AD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662AB-78A5-42C8-B146-E87A11E1730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CD765-AAE6-416E-B4D4-EF49939B119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12E69-5639-4BDC-97E0-0B830E28337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6899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689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4689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689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780ED58-BFA1-4185-A0EB-52A92FABB0EF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46900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6900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0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0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0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0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0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0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0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0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1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1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1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1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1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1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1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1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1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1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2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2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2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2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2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2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2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2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2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2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3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3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CBA5-EBBB-471F-BDF2-3CFFC61C4D7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Content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Error detection and correction</a:t>
            </a:r>
          </a:p>
          <a:p>
            <a:r>
              <a:rPr lang="en-US"/>
              <a:t>MAC sub-layer</a:t>
            </a:r>
          </a:p>
          <a:p>
            <a:r>
              <a:rPr lang="en-US"/>
              <a:t>Ethernet</a:t>
            </a:r>
          </a:p>
          <a:p>
            <a:r>
              <a:rPr lang="en-US"/>
              <a:t>Token Ring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9C1A-9A43-45C4-9002-884F86E9EF7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Pure (unslotted) ALOHA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22400"/>
            <a:ext cx="8343900" cy="4648200"/>
          </a:xfrm>
        </p:spPr>
        <p:txBody>
          <a:bodyPr/>
          <a:lstStyle/>
          <a:p>
            <a:r>
              <a:rPr lang="en-US" sz="2600"/>
              <a:t>unslotted Aloha: simpler, no synchronization</a:t>
            </a:r>
          </a:p>
          <a:p>
            <a:r>
              <a:rPr lang="en-US" sz="2600"/>
              <a:t>when frame first arrives</a:t>
            </a:r>
          </a:p>
          <a:p>
            <a:pPr lvl="1"/>
            <a:r>
              <a:rPr lang="en-US" sz="2200"/>
              <a:t> transmit immediately </a:t>
            </a:r>
          </a:p>
          <a:p>
            <a:r>
              <a:rPr lang="en-US" sz="2600"/>
              <a:t>collision probability increases:</a:t>
            </a:r>
          </a:p>
          <a:p>
            <a:pPr lvl="1"/>
            <a:r>
              <a:rPr lang="en-US" sz="2200"/>
              <a:t>frame sent at t</a:t>
            </a:r>
            <a:r>
              <a:rPr lang="en-US" sz="2200" baseline="-25000"/>
              <a:t>0</a:t>
            </a:r>
            <a:r>
              <a:rPr lang="en-US" sz="2200"/>
              <a:t> collides with other frames sent in [t</a:t>
            </a:r>
            <a:r>
              <a:rPr lang="en-US" sz="2200" baseline="-25000"/>
              <a:t>0</a:t>
            </a:r>
            <a:r>
              <a:rPr lang="en-US" sz="2200"/>
              <a:t>-1,t</a:t>
            </a:r>
            <a:r>
              <a:rPr lang="en-US" sz="2200" baseline="-25000"/>
              <a:t>0</a:t>
            </a:r>
            <a:r>
              <a:rPr lang="en-US" sz="2200"/>
              <a:t>+1]</a:t>
            </a:r>
          </a:p>
        </p:txBody>
      </p:sp>
      <p:pic>
        <p:nvPicPr>
          <p:cNvPr id="451588" name="Picture 4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38575"/>
            <a:ext cx="6280150" cy="2543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7840-414C-48AC-B8BF-B299980C0B9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/>
              <a:t>Pure Aloha efficiency</a:t>
            </a:r>
            <a:endParaRPr lang="en-US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64525" cy="43005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200"/>
              <a:t>P(success by given node) = P(node transmits) </a:t>
            </a:r>
            <a:r>
              <a:rPr lang="en-US" sz="2200" baseline="16000"/>
              <a:t>.</a:t>
            </a:r>
            <a:endParaRPr lang="en-US" sz="2200"/>
          </a:p>
          <a:p>
            <a:pPr>
              <a:buFont typeface="Wingdings" pitchFamily="2" charset="2"/>
              <a:buNone/>
            </a:pPr>
            <a:r>
              <a:rPr lang="en-US" sz="2200"/>
              <a:t>                                         P(no other node transmits in [p</a:t>
            </a:r>
            <a:r>
              <a:rPr lang="en-US" sz="2200" baseline="-25000"/>
              <a:t>0</a:t>
            </a:r>
            <a:r>
              <a:rPr lang="en-US" sz="2200"/>
              <a:t>-1,p</a:t>
            </a:r>
            <a:r>
              <a:rPr lang="en-US" sz="2200" baseline="-25000"/>
              <a:t>0</a:t>
            </a:r>
            <a:r>
              <a:rPr lang="en-US" sz="2200"/>
              <a:t>] </a:t>
            </a:r>
            <a:r>
              <a:rPr lang="en-US" sz="2200" baseline="16000"/>
              <a:t>.</a:t>
            </a:r>
            <a:endParaRPr lang="en-US" sz="2200"/>
          </a:p>
          <a:p>
            <a:pPr>
              <a:buFont typeface="Wingdings" pitchFamily="2" charset="2"/>
              <a:buNone/>
            </a:pPr>
            <a:r>
              <a:rPr lang="en-US" sz="2200"/>
              <a:t>                                         P(no other node transmits in [p</a:t>
            </a:r>
            <a:r>
              <a:rPr lang="en-US" sz="2200" baseline="-25000"/>
              <a:t>0</a:t>
            </a:r>
            <a:r>
              <a:rPr lang="en-US" sz="2200"/>
              <a:t>-1,p</a:t>
            </a:r>
            <a:r>
              <a:rPr lang="en-US" sz="2200" baseline="-25000"/>
              <a:t>0</a:t>
            </a:r>
            <a:r>
              <a:rPr lang="en-US" sz="2200"/>
              <a:t>] </a:t>
            </a:r>
          </a:p>
          <a:p>
            <a:pPr>
              <a:buFont typeface="Wingdings" pitchFamily="2" charset="2"/>
              <a:buNone/>
            </a:pPr>
            <a:r>
              <a:rPr lang="en-US" sz="2200"/>
              <a:t>                                      = p </a:t>
            </a:r>
            <a:r>
              <a:rPr lang="en-US" sz="2200" baseline="16000"/>
              <a:t>. </a:t>
            </a:r>
            <a:r>
              <a:rPr lang="en-US" sz="2200"/>
              <a:t>(1-p)</a:t>
            </a:r>
            <a:r>
              <a:rPr lang="en-US" sz="2200" b="1" baseline="30000"/>
              <a:t>N-1</a:t>
            </a:r>
            <a:r>
              <a:rPr lang="en-US" sz="2200" baseline="16000"/>
              <a:t> . </a:t>
            </a:r>
            <a:r>
              <a:rPr lang="en-US" sz="2200"/>
              <a:t>(1-p)</a:t>
            </a:r>
            <a:r>
              <a:rPr lang="en-US" sz="2200" b="1" baseline="30000"/>
              <a:t>N-1</a:t>
            </a:r>
          </a:p>
          <a:p>
            <a:pPr>
              <a:buFont typeface="Wingdings" pitchFamily="2" charset="2"/>
              <a:buNone/>
            </a:pPr>
            <a:r>
              <a:rPr lang="en-US" sz="2200" b="1" baseline="30000"/>
              <a:t>                                                         </a:t>
            </a:r>
            <a:r>
              <a:rPr lang="en-US" sz="2200" b="1"/>
              <a:t>= </a:t>
            </a:r>
            <a:r>
              <a:rPr lang="en-US" sz="2200"/>
              <a:t>p </a:t>
            </a:r>
            <a:r>
              <a:rPr lang="en-US" sz="2200" baseline="16000"/>
              <a:t>. </a:t>
            </a:r>
            <a:r>
              <a:rPr lang="en-US" sz="2200"/>
              <a:t>(1-p)</a:t>
            </a:r>
            <a:r>
              <a:rPr lang="en-US" sz="2200" b="1" baseline="30000"/>
              <a:t>2(N-1)</a:t>
            </a:r>
            <a:r>
              <a:rPr lang="en-US" sz="2200" baseline="16000"/>
              <a:t> </a:t>
            </a:r>
            <a:endParaRPr lang="en-US" sz="2200"/>
          </a:p>
          <a:p>
            <a:pPr>
              <a:buFont typeface="Wingdings" pitchFamily="2" charset="2"/>
              <a:buNone/>
            </a:pPr>
            <a:endParaRPr lang="en-US" sz="2200" baseline="16000"/>
          </a:p>
          <a:p>
            <a:pPr>
              <a:buFont typeface="Wingdings" pitchFamily="2" charset="2"/>
              <a:buNone/>
            </a:pPr>
            <a:r>
              <a:rPr lang="en-US" sz="2200" baseline="16000"/>
              <a:t>                              </a:t>
            </a:r>
            <a:r>
              <a:rPr lang="en-US" sz="2600" baseline="30000"/>
              <a:t>… choosing optimum p and then letting n -&gt; infty ...</a:t>
            </a:r>
          </a:p>
          <a:p>
            <a:pPr>
              <a:buFont typeface="Wingdings" pitchFamily="2" charset="2"/>
              <a:buNone/>
            </a:pPr>
            <a:r>
              <a:rPr lang="en-US" sz="2600" baseline="30000"/>
              <a:t>                                        </a:t>
            </a:r>
            <a:br>
              <a:rPr lang="en-US" sz="2600" baseline="30000"/>
            </a:br>
            <a:r>
              <a:rPr lang="en-US" sz="2600" baseline="30000"/>
              <a:t>                                    = 1/(2e) = .18 	</a:t>
            </a:r>
          </a:p>
        </p:txBody>
      </p:sp>
      <p:sp>
        <p:nvSpPr>
          <p:cNvPr id="452612" name="Text Box 4"/>
          <p:cNvSpPr txBox="1">
            <a:spLocks noChangeArrowheads="1"/>
          </p:cNvSpPr>
          <p:nvPr/>
        </p:nvSpPr>
        <p:spPr bwMode="auto">
          <a:xfrm>
            <a:off x="1312863" y="4646613"/>
            <a:ext cx="19319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FF0000"/>
                </a:solidFill>
                <a:latin typeface="Comic Sans MS" pitchFamily="66" charset="0"/>
              </a:rPr>
              <a:t>Even worse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3924-2B41-47C7-AEE4-F1949874926B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 Carrier Sense Multiple Access (CSMA)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We could achieve better throughput if we could listen to the channel before transmitting a packet</a:t>
            </a:r>
          </a:p>
          <a:p>
            <a:r>
              <a:rPr lang="en-US"/>
              <a:t>This way, we would stop avoidable collisions.</a:t>
            </a:r>
          </a:p>
          <a:p>
            <a:r>
              <a:rPr lang="en-US"/>
              <a:t>To do this, we need “Carrier Sense Multiple Access,” or CSMA, protocols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F790E-C331-4F91-9740-DD8A323ED10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3500"/>
              <a:t>Assumptions with CSMA Networks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 sz="2600"/>
              <a:t>1. Constant length packets</a:t>
            </a:r>
          </a:p>
          <a:p>
            <a:pPr>
              <a:buFont typeface="Wingdings" pitchFamily="2" charset="2"/>
              <a:buNone/>
            </a:pPr>
            <a:r>
              <a:rPr lang="en-US" sz="2600"/>
              <a:t>2. No errors, except those caused by collisions</a:t>
            </a:r>
          </a:p>
          <a:p>
            <a:pPr>
              <a:buFont typeface="Wingdings" pitchFamily="2" charset="2"/>
              <a:buNone/>
            </a:pPr>
            <a:r>
              <a:rPr lang="en-US" sz="2600"/>
              <a:t>3. No capture effect</a:t>
            </a:r>
          </a:p>
          <a:p>
            <a:pPr>
              <a:buFont typeface="Wingdings" pitchFamily="2" charset="2"/>
              <a:buNone/>
            </a:pPr>
            <a:r>
              <a:rPr lang="en-US" sz="2600"/>
              <a:t>4. Each host can sense the transmissions of all other hosts</a:t>
            </a:r>
          </a:p>
          <a:p>
            <a:pPr>
              <a:buFont typeface="Wingdings" pitchFamily="2" charset="2"/>
              <a:buNone/>
            </a:pPr>
            <a:r>
              <a:rPr lang="en-US" sz="2600"/>
              <a:t>5. The propagation delay is small compared to the transmission time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6EF8-983B-41B4-AD72-47D738637FA5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CSMA collisions</a:t>
            </a:r>
          </a:p>
        </p:txBody>
      </p:sp>
      <p:pic>
        <p:nvPicPr>
          <p:cNvPr id="454659" name="Picture 3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3413" y="1322388"/>
            <a:ext cx="4287837" cy="5049837"/>
          </a:xfrm>
          <a:prstGeom prst="rect">
            <a:avLst/>
          </a:prstGeom>
          <a:noFill/>
        </p:spPr>
      </p:pic>
      <p:sp>
        <p:nvSpPr>
          <p:cNvPr id="454660" name="Rectangle 4"/>
          <p:cNvSpPr>
            <a:spLocks noChangeArrowheads="1"/>
          </p:cNvSpPr>
          <p:nvPr/>
        </p:nvSpPr>
        <p:spPr bwMode="auto">
          <a:xfrm>
            <a:off x="307975" y="1536700"/>
            <a:ext cx="3794125" cy="157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collisions </a:t>
            </a:r>
            <a:r>
              <a:rPr lang="en-US" sz="2400" i="1">
                <a:solidFill>
                  <a:schemeClr val="accent2"/>
                </a:solidFill>
                <a:latin typeface="Comic Sans MS" pitchFamily="66" charset="0"/>
              </a:rPr>
              <a:t>can</a:t>
            </a: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 still occur:</a:t>
            </a:r>
            <a:endParaRPr lang="en-US" sz="2400">
              <a:latin typeface="Comic Sans MS" pitchFamily="66" charset="0"/>
            </a:endParaRPr>
          </a:p>
          <a:p>
            <a:pPr eaLnBrk="0" hangingPunct="0"/>
            <a:r>
              <a:rPr lang="en-US" sz="2000">
                <a:latin typeface="Comic Sans MS" pitchFamily="66" charset="0"/>
              </a:rPr>
              <a:t>propagation delay means </a:t>
            </a:r>
          </a:p>
          <a:p>
            <a:pPr eaLnBrk="0" hangingPunct="0"/>
            <a:r>
              <a:rPr lang="en-US" sz="2000">
                <a:latin typeface="Comic Sans MS" pitchFamily="66" charset="0"/>
              </a:rPr>
              <a:t>two nodes may not hear</a:t>
            </a:r>
          </a:p>
          <a:p>
            <a:pPr eaLnBrk="0" hangingPunct="0"/>
            <a:r>
              <a:rPr lang="en-US" sz="2000">
                <a:latin typeface="Comic Sans MS" pitchFamily="66" charset="0"/>
              </a:rPr>
              <a:t>each other’s transmission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54661" name="Rectangle 5"/>
          <p:cNvSpPr>
            <a:spLocks noChangeArrowheads="1"/>
          </p:cNvSpPr>
          <p:nvPr/>
        </p:nvSpPr>
        <p:spPr bwMode="auto">
          <a:xfrm>
            <a:off x="307975" y="3059113"/>
            <a:ext cx="349885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collision:</a:t>
            </a:r>
            <a:endParaRPr lang="en-US" sz="2400">
              <a:latin typeface="Comic Sans MS" pitchFamily="66" charset="0"/>
            </a:endParaRPr>
          </a:p>
          <a:p>
            <a:pPr eaLnBrk="0" hangingPunct="0"/>
            <a:r>
              <a:rPr lang="en-US" sz="2000">
                <a:latin typeface="Comic Sans MS" pitchFamily="66" charset="0"/>
              </a:rPr>
              <a:t>entire packet transmission </a:t>
            </a:r>
          </a:p>
          <a:p>
            <a:pPr eaLnBrk="0" hangingPunct="0"/>
            <a:r>
              <a:rPr lang="en-US" sz="2000">
                <a:latin typeface="Comic Sans MS" pitchFamily="66" charset="0"/>
              </a:rPr>
              <a:t>time wasted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454662" name="Rectangle 6"/>
          <p:cNvSpPr>
            <a:spLocks noChangeArrowheads="1"/>
          </p:cNvSpPr>
          <p:nvPr/>
        </p:nvSpPr>
        <p:spPr bwMode="auto">
          <a:xfrm>
            <a:off x="4759325" y="874713"/>
            <a:ext cx="354647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>
                <a:latin typeface="Comic Sans MS" pitchFamily="66" charset="0"/>
              </a:rPr>
              <a:t>spatial layout of nodes 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454663" name="Rectangle 7"/>
          <p:cNvSpPr>
            <a:spLocks noChangeArrowheads="1"/>
          </p:cNvSpPr>
          <p:nvPr/>
        </p:nvSpPr>
        <p:spPr bwMode="auto">
          <a:xfrm>
            <a:off x="307975" y="4125913"/>
            <a:ext cx="4135438" cy="157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note:</a:t>
            </a:r>
            <a:endParaRPr lang="en-US" sz="2400">
              <a:latin typeface="Comic Sans MS" pitchFamily="66" charset="0"/>
            </a:endParaRPr>
          </a:p>
          <a:p>
            <a:pPr eaLnBrk="0" hangingPunct="0"/>
            <a:r>
              <a:rPr lang="en-US" sz="2000">
                <a:latin typeface="Comic Sans MS" pitchFamily="66" charset="0"/>
              </a:rPr>
              <a:t>role of distance &amp; propagation delay in determining collision probability</a:t>
            </a:r>
            <a:endParaRPr lang="en-US" sz="20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3847B-A960-4845-97C0-BC6E6F9EE3C4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CSMA </a:t>
            </a:r>
            <a:r>
              <a:rPr lang="en-US" sz="3000" i="1"/>
              <a:t>(cont’d)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There are several types of CSMA protocols:</a:t>
            </a:r>
          </a:p>
          <a:p>
            <a:pPr lvl="1"/>
            <a:r>
              <a:rPr lang="en-US"/>
              <a:t>1-Persistent CSMA</a:t>
            </a:r>
          </a:p>
          <a:p>
            <a:pPr lvl="1"/>
            <a:r>
              <a:rPr lang="en-US"/>
              <a:t>Non-Persistent CSMA</a:t>
            </a:r>
          </a:p>
          <a:p>
            <a:pPr lvl="1"/>
            <a:r>
              <a:rPr lang="en-US"/>
              <a:t>P-Persistent CSMA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1B683-7FC0-49E6-9DC0-93835CE256DE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1-Persistent CSMA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2600"/>
              <a:t>Sense the channel.</a:t>
            </a:r>
          </a:p>
          <a:p>
            <a:pPr lvl="1"/>
            <a:r>
              <a:rPr lang="en-US" sz="2200"/>
              <a:t>If busy, keep listening to the channel and transmit immediately when the channel becomes idle.</a:t>
            </a:r>
          </a:p>
          <a:p>
            <a:pPr lvl="1"/>
            <a:r>
              <a:rPr lang="en-US" sz="2200"/>
              <a:t>If idle, transmit a packet immediately.</a:t>
            </a:r>
          </a:p>
          <a:p>
            <a:r>
              <a:rPr lang="en-US" sz="2600"/>
              <a:t>If collision occurs,</a:t>
            </a:r>
          </a:p>
          <a:p>
            <a:pPr lvl="1"/>
            <a:r>
              <a:rPr lang="en-US" sz="2200"/>
              <a:t>Wait a random amount of time and start over again.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6F22-E656-4E19-9A8D-3F49D9A3E105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1-Persistent CSMA </a:t>
            </a:r>
            <a:r>
              <a:rPr lang="en-US" sz="3000" i="1"/>
              <a:t>(cont’d)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algn="ctr">
              <a:buFont typeface="Wingdings" pitchFamily="2" charset="2"/>
              <a:buNone/>
            </a:pPr>
            <a:r>
              <a:rPr lang="en-US"/>
              <a:t>The protocol is called 1-persistent because the host transmits with a probability of 1 whenever it finds the channel idle.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71F9D-5056-4B1A-AA25-7C000924B0A3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3500"/>
              <a:t>The Effect of Propagation Delay</a:t>
            </a:r>
            <a:br>
              <a:rPr lang="en-US" sz="3500"/>
            </a:br>
            <a:r>
              <a:rPr lang="en-US" sz="3500"/>
              <a:t>on CSMA</a:t>
            </a:r>
          </a:p>
        </p:txBody>
      </p:sp>
      <p:sp>
        <p:nvSpPr>
          <p:cNvPr id="228355" name="Line 3"/>
          <p:cNvSpPr>
            <a:spLocks noChangeShapeType="1"/>
          </p:cNvSpPr>
          <p:nvPr/>
        </p:nvSpPr>
        <p:spPr bwMode="auto">
          <a:xfrm>
            <a:off x="1296988" y="3249613"/>
            <a:ext cx="5502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56" name="Line 4"/>
          <p:cNvSpPr>
            <a:spLocks noChangeShapeType="1"/>
          </p:cNvSpPr>
          <p:nvPr/>
        </p:nvSpPr>
        <p:spPr bwMode="auto">
          <a:xfrm>
            <a:off x="2273300" y="3249613"/>
            <a:ext cx="0" cy="644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57" name="Line 5"/>
          <p:cNvSpPr>
            <a:spLocks noChangeShapeType="1"/>
          </p:cNvSpPr>
          <p:nvPr/>
        </p:nvSpPr>
        <p:spPr bwMode="auto">
          <a:xfrm>
            <a:off x="6048375" y="3249613"/>
            <a:ext cx="0" cy="644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2100263" y="3916363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b="1"/>
              <a:t>A</a:t>
            </a:r>
          </a:p>
        </p:txBody>
      </p:sp>
      <p:sp>
        <p:nvSpPr>
          <p:cNvPr id="228359" name="Rectangle 7"/>
          <p:cNvSpPr>
            <a:spLocks noChangeArrowheads="1"/>
          </p:cNvSpPr>
          <p:nvPr/>
        </p:nvSpPr>
        <p:spPr bwMode="auto">
          <a:xfrm>
            <a:off x="5862638" y="3916363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b="1"/>
              <a:t>B</a:t>
            </a:r>
          </a:p>
        </p:txBody>
      </p:sp>
      <p:sp>
        <p:nvSpPr>
          <p:cNvPr id="228360" name="Line 8"/>
          <p:cNvSpPr>
            <a:spLocks noChangeShapeType="1"/>
          </p:cNvSpPr>
          <p:nvPr/>
        </p:nvSpPr>
        <p:spPr bwMode="auto">
          <a:xfrm flipV="1">
            <a:off x="2368550" y="3154363"/>
            <a:ext cx="0" cy="727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61" name="Line 9"/>
          <p:cNvSpPr>
            <a:spLocks noChangeShapeType="1"/>
          </p:cNvSpPr>
          <p:nvPr/>
        </p:nvSpPr>
        <p:spPr bwMode="auto">
          <a:xfrm>
            <a:off x="1392238" y="3157538"/>
            <a:ext cx="34178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62" name="Rectangle 10"/>
          <p:cNvSpPr>
            <a:spLocks noChangeArrowheads="1"/>
          </p:cNvSpPr>
          <p:nvPr/>
        </p:nvSpPr>
        <p:spPr bwMode="auto">
          <a:xfrm>
            <a:off x="4991100" y="4271963"/>
            <a:ext cx="212090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/>
              <a:t>carrier sense = idle</a:t>
            </a:r>
          </a:p>
          <a:p>
            <a:pPr algn="ctr" eaLnBrk="0" hangingPunct="0"/>
            <a:endParaRPr lang="en-US"/>
          </a:p>
          <a:p>
            <a:pPr algn="ctr" eaLnBrk="0" hangingPunct="0"/>
            <a:r>
              <a:rPr lang="en-US"/>
              <a:t>Transmit a packet</a:t>
            </a:r>
          </a:p>
          <a:p>
            <a:pPr algn="ctr" eaLnBrk="0" hangingPunct="0"/>
            <a:endParaRPr lang="en-US"/>
          </a:p>
          <a:p>
            <a:pPr algn="ctr" eaLnBrk="0" hangingPunct="0"/>
            <a:r>
              <a:rPr lang="en-US"/>
              <a:t>Collision</a:t>
            </a:r>
          </a:p>
        </p:txBody>
      </p:sp>
      <p:sp>
        <p:nvSpPr>
          <p:cNvPr id="228363" name="Line 11"/>
          <p:cNvSpPr>
            <a:spLocks noChangeShapeType="1"/>
          </p:cNvSpPr>
          <p:nvPr/>
        </p:nvSpPr>
        <p:spPr bwMode="auto">
          <a:xfrm>
            <a:off x="6035675" y="5156200"/>
            <a:ext cx="0" cy="20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64" name="Line 12"/>
          <p:cNvSpPr>
            <a:spLocks noChangeShapeType="1"/>
          </p:cNvSpPr>
          <p:nvPr/>
        </p:nvSpPr>
        <p:spPr bwMode="auto">
          <a:xfrm>
            <a:off x="6035675" y="4632325"/>
            <a:ext cx="0" cy="20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65" name="Rectangle 13"/>
          <p:cNvSpPr>
            <a:spLocks noChangeArrowheads="1"/>
          </p:cNvSpPr>
          <p:nvPr/>
        </p:nvSpPr>
        <p:spPr bwMode="auto">
          <a:xfrm>
            <a:off x="3038475" y="2841625"/>
            <a:ext cx="827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b="1"/>
              <a:t>packet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8029-D209-4CD2-9DE7-3DFEF0455BAF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Propagation Delay and CSMA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848600" cy="4114800"/>
          </a:xfrm>
          <a:noFill/>
          <a:ln/>
        </p:spPr>
        <p:txBody>
          <a:bodyPr lIns="92075" tIns="46038" rIns="92075" bIns="46038"/>
          <a:lstStyle/>
          <a:p>
            <a:r>
              <a:rPr lang="en-US" sz="2600"/>
              <a:t>Contention (vulnerable) period in Pure ALOHA</a:t>
            </a:r>
          </a:p>
          <a:p>
            <a:pPr lvl="1"/>
            <a:r>
              <a:rPr lang="en-US" sz="2200"/>
              <a:t>two packet transmission times</a:t>
            </a:r>
          </a:p>
          <a:p>
            <a:r>
              <a:rPr lang="en-US" sz="2600"/>
              <a:t>Contention period in Slotted ALOHA</a:t>
            </a:r>
          </a:p>
          <a:p>
            <a:pPr lvl="1"/>
            <a:r>
              <a:rPr lang="en-US" sz="2200"/>
              <a:t>one packet transmission time</a:t>
            </a:r>
          </a:p>
          <a:p>
            <a:r>
              <a:rPr lang="en-US" sz="2600"/>
              <a:t>Contention period in CSMA</a:t>
            </a:r>
          </a:p>
          <a:p>
            <a:pPr lvl="1"/>
            <a:r>
              <a:rPr lang="en-US" sz="2200"/>
              <a:t>up to 2 x end-to-end propagation delay</a:t>
            </a:r>
          </a:p>
        </p:txBody>
      </p:sp>
      <p:sp>
        <p:nvSpPr>
          <p:cNvPr id="229380" name="Rectangle 4"/>
          <p:cNvSpPr>
            <a:spLocks noChangeArrowheads="1"/>
          </p:cNvSpPr>
          <p:nvPr/>
        </p:nvSpPr>
        <p:spPr bwMode="auto">
          <a:xfrm>
            <a:off x="1527175" y="5381625"/>
            <a:ext cx="52847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Performance of CSMA &gt; </a:t>
            </a:r>
          </a:p>
          <a:p>
            <a:pPr eaLnBrk="0" hangingPunct="0"/>
            <a:r>
              <a:rPr lang="en-US" sz="2000"/>
              <a:t>	Performance of Slotted ALOHA &gt;</a:t>
            </a:r>
          </a:p>
          <a:p>
            <a:pPr eaLnBrk="0" hangingPunct="0"/>
            <a:r>
              <a:rPr lang="en-US" sz="2000"/>
              <a:t>		Performance of Pure ALOHA</a:t>
            </a:r>
          </a:p>
        </p:txBody>
      </p:sp>
      <p:sp>
        <p:nvSpPr>
          <p:cNvPr id="229381" name="Rectangle 5"/>
          <p:cNvSpPr>
            <a:spLocks noChangeArrowheads="1"/>
          </p:cNvSpPr>
          <p:nvPr/>
        </p:nvSpPr>
        <p:spPr bwMode="auto">
          <a:xfrm>
            <a:off x="1441450" y="5276850"/>
            <a:ext cx="5880100" cy="12001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FD2BA-A43D-416E-AEBD-6893D6A9F57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Protocols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Who gets to use the channel next? </a:t>
            </a:r>
          </a:p>
          <a:p>
            <a:pPr lvl="1"/>
            <a:r>
              <a:rPr lang="en-US"/>
              <a:t>Fixed/Static assignment	</a:t>
            </a:r>
          </a:p>
          <a:p>
            <a:pPr lvl="1"/>
            <a:r>
              <a:rPr lang="en-US"/>
              <a:t>Demand assignment</a:t>
            </a:r>
          </a:p>
          <a:p>
            <a:pPr lvl="1"/>
            <a:r>
              <a:rPr lang="en-US"/>
              <a:t>Contention </a:t>
            </a:r>
          </a:p>
          <a:p>
            <a:pPr lvl="1"/>
            <a:r>
              <a:rPr lang="en-US"/>
              <a:t>Turn-Based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8C6D-71F7-4AE1-BCF5-0634704F54AA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1-Persistent CSMA </a:t>
            </a:r>
            <a:r>
              <a:rPr lang="en-US" sz="3000" i="1"/>
              <a:t>(cont’d)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2600"/>
              <a:t>Even if prop. delay is zero, there will be collisions</a:t>
            </a:r>
          </a:p>
          <a:p>
            <a:r>
              <a:rPr lang="en-US" sz="2600"/>
              <a:t>Example:	</a:t>
            </a:r>
          </a:p>
          <a:p>
            <a:pPr lvl="1"/>
            <a:r>
              <a:rPr lang="en-US" sz="2200"/>
              <a:t>If stations B and C become ready in the middle of A’s transmission, B and C will wait until the end of A’s transmission and then both will begin transmitted simultaneously, resulting in a collision.</a:t>
            </a:r>
          </a:p>
          <a:p>
            <a:r>
              <a:rPr lang="en-US" sz="2600"/>
              <a:t>If B and C were not so greedy, there would be fewer collisions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592EB-3C04-48F0-B684-B412FE8069F8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Non-Persistent CSMA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2600"/>
              <a:t>Sense the channel.</a:t>
            </a:r>
          </a:p>
          <a:p>
            <a:pPr lvl="1"/>
            <a:r>
              <a:rPr lang="en-US" sz="2200"/>
              <a:t>If busy, wait a random amount of time and sense the channel again</a:t>
            </a:r>
          </a:p>
          <a:p>
            <a:pPr lvl="1"/>
            <a:r>
              <a:rPr lang="en-US" sz="2200"/>
              <a:t>If idle, transmit a packet immediately</a:t>
            </a:r>
          </a:p>
          <a:p>
            <a:r>
              <a:rPr lang="en-US" sz="2600"/>
              <a:t>If collision occurs</a:t>
            </a:r>
          </a:p>
          <a:p>
            <a:pPr lvl="1"/>
            <a:r>
              <a:rPr lang="en-US" sz="2200"/>
              <a:t>wait a random amount of time and start all over again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32D03-C6E7-4BB7-8B9F-59AC5894D2A6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3500"/>
              <a:t>Tradeoff between 1- and Non-Persistent CSMA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2600"/>
              <a:t>If B and C become ready in the middle of A’s transmission,</a:t>
            </a:r>
          </a:p>
          <a:p>
            <a:pPr lvl="1"/>
            <a:r>
              <a:rPr lang="en-US" sz="2200"/>
              <a:t>1-Persistent:  B and C collide</a:t>
            </a:r>
          </a:p>
          <a:p>
            <a:pPr lvl="1"/>
            <a:r>
              <a:rPr lang="en-US" sz="2200"/>
              <a:t>Non-Persistent: B and C probably do not collide</a:t>
            </a:r>
          </a:p>
          <a:p>
            <a:r>
              <a:rPr lang="en-US" sz="2600"/>
              <a:t>If only B becomes ready in the middle of A’s transmission,</a:t>
            </a:r>
          </a:p>
          <a:p>
            <a:pPr lvl="1"/>
            <a:r>
              <a:rPr lang="en-US" sz="2200"/>
              <a:t>1-Persistent: B succeeds as soon as A ends</a:t>
            </a:r>
          </a:p>
          <a:p>
            <a:pPr lvl="1"/>
            <a:r>
              <a:rPr lang="en-US" sz="2200"/>
              <a:t>Non-Persistent: B may have to wait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E403-CFC5-428F-9970-371AA53CA6A1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  P-Persistent CSMA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Optimal strategy: use P-Persistent CSMA</a:t>
            </a:r>
          </a:p>
          <a:p>
            <a:r>
              <a:rPr lang="en-US"/>
              <a:t>Assume channels are slotted</a:t>
            </a:r>
          </a:p>
          <a:p>
            <a:r>
              <a:rPr lang="en-US"/>
              <a:t>One slot = contention period (i.e., one round trip propagation delay)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BB12-31E5-4F38-A1B2-BE84C69A3F34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P-Persistent CSMA </a:t>
            </a:r>
            <a:r>
              <a:rPr lang="en-US" sz="3000" i="1"/>
              <a:t>(cont’d)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 sz="2600"/>
              <a:t>1. Sense the channel</a:t>
            </a:r>
            <a:endParaRPr lang="en-US" sz="2100"/>
          </a:p>
          <a:p>
            <a:pPr lvl="1"/>
            <a:r>
              <a:rPr lang="en-US" sz="2000"/>
              <a:t>If channel is idle, transmit a packet with probability p</a:t>
            </a:r>
          </a:p>
          <a:p>
            <a:pPr lvl="2"/>
            <a:r>
              <a:rPr lang="en-US" sz="1800"/>
              <a:t>if a packet was transmitted, go to step 2</a:t>
            </a:r>
          </a:p>
          <a:p>
            <a:pPr lvl="2"/>
            <a:r>
              <a:rPr lang="en-US" sz="1800"/>
              <a:t>if a packet was not transmitted, wait one slot and go to step 1</a:t>
            </a:r>
          </a:p>
          <a:p>
            <a:pPr lvl="1"/>
            <a:r>
              <a:rPr lang="en-US" sz="2000"/>
              <a:t>If channel is busy, wait one slot and go to step 1.</a:t>
            </a:r>
          </a:p>
          <a:p>
            <a:pPr>
              <a:buFont typeface="Wingdings" pitchFamily="2" charset="2"/>
              <a:buNone/>
            </a:pPr>
            <a:r>
              <a:rPr lang="en-US" sz="2600"/>
              <a:t>2. Detect collisions</a:t>
            </a:r>
          </a:p>
          <a:p>
            <a:pPr lvl="1"/>
            <a:r>
              <a:rPr lang="en-US" sz="2000"/>
              <a:t>If a collision occurs, wait a random amount of time and go to step 1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AE9D9-61DC-4382-9570-02BA86BB6833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P-Persistent CSMA </a:t>
            </a:r>
            <a:r>
              <a:rPr lang="en-US" sz="3000" i="1"/>
              <a:t>(cont’d)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Consider p-persistent CSMA with p=0.5</a:t>
            </a:r>
          </a:p>
          <a:p>
            <a:pPr lvl="1"/>
            <a:r>
              <a:rPr lang="en-US"/>
              <a:t>When a host senses an idle channel, it will only send a packet with 50% probability</a:t>
            </a:r>
          </a:p>
          <a:p>
            <a:pPr lvl="1"/>
            <a:r>
              <a:rPr lang="en-US"/>
              <a:t>If it does not send, it tries again in the next slot.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7EA7D-2186-421D-8C5E-A05C8591E8F1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3500"/>
              <a:t>Comparison of CSMA and ALOHA Protocols</a:t>
            </a:r>
          </a:p>
        </p:txBody>
      </p:sp>
      <p:graphicFrame>
        <p:nvGraphicFramePr>
          <p:cNvPr id="237571" name="Object 3"/>
          <p:cNvGraphicFramePr>
            <a:graphicFrameLocks noChangeAspect="1"/>
          </p:cNvGraphicFramePr>
          <p:nvPr/>
        </p:nvGraphicFramePr>
        <p:xfrm>
          <a:off x="762000" y="2057400"/>
          <a:ext cx="7696200" cy="3986213"/>
        </p:xfrm>
        <a:graphic>
          <a:graphicData uri="http://schemas.openxmlformats.org/presentationml/2006/ole">
            <p:oleObj spid="_x0000_s237571" name="Bitmap Image" r:id="rId3" imgW="3809524" imgH="1973333" progId="PBrush">
              <p:embed/>
            </p:oleObj>
          </a:graphicData>
        </a:graphic>
      </p:graphicFrame>
      <p:sp>
        <p:nvSpPr>
          <p:cNvPr id="237572" name="Text Box 4"/>
          <p:cNvSpPr txBox="1">
            <a:spLocks noChangeArrowheads="1"/>
          </p:cNvSpPr>
          <p:nvPr/>
        </p:nvSpPr>
        <p:spPr bwMode="auto">
          <a:xfrm>
            <a:off x="2895600" y="5916613"/>
            <a:ext cx="35877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(Number of Channel Contenders)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1F98-2F85-4CD1-B4D6-F43229697CAD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 CSMA/CD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2600"/>
              <a:t>In CSMA protocols</a:t>
            </a:r>
          </a:p>
          <a:p>
            <a:pPr lvl="1"/>
            <a:r>
              <a:rPr lang="en-US" sz="2200"/>
              <a:t>If two stations begin transmitting at the same time, each will transmit its complete packet, thus wasting the channel for an entire packet time</a:t>
            </a:r>
          </a:p>
          <a:p>
            <a:r>
              <a:rPr lang="en-US" sz="2600"/>
              <a:t>In CSMA/CD protocols</a:t>
            </a:r>
          </a:p>
          <a:p>
            <a:pPr lvl="1"/>
            <a:r>
              <a:rPr lang="en-US" sz="2200"/>
              <a:t>The transmission is terminated immediately upon the detection of a collision</a:t>
            </a:r>
          </a:p>
          <a:p>
            <a:pPr lvl="1"/>
            <a:r>
              <a:rPr lang="en-US" sz="2200"/>
              <a:t>CD = Collision Detect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8CA5-5A48-433C-8C0B-828078A3B05E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CSMA/CD (Collision Detection)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433513"/>
            <a:ext cx="826452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/>
          </a:p>
          <a:p>
            <a:r>
              <a:rPr lang="en-US"/>
              <a:t>collision detection:</a:t>
            </a:r>
            <a:r>
              <a:rPr lang="en-US" sz="2600"/>
              <a:t> </a:t>
            </a:r>
          </a:p>
          <a:p>
            <a:pPr lvl="1"/>
            <a:r>
              <a:rPr lang="en-US"/>
              <a:t>easy in wired LANs: measure signal strengths, compare transmitted, received signals</a:t>
            </a:r>
          </a:p>
          <a:p>
            <a:pPr lvl="1"/>
            <a:r>
              <a:rPr lang="en-US"/>
              <a:t>difficult in wireless LANs: receiver shut off while transmitting</a:t>
            </a:r>
          </a:p>
          <a:p>
            <a:pPr lvl="1"/>
            <a:endParaRPr lang="en-US" b="1"/>
          </a:p>
          <a:p>
            <a:r>
              <a:rPr lang="en-US"/>
              <a:t>human analogy: the polite conversationalist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7CF3-821E-433A-A909-B2914420E6AE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CSMA/CD collision detection</a:t>
            </a:r>
          </a:p>
        </p:txBody>
      </p:sp>
      <p:pic>
        <p:nvPicPr>
          <p:cNvPr id="456707" name="Picture 3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5788" y="1531938"/>
            <a:ext cx="4433887" cy="3870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47D81-5D21-4033-AD66-061127B2335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Contention Access Protocols 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en-US"/>
          </a:p>
          <a:p>
            <a:r>
              <a:rPr lang="en-US"/>
              <a:t>No coordination between hosts</a:t>
            </a:r>
          </a:p>
          <a:p>
            <a:r>
              <a:rPr lang="en-US"/>
              <a:t>Control is completely distributed</a:t>
            </a:r>
          </a:p>
          <a:p>
            <a:r>
              <a:rPr lang="en-US"/>
              <a:t>Outcome is probabilistic</a:t>
            </a:r>
          </a:p>
          <a:p>
            <a:r>
              <a:rPr lang="en-US"/>
              <a:t>Examples: ALOHA, CSMA, CSMA/CD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C336-A452-47F0-8C9C-5835B6161CF1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CSMA/CD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2600"/>
              <a:t>Sense the channel</a:t>
            </a:r>
          </a:p>
          <a:p>
            <a:pPr lvl="1"/>
            <a:r>
              <a:rPr lang="en-US" sz="2200"/>
              <a:t>If idle, transmit immediately</a:t>
            </a:r>
          </a:p>
          <a:p>
            <a:pPr lvl="1"/>
            <a:r>
              <a:rPr lang="en-US" sz="2200"/>
              <a:t>If busy, wait until the channel becomes idle</a:t>
            </a:r>
          </a:p>
          <a:p>
            <a:r>
              <a:rPr lang="en-US" sz="2600"/>
              <a:t>Collision detection</a:t>
            </a:r>
          </a:p>
          <a:p>
            <a:pPr lvl="1"/>
            <a:r>
              <a:rPr lang="en-US" sz="2200"/>
              <a:t>Abort a transmission immediately if a collision is detected</a:t>
            </a:r>
          </a:p>
          <a:p>
            <a:pPr lvl="1"/>
            <a:r>
              <a:rPr lang="en-US" sz="2200"/>
              <a:t>Try again later after waiting a random amount of time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D6932-3FAB-4865-AC81-BD5E63AACE3D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CSMA/CD </a:t>
            </a:r>
            <a:r>
              <a:rPr lang="en-US" sz="3000" i="1"/>
              <a:t>(cont’d)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Carrier sense</a:t>
            </a:r>
          </a:p>
          <a:p>
            <a:pPr lvl="1"/>
            <a:r>
              <a:rPr lang="en-US"/>
              <a:t>reduces the number of collisions</a:t>
            </a:r>
          </a:p>
          <a:p>
            <a:r>
              <a:rPr lang="en-US"/>
              <a:t>Collision detection</a:t>
            </a:r>
          </a:p>
          <a:p>
            <a:pPr lvl="1"/>
            <a:r>
              <a:rPr lang="en-US"/>
              <a:t>reduces the effect of collisions, making the channel ready to use sooner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E96C0-5695-41D1-BB82-D50C19FEA221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Collision detection time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algn="ctr">
              <a:buFont typeface="Wingdings" pitchFamily="2" charset="2"/>
              <a:buNone/>
            </a:pPr>
            <a:r>
              <a:rPr lang="en-US" sz="2600"/>
              <a:t>How long does it take to realize there has been a collision?</a:t>
            </a:r>
          </a:p>
          <a:p>
            <a:pPr algn="ctr">
              <a:buFont typeface="Wingdings" pitchFamily="2" charset="2"/>
              <a:buNone/>
            </a:pPr>
            <a:r>
              <a:rPr lang="en-US" sz="2600"/>
              <a:t>Worst case: 2 x end-to-end prop. delay</a:t>
            </a:r>
          </a:p>
        </p:txBody>
      </p:sp>
      <p:sp>
        <p:nvSpPr>
          <p:cNvPr id="241668" name="Line 4"/>
          <p:cNvSpPr>
            <a:spLocks noChangeShapeType="1"/>
          </p:cNvSpPr>
          <p:nvPr/>
        </p:nvSpPr>
        <p:spPr bwMode="auto">
          <a:xfrm>
            <a:off x="1892300" y="4024313"/>
            <a:ext cx="5502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1669" name="Line 5"/>
          <p:cNvSpPr>
            <a:spLocks noChangeShapeType="1"/>
          </p:cNvSpPr>
          <p:nvPr/>
        </p:nvSpPr>
        <p:spPr bwMode="auto">
          <a:xfrm>
            <a:off x="1976438" y="4024313"/>
            <a:ext cx="0" cy="644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1670" name="Line 6"/>
          <p:cNvSpPr>
            <a:spLocks noChangeShapeType="1"/>
          </p:cNvSpPr>
          <p:nvPr/>
        </p:nvSpPr>
        <p:spPr bwMode="auto">
          <a:xfrm>
            <a:off x="7321550" y="4024313"/>
            <a:ext cx="0" cy="644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1671" name="Rectangle 7"/>
          <p:cNvSpPr>
            <a:spLocks noChangeArrowheads="1"/>
          </p:cNvSpPr>
          <p:nvPr/>
        </p:nvSpPr>
        <p:spPr bwMode="auto">
          <a:xfrm>
            <a:off x="1803400" y="4691063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b="1"/>
              <a:t>A</a:t>
            </a:r>
          </a:p>
        </p:txBody>
      </p:sp>
      <p:sp>
        <p:nvSpPr>
          <p:cNvPr id="241672" name="Rectangle 8"/>
          <p:cNvSpPr>
            <a:spLocks noChangeArrowheads="1"/>
          </p:cNvSpPr>
          <p:nvPr/>
        </p:nvSpPr>
        <p:spPr bwMode="auto">
          <a:xfrm>
            <a:off x="7135813" y="4691063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b="1"/>
              <a:t>B</a:t>
            </a:r>
          </a:p>
        </p:txBody>
      </p:sp>
      <p:sp>
        <p:nvSpPr>
          <p:cNvPr id="241673" name="Line 9"/>
          <p:cNvSpPr>
            <a:spLocks noChangeShapeType="1"/>
          </p:cNvSpPr>
          <p:nvPr/>
        </p:nvSpPr>
        <p:spPr bwMode="auto">
          <a:xfrm flipV="1">
            <a:off x="2082800" y="3929063"/>
            <a:ext cx="0" cy="727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1674" name="Line 10"/>
          <p:cNvSpPr>
            <a:spLocks noChangeShapeType="1"/>
          </p:cNvSpPr>
          <p:nvPr/>
        </p:nvSpPr>
        <p:spPr bwMode="auto">
          <a:xfrm>
            <a:off x="1987550" y="3932238"/>
            <a:ext cx="3417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1675" name="Rectangle 11"/>
          <p:cNvSpPr>
            <a:spLocks noChangeArrowheads="1"/>
          </p:cNvSpPr>
          <p:nvPr/>
        </p:nvSpPr>
        <p:spPr bwMode="auto">
          <a:xfrm>
            <a:off x="3633788" y="3616325"/>
            <a:ext cx="827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b="1"/>
              <a:t>packet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4D52-362F-4E11-BA5C-469C9C5456F1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Turn-Based Access Protocols</a:t>
            </a:r>
          </a:p>
        </p:txBody>
      </p:sp>
      <p:grpSp>
        <p:nvGrpSpPr>
          <p:cNvPr id="478211" name="Group 3"/>
          <p:cNvGrpSpPr>
            <a:grpSpLocks/>
          </p:cNvGrpSpPr>
          <p:nvPr/>
        </p:nvGrpSpPr>
        <p:grpSpPr bwMode="auto">
          <a:xfrm>
            <a:off x="2819400" y="2209800"/>
            <a:ext cx="2895600" cy="2743200"/>
            <a:chOff x="2016" y="1809"/>
            <a:chExt cx="1056" cy="1023"/>
          </a:xfrm>
        </p:grpSpPr>
        <p:sp>
          <p:nvSpPr>
            <p:cNvPr id="478212" name="Line 4"/>
            <p:cNvSpPr>
              <a:spLocks noChangeShapeType="1"/>
            </p:cNvSpPr>
            <p:nvPr/>
          </p:nvSpPr>
          <p:spPr bwMode="auto">
            <a:xfrm flipH="1" flipV="1">
              <a:off x="2104" y="1908"/>
              <a:ext cx="200" cy="16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8213" name="Line 5"/>
            <p:cNvSpPr>
              <a:spLocks noChangeShapeType="1"/>
            </p:cNvSpPr>
            <p:nvPr/>
          </p:nvSpPr>
          <p:spPr bwMode="auto">
            <a:xfrm flipV="1">
              <a:off x="2735" y="1900"/>
              <a:ext cx="139" cy="1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8214" name="Line 6"/>
            <p:cNvSpPr>
              <a:spLocks noChangeShapeType="1"/>
            </p:cNvSpPr>
            <p:nvPr/>
          </p:nvSpPr>
          <p:spPr bwMode="auto">
            <a:xfrm>
              <a:off x="2770" y="2537"/>
              <a:ext cx="224" cy="1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8215" name="Line 7"/>
            <p:cNvSpPr>
              <a:spLocks noChangeShapeType="1"/>
            </p:cNvSpPr>
            <p:nvPr/>
          </p:nvSpPr>
          <p:spPr bwMode="auto">
            <a:xfrm flipH="1">
              <a:off x="2179" y="2567"/>
              <a:ext cx="173" cy="20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8216" name="Oval 8"/>
            <p:cNvSpPr>
              <a:spLocks noChangeArrowheads="1"/>
            </p:cNvSpPr>
            <p:nvPr/>
          </p:nvSpPr>
          <p:spPr bwMode="auto">
            <a:xfrm rot="2400000">
              <a:off x="2234" y="2008"/>
              <a:ext cx="596" cy="59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8217" name="Oval 9"/>
            <p:cNvSpPr>
              <a:spLocks noChangeArrowheads="1"/>
            </p:cNvSpPr>
            <p:nvPr/>
          </p:nvSpPr>
          <p:spPr bwMode="auto">
            <a:xfrm rot="2400000">
              <a:off x="2683" y="2006"/>
              <a:ext cx="100" cy="10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8218" name="Oval 10"/>
            <p:cNvSpPr>
              <a:spLocks noChangeArrowheads="1"/>
            </p:cNvSpPr>
            <p:nvPr/>
          </p:nvSpPr>
          <p:spPr bwMode="auto">
            <a:xfrm rot="2400000">
              <a:off x="2266" y="2039"/>
              <a:ext cx="100" cy="1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8219" name="Oval 11"/>
            <p:cNvSpPr>
              <a:spLocks noChangeArrowheads="1"/>
            </p:cNvSpPr>
            <p:nvPr/>
          </p:nvSpPr>
          <p:spPr bwMode="auto">
            <a:xfrm rot="2400000">
              <a:off x="2720" y="2471"/>
              <a:ext cx="100" cy="1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8220" name="Oval 12"/>
            <p:cNvSpPr>
              <a:spLocks noChangeArrowheads="1"/>
            </p:cNvSpPr>
            <p:nvPr/>
          </p:nvSpPr>
          <p:spPr bwMode="auto">
            <a:xfrm rot="2400000">
              <a:off x="2299" y="2507"/>
              <a:ext cx="100" cy="1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8221" name="Rectangle 13"/>
            <p:cNvSpPr>
              <a:spLocks noChangeArrowheads="1"/>
            </p:cNvSpPr>
            <p:nvPr/>
          </p:nvSpPr>
          <p:spPr bwMode="auto">
            <a:xfrm rot="18600000">
              <a:off x="2017" y="1820"/>
              <a:ext cx="136" cy="13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 eaLnBrk="0" hangingPunct="0"/>
              <a:r>
                <a:rPr lang="en-US" sz="1600" b="1"/>
                <a:t>A</a:t>
              </a:r>
            </a:p>
          </p:txBody>
        </p:sp>
        <p:sp>
          <p:nvSpPr>
            <p:cNvPr id="478222" name="Rectangle 14"/>
            <p:cNvSpPr>
              <a:spLocks noChangeArrowheads="1"/>
            </p:cNvSpPr>
            <p:nvPr/>
          </p:nvSpPr>
          <p:spPr bwMode="auto">
            <a:xfrm rot="13200000">
              <a:off x="2114" y="2696"/>
              <a:ext cx="136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 eaLnBrk="0" hangingPunct="0"/>
              <a:r>
                <a:rPr lang="en-US" sz="1600" b="1"/>
                <a:t>D</a:t>
              </a:r>
            </a:p>
          </p:txBody>
        </p:sp>
        <p:sp>
          <p:nvSpPr>
            <p:cNvPr id="478223" name="Rectangle 15"/>
            <p:cNvSpPr>
              <a:spLocks noChangeArrowheads="1"/>
            </p:cNvSpPr>
            <p:nvPr/>
          </p:nvSpPr>
          <p:spPr bwMode="auto">
            <a:xfrm rot="7800000">
              <a:off x="2935" y="2662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 eaLnBrk="0" hangingPunct="0"/>
              <a:r>
                <a:rPr lang="en-US" sz="1600" b="1"/>
                <a:t>C</a:t>
              </a:r>
            </a:p>
          </p:txBody>
        </p:sp>
        <p:sp>
          <p:nvSpPr>
            <p:cNvPr id="478224" name="Rectangle 16"/>
            <p:cNvSpPr>
              <a:spLocks noChangeArrowheads="1"/>
            </p:cNvSpPr>
            <p:nvPr/>
          </p:nvSpPr>
          <p:spPr bwMode="auto">
            <a:xfrm rot="2400000">
              <a:off x="2820" y="1809"/>
              <a:ext cx="137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 eaLnBrk="0" hangingPunct="0"/>
              <a:r>
                <a:rPr lang="en-US" sz="1600" b="1"/>
                <a:t>B</a:t>
              </a:r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CBB10-D046-4E4E-A2AA-33318A72F876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 IEEE 802 LANs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LAN: Local Area Network</a:t>
            </a:r>
          </a:p>
          <a:p>
            <a:r>
              <a:rPr lang="en-US"/>
              <a:t>What is a local area network?</a:t>
            </a:r>
          </a:p>
          <a:p>
            <a:pPr lvl="1"/>
            <a:r>
              <a:rPr lang="en-US"/>
              <a:t>A LAN is a network that resides in a geographically restricted area</a:t>
            </a:r>
          </a:p>
          <a:p>
            <a:pPr lvl="1"/>
            <a:r>
              <a:rPr lang="en-US"/>
              <a:t>LANs usually span a building or a campus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7D6D-B639-46E2-9AB7-2303F4ABD2EE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Characteristics of LANs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lnSpc>
                <a:spcPct val="130000"/>
              </a:lnSpc>
            </a:pPr>
            <a:r>
              <a:rPr lang="en-US"/>
              <a:t>Short propagation delays</a:t>
            </a:r>
          </a:p>
          <a:p>
            <a:pPr>
              <a:lnSpc>
                <a:spcPct val="130000"/>
              </a:lnSpc>
            </a:pPr>
            <a:r>
              <a:rPr lang="en-US"/>
              <a:t>Small number of users</a:t>
            </a:r>
          </a:p>
          <a:p>
            <a:pPr>
              <a:lnSpc>
                <a:spcPct val="130000"/>
              </a:lnSpc>
            </a:pPr>
            <a:r>
              <a:rPr lang="en-US"/>
              <a:t>Single shared medium (usually)</a:t>
            </a:r>
          </a:p>
          <a:p>
            <a:pPr>
              <a:lnSpc>
                <a:spcPct val="130000"/>
              </a:lnSpc>
            </a:pPr>
            <a:r>
              <a:rPr lang="en-US"/>
              <a:t>Inexpensive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13BF-BB1E-4788-A7FD-B58B57AE8851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Common LANs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2600"/>
              <a:t>Bus-based LANs</a:t>
            </a:r>
          </a:p>
          <a:p>
            <a:pPr lvl="1"/>
            <a:r>
              <a:rPr lang="en-US" sz="2200"/>
              <a:t>Ethernet (*)</a:t>
            </a:r>
          </a:p>
          <a:p>
            <a:pPr lvl="1"/>
            <a:r>
              <a:rPr lang="en-US" sz="2200"/>
              <a:t>Token Bus (*)</a:t>
            </a:r>
          </a:p>
          <a:p>
            <a:r>
              <a:rPr lang="en-US" sz="2600"/>
              <a:t>Ring-based LANs</a:t>
            </a:r>
          </a:p>
          <a:p>
            <a:pPr lvl="1"/>
            <a:r>
              <a:rPr lang="en-US" sz="2200"/>
              <a:t>Token Ring (*)</a:t>
            </a:r>
          </a:p>
          <a:p>
            <a:r>
              <a:rPr lang="en-US" sz="2600"/>
              <a:t>Switch-based LANs</a:t>
            </a:r>
          </a:p>
          <a:p>
            <a:pPr lvl="1"/>
            <a:r>
              <a:rPr lang="en-US" sz="2200"/>
              <a:t>Switched Ethernet</a:t>
            </a:r>
          </a:p>
          <a:p>
            <a:pPr lvl="1"/>
            <a:r>
              <a:rPr lang="en-US" sz="2200"/>
              <a:t>ATM LANs</a:t>
            </a:r>
          </a:p>
        </p:txBody>
      </p:sp>
      <p:sp>
        <p:nvSpPr>
          <p:cNvPr id="244740" name="Rectangle 4"/>
          <p:cNvSpPr>
            <a:spLocks noChangeArrowheads="1"/>
          </p:cNvSpPr>
          <p:nvPr/>
        </p:nvSpPr>
        <p:spPr bwMode="auto">
          <a:xfrm>
            <a:off x="5165725" y="5394325"/>
            <a:ext cx="2708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/>
              <a:t>(*) IEEE 802 LANs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C225-7545-40F8-B2ED-604DEF97188F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IEEE 802 Standards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802.1: Introduction</a:t>
            </a:r>
          </a:p>
          <a:p>
            <a:pPr>
              <a:buFont typeface="Wingdings" pitchFamily="2" charset="2"/>
              <a:buNone/>
            </a:pPr>
            <a:r>
              <a:rPr lang="en-US"/>
              <a:t>802.2: Logical Link Control (LLC)</a:t>
            </a:r>
          </a:p>
          <a:p>
            <a:pPr>
              <a:buFont typeface="Wingdings" pitchFamily="2" charset="2"/>
              <a:buNone/>
            </a:pPr>
            <a:r>
              <a:rPr lang="en-US"/>
              <a:t>802.3: CSMA/CD (Ethernet)</a:t>
            </a:r>
          </a:p>
          <a:p>
            <a:pPr>
              <a:buFont typeface="Wingdings" pitchFamily="2" charset="2"/>
              <a:buNone/>
            </a:pPr>
            <a:r>
              <a:rPr lang="en-US"/>
              <a:t>802.4: Token Bus</a:t>
            </a:r>
          </a:p>
          <a:p>
            <a:pPr>
              <a:buFont typeface="Wingdings" pitchFamily="2" charset="2"/>
              <a:buNone/>
            </a:pPr>
            <a:r>
              <a:rPr lang="en-US"/>
              <a:t>802.5: Token Ring</a:t>
            </a:r>
          </a:p>
          <a:p>
            <a:pPr>
              <a:buFont typeface="Wingdings" pitchFamily="2" charset="2"/>
              <a:buNone/>
            </a:pPr>
            <a:r>
              <a:rPr lang="en-US"/>
              <a:t>802.6: DQDB </a:t>
            </a:r>
          </a:p>
          <a:p>
            <a:pPr>
              <a:buFont typeface="Wingdings" pitchFamily="2" charset="2"/>
              <a:buNone/>
            </a:pPr>
            <a:r>
              <a:rPr lang="en-US"/>
              <a:t>802.11: CSMA/CA (Wireless LAN)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86F2-CC8B-4410-9BEA-F7A43CC22F76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IEEE 802 Standards </a:t>
            </a:r>
            <a:r>
              <a:rPr lang="en-US" sz="3000" i="1"/>
              <a:t>(cont’d)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lnSpc>
                <a:spcPct val="120000"/>
              </a:lnSpc>
            </a:pPr>
            <a:r>
              <a:rPr lang="en-US"/>
              <a:t>802 standards define:</a:t>
            </a:r>
          </a:p>
          <a:p>
            <a:pPr lvl="1">
              <a:lnSpc>
                <a:spcPct val="120000"/>
              </a:lnSpc>
            </a:pPr>
            <a:r>
              <a:rPr lang="en-US"/>
              <a:t>Physical layer protocol</a:t>
            </a:r>
          </a:p>
          <a:p>
            <a:pPr lvl="1">
              <a:lnSpc>
                <a:spcPct val="120000"/>
              </a:lnSpc>
            </a:pPr>
            <a:r>
              <a:rPr lang="en-US"/>
              <a:t>Data link layer protocol</a:t>
            </a:r>
          </a:p>
          <a:p>
            <a:pPr lvl="2">
              <a:lnSpc>
                <a:spcPct val="120000"/>
              </a:lnSpc>
            </a:pPr>
            <a:r>
              <a:rPr lang="en-US"/>
              <a:t>Medium Access (MAC) Sublayer</a:t>
            </a:r>
          </a:p>
          <a:p>
            <a:pPr lvl="2">
              <a:lnSpc>
                <a:spcPct val="120000"/>
              </a:lnSpc>
            </a:pPr>
            <a:r>
              <a:rPr lang="en-US"/>
              <a:t>Logical Link Control (LLC) Sublayer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D0A9-104F-4798-8916-9B338AFD3290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OSI Layers and IEEE 802</a:t>
            </a:r>
          </a:p>
        </p:txBody>
      </p:sp>
      <p:sp>
        <p:nvSpPr>
          <p:cNvPr id="247811" name="Line 3"/>
          <p:cNvSpPr>
            <a:spLocks noChangeShapeType="1"/>
          </p:cNvSpPr>
          <p:nvPr/>
        </p:nvSpPr>
        <p:spPr bwMode="auto">
          <a:xfrm>
            <a:off x="1309688" y="4738688"/>
            <a:ext cx="2035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4318000" y="3286125"/>
            <a:ext cx="31210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000"/>
              <a:t>802.2 Logical Link Control</a:t>
            </a:r>
          </a:p>
          <a:p>
            <a:pPr algn="ctr" eaLnBrk="0" hangingPunct="0"/>
            <a:endParaRPr lang="en-US" sz="2000"/>
          </a:p>
          <a:p>
            <a:pPr algn="ctr" eaLnBrk="0" hangingPunct="0"/>
            <a:r>
              <a:rPr lang="en-US" sz="2000"/>
              <a:t>802.3	802.4	802.5</a:t>
            </a:r>
          </a:p>
          <a:p>
            <a:pPr algn="ctr" eaLnBrk="0" hangingPunct="0"/>
            <a:r>
              <a:rPr lang="en-US" sz="2000"/>
              <a:t>Medium Access Control</a:t>
            </a:r>
          </a:p>
        </p:txBody>
      </p:sp>
      <p:sp>
        <p:nvSpPr>
          <p:cNvPr id="247813" name="Line 5"/>
          <p:cNvSpPr>
            <a:spLocks noChangeShapeType="1"/>
          </p:cNvSpPr>
          <p:nvPr/>
        </p:nvSpPr>
        <p:spPr bwMode="auto">
          <a:xfrm>
            <a:off x="1309688" y="3167063"/>
            <a:ext cx="2035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1335088" y="3689350"/>
            <a:ext cx="196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Data Link Layer</a:t>
            </a:r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1406525" y="5167313"/>
            <a:ext cx="1836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Physical Layer</a:t>
            </a:r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1406525" y="2487613"/>
            <a:ext cx="1765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Higher Layers</a:t>
            </a:r>
          </a:p>
        </p:txBody>
      </p:sp>
      <p:sp>
        <p:nvSpPr>
          <p:cNvPr id="247817" name="Line 9"/>
          <p:cNvSpPr>
            <a:spLocks noChangeShapeType="1"/>
          </p:cNvSpPr>
          <p:nvPr/>
        </p:nvSpPr>
        <p:spPr bwMode="auto">
          <a:xfrm>
            <a:off x="3630613" y="4738688"/>
            <a:ext cx="44894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1490663" y="1808163"/>
            <a:ext cx="1423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b="1"/>
              <a:t>OSI layers</a:t>
            </a:r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4397375" y="1797050"/>
            <a:ext cx="3135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b="1"/>
              <a:t>IEEE 802 LAN standards</a:t>
            </a:r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4956175" y="2487613"/>
            <a:ext cx="1765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Higher Layers</a:t>
            </a:r>
          </a:p>
        </p:txBody>
      </p:sp>
      <p:sp>
        <p:nvSpPr>
          <p:cNvPr id="247821" name="Rectangle 13"/>
          <p:cNvSpPr>
            <a:spLocks noChangeArrowheads="1"/>
          </p:cNvSpPr>
          <p:nvPr/>
        </p:nvSpPr>
        <p:spPr bwMode="auto">
          <a:xfrm>
            <a:off x="3797300" y="5045075"/>
            <a:ext cx="43370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b="1"/>
              <a:t>CSMA/CD   Token-passing   Token-passing</a:t>
            </a:r>
          </a:p>
          <a:p>
            <a:pPr eaLnBrk="0" hangingPunct="0"/>
            <a:r>
              <a:rPr lang="en-US" sz="1600" b="1"/>
              <a:t>      bus                bus                     ring</a:t>
            </a:r>
          </a:p>
        </p:txBody>
      </p:sp>
      <p:sp>
        <p:nvSpPr>
          <p:cNvPr id="247822" name="Line 14"/>
          <p:cNvSpPr>
            <a:spLocks noChangeShapeType="1"/>
          </p:cNvSpPr>
          <p:nvPr/>
        </p:nvSpPr>
        <p:spPr bwMode="auto">
          <a:xfrm>
            <a:off x="3630613" y="3165475"/>
            <a:ext cx="44894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8D72-E522-496D-B405-06C0255B069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Contention Access </a:t>
            </a:r>
            <a:r>
              <a:rPr lang="en-US" sz="3000" i="1"/>
              <a:t>(cont’d)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Advantages:</a:t>
            </a:r>
          </a:p>
          <a:p>
            <a:pPr lvl="1"/>
            <a:r>
              <a:rPr lang="en-US"/>
              <a:t>Short delay for bursty traffic</a:t>
            </a:r>
          </a:p>
          <a:p>
            <a:pPr lvl="1"/>
            <a:r>
              <a:rPr lang="en-US"/>
              <a:t>Simple (due to distributed control)</a:t>
            </a:r>
          </a:p>
          <a:p>
            <a:pPr lvl="1"/>
            <a:r>
              <a:rPr lang="en-US"/>
              <a:t>Flexible to fluctuations in the number of hosts</a:t>
            </a:r>
          </a:p>
          <a:p>
            <a:pPr lvl="1"/>
            <a:r>
              <a:rPr lang="en-US"/>
              <a:t>Fairness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7597-EBB4-42B6-9ACB-D1B48AE86D99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IEEE 802 LANs </a:t>
            </a:r>
            <a:r>
              <a:rPr lang="en-US" sz="3000" i="1"/>
              <a:t>(cont’d)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Ethernet</a:t>
            </a:r>
          </a:p>
          <a:p>
            <a:r>
              <a:rPr lang="en-US"/>
              <a:t>Token Ring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6FC4B-3721-4E51-8C3B-F71CA392DB26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Ethernet (CSMA/CD)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IEEE 802.3 defines Ethernet</a:t>
            </a:r>
          </a:p>
          <a:p>
            <a:r>
              <a:rPr lang="en-US"/>
              <a:t>Layers specified by 802.3:</a:t>
            </a:r>
          </a:p>
          <a:p>
            <a:pPr lvl="1"/>
            <a:r>
              <a:rPr lang="en-US"/>
              <a:t>Ethernet Physical Layer</a:t>
            </a:r>
          </a:p>
          <a:p>
            <a:pPr lvl="1"/>
            <a:r>
              <a:rPr lang="en-US"/>
              <a:t>Ethernet Medium Access (MAC) Sublayer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F68E6-93BA-4BCA-9184-F34B3EF184F9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Ethernet </a:t>
            </a:r>
            <a:r>
              <a:rPr lang="en-US" sz="3000" i="1"/>
              <a:t>(cont’d)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Possible Topologies:</a:t>
            </a:r>
          </a:p>
          <a:p>
            <a:pPr>
              <a:buFont typeface="Wingdings" pitchFamily="2" charset="2"/>
              <a:buNone/>
            </a:pPr>
            <a:r>
              <a:rPr lang="en-US"/>
              <a:t>	</a:t>
            </a:r>
            <a:r>
              <a:rPr lang="en-US" sz="2600"/>
              <a:t>1. Bus</a:t>
            </a:r>
          </a:p>
          <a:p>
            <a:pPr>
              <a:buFont typeface="Wingdings" pitchFamily="2" charset="2"/>
              <a:buNone/>
            </a:pPr>
            <a:r>
              <a:rPr lang="en-US" sz="2600"/>
              <a:t>	2. Branching non-rooted tree for large Ethernets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CE4A3-9741-4741-A7BC-9E8E9E514473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Minimal Bus Configuration</a:t>
            </a:r>
          </a:p>
        </p:txBody>
      </p:sp>
      <p:sp>
        <p:nvSpPr>
          <p:cNvPr id="251907" name="Line 3"/>
          <p:cNvSpPr>
            <a:spLocks noChangeShapeType="1"/>
          </p:cNvSpPr>
          <p:nvPr/>
        </p:nvSpPr>
        <p:spPr bwMode="auto">
          <a:xfrm>
            <a:off x="1676400" y="3581400"/>
            <a:ext cx="563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1908" name="Rectangle 4"/>
          <p:cNvSpPr>
            <a:spLocks noChangeArrowheads="1"/>
          </p:cNvSpPr>
          <p:nvPr/>
        </p:nvSpPr>
        <p:spPr bwMode="auto">
          <a:xfrm>
            <a:off x="1606550" y="3511550"/>
            <a:ext cx="139700" cy="1397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1909" name="Rectangle 5"/>
          <p:cNvSpPr>
            <a:spLocks noChangeArrowheads="1"/>
          </p:cNvSpPr>
          <p:nvPr/>
        </p:nvSpPr>
        <p:spPr bwMode="auto">
          <a:xfrm>
            <a:off x="7245350" y="3511550"/>
            <a:ext cx="139700" cy="1397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1910" name="Rectangle 6"/>
          <p:cNvSpPr>
            <a:spLocks noChangeArrowheads="1"/>
          </p:cNvSpPr>
          <p:nvPr/>
        </p:nvSpPr>
        <p:spPr bwMode="auto">
          <a:xfrm>
            <a:off x="2520950" y="3511550"/>
            <a:ext cx="139700" cy="139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1911" name="Rectangle 7"/>
          <p:cNvSpPr>
            <a:spLocks noChangeArrowheads="1"/>
          </p:cNvSpPr>
          <p:nvPr/>
        </p:nvSpPr>
        <p:spPr bwMode="auto">
          <a:xfrm>
            <a:off x="2444750" y="4197350"/>
            <a:ext cx="3683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1912" name="Line 8"/>
          <p:cNvSpPr>
            <a:spLocks noChangeShapeType="1"/>
          </p:cNvSpPr>
          <p:nvPr/>
        </p:nvSpPr>
        <p:spPr bwMode="auto">
          <a:xfrm>
            <a:off x="2590800" y="3657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1913" name="Rectangle 9"/>
          <p:cNvSpPr>
            <a:spLocks noChangeArrowheads="1"/>
          </p:cNvSpPr>
          <p:nvPr/>
        </p:nvSpPr>
        <p:spPr bwMode="auto">
          <a:xfrm>
            <a:off x="3511550" y="3511550"/>
            <a:ext cx="139700" cy="139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1914" name="Rectangle 10"/>
          <p:cNvSpPr>
            <a:spLocks noChangeArrowheads="1"/>
          </p:cNvSpPr>
          <p:nvPr/>
        </p:nvSpPr>
        <p:spPr bwMode="auto">
          <a:xfrm>
            <a:off x="3435350" y="2597150"/>
            <a:ext cx="3683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1915" name="Line 11"/>
          <p:cNvSpPr>
            <a:spLocks noChangeShapeType="1"/>
          </p:cNvSpPr>
          <p:nvPr/>
        </p:nvSpPr>
        <p:spPr bwMode="auto">
          <a:xfrm>
            <a:off x="3581400" y="2971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1916" name="Rectangle 12"/>
          <p:cNvSpPr>
            <a:spLocks noChangeArrowheads="1"/>
          </p:cNvSpPr>
          <p:nvPr/>
        </p:nvSpPr>
        <p:spPr bwMode="auto">
          <a:xfrm>
            <a:off x="4578350" y="3511550"/>
            <a:ext cx="139700" cy="139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1917" name="Rectangle 13"/>
          <p:cNvSpPr>
            <a:spLocks noChangeArrowheads="1"/>
          </p:cNvSpPr>
          <p:nvPr/>
        </p:nvSpPr>
        <p:spPr bwMode="auto">
          <a:xfrm>
            <a:off x="4502150" y="4197350"/>
            <a:ext cx="3683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1918" name="Line 14"/>
          <p:cNvSpPr>
            <a:spLocks noChangeShapeType="1"/>
          </p:cNvSpPr>
          <p:nvPr/>
        </p:nvSpPr>
        <p:spPr bwMode="auto">
          <a:xfrm>
            <a:off x="4648200" y="3657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1919" name="Rectangle 15"/>
          <p:cNvSpPr>
            <a:spLocks noChangeArrowheads="1"/>
          </p:cNvSpPr>
          <p:nvPr/>
        </p:nvSpPr>
        <p:spPr bwMode="auto">
          <a:xfrm>
            <a:off x="5721350" y="3511550"/>
            <a:ext cx="139700" cy="139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1920" name="Rectangle 16"/>
          <p:cNvSpPr>
            <a:spLocks noChangeArrowheads="1"/>
          </p:cNvSpPr>
          <p:nvPr/>
        </p:nvSpPr>
        <p:spPr bwMode="auto">
          <a:xfrm>
            <a:off x="5645150" y="4197350"/>
            <a:ext cx="3683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1921" name="Line 17"/>
          <p:cNvSpPr>
            <a:spLocks noChangeShapeType="1"/>
          </p:cNvSpPr>
          <p:nvPr/>
        </p:nvSpPr>
        <p:spPr bwMode="auto">
          <a:xfrm>
            <a:off x="5791200" y="3657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1922" name="Rectangle 18"/>
          <p:cNvSpPr>
            <a:spLocks noChangeArrowheads="1"/>
          </p:cNvSpPr>
          <p:nvPr/>
        </p:nvSpPr>
        <p:spPr bwMode="auto">
          <a:xfrm>
            <a:off x="1889125" y="5211763"/>
            <a:ext cx="706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Host</a:t>
            </a:r>
          </a:p>
        </p:txBody>
      </p:sp>
      <p:sp>
        <p:nvSpPr>
          <p:cNvPr id="251923" name="Line 19"/>
          <p:cNvSpPr>
            <a:spLocks noChangeShapeType="1"/>
          </p:cNvSpPr>
          <p:nvPr/>
        </p:nvSpPr>
        <p:spPr bwMode="auto">
          <a:xfrm flipV="1">
            <a:off x="2286000" y="4648200"/>
            <a:ext cx="304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1924" name="Rectangle 20"/>
          <p:cNvSpPr>
            <a:spLocks noChangeArrowheads="1"/>
          </p:cNvSpPr>
          <p:nvPr/>
        </p:nvSpPr>
        <p:spPr bwMode="auto">
          <a:xfrm>
            <a:off x="6080125" y="2544763"/>
            <a:ext cx="1511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Transceiver</a:t>
            </a:r>
          </a:p>
        </p:txBody>
      </p:sp>
      <p:sp>
        <p:nvSpPr>
          <p:cNvPr id="251925" name="Line 21"/>
          <p:cNvSpPr>
            <a:spLocks noChangeShapeType="1"/>
          </p:cNvSpPr>
          <p:nvPr/>
        </p:nvSpPr>
        <p:spPr bwMode="auto">
          <a:xfrm flipH="1">
            <a:off x="5943600" y="2895600"/>
            <a:ext cx="685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1926" name="Rectangle 22"/>
          <p:cNvSpPr>
            <a:spLocks noChangeArrowheads="1"/>
          </p:cNvSpPr>
          <p:nvPr/>
        </p:nvSpPr>
        <p:spPr bwMode="auto">
          <a:xfrm>
            <a:off x="7070725" y="4525963"/>
            <a:ext cx="1511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Transceiver</a:t>
            </a:r>
          </a:p>
          <a:p>
            <a:pPr eaLnBrk="0" hangingPunct="0"/>
            <a:r>
              <a:rPr lang="en-US" sz="2000"/>
              <a:t>Cable</a:t>
            </a:r>
          </a:p>
        </p:txBody>
      </p:sp>
      <p:sp>
        <p:nvSpPr>
          <p:cNvPr id="251927" name="Line 23"/>
          <p:cNvSpPr>
            <a:spLocks noChangeShapeType="1"/>
          </p:cNvSpPr>
          <p:nvPr/>
        </p:nvSpPr>
        <p:spPr bwMode="auto">
          <a:xfrm flipH="1" flipV="1">
            <a:off x="5867400" y="3886200"/>
            <a:ext cx="12192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1928" name="Rectangle 24"/>
          <p:cNvSpPr>
            <a:spLocks noChangeArrowheads="1"/>
          </p:cNvSpPr>
          <p:nvPr/>
        </p:nvSpPr>
        <p:spPr bwMode="auto">
          <a:xfrm>
            <a:off x="822325" y="2163763"/>
            <a:ext cx="1768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Coaxial Cable</a:t>
            </a:r>
          </a:p>
        </p:txBody>
      </p:sp>
      <p:sp>
        <p:nvSpPr>
          <p:cNvPr id="251929" name="Line 25"/>
          <p:cNvSpPr>
            <a:spLocks noChangeShapeType="1"/>
          </p:cNvSpPr>
          <p:nvPr/>
        </p:nvSpPr>
        <p:spPr bwMode="auto">
          <a:xfrm>
            <a:off x="1676400" y="2514600"/>
            <a:ext cx="4572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365125" y="4297363"/>
            <a:ext cx="1411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Terminator</a:t>
            </a:r>
          </a:p>
        </p:txBody>
      </p:sp>
      <p:sp>
        <p:nvSpPr>
          <p:cNvPr id="251931" name="Line 27"/>
          <p:cNvSpPr>
            <a:spLocks noChangeShapeType="1"/>
          </p:cNvSpPr>
          <p:nvPr/>
        </p:nvSpPr>
        <p:spPr bwMode="auto">
          <a:xfrm flipV="1">
            <a:off x="1143000" y="37338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62B1-661F-4B9C-8BE0-229C646A9226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3500"/>
              <a:t>Typical Large-Scale Configuration</a:t>
            </a:r>
          </a:p>
        </p:txBody>
      </p:sp>
      <p:sp>
        <p:nvSpPr>
          <p:cNvPr id="252931" name="Line 3"/>
          <p:cNvSpPr>
            <a:spLocks noChangeShapeType="1"/>
          </p:cNvSpPr>
          <p:nvPr/>
        </p:nvSpPr>
        <p:spPr bwMode="auto">
          <a:xfrm>
            <a:off x="1981200" y="3886200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32" name="Rectangle 4"/>
          <p:cNvSpPr>
            <a:spLocks noChangeArrowheads="1"/>
          </p:cNvSpPr>
          <p:nvPr/>
        </p:nvSpPr>
        <p:spPr bwMode="auto">
          <a:xfrm>
            <a:off x="1987550" y="3857625"/>
            <a:ext cx="55563" cy="5715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33" name="Rectangle 5"/>
          <p:cNvSpPr>
            <a:spLocks noChangeArrowheads="1"/>
          </p:cNvSpPr>
          <p:nvPr/>
        </p:nvSpPr>
        <p:spPr bwMode="auto">
          <a:xfrm>
            <a:off x="6491288" y="3857625"/>
            <a:ext cx="55562" cy="5715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34" name="Rectangle 6"/>
          <p:cNvSpPr>
            <a:spLocks noChangeArrowheads="1"/>
          </p:cNvSpPr>
          <p:nvPr/>
        </p:nvSpPr>
        <p:spPr bwMode="auto">
          <a:xfrm>
            <a:off x="2728913" y="3857625"/>
            <a:ext cx="55562" cy="571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35" name="Line 7"/>
          <p:cNvSpPr>
            <a:spLocks noChangeShapeType="1"/>
          </p:cNvSpPr>
          <p:nvPr/>
        </p:nvSpPr>
        <p:spPr bwMode="auto">
          <a:xfrm>
            <a:off x="2747963" y="3921125"/>
            <a:ext cx="0" cy="484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36" name="Rectangle 8"/>
          <p:cNvSpPr>
            <a:spLocks noChangeArrowheads="1"/>
          </p:cNvSpPr>
          <p:nvPr/>
        </p:nvSpPr>
        <p:spPr bwMode="auto">
          <a:xfrm>
            <a:off x="3757613" y="3857625"/>
            <a:ext cx="55562" cy="571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37" name="Rectangle 9"/>
          <p:cNvSpPr>
            <a:spLocks noChangeArrowheads="1"/>
          </p:cNvSpPr>
          <p:nvPr/>
        </p:nvSpPr>
        <p:spPr bwMode="auto">
          <a:xfrm>
            <a:off x="3724275" y="3516313"/>
            <a:ext cx="157163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38" name="Line 10"/>
          <p:cNvSpPr>
            <a:spLocks noChangeShapeType="1"/>
          </p:cNvSpPr>
          <p:nvPr/>
        </p:nvSpPr>
        <p:spPr bwMode="auto">
          <a:xfrm>
            <a:off x="3786188" y="3681413"/>
            <a:ext cx="0" cy="169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39" name="Rectangle 11"/>
          <p:cNvSpPr>
            <a:spLocks noChangeArrowheads="1"/>
          </p:cNvSpPr>
          <p:nvPr/>
        </p:nvSpPr>
        <p:spPr bwMode="auto">
          <a:xfrm>
            <a:off x="4606925" y="3857625"/>
            <a:ext cx="55563" cy="571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40" name="Rectangle 12"/>
          <p:cNvSpPr>
            <a:spLocks noChangeArrowheads="1"/>
          </p:cNvSpPr>
          <p:nvPr/>
        </p:nvSpPr>
        <p:spPr bwMode="auto">
          <a:xfrm>
            <a:off x="4572000" y="4097338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41" name="Line 13"/>
          <p:cNvSpPr>
            <a:spLocks noChangeShapeType="1"/>
          </p:cNvSpPr>
          <p:nvPr/>
        </p:nvSpPr>
        <p:spPr bwMode="auto">
          <a:xfrm>
            <a:off x="4635500" y="3921125"/>
            <a:ext cx="0" cy="169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42" name="Rectangle 14"/>
          <p:cNvSpPr>
            <a:spLocks noChangeArrowheads="1"/>
          </p:cNvSpPr>
          <p:nvPr/>
        </p:nvSpPr>
        <p:spPr bwMode="auto">
          <a:xfrm>
            <a:off x="5589588" y="3857625"/>
            <a:ext cx="55562" cy="571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43" name="Rectangle 15"/>
          <p:cNvSpPr>
            <a:spLocks noChangeArrowheads="1"/>
          </p:cNvSpPr>
          <p:nvPr/>
        </p:nvSpPr>
        <p:spPr bwMode="auto">
          <a:xfrm>
            <a:off x="5554663" y="4097338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44" name="Line 16"/>
          <p:cNvSpPr>
            <a:spLocks noChangeShapeType="1"/>
          </p:cNvSpPr>
          <p:nvPr/>
        </p:nvSpPr>
        <p:spPr bwMode="auto">
          <a:xfrm>
            <a:off x="5616575" y="3921125"/>
            <a:ext cx="0" cy="169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45" name="Line 17"/>
          <p:cNvSpPr>
            <a:spLocks noChangeShapeType="1"/>
          </p:cNvSpPr>
          <p:nvPr/>
        </p:nvSpPr>
        <p:spPr bwMode="auto">
          <a:xfrm>
            <a:off x="1638300" y="1978025"/>
            <a:ext cx="0" cy="2292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46" name="Rectangle 18"/>
          <p:cNvSpPr>
            <a:spLocks noChangeArrowheads="1"/>
          </p:cNvSpPr>
          <p:nvPr/>
        </p:nvSpPr>
        <p:spPr bwMode="auto">
          <a:xfrm>
            <a:off x="1609725" y="1949450"/>
            <a:ext cx="57150" cy="55563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47" name="Rectangle 19"/>
          <p:cNvSpPr>
            <a:spLocks noChangeArrowheads="1"/>
          </p:cNvSpPr>
          <p:nvPr/>
        </p:nvSpPr>
        <p:spPr bwMode="auto">
          <a:xfrm>
            <a:off x="1609725" y="4243388"/>
            <a:ext cx="57150" cy="5556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48" name="Rectangle 20"/>
          <p:cNvSpPr>
            <a:spLocks noChangeArrowheads="1"/>
          </p:cNvSpPr>
          <p:nvPr/>
        </p:nvSpPr>
        <p:spPr bwMode="auto">
          <a:xfrm>
            <a:off x="1609725" y="23606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49" name="Rectangle 21"/>
          <p:cNvSpPr>
            <a:spLocks noChangeArrowheads="1"/>
          </p:cNvSpPr>
          <p:nvPr/>
        </p:nvSpPr>
        <p:spPr bwMode="auto">
          <a:xfrm>
            <a:off x="1268413" y="2325688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50" name="Line 22"/>
          <p:cNvSpPr>
            <a:spLocks noChangeShapeType="1"/>
          </p:cNvSpPr>
          <p:nvPr/>
        </p:nvSpPr>
        <p:spPr bwMode="auto">
          <a:xfrm flipH="1">
            <a:off x="1433513" y="2387600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51" name="Rectangle 23"/>
          <p:cNvSpPr>
            <a:spLocks noChangeArrowheads="1"/>
          </p:cNvSpPr>
          <p:nvPr/>
        </p:nvSpPr>
        <p:spPr bwMode="auto">
          <a:xfrm>
            <a:off x="1609725" y="28051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52" name="Rectangle 24"/>
          <p:cNvSpPr>
            <a:spLocks noChangeArrowheads="1"/>
          </p:cNvSpPr>
          <p:nvPr/>
        </p:nvSpPr>
        <p:spPr bwMode="auto">
          <a:xfrm>
            <a:off x="1849438" y="2771775"/>
            <a:ext cx="158750" cy="1571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53" name="Line 25"/>
          <p:cNvSpPr>
            <a:spLocks noChangeShapeType="1"/>
          </p:cNvSpPr>
          <p:nvPr/>
        </p:nvSpPr>
        <p:spPr bwMode="auto">
          <a:xfrm flipH="1">
            <a:off x="1673225" y="2833688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54" name="Rectangle 26"/>
          <p:cNvSpPr>
            <a:spLocks noChangeArrowheads="1"/>
          </p:cNvSpPr>
          <p:nvPr/>
        </p:nvSpPr>
        <p:spPr bwMode="auto">
          <a:xfrm>
            <a:off x="1609725" y="3798888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55" name="Rectangle 27"/>
          <p:cNvSpPr>
            <a:spLocks noChangeArrowheads="1"/>
          </p:cNvSpPr>
          <p:nvPr/>
        </p:nvSpPr>
        <p:spPr bwMode="auto">
          <a:xfrm>
            <a:off x="1268413" y="3763963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56" name="Line 28"/>
          <p:cNvSpPr>
            <a:spLocks noChangeShapeType="1"/>
          </p:cNvSpPr>
          <p:nvPr/>
        </p:nvSpPr>
        <p:spPr bwMode="auto">
          <a:xfrm flipH="1">
            <a:off x="1433513" y="3825875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57" name="Line 29"/>
          <p:cNvSpPr>
            <a:spLocks noChangeShapeType="1"/>
          </p:cNvSpPr>
          <p:nvPr/>
        </p:nvSpPr>
        <p:spPr bwMode="auto">
          <a:xfrm>
            <a:off x="6896100" y="1825625"/>
            <a:ext cx="0" cy="2292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58" name="Rectangle 30"/>
          <p:cNvSpPr>
            <a:spLocks noChangeArrowheads="1"/>
          </p:cNvSpPr>
          <p:nvPr/>
        </p:nvSpPr>
        <p:spPr bwMode="auto">
          <a:xfrm>
            <a:off x="6867525" y="1797050"/>
            <a:ext cx="57150" cy="55563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59" name="Rectangle 31"/>
          <p:cNvSpPr>
            <a:spLocks noChangeArrowheads="1"/>
          </p:cNvSpPr>
          <p:nvPr/>
        </p:nvSpPr>
        <p:spPr bwMode="auto">
          <a:xfrm>
            <a:off x="6867525" y="4090988"/>
            <a:ext cx="57150" cy="5556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60" name="Rectangle 32"/>
          <p:cNvSpPr>
            <a:spLocks noChangeArrowheads="1"/>
          </p:cNvSpPr>
          <p:nvPr/>
        </p:nvSpPr>
        <p:spPr bwMode="auto">
          <a:xfrm>
            <a:off x="6867525" y="22082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61" name="Rectangle 33"/>
          <p:cNvSpPr>
            <a:spLocks noChangeArrowheads="1"/>
          </p:cNvSpPr>
          <p:nvPr/>
        </p:nvSpPr>
        <p:spPr bwMode="auto">
          <a:xfrm>
            <a:off x="7107238" y="2173288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62" name="Line 34"/>
          <p:cNvSpPr>
            <a:spLocks noChangeShapeType="1"/>
          </p:cNvSpPr>
          <p:nvPr/>
        </p:nvSpPr>
        <p:spPr bwMode="auto">
          <a:xfrm>
            <a:off x="6931025" y="2235200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63" name="Rectangle 35"/>
          <p:cNvSpPr>
            <a:spLocks noChangeArrowheads="1"/>
          </p:cNvSpPr>
          <p:nvPr/>
        </p:nvSpPr>
        <p:spPr bwMode="auto">
          <a:xfrm>
            <a:off x="6867525" y="26527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64" name="Rectangle 36"/>
          <p:cNvSpPr>
            <a:spLocks noChangeArrowheads="1"/>
          </p:cNvSpPr>
          <p:nvPr/>
        </p:nvSpPr>
        <p:spPr bwMode="auto">
          <a:xfrm>
            <a:off x="6526213" y="2619375"/>
            <a:ext cx="158750" cy="1571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65" name="Line 37"/>
          <p:cNvSpPr>
            <a:spLocks noChangeShapeType="1"/>
          </p:cNvSpPr>
          <p:nvPr/>
        </p:nvSpPr>
        <p:spPr bwMode="auto">
          <a:xfrm>
            <a:off x="6691313" y="2681288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66" name="Rectangle 38"/>
          <p:cNvSpPr>
            <a:spLocks noChangeArrowheads="1"/>
          </p:cNvSpPr>
          <p:nvPr/>
        </p:nvSpPr>
        <p:spPr bwMode="auto">
          <a:xfrm>
            <a:off x="6867525" y="3132138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67" name="Rectangle 39"/>
          <p:cNvSpPr>
            <a:spLocks noChangeArrowheads="1"/>
          </p:cNvSpPr>
          <p:nvPr/>
        </p:nvSpPr>
        <p:spPr bwMode="auto">
          <a:xfrm>
            <a:off x="7107238" y="3097213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68" name="Line 40"/>
          <p:cNvSpPr>
            <a:spLocks noChangeShapeType="1"/>
          </p:cNvSpPr>
          <p:nvPr/>
        </p:nvSpPr>
        <p:spPr bwMode="auto">
          <a:xfrm>
            <a:off x="6931025" y="3160713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69" name="Rectangle 41"/>
          <p:cNvSpPr>
            <a:spLocks noChangeArrowheads="1"/>
          </p:cNvSpPr>
          <p:nvPr/>
        </p:nvSpPr>
        <p:spPr bwMode="auto">
          <a:xfrm>
            <a:off x="6867525" y="3540125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70" name="Line 42"/>
          <p:cNvSpPr>
            <a:spLocks noChangeShapeType="1"/>
          </p:cNvSpPr>
          <p:nvPr/>
        </p:nvSpPr>
        <p:spPr bwMode="auto">
          <a:xfrm>
            <a:off x="2416175" y="4106863"/>
            <a:ext cx="0" cy="1831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71" name="Rectangle 43"/>
          <p:cNvSpPr>
            <a:spLocks noChangeArrowheads="1"/>
          </p:cNvSpPr>
          <p:nvPr/>
        </p:nvSpPr>
        <p:spPr bwMode="auto">
          <a:xfrm>
            <a:off x="2387600" y="5911850"/>
            <a:ext cx="57150" cy="55563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72" name="Rectangle 44"/>
          <p:cNvSpPr>
            <a:spLocks noChangeArrowheads="1"/>
          </p:cNvSpPr>
          <p:nvPr/>
        </p:nvSpPr>
        <p:spPr bwMode="auto">
          <a:xfrm>
            <a:off x="2387600" y="4473575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73" name="Line 45"/>
          <p:cNvSpPr>
            <a:spLocks noChangeShapeType="1"/>
          </p:cNvSpPr>
          <p:nvPr/>
        </p:nvSpPr>
        <p:spPr bwMode="auto">
          <a:xfrm flipH="1">
            <a:off x="2451100" y="4502150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74" name="Rectangle 46"/>
          <p:cNvSpPr>
            <a:spLocks noChangeArrowheads="1"/>
          </p:cNvSpPr>
          <p:nvPr/>
        </p:nvSpPr>
        <p:spPr bwMode="auto">
          <a:xfrm>
            <a:off x="2387600" y="4953000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75" name="Rectangle 47"/>
          <p:cNvSpPr>
            <a:spLocks noChangeArrowheads="1"/>
          </p:cNvSpPr>
          <p:nvPr/>
        </p:nvSpPr>
        <p:spPr bwMode="auto">
          <a:xfrm>
            <a:off x="2046288" y="4918075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76" name="Line 48"/>
          <p:cNvSpPr>
            <a:spLocks noChangeShapeType="1"/>
          </p:cNvSpPr>
          <p:nvPr/>
        </p:nvSpPr>
        <p:spPr bwMode="auto">
          <a:xfrm flipH="1">
            <a:off x="2211388" y="4981575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77" name="Rectangle 49"/>
          <p:cNvSpPr>
            <a:spLocks noChangeArrowheads="1"/>
          </p:cNvSpPr>
          <p:nvPr/>
        </p:nvSpPr>
        <p:spPr bwMode="auto">
          <a:xfrm>
            <a:off x="2387600" y="5467350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78" name="Rectangle 50"/>
          <p:cNvSpPr>
            <a:spLocks noChangeArrowheads="1"/>
          </p:cNvSpPr>
          <p:nvPr/>
        </p:nvSpPr>
        <p:spPr bwMode="auto">
          <a:xfrm>
            <a:off x="2046288" y="5432425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79" name="Line 51"/>
          <p:cNvSpPr>
            <a:spLocks noChangeShapeType="1"/>
          </p:cNvSpPr>
          <p:nvPr/>
        </p:nvSpPr>
        <p:spPr bwMode="auto">
          <a:xfrm flipH="1">
            <a:off x="2211388" y="5494338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80" name="Rectangle 52"/>
          <p:cNvSpPr>
            <a:spLocks noChangeArrowheads="1"/>
          </p:cNvSpPr>
          <p:nvPr/>
        </p:nvSpPr>
        <p:spPr bwMode="auto">
          <a:xfrm>
            <a:off x="2387600" y="4075113"/>
            <a:ext cx="57150" cy="5556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81" name="Rectangle 53"/>
          <p:cNvSpPr>
            <a:spLocks noChangeArrowheads="1"/>
          </p:cNvSpPr>
          <p:nvPr/>
        </p:nvSpPr>
        <p:spPr bwMode="auto">
          <a:xfrm>
            <a:off x="6199188" y="3857625"/>
            <a:ext cx="55562" cy="571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82" name="Oval 54"/>
          <p:cNvSpPr>
            <a:spLocks noChangeArrowheads="1"/>
          </p:cNvSpPr>
          <p:nvPr/>
        </p:nvSpPr>
        <p:spPr bwMode="auto">
          <a:xfrm>
            <a:off x="6111875" y="3446463"/>
            <a:ext cx="2159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83" name="Line 55"/>
          <p:cNvSpPr>
            <a:spLocks noChangeShapeType="1"/>
          </p:cNvSpPr>
          <p:nvPr/>
        </p:nvSpPr>
        <p:spPr bwMode="auto">
          <a:xfrm>
            <a:off x="6224588" y="3681413"/>
            <a:ext cx="0" cy="169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84" name="Line 56"/>
          <p:cNvSpPr>
            <a:spLocks noChangeShapeType="1"/>
          </p:cNvSpPr>
          <p:nvPr/>
        </p:nvSpPr>
        <p:spPr bwMode="auto">
          <a:xfrm>
            <a:off x="6346825" y="3560763"/>
            <a:ext cx="511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85" name="Rectangle 57"/>
          <p:cNvSpPr>
            <a:spLocks noChangeArrowheads="1"/>
          </p:cNvSpPr>
          <p:nvPr/>
        </p:nvSpPr>
        <p:spPr bwMode="auto">
          <a:xfrm>
            <a:off x="2209800" y="3857625"/>
            <a:ext cx="55563" cy="571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86" name="Oval 58"/>
          <p:cNvSpPr>
            <a:spLocks noChangeArrowheads="1"/>
          </p:cNvSpPr>
          <p:nvPr/>
        </p:nvSpPr>
        <p:spPr bwMode="auto">
          <a:xfrm>
            <a:off x="2122488" y="3446463"/>
            <a:ext cx="2159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87" name="Line 59"/>
          <p:cNvSpPr>
            <a:spLocks noChangeShapeType="1"/>
          </p:cNvSpPr>
          <p:nvPr/>
        </p:nvSpPr>
        <p:spPr bwMode="auto">
          <a:xfrm>
            <a:off x="2235200" y="3681413"/>
            <a:ext cx="0" cy="169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88" name="Rectangle 60"/>
          <p:cNvSpPr>
            <a:spLocks noChangeArrowheads="1"/>
          </p:cNvSpPr>
          <p:nvPr/>
        </p:nvSpPr>
        <p:spPr bwMode="auto">
          <a:xfrm>
            <a:off x="1609725" y="3500438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89" name="Line 61"/>
          <p:cNvSpPr>
            <a:spLocks noChangeShapeType="1"/>
          </p:cNvSpPr>
          <p:nvPr/>
        </p:nvSpPr>
        <p:spPr bwMode="auto">
          <a:xfrm>
            <a:off x="1677988" y="3524250"/>
            <a:ext cx="441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90" name="Oval 62"/>
          <p:cNvSpPr>
            <a:spLocks noChangeArrowheads="1"/>
          </p:cNvSpPr>
          <p:nvPr/>
        </p:nvSpPr>
        <p:spPr bwMode="auto">
          <a:xfrm>
            <a:off x="2633663" y="4398963"/>
            <a:ext cx="2159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91" name="Rectangle 63"/>
          <p:cNvSpPr>
            <a:spLocks noChangeArrowheads="1"/>
          </p:cNvSpPr>
          <p:nvPr/>
        </p:nvSpPr>
        <p:spPr bwMode="auto">
          <a:xfrm>
            <a:off x="5961063" y="4997450"/>
            <a:ext cx="706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Host</a:t>
            </a:r>
          </a:p>
        </p:txBody>
      </p:sp>
      <p:sp>
        <p:nvSpPr>
          <p:cNvPr id="252992" name="Line 64"/>
          <p:cNvSpPr>
            <a:spLocks noChangeShapeType="1"/>
          </p:cNvSpPr>
          <p:nvPr/>
        </p:nvSpPr>
        <p:spPr bwMode="auto">
          <a:xfrm flipH="1" flipV="1">
            <a:off x="5762625" y="4381500"/>
            <a:ext cx="428625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93" name="Rectangle 65"/>
          <p:cNvSpPr>
            <a:spLocks noChangeArrowheads="1"/>
          </p:cNvSpPr>
          <p:nvPr/>
        </p:nvSpPr>
        <p:spPr bwMode="auto">
          <a:xfrm>
            <a:off x="2622550" y="2487613"/>
            <a:ext cx="1228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Repeater</a:t>
            </a:r>
          </a:p>
        </p:txBody>
      </p:sp>
      <p:sp>
        <p:nvSpPr>
          <p:cNvPr id="252994" name="Line 66"/>
          <p:cNvSpPr>
            <a:spLocks noChangeShapeType="1"/>
          </p:cNvSpPr>
          <p:nvPr/>
        </p:nvSpPr>
        <p:spPr bwMode="auto">
          <a:xfrm flipH="1">
            <a:off x="2381250" y="2905125"/>
            <a:ext cx="547688" cy="500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995" name="Rectangle 67"/>
          <p:cNvSpPr>
            <a:spLocks noChangeArrowheads="1"/>
          </p:cNvSpPr>
          <p:nvPr/>
        </p:nvSpPr>
        <p:spPr bwMode="auto">
          <a:xfrm>
            <a:off x="3692525" y="5715000"/>
            <a:ext cx="1157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Ethernet</a:t>
            </a:r>
          </a:p>
          <a:p>
            <a:pPr eaLnBrk="0" hangingPunct="0"/>
            <a:r>
              <a:rPr lang="en-US" sz="2000"/>
              <a:t>segment</a:t>
            </a:r>
          </a:p>
        </p:txBody>
      </p:sp>
      <p:sp>
        <p:nvSpPr>
          <p:cNvPr id="252996" name="Line 68"/>
          <p:cNvSpPr>
            <a:spLocks noChangeShapeType="1"/>
          </p:cNvSpPr>
          <p:nvPr/>
        </p:nvSpPr>
        <p:spPr bwMode="auto">
          <a:xfrm flipH="1" flipV="1">
            <a:off x="2524125" y="5262563"/>
            <a:ext cx="1190625" cy="727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88F4-E631-4A4D-82DA-19CAE9332F8E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 Ethernet Physical Layer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Transceiver</a:t>
            </a:r>
          </a:p>
          <a:p>
            <a:r>
              <a:rPr lang="en-US"/>
              <a:t>Transceiver Cable</a:t>
            </a:r>
          </a:p>
          <a:p>
            <a:pPr lvl="1"/>
            <a:r>
              <a:rPr lang="en-US"/>
              <a:t>4 Twisted Pairs</a:t>
            </a:r>
          </a:p>
          <a:p>
            <a:pPr lvl="1"/>
            <a:r>
              <a:rPr lang="en-US"/>
              <a:t>15 Pin Connectors</a:t>
            </a:r>
          </a:p>
          <a:p>
            <a:r>
              <a:rPr lang="en-US"/>
              <a:t>Channel Logic</a:t>
            </a:r>
          </a:p>
          <a:p>
            <a:pPr lvl="1"/>
            <a:r>
              <a:rPr lang="en-US"/>
              <a:t>Manchester Phase Encoding</a:t>
            </a:r>
          </a:p>
          <a:p>
            <a:pPr lvl="1"/>
            <a:r>
              <a:rPr lang="en-US"/>
              <a:t>64-bit preamble for synchronization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C67CB-3766-46CB-9AFA-7D140E9FD9F8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Ethernet Cabling Options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2600"/>
              <a:t>10Base5: Thick Coax</a:t>
            </a:r>
          </a:p>
          <a:p>
            <a:r>
              <a:rPr lang="en-US" sz="2600"/>
              <a:t>10Base2: Thin Coax (“cheapernet”)</a:t>
            </a:r>
          </a:p>
          <a:p>
            <a:r>
              <a:rPr lang="en-US" sz="2600"/>
              <a:t>10Base-T: Twisted Pair</a:t>
            </a:r>
          </a:p>
          <a:p>
            <a:r>
              <a:rPr lang="en-US" sz="2600"/>
              <a:t>10Base-F: Fiber optic</a:t>
            </a:r>
          </a:p>
          <a:p>
            <a:r>
              <a:rPr lang="en-US" sz="2600"/>
              <a:t>Each cabling option carries with it a different set of physical layer constraints (e.g., max. segment size, nodes/segment, etc.)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C77FD-7740-4FBE-A6BF-293BA7D0A21D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Ethernet Physical Configuration</a:t>
            </a:r>
            <a:endParaRPr lang="en-US" sz="350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For thick coaxial cable</a:t>
            </a:r>
          </a:p>
          <a:p>
            <a:pPr lvl="1"/>
            <a:r>
              <a:rPr lang="en-US"/>
              <a:t>Segments of 500 meters maximum</a:t>
            </a:r>
          </a:p>
          <a:p>
            <a:pPr lvl="1"/>
            <a:r>
              <a:rPr lang="en-US"/>
              <a:t>Maximum total cable length of 1500 meters between any two transceivers</a:t>
            </a:r>
          </a:p>
          <a:p>
            <a:pPr lvl="1"/>
            <a:r>
              <a:rPr lang="en-US"/>
              <a:t>Maximum of 2 repeaters in any path</a:t>
            </a:r>
          </a:p>
          <a:p>
            <a:pPr lvl="1"/>
            <a:r>
              <a:rPr lang="en-US"/>
              <a:t>Maximum of 100 transceivers per segment</a:t>
            </a:r>
          </a:p>
          <a:p>
            <a:pPr lvl="1"/>
            <a:r>
              <a:rPr lang="en-US"/>
              <a:t>Transceivers placed only at 2.5 meter marks on cable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64056-9A77-41C5-984D-B87FEA7E2089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Manchester Encoding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16100" y="4170363"/>
            <a:ext cx="5753100" cy="1552575"/>
          </a:xfrm>
          <a:noFill/>
          <a:ln/>
        </p:spPr>
        <p:txBody>
          <a:bodyPr lIns="92075" tIns="46038" rIns="92075" bIns="46038"/>
          <a:lstStyle/>
          <a:p>
            <a:r>
              <a:rPr lang="en-US" sz="2600"/>
              <a:t>1 bit = high/low voltage signal</a:t>
            </a:r>
          </a:p>
          <a:p>
            <a:r>
              <a:rPr lang="en-US" sz="2600"/>
              <a:t>0 bit = low/high voltage signal</a:t>
            </a:r>
          </a:p>
        </p:txBody>
      </p:sp>
      <p:sp>
        <p:nvSpPr>
          <p:cNvPr id="257028" name="Freeform 4"/>
          <p:cNvSpPr>
            <a:spLocks/>
          </p:cNvSpPr>
          <p:nvPr/>
        </p:nvSpPr>
        <p:spPr bwMode="auto">
          <a:xfrm flipV="1">
            <a:off x="3048000" y="2895600"/>
            <a:ext cx="4192588" cy="611188"/>
          </a:xfrm>
          <a:custGeom>
            <a:avLst/>
            <a:gdLst/>
            <a:ahLst/>
            <a:cxnLst>
              <a:cxn ang="0">
                <a:pos x="0" y="384"/>
              </a:cxn>
              <a:cxn ang="0">
                <a:pos x="240" y="384"/>
              </a:cxn>
              <a:cxn ang="0">
                <a:pos x="240" y="0"/>
              </a:cxn>
              <a:cxn ang="0">
                <a:pos x="720" y="0"/>
              </a:cxn>
              <a:cxn ang="0">
                <a:pos x="720" y="384"/>
              </a:cxn>
              <a:cxn ang="0">
                <a:pos x="1200" y="384"/>
              </a:cxn>
              <a:cxn ang="0">
                <a:pos x="1200" y="0"/>
              </a:cxn>
              <a:cxn ang="0">
                <a:pos x="1392" y="0"/>
              </a:cxn>
              <a:cxn ang="0">
                <a:pos x="1392" y="384"/>
              </a:cxn>
              <a:cxn ang="0">
                <a:pos x="1584" y="384"/>
              </a:cxn>
              <a:cxn ang="0">
                <a:pos x="1584" y="0"/>
              </a:cxn>
              <a:cxn ang="0">
                <a:pos x="2064" y="0"/>
              </a:cxn>
              <a:cxn ang="0">
                <a:pos x="2064" y="384"/>
              </a:cxn>
              <a:cxn ang="0">
                <a:pos x="2256" y="384"/>
              </a:cxn>
              <a:cxn ang="0">
                <a:pos x="2256" y="0"/>
              </a:cxn>
              <a:cxn ang="0">
                <a:pos x="2448" y="0"/>
              </a:cxn>
              <a:cxn ang="0">
                <a:pos x="2448" y="384"/>
              </a:cxn>
              <a:cxn ang="0">
                <a:pos x="2640" y="384"/>
              </a:cxn>
            </a:cxnLst>
            <a:rect l="0" t="0" r="r" b="b"/>
            <a:pathLst>
              <a:path w="2641" h="385">
                <a:moveTo>
                  <a:pt x="0" y="384"/>
                </a:moveTo>
                <a:lnTo>
                  <a:pt x="240" y="384"/>
                </a:lnTo>
                <a:lnTo>
                  <a:pt x="240" y="0"/>
                </a:lnTo>
                <a:lnTo>
                  <a:pt x="720" y="0"/>
                </a:lnTo>
                <a:lnTo>
                  <a:pt x="720" y="384"/>
                </a:lnTo>
                <a:lnTo>
                  <a:pt x="1200" y="384"/>
                </a:lnTo>
                <a:lnTo>
                  <a:pt x="1200" y="0"/>
                </a:lnTo>
                <a:lnTo>
                  <a:pt x="1392" y="0"/>
                </a:lnTo>
                <a:lnTo>
                  <a:pt x="1392" y="384"/>
                </a:lnTo>
                <a:lnTo>
                  <a:pt x="1584" y="384"/>
                </a:lnTo>
                <a:lnTo>
                  <a:pt x="1584" y="0"/>
                </a:lnTo>
                <a:lnTo>
                  <a:pt x="2064" y="0"/>
                </a:lnTo>
                <a:lnTo>
                  <a:pt x="2064" y="384"/>
                </a:lnTo>
                <a:lnTo>
                  <a:pt x="2256" y="384"/>
                </a:lnTo>
                <a:lnTo>
                  <a:pt x="2256" y="0"/>
                </a:lnTo>
                <a:lnTo>
                  <a:pt x="2448" y="0"/>
                </a:lnTo>
                <a:lnTo>
                  <a:pt x="2448" y="384"/>
                </a:lnTo>
                <a:lnTo>
                  <a:pt x="2640" y="384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7029" name="Line 5"/>
          <p:cNvSpPr>
            <a:spLocks noChangeShapeType="1"/>
          </p:cNvSpPr>
          <p:nvPr/>
        </p:nvSpPr>
        <p:spPr bwMode="auto">
          <a:xfrm>
            <a:off x="3048000" y="2362200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030" name="Line 6"/>
          <p:cNvSpPr>
            <a:spLocks noChangeShapeType="1"/>
          </p:cNvSpPr>
          <p:nvPr/>
        </p:nvSpPr>
        <p:spPr bwMode="auto">
          <a:xfrm>
            <a:off x="3810000" y="2362200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031" name="Line 7"/>
          <p:cNvSpPr>
            <a:spLocks noChangeShapeType="1"/>
          </p:cNvSpPr>
          <p:nvPr/>
        </p:nvSpPr>
        <p:spPr bwMode="auto">
          <a:xfrm>
            <a:off x="4572000" y="2362200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032" name="Line 8"/>
          <p:cNvSpPr>
            <a:spLocks noChangeShapeType="1"/>
          </p:cNvSpPr>
          <p:nvPr/>
        </p:nvSpPr>
        <p:spPr bwMode="auto">
          <a:xfrm>
            <a:off x="5257800" y="2362200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033" name="Line 9"/>
          <p:cNvSpPr>
            <a:spLocks noChangeShapeType="1"/>
          </p:cNvSpPr>
          <p:nvPr/>
        </p:nvSpPr>
        <p:spPr bwMode="auto">
          <a:xfrm>
            <a:off x="5943600" y="2362200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034" name="Line 10"/>
          <p:cNvSpPr>
            <a:spLocks noChangeShapeType="1"/>
          </p:cNvSpPr>
          <p:nvPr/>
        </p:nvSpPr>
        <p:spPr bwMode="auto">
          <a:xfrm>
            <a:off x="6629400" y="2362200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035" name="Line 11"/>
          <p:cNvSpPr>
            <a:spLocks noChangeShapeType="1"/>
          </p:cNvSpPr>
          <p:nvPr/>
        </p:nvSpPr>
        <p:spPr bwMode="auto">
          <a:xfrm>
            <a:off x="7239000" y="2362200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036" name="Rectangle 12"/>
          <p:cNvSpPr>
            <a:spLocks noChangeArrowheads="1"/>
          </p:cNvSpPr>
          <p:nvPr/>
        </p:nvSpPr>
        <p:spPr bwMode="auto">
          <a:xfrm>
            <a:off x="3260725" y="2011363"/>
            <a:ext cx="3825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1         0        1        1        0       0</a:t>
            </a:r>
          </a:p>
        </p:txBody>
      </p:sp>
      <p:sp>
        <p:nvSpPr>
          <p:cNvPr id="257037" name="Rectangle 13"/>
          <p:cNvSpPr>
            <a:spLocks noChangeArrowheads="1"/>
          </p:cNvSpPr>
          <p:nvPr/>
        </p:nvSpPr>
        <p:spPr bwMode="auto">
          <a:xfrm>
            <a:off x="1355725" y="2011363"/>
            <a:ext cx="15652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Data stream</a:t>
            </a:r>
          </a:p>
          <a:p>
            <a:pPr eaLnBrk="0" hangingPunct="0"/>
            <a:endParaRPr lang="en-US" sz="2000"/>
          </a:p>
          <a:p>
            <a:pPr eaLnBrk="0" hangingPunct="0"/>
            <a:endParaRPr lang="en-US" sz="2000"/>
          </a:p>
          <a:p>
            <a:pPr eaLnBrk="0" hangingPunct="0"/>
            <a:r>
              <a:rPr lang="en-US" sz="2000"/>
              <a:t>Encoded</a:t>
            </a:r>
          </a:p>
          <a:p>
            <a:pPr eaLnBrk="0" hangingPunct="0"/>
            <a:r>
              <a:rPr lang="en-US" sz="2000"/>
              <a:t>bit pattern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DAFE-7424-4FA9-9F28-864E821DD120}" type="slidenum">
              <a:rPr lang="en-US" altLang="en-US"/>
              <a:pPr/>
              <a:t>49</a:t>
            </a:fld>
            <a:endParaRPr lang="en-US" altLang="en-US"/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Differential Manchester Encoding</a:t>
            </a:r>
          </a:p>
        </p:txBody>
      </p:sp>
      <p:sp>
        <p:nvSpPr>
          <p:cNvPr id="280579" name="Line 3"/>
          <p:cNvSpPr>
            <a:spLocks noChangeShapeType="1"/>
          </p:cNvSpPr>
          <p:nvPr/>
        </p:nvSpPr>
        <p:spPr bwMode="auto">
          <a:xfrm>
            <a:off x="1981200" y="20574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0580" name="Line 4"/>
          <p:cNvSpPr>
            <a:spLocks noChangeShapeType="1"/>
          </p:cNvSpPr>
          <p:nvPr/>
        </p:nvSpPr>
        <p:spPr bwMode="auto">
          <a:xfrm>
            <a:off x="2819400" y="20574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0581" name="Line 5"/>
          <p:cNvSpPr>
            <a:spLocks noChangeShapeType="1"/>
          </p:cNvSpPr>
          <p:nvPr/>
        </p:nvSpPr>
        <p:spPr bwMode="auto">
          <a:xfrm>
            <a:off x="2819400" y="20574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0582" name="Line 6"/>
          <p:cNvSpPr>
            <a:spLocks noChangeShapeType="1"/>
          </p:cNvSpPr>
          <p:nvPr/>
        </p:nvSpPr>
        <p:spPr bwMode="auto">
          <a:xfrm>
            <a:off x="3657600" y="20574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0583" name="Line 7"/>
          <p:cNvSpPr>
            <a:spLocks noChangeShapeType="1"/>
          </p:cNvSpPr>
          <p:nvPr/>
        </p:nvSpPr>
        <p:spPr bwMode="auto">
          <a:xfrm>
            <a:off x="3657600" y="20574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0584" name="Line 8"/>
          <p:cNvSpPr>
            <a:spLocks noChangeShapeType="1"/>
          </p:cNvSpPr>
          <p:nvPr/>
        </p:nvSpPr>
        <p:spPr bwMode="auto">
          <a:xfrm>
            <a:off x="4495800" y="20574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0585" name="Line 9"/>
          <p:cNvSpPr>
            <a:spLocks noChangeShapeType="1"/>
          </p:cNvSpPr>
          <p:nvPr/>
        </p:nvSpPr>
        <p:spPr bwMode="auto">
          <a:xfrm>
            <a:off x="4495800" y="20574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0586" name="Line 10"/>
          <p:cNvSpPr>
            <a:spLocks noChangeShapeType="1"/>
          </p:cNvSpPr>
          <p:nvPr/>
        </p:nvSpPr>
        <p:spPr bwMode="auto">
          <a:xfrm>
            <a:off x="5334000" y="20574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0587" name="Line 11"/>
          <p:cNvSpPr>
            <a:spLocks noChangeShapeType="1"/>
          </p:cNvSpPr>
          <p:nvPr/>
        </p:nvSpPr>
        <p:spPr bwMode="auto">
          <a:xfrm>
            <a:off x="5334000" y="20574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0588" name="Line 12"/>
          <p:cNvSpPr>
            <a:spLocks noChangeShapeType="1"/>
          </p:cNvSpPr>
          <p:nvPr/>
        </p:nvSpPr>
        <p:spPr bwMode="auto">
          <a:xfrm>
            <a:off x="6172200" y="20574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0589" name="Freeform 13"/>
          <p:cNvSpPr>
            <a:spLocks/>
          </p:cNvSpPr>
          <p:nvPr/>
        </p:nvSpPr>
        <p:spPr bwMode="auto">
          <a:xfrm>
            <a:off x="1981200" y="2819400"/>
            <a:ext cx="4192588" cy="5349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8" y="0"/>
              </a:cxn>
              <a:cxn ang="0">
                <a:pos x="288" y="336"/>
              </a:cxn>
              <a:cxn ang="0">
                <a:pos x="528" y="336"/>
              </a:cxn>
              <a:cxn ang="0">
                <a:pos x="528" y="0"/>
              </a:cxn>
              <a:cxn ang="0">
                <a:pos x="816" y="0"/>
              </a:cxn>
              <a:cxn ang="0">
                <a:pos x="816" y="336"/>
              </a:cxn>
              <a:cxn ang="0">
                <a:pos x="1056" y="336"/>
              </a:cxn>
              <a:cxn ang="0">
                <a:pos x="1056" y="0"/>
              </a:cxn>
              <a:cxn ang="0">
                <a:pos x="1296" y="0"/>
              </a:cxn>
              <a:cxn ang="0">
                <a:pos x="1344" y="0"/>
              </a:cxn>
              <a:cxn ang="0">
                <a:pos x="1344" y="336"/>
              </a:cxn>
              <a:cxn ang="0">
                <a:pos x="1872" y="336"/>
              </a:cxn>
              <a:cxn ang="0">
                <a:pos x="1872" y="0"/>
              </a:cxn>
              <a:cxn ang="0">
                <a:pos x="2400" y="0"/>
              </a:cxn>
              <a:cxn ang="0">
                <a:pos x="2400" y="336"/>
              </a:cxn>
              <a:cxn ang="0">
                <a:pos x="2640" y="336"/>
              </a:cxn>
            </a:cxnLst>
            <a:rect l="0" t="0" r="r" b="b"/>
            <a:pathLst>
              <a:path w="2641" h="337">
                <a:moveTo>
                  <a:pt x="0" y="0"/>
                </a:moveTo>
                <a:lnTo>
                  <a:pt x="288" y="0"/>
                </a:lnTo>
                <a:lnTo>
                  <a:pt x="288" y="336"/>
                </a:lnTo>
                <a:lnTo>
                  <a:pt x="528" y="336"/>
                </a:lnTo>
                <a:lnTo>
                  <a:pt x="528" y="0"/>
                </a:lnTo>
                <a:lnTo>
                  <a:pt x="816" y="0"/>
                </a:lnTo>
                <a:lnTo>
                  <a:pt x="816" y="336"/>
                </a:lnTo>
                <a:lnTo>
                  <a:pt x="1056" y="336"/>
                </a:lnTo>
                <a:lnTo>
                  <a:pt x="1056" y="0"/>
                </a:lnTo>
                <a:lnTo>
                  <a:pt x="1296" y="0"/>
                </a:lnTo>
                <a:lnTo>
                  <a:pt x="1344" y="0"/>
                </a:lnTo>
                <a:lnTo>
                  <a:pt x="1344" y="336"/>
                </a:lnTo>
                <a:lnTo>
                  <a:pt x="1872" y="336"/>
                </a:lnTo>
                <a:lnTo>
                  <a:pt x="1872" y="0"/>
                </a:lnTo>
                <a:lnTo>
                  <a:pt x="2400" y="0"/>
                </a:lnTo>
                <a:lnTo>
                  <a:pt x="2400" y="336"/>
                </a:lnTo>
                <a:lnTo>
                  <a:pt x="2640" y="336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590" name="Rectangle 14"/>
          <p:cNvSpPr>
            <a:spLocks noChangeArrowheads="1"/>
          </p:cNvSpPr>
          <p:nvPr/>
        </p:nvSpPr>
        <p:spPr bwMode="auto">
          <a:xfrm>
            <a:off x="2193925" y="1858963"/>
            <a:ext cx="3684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1           0          0          1         1</a:t>
            </a:r>
          </a:p>
        </p:txBody>
      </p:sp>
      <p:sp>
        <p:nvSpPr>
          <p:cNvPr id="280591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609600" y="4038600"/>
            <a:ext cx="7848600" cy="22860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80000"/>
              </a:lnSpc>
            </a:pPr>
            <a:r>
              <a:rPr lang="en-US" sz="2200"/>
              <a:t>Transitions take place at midpoint of interval</a:t>
            </a:r>
          </a:p>
          <a:p>
            <a:pPr>
              <a:lnSpc>
                <a:spcPct val="80000"/>
              </a:lnSpc>
            </a:pPr>
            <a:r>
              <a:rPr lang="en-US" sz="2200"/>
              <a:t>1 bit: the initial half of the bit interval carries the same polarity as the second half of the previous interval</a:t>
            </a:r>
          </a:p>
          <a:p>
            <a:pPr>
              <a:lnSpc>
                <a:spcPct val="80000"/>
              </a:lnSpc>
            </a:pPr>
            <a:r>
              <a:rPr lang="en-US" sz="2200"/>
              <a:t>0 bit: a transition takes place at both the beginning and the middle of the bit interval</a:t>
            </a:r>
          </a:p>
          <a:p>
            <a:pPr>
              <a:lnSpc>
                <a:spcPct val="80000"/>
              </a:lnSpc>
            </a:pPr>
            <a:r>
              <a:rPr lang="en-US" sz="2200"/>
              <a:t>Differential Manchester is more efficient than standard Manchester encoding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4947-0C93-427B-9E0B-980C3654F10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Contention Access </a:t>
            </a:r>
            <a:r>
              <a:rPr lang="en-US" sz="3000" i="1"/>
              <a:t>(cont’d)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Disadvantages:</a:t>
            </a:r>
          </a:p>
          <a:p>
            <a:pPr lvl="1"/>
            <a:r>
              <a:rPr lang="en-US"/>
              <a:t>Can not be certain who will acquire the media/channel </a:t>
            </a:r>
          </a:p>
          <a:p>
            <a:pPr lvl="1"/>
            <a:r>
              <a:rPr lang="en-US"/>
              <a:t>Low channel efficiency with a large number of hosts</a:t>
            </a:r>
          </a:p>
          <a:p>
            <a:pPr lvl="1"/>
            <a:r>
              <a:rPr lang="en-US"/>
              <a:t>Not good for continuous traffic (e.g., voice)</a:t>
            </a:r>
          </a:p>
          <a:p>
            <a:pPr lvl="1"/>
            <a:r>
              <a:rPr lang="en-US"/>
              <a:t>Cannot support priority traffic</a:t>
            </a:r>
          </a:p>
          <a:p>
            <a:pPr lvl="1"/>
            <a:r>
              <a:rPr lang="en-US"/>
              <a:t>High variance in transmission delays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8CF6B-71CC-4E8F-995D-8B825E55A081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Ethernet Synchronization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2600"/>
              <a:t>64-bit frame preamble used to synchronize reception</a:t>
            </a:r>
          </a:p>
          <a:p>
            <a:r>
              <a:rPr lang="en-US" sz="2600"/>
              <a:t>7 bytes of 10101010 followed by a byte containing 10101011</a:t>
            </a:r>
          </a:p>
          <a:p>
            <a:r>
              <a:rPr lang="en-US" sz="2600"/>
              <a:t>Manchester encoded, the preamble appears like a sine wave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94FE-03D2-4545-9ACE-96B4834D5269}" type="slidenum">
              <a:rPr lang="en-US" altLang="en-US"/>
              <a:pPr/>
              <a:t>51</a:t>
            </a:fld>
            <a:endParaRPr lang="en-US" altLang="en-US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 Ethernet: MAC Layer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Data encapsulation</a:t>
            </a:r>
          </a:p>
          <a:p>
            <a:pPr lvl="1"/>
            <a:r>
              <a:rPr lang="en-US"/>
              <a:t>Frame Format</a:t>
            </a:r>
          </a:p>
          <a:p>
            <a:pPr lvl="1"/>
            <a:r>
              <a:rPr lang="en-US"/>
              <a:t>Addressing</a:t>
            </a:r>
          </a:p>
          <a:p>
            <a:pPr lvl="1"/>
            <a:r>
              <a:rPr lang="en-US"/>
              <a:t>Error Detection</a:t>
            </a:r>
          </a:p>
          <a:p>
            <a:r>
              <a:rPr lang="en-US"/>
              <a:t>Link Management</a:t>
            </a:r>
          </a:p>
          <a:p>
            <a:pPr lvl="1"/>
            <a:r>
              <a:rPr lang="en-US"/>
              <a:t>CSMA/CD</a:t>
            </a:r>
          </a:p>
          <a:p>
            <a:pPr lvl="1"/>
            <a:r>
              <a:rPr lang="en-US"/>
              <a:t>Backoff Algorithm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B4C4-4DC7-4BED-8D09-C13FC3C3324C}" type="slidenum">
              <a:rPr lang="en-US" altLang="en-US"/>
              <a:pPr/>
              <a:t>52</a:t>
            </a:fld>
            <a:endParaRPr lang="en-US" altLang="en-US"/>
          </a:p>
        </p:txBody>
      </p:sp>
      <p:sp>
        <p:nvSpPr>
          <p:cNvPr id="261122" name="Rectangle 2"/>
          <p:cNvSpPr>
            <a:spLocks noChangeArrowheads="1"/>
          </p:cNvSpPr>
          <p:nvPr/>
        </p:nvSpPr>
        <p:spPr bwMode="auto">
          <a:xfrm>
            <a:off x="2978150" y="5486400"/>
            <a:ext cx="27305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000"/>
              <a:t>Frame Check Seq.</a:t>
            </a:r>
          </a:p>
          <a:p>
            <a:pPr algn="ctr" eaLnBrk="0" hangingPunct="0"/>
            <a:r>
              <a:rPr lang="en-US" sz="1600"/>
              <a:t>(4 bytes)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3500"/>
              <a:t>MAC Layer Ethernet Frame Format</a:t>
            </a:r>
          </a:p>
        </p:txBody>
      </p:sp>
      <p:sp>
        <p:nvSpPr>
          <p:cNvPr id="261124" name="Rectangle 4"/>
          <p:cNvSpPr>
            <a:spLocks noChangeArrowheads="1"/>
          </p:cNvSpPr>
          <p:nvPr/>
        </p:nvSpPr>
        <p:spPr bwMode="auto">
          <a:xfrm>
            <a:off x="2978150" y="2368550"/>
            <a:ext cx="2730500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000"/>
              <a:t>Destination</a:t>
            </a:r>
          </a:p>
          <a:p>
            <a:pPr algn="ctr" eaLnBrk="0" hangingPunct="0"/>
            <a:r>
              <a:rPr lang="en-US" sz="1600"/>
              <a:t>(6 bytes)</a:t>
            </a:r>
          </a:p>
        </p:txBody>
      </p:sp>
      <p:sp>
        <p:nvSpPr>
          <p:cNvPr id="261125" name="Rectangle 5"/>
          <p:cNvSpPr>
            <a:spLocks noChangeArrowheads="1"/>
          </p:cNvSpPr>
          <p:nvPr/>
        </p:nvSpPr>
        <p:spPr bwMode="auto">
          <a:xfrm>
            <a:off x="2978150" y="3740150"/>
            <a:ext cx="2730500" cy="292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000"/>
              <a:t>Length  </a:t>
            </a:r>
            <a:r>
              <a:rPr lang="en-US" sz="1600"/>
              <a:t>(2 bytes)</a:t>
            </a:r>
          </a:p>
        </p:txBody>
      </p:sp>
      <p:sp>
        <p:nvSpPr>
          <p:cNvPr id="261126" name="Rectangle 6"/>
          <p:cNvSpPr>
            <a:spLocks noChangeArrowheads="1"/>
          </p:cNvSpPr>
          <p:nvPr/>
        </p:nvSpPr>
        <p:spPr bwMode="auto">
          <a:xfrm>
            <a:off x="2978150" y="4044950"/>
            <a:ext cx="2730500" cy="901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000"/>
              <a:t>Data</a:t>
            </a:r>
          </a:p>
          <a:p>
            <a:pPr algn="ctr" eaLnBrk="0" hangingPunct="0"/>
            <a:r>
              <a:rPr lang="en-US" sz="1600"/>
              <a:t>(46-1500 bytes)</a:t>
            </a:r>
          </a:p>
        </p:txBody>
      </p:sp>
      <p:sp>
        <p:nvSpPr>
          <p:cNvPr id="261127" name="Rectangle 7"/>
          <p:cNvSpPr>
            <a:spLocks noChangeArrowheads="1"/>
          </p:cNvSpPr>
          <p:nvPr/>
        </p:nvSpPr>
        <p:spPr bwMode="auto">
          <a:xfrm>
            <a:off x="2978150" y="4959350"/>
            <a:ext cx="27305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000"/>
              <a:t>Pad</a:t>
            </a:r>
            <a:endParaRPr lang="en-US" sz="1600"/>
          </a:p>
        </p:txBody>
      </p:sp>
      <p:sp>
        <p:nvSpPr>
          <p:cNvPr id="261128" name="Rectangle 8"/>
          <p:cNvSpPr>
            <a:spLocks noChangeArrowheads="1"/>
          </p:cNvSpPr>
          <p:nvPr/>
        </p:nvSpPr>
        <p:spPr bwMode="auto">
          <a:xfrm>
            <a:off x="2978150" y="3054350"/>
            <a:ext cx="2730500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000"/>
              <a:t>Source</a:t>
            </a:r>
          </a:p>
          <a:p>
            <a:pPr algn="ctr" eaLnBrk="0" hangingPunct="0"/>
            <a:r>
              <a:rPr lang="en-US" sz="1600"/>
              <a:t>(6 bytes)</a:t>
            </a:r>
          </a:p>
        </p:txBody>
      </p:sp>
      <p:sp>
        <p:nvSpPr>
          <p:cNvPr id="261129" name="Rectangle 9"/>
          <p:cNvSpPr>
            <a:spLocks noChangeArrowheads="1"/>
          </p:cNvSpPr>
          <p:nvPr/>
        </p:nvSpPr>
        <p:spPr bwMode="auto">
          <a:xfrm>
            <a:off x="2978150" y="2368550"/>
            <a:ext cx="139700" cy="139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1130" name="Rectangle 10"/>
          <p:cNvSpPr>
            <a:spLocks noChangeArrowheads="1"/>
          </p:cNvSpPr>
          <p:nvPr/>
        </p:nvSpPr>
        <p:spPr bwMode="auto">
          <a:xfrm>
            <a:off x="974725" y="2239963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Multicast bit</a:t>
            </a:r>
          </a:p>
        </p:txBody>
      </p:sp>
      <p:sp>
        <p:nvSpPr>
          <p:cNvPr id="261131" name="Line 11"/>
          <p:cNvSpPr>
            <a:spLocks noChangeShapeType="1"/>
          </p:cNvSpPr>
          <p:nvPr/>
        </p:nvSpPr>
        <p:spPr bwMode="auto">
          <a:xfrm>
            <a:off x="2514600" y="2438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1132" name="Line 12"/>
          <p:cNvSpPr>
            <a:spLocks noChangeShapeType="1"/>
          </p:cNvSpPr>
          <p:nvPr/>
        </p:nvSpPr>
        <p:spPr bwMode="auto">
          <a:xfrm>
            <a:off x="2971800" y="4419600"/>
            <a:ext cx="0" cy="304800"/>
          </a:xfrm>
          <a:prstGeom prst="line">
            <a:avLst/>
          </a:prstGeom>
          <a:noFill/>
          <a:ln w="1270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1133" name="Line 13"/>
          <p:cNvSpPr>
            <a:spLocks noChangeShapeType="1"/>
          </p:cNvSpPr>
          <p:nvPr/>
        </p:nvSpPr>
        <p:spPr bwMode="auto">
          <a:xfrm>
            <a:off x="5715000" y="4419600"/>
            <a:ext cx="0" cy="304800"/>
          </a:xfrm>
          <a:prstGeom prst="line">
            <a:avLst/>
          </a:prstGeom>
          <a:noFill/>
          <a:ln w="1270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B20B-331F-4937-B84D-71D18CD63EE2}" type="slidenum">
              <a:rPr lang="en-US" altLang="en-US"/>
              <a:pPr/>
              <a:t>53</a:t>
            </a:fld>
            <a:endParaRPr lang="en-US" altLang="en-US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3500"/>
              <a:t>Ethernet MAC Frame </a:t>
            </a:r>
            <a:br>
              <a:rPr lang="en-US" sz="3500"/>
            </a:br>
            <a:r>
              <a:rPr lang="en-US" sz="3500"/>
              <a:t>Address Field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2600"/>
              <a:t>Destination and Source Addresses:</a:t>
            </a:r>
          </a:p>
          <a:p>
            <a:pPr lvl="1"/>
            <a:r>
              <a:rPr lang="en-US" sz="2200"/>
              <a:t>6 bytes each</a:t>
            </a:r>
          </a:p>
          <a:p>
            <a:r>
              <a:rPr lang="en-US" sz="2600"/>
              <a:t>Two types of destination addresses</a:t>
            </a:r>
          </a:p>
          <a:p>
            <a:pPr lvl="1"/>
            <a:r>
              <a:rPr lang="en-US" sz="2200"/>
              <a:t>Physical address: Unique for each user</a:t>
            </a:r>
          </a:p>
          <a:p>
            <a:pPr lvl="1"/>
            <a:r>
              <a:rPr lang="en-US" sz="2200"/>
              <a:t>Multicast address: Group of users</a:t>
            </a:r>
          </a:p>
          <a:p>
            <a:pPr lvl="1"/>
            <a:r>
              <a:rPr lang="en-US" sz="2200"/>
              <a:t>First bit of address determines which type of address is being used</a:t>
            </a:r>
          </a:p>
          <a:p>
            <a:pPr lvl="2">
              <a:buFont typeface="Wingdings" pitchFamily="2" charset="2"/>
              <a:buNone/>
            </a:pPr>
            <a:r>
              <a:rPr lang="en-US"/>
              <a:t>0 = physical address</a:t>
            </a:r>
          </a:p>
          <a:p>
            <a:pPr lvl="2">
              <a:buFont typeface="Wingdings" pitchFamily="2" charset="2"/>
              <a:buNone/>
            </a:pPr>
            <a:r>
              <a:rPr lang="en-US"/>
              <a:t>1 = multicast address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F401F-4888-491B-8BAB-8862C37628AF}" type="slidenum">
              <a:rPr lang="en-US" altLang="en-US"/>
              <a:pPr/>
              <a:t>54</a:t>
            </a:fld>
            <a:endParaRPr lang="en-US" altLang="en-US"/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3500"/>
              <a:t>Ethernet MAC Frame</a:t>
            </a:r>
            <a:br>
              <a:rPr lang="en-US" sz="3500"/>
            </a:br>
            <a:r>
              <a:rPr lang="en-US" sz="3500"/>
              <a:t>Other Fields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2600"/>
              <a:t>Length Field</a:t>
            </a:r>
          </a:p>
          <a:p>
            <a:pPr lvl="1"/>
            <a:r>
              <a:rPr lang="en-US" sz="2200"/>
              <a:t>2 bytes in length</a:t>
            </a:r>
          </a:p>
          <a:p>
            <a:pPr lvl="1"/>
            <a:r>
              <a:rPr lang="en-US" sz="2200"/>
              <a:t>determines length of data payload</a:t>
            </a:r>
          </a:p>
          <a:p>
            <a:r>
              <a:rPr lang="en-US" sz="2600"/>
              <a:t>Data Field: between 0 and 1500 bytes</a:t>
            </a:r>
          </a:p>
          <a:p>
            <a:r>
              <a:rPr lang="en-US" sz="2600"/>
              <a:t>Pad: Filled when Length &lt; 46</a:t>
            </a:r>
          </a:p>
          <a:p>
            <a:r>
              <a:rPr lang="en-US" sz="2600"/>
              <a:t>Frame Check Sequence Field</a:t>
            </a:r>
          </a:p>
          <a:p>
            <a:pPr lvl="1"/>
            <a:r>
              <a:rPr lang="en-US" sz="2200"/>
              <a:t>4 bytes</a:t>
            </a:r>
          </a:p>
          <a:p>
            <a:pPr lvl="1"/>
            <a:r>
              <a:rPr lang="en-US" sz="2200"/>
              <a:t>Cyclic Redundancy Check (CRC-32)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1E90-9487-43BB-8C67-FB60756F02F6}" type="slidenum">
              <a:rPr lang="en-US" altLang="en-US"/>
              <a:pPr/>
              <a:t>55</a:t>
            </a:fld>
            <a:endParaRPr lang="en-US" altLang="en-US"/>
          </a:p>
        </p:txBody>
      </p:sp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CSMA/CD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Recall:</a:t>
            </a:r>
          </a:p>
          <a:p>
            <a:pPr lvl="1"/>
            <a:r>
              <a:rPr lang="en-US"/>
              <a:t>CSMA/CD is a “carrier sense” protocol.</a:t>
            </a:r>
          </a:p>
          <a:p>
            <a:pPr lvl="2"/>
            <a:r>
              <a:rPr lang="en-US"/>
              <a:t>If channel is idle, transmit immediately</a:t>
            </a:r>
          </a:p>
          <a:p>
            <a:pPr lvl="2"/>
            <a:r>
              <a:rPr lang="en-US"/>
              <a:t>If busy, wait until the channel becomes idle</a:t>
            </a:r>
          </a:p>
          <a:p>
            <a:pPr lvl="1"/>
            <a:r>
              <a:rPr lang="en-US"/>
              <a:t>CSMA/CD can detect collections.</a:t>
            </a:r>
          </a:p>
          <a:p>
            <a:pPr lvl="2"/>
            <a:r>
              <a:rPr lang="en-US"/>
              <a:t>Abort transmission immediately if there is a collision</a:t>
            </a:r>
          </a:p>
          <a:p>
            <a:pPr lvl="2"/>
            <a:r>
              <a:rPr lang="en-US"/>
              <a:t>Try again later according to a backoff algorithm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B933-2028-46A4-A459-2F935B8A0C6A}" type="slidenum">
              <a:rPr lang="en-US" altLang="en-US"/>
              <a:pPr/>
              <a:t>56</a:t>
            </a:fld>
            <a:endParaRPr lang="en-US" altLang="en-US"/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3500"/>
              <a:t>Ethernet Backoff Algorithm:</a:t>
            </a:r>
            <a:br>
              <a:rPr lang="en-US" sz="3500"/>
            </a:br>
            <a:r>
              <a:rPr lang="en-US" sz="3500"/>
              <a:t>Binary Exponential Backoff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287587"/>
          </a:xfrm>
          <a:noFill/>
          <a:ln/>
        </p:spPr>
        <p:txBody>
          <a:bodyPr lIns="92075" tIns="46038" rIns="92075" bIns="46038"/>
          <a:lstStyle/>
          <a:p>
            <a:r>
              <a:rPr lang="en-US" sz="2600"/>
              <a:t>If collision,</a:t>
            </a:r>
          </a:p>
          <a:p>
            <a:pPr lvl="1"/>
            <a:r>
              <a:rPr lang="en-US" sz="2200"/>
              <a:t>Choose one slot randomly from </a:t>
            </a:r>
            <a:r>
              <a:rPr lang="en-US" sz="2200" i="1">
                <a:latin typeface="Times" charset="0"/>
              </a:rPr>
              <a:t>2</a:t>
            </a:r>
            <a:r>
              <a:rPr lang="en-US" sz="2200" i="1" baseline="30000">
                <a:latin typeface="Times" charset="0"/>
              </a:rPr>
              <a:t>k</a:t>
            </a:r>
            <a:r>
              <a:rPr lang="en-US" sz="2200"/>
              <a:t> slots, where </a:t>
            </a:r>
            <a:r>
              <a:rPr lang="en-US" sz="2200" i="1">
                <a:latin typeface="Times" charset="0"/>
              </a:rPr>
              <a:t>k</a:t>
            </a:r>
            <a:r>
              <a:rPr lang="en-US" sz="2200"/>
              <a:t> is the number of collisions the frame has suffered.</a:t>
            </a:r>
          </a:p>
          <a:p>
            <a:pPr lvl="1"/>
            <a:r>
              <a:rPr lang="en-US" sz="2200"/>
              <a:t>One contention slot length = 2 x end-to-end propagation delay</a:t>
            </a:r>
          </a:p>
        </p:txBody>
      </p:sp>
      <p:sp>
        <p:nvSpPr>
          <p:cNvPr id="267268" name="AutoShape 4"/>
          <p:cNvSpPr>
            <a:spLocks noChangeArrowheads="1"/>
          </p:cNvSpPr>
          <p:nvPr/>
        </p:nvSpPr>
        <p:spPr bwMode="auto">
          <a:xfrm>
            <a:off x="3435350" y="4349750"/>
            <a:ext cx="2120900" cy="749300"/>
          </a:xfrm>
          <a:prstGeom prst="downArrow">
            <a:avLst>
              <a:gd name="adj1" fmla="val 75009"/>
              <a:gd name="adj2" fmla="val 50005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7269" name="Rectangle 5"/>
          <p:cNvSpPr>
            <a:spLocks noChangeArrowheads="1"/>
          </p:cNvSpPr>
          <p:nvPr/>
        </p:nvSpPr>
        <p:spPr bwMode="auto">
          <a:xfrm>
            <a:off x="2286000" y="5257800"/>
            <a:ext cx="4495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en-US" sz="2800"/>
              <a:t>This algorithm can adapt to changes in network load.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CE54-78C0-4858-BACD-800AA365B168}" type="slidenum">
              <a:rPr lang="en-US" altLang="en-US"/>
              <a:pPr/>
              <a:t>57</a:t>
            </a:fld>
            <a:endParaRPr lang="en-US" altLang="en-US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3500"/>
              <a:t>Binary Exponential Backoff </a:t>
            </a:r>
            <a:r>
              <a:rPr lang="en-US" sz="2600" i="1"/>
              <a:t>(cont’d)</a:t>
            </a:r>
          </a:p>
        </p:txBody>
      </p:sp>
      <p:sp>
        <p:nvSpPr>
          <p:cNvPr id="268291" name="Rectangle 3"/>
          <p:cNvSpPr>
            <a:spLocks noChangeArrowheads="1"/>
          </p:cNvSpPr>
          <p:nvPr/>
        </p:nvSpPr>
        <p:spPr bwMode="auto">
          <a:xfrm>
            <a:off x="1508125" y="1965325"/>
            <a:ext cx="580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/>
              <a:t>slot length = 2 x end-to-end delay = 50 </a:t>
            </a:r>
            <a:r>
              <a:rPr lang="en-US" sz="2400">
                <a:latin typeface="Symbol" pitchFamily="18" charset="2"/>
              </a:rPr>
              <a:t>m</a:t>
            </a:r>
            <a:r>
              <a:rPr lang="en-US" sz="2400"/>
              <a:t>s</a:t>
            </a:r>
          </a:p>
        </p:txBody>
      </p:sp>
      <p:sp>
        <p:nvSpPr>
          <p:cNvPr id="268292" name="Line 4"/>
          <p:cNvSpPr>
            <a:spLocks noChangeShapeType="1"/>
          </p:cNvSpPr>
          <p:nvPr/>
        </p:nvSpPr>
        <p:spPr bwMode="auto">
          <a:xfrm>
            <a:off x="2438400" y="25908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8293" name="Line 5"/>
          <p:cNvSpPr>
            <a:spLocks noChangeShapeType="1"/>
          </p:cNvSpPr>
          <p:nvPr/>
        </p:nvSpPr>
        <p:spPr bwMode="auto">
          <a:xfrm>
            <a:off x="2819400" y="2590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8294" name="Oval 6"/>
          <p:cNvSpPr>
            <a:spLocks noChangeArrowheads="1"/>
          </p:cNvSpPr>
          <p:nvPr/>
        </p:nvSpPr>
        <p:spPr bwMode="auto">
          <a:xfrm>
            <a:off x="2603500" y="2984500"/>
            <a:ext cx="431800" cy="431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400"/>
              <a:t>A</a:t>
            </a:r>
          </a:p>
        </p:txBody>
      </p:sp>
      <p:sp>
        <p:nvSpPr>
          <p:cNvPr id="268295" name="Line 7"/>
          <p:cNvSpPr>
            <a:spLocks noChangeShapeType="1"/>
          </p:cNvSpPr>
          <p:nvPr/>
        </p:nvSpPr>
        <p:spPr bwMode="auto">
          <a:xfrm>
            <a:off x="5867400" y="2590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8296" name="Oval 8"/>
          <p:cNvSpPr>
            <a:spLocks noChangeArrowheads="1"/>
          </p:cNvSpPr>
          <p:nvPr/>
        </p:nvSpPr>
        <p:spPr bwMode="auto">
          <a:xfrm>
            <a:off x="5651500" y="2984500"/>
            <a:ext cx="431800" cy="431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400"/>
              <a:t>B</a:t>
            </a:r>
          </a:p>
        </p:txBody>
      </p:sp>
      <p:sp>
        <p:nvSpPr>
          <p:cNvPr id="268297" name="Rectangle 9"/>
          <p:cNvSpPr>
            <a:spLocks noChangeArrowheads="1"/>
          </p:cNvSpPr>
          <p:nvPr/>
        </p:nvSpPr>
        <p:spPr bwMode="auto">
          <a:xfrm>
            <a:off x="1279525" y="3840163"/>
            <a:ext cx="6669088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t=0</a:t>
            </a:r>
            <a:r>
              <a:rPr lang="en-US" sz="2000">
                <a:latin typeface="Symbol" pitchFamily="18" charset="2"/>
              </a:rPr>
              <a:t>m</a:t>
            </a:r>
            <a:r>
              <a:rPr lang="en-US" sz="2000"/>
              <a:t>s:		Assume A and B collide  (</a:t>
            </a:r>
            <a:r>
              <a:rPr lang="en-US" sz="2000" i="1">
                <a:latin typeface="Times" charset="0"/>
              </a:rPr>
              <a:t>k</a:t>
            </a:r>
            <a:r>
              <a:rPr lang="en-US" sz="2000" i="1" baseline="-25000">
                <a:latin typeface="Times" charset="0"/>
              </a:rPr>
              <a:t>A</a:t>
            </a:r>
            <a:r>
              <a:rPr lang="en-US" sz="2000" i="1">
                <a:latin typeface="Times" charset="0"/>
              </a:rPr>
              <a:t> = k</a:t>
            </a:r>
            <a:r>
              <a:rPr lang="en-US" sz="2000" i="1" baseline="-25000">
                <a:latin typeface="Times" charset="0"/>
              </a:rPr>
              <a:t>B</a:t>
            </a:r>
            <a:r>
              <a:rPr lang="en-US" sz="2000" i="1">
                <a:latin typeface="Times" charset="0"/>
              </a:rPr>
              <a:t> = 1</a:t>
            </a:r>
            <a:r>
              <a:rPr lang="en-US" sz="2000"/>
              <a:t>)</a:t>
            </a:r>
          </a:p>
          <a:p>
            <a:pPr eaLnBrk="0" hangingPunct="0"/>
            <a:r>
              <a:rPr lang="en-US" sz="2000"/>
              <a:t>		A, B choose randomly from 2</a:t>
            </a:r>
            <a:r>
              <a:rPr lang="en-US" sz="2000" baseline="30000"/>
              <a:t>1</a:t>
            </a:r>
            <a:r>
              <a:rPr lang="en-US" sz="2000"/>
              <a:t> slots:  [0,1]</a:t>
            </a:r>
          </a:p>
          <a:p>
            <a:pPr eaLnBrk="0" hangingPunct="0"/>
            <a:r>
              <a:rPr lang="en-US" sz="2000"/>
              <a:t>		Assume A chooses 1, B chooses 1</a:t>
            </a:r>
          </a:p>
          <a:p>
            <a:pPr eaLnBrk="0" hangingPunct="0"/>
            <a:r>
              <a:rPr lang="en-US" sz="2000"/>
              <a:t>t=100</a:t>
            </a:r>
            <a:r>
              <a:rPr lang="en-US" sz="2000">
                <a:latin typeface="Symbol" pitchFamily="18" charset="2"/>
              </a:rPr>
              <a:t>m</a:t>
            </a:r>
            <a:r>
              <a:rPr lang="en-US" sz="2000"/>
              <a:t>s:	A and B collide  (</a:t>
            </a:r>
            <a:r>
              <a:rPr lang="en-US" sz="2000" i="1">
                <a:latin typeface="Times" charset="0"/>
              </a:rPr>
              <a:t>k</a:t>
            </a:r>
            <a:r>
              <a:rPr lang="en-US" sz="2000" i="1" baseline="-25000">
                <a:latin typeface="Times" charset="0"/>
              </a:rPr>
              <a:t>A</a:t>
            </a:r>
            <a:r>
              <a:rPr lang="en-US" sz="2000" i="1">
                <a:latin typeface="Times" charset="0"/>
              </a:rPr>
              <a:t> = k</a:t>
            </a:r>
            <a:r>
              <a:rPr lang="en-US" sz="2000" i="1" baseline="-25000">
                <a:latin typeface="Times" charset="0"/>
              </a:rPr>
              <a:t>B</a:t>
            </a:r>
            <a:r>
              <a:rPr lang="en-US" sz="2000" i="1">
                <a:latin typeface="Times" charset="0"/>
              </a:rPr>
              <a:t> = 2</a:t>
            </a:r>
            <a:r>
              <a:rPr lang="en-US" sz="2000"/>
              <a:t>)</a:t>
            </a:r>
          </a:p>
          <a:p>
            <a:pPr eaLnBrk="0" hangingPunct="0"/>
            <a:r>
              <a:rPr lang="en-US" sz="2000"/>
              <a:t>		A, B choose randomly from 2</a:t>
            </a:r>
            <a:r>
              <a:rPr lang="en-US" sz="2000" baseline="30000"/>
              <a:t>2</a:t>
            </a:r>
            <a:r>
              <a:rPr lang="en-US" sz="2000"/>
              <a:t> slots:  [0,3]</a:t>
            </a:r>
          </a:p>
          <a:p>
            <a:pPr eaLnBrk="0" hangingPunct="0"/>
            <a:r>
              <a:rPr lang="en-US" sz="2000"/>
              <a:t>		Assume A chooses 2, B chooses 0</a:t>
            </a:r>
          </a:p>
          <a:p>
            <a:pPr eaLnBrk="0" hangingPunct="0"/>
            <a:r>
              <a:rPr lang="en-US" sz="2000"/>
              <a:t>t=150</a:t>
            </a:r>
            <a:r>
              <a:rPr lang="en-US" sz="2000">
                <a:latin typeface="Symbol" pitchFamily="18" charset="2"/>
              </a:rPr>
              <a:t>m</a:t>
            </a:r>
            <a:r>
              <a:rPr lang="en-US" sz="2000"/>
              <a:t>s:	B transmits successfully</a:t>
            </a:r>
          </a:p>
          <a:p>
            <a:pPr eaLnBrk="0" hangingPunct="0"/>
            <a:r>
              <a:rPr lang="en-US" sz="2000"/>
              <a:t>t=250</a:t>
            </a:r>
            <a:r>
              <a:rPr lang="en-US" sz="2000">
                <a:latin typeface="Symbol" pitchFamily="18" charset="2"/>
              </a:rPr>
              <a:t>m</a:t>
            </a:r>
            <a:r>
              <a:rPr lang="en-US" sz="2000"/>
              <a:t>s:	A transmits successfully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8511-7BEA-4D40-BCC4-99E591C6D7A1}" type="slidenum">
              <a:rPr lang="en-US" altLang="en-US"/>
              <a:pPr/>
              <a:t>58</a:t>
            </a:fld>
            <a:endParaRPr lang="en-US" altLang="en-US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3500"/>
              <a:t>Binary Exponential Backoff</a:t>
            </a:r>
            <a:r>
              <a:rPr lang="en-US"/>
              <a:t> </a:t>
            </a:r>
            <a:r>
              <a:rPr lang="en-US" sz="3000" i="1"/>
              <a:t>(cont’d)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In Ethernet,</a:t>
            </a:r>
          </a:p>
          <a:p>
            <a:pPr lvl="1"/>
            <a:r>
              <a:rPr lang="en-US"/>
              <a:t>Binary exponential backoff will allow a maximum of 15 retransmission attempts</a:t>
            </a:r>
          </a:p>
          <a:p>
            <a:pPr lvl="1"/>
            <a:r>
              <a:rPr lang="en-US"/>
              <a:t>If 16 backoffs occur, the transmission of the frame is considered a failure.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6107-B48D-41C7-8370-D47CDFEFD4F4}" type="slidenum">
              <a:rPr lang="en-US" altLang="en-US"/>
              <a:pPr/>
              <a:t>59</a:t>
            </a:fld>
            <a:endParaRPr lang="en-US" altLang="en-US"/>
          </a:p>
        </p:txBody>
      </p:sp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Ethernet Performance</a:t>
            </a:r>
          </a:p>
        </p:txBody>
      </p:sp>
      <p:graphicFrame>
        <p:nvGraphicFramePr>
          <p:cNvPr id="270339" name="Object 3"/>
          <p:cNvGraphicFramePr>
            <a:graphicFrameLocks noChangeAspect="1"/>
          </p:cNvGraphicFramePr>
          <p:nvPr/>
        </p:nvGraphicFramePr>
        <p:xfrm>
          <a:off x="1905000" y="1905000"/>
          <a:ext cx="5083175" cy="3875088"/>
        </p:xfrm>
        <a:graphic>
          <a:graphicData uri="http://schemas.openxmlformats.org/presentationml/2006/ole">
            <p:oleObj spid="_x0000_s270339" name="Image" r:id="rId3" imgW="5082951" imgH="3875750" progId="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8F409-3BBA-440E-9F1F-10DABF595D50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Contention Access Methods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Pure ALOHA</a:t>
            </a:r>
          </a:p>
          <a:p>
            <a:r>
              <a:rPr lang="en-US"/>
              <a:t>Slotted ALOHA</a:t>
            </a:r>
          </a:p>
          <a:p>
            <a:r>
              <a:rPr lang="en-US"/>
              <a:t>CSMA</a:t>
            </a:r>
          </a:p>
          <a:p>
            <a:pPr lvl="1"/>
            <a:r>
              <a:rPr lang="en-US"/>
              <a:t>1-Persistent CSMA</a:t>
            </a:r>
          </a:p>
          <a:p>
            <a:pPr lvl="1"/>
            <a:r>
              <a:rPr lang="en-US"/>
              <a:t>Non-Persistent CSMA</a:t>
            </a:r>
          </a:p>
          <a:p>
            <a:pPr lvl="1"/>
            <a:r>
              <a:rPr lang="en-US"/>
              <a:t>P-Persistent CSMA</a:t>
            </a:r>
          </a:p>
          <a:p>
            <a:r>
              <a:rPr lang="en-US"/>
              <a:t>CSMA/CD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58A1-33AB-4FB4-9F3A-19DCBD72544F}" type="slidenum">
              <a:rPr lang="en-US" altLang="en-US"/>
              <a:pPr/>
              <a:t>60</a:t>
            </a:fld>
            <a:endParaRPr lang="en-US" altLang="en-US"/>
          </a:p>
        </p:txBody>
      </p:sp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3500"/>
              <a:t>Ethernet Features and Advantages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179637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 sz="2600"/>
              <a:t>1. Passive interface: No active element</a:t>
            </a:r>
          </a:p>
          <a:p>
            <a:pPr>
              <a:buFont typeface="Wingdings" pitchFamily="2" charset="2"/>
              <a:buNone/>
            </a:pPr>
            <a:r>
              <a:rPr lang="en-US" sz="2600"/>
              <a:t>2. Broadcast: All users can listen</a:t>
            </a:r>
          </a:p>
          <a:p>
            <a:pPr>
              <a:buFont typeface="Wingdings" pitchFamily="2" charset="2"/>
              <a:buNone/>
            </a:pPr>
            <a:r>
              <a:rPr lang="en-US" sz="2600"/>
              <a:t>3. Distributed control: Each user makes own decision</a:t>
            </a:r>
          </a:p>
        </p:txBody>
      </p:sp>
      <p:sp>
        <p:nvSpPr>
          <p:cNvPr id="271364" name="AutoShape 4"/>
          <p:cNvSpPr>
            <a:spLocks noChangeArrowheads="1"/>
          </p:cNvSpPr>
          <p:nvPr/>
        </p:nvSpPr>
        <p:spPr bwMode="auto">
          <a:xfrm>
            <a:off x="3106738" y="3854450"/>
            <a:ext cx="2166937" cy="690563"/>
          </a:xfrm>
          <a:prstGeom prst="downArrow">
            <a:avLst>
              <a:gd name="adj1" fmla="val 75009"/>
              <a:gd name="adj2" fmla="val 50005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1365" name="Rectangle 5"/>
          <p:cNvSpPr>
            <a:spLocks noChangeArrowheads="1"/>
          </p:cNvSpPr>
          <p:nvPr/>
        </p:nvSpPr>
        <p:spPr bwMode="auto">
          <a:xfrm>
            <a:off x="609600" y="4768850"/>
            <a:ext cx="71659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en-US" sz="2800"/>
              <a:t>Simple</a:t>
            </a: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en-US" sz="2800"/>
              <a:t>Reliable</a:t>
            </a: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en-US" sz="2800"/>
              <a:t>Easy to reconfigure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E10B-08F8-4106-B26F-4850B5E6A6C1}" type="slidenum">
              <a:rPr lang="en-US" altLang="en-US"/>
              <a:pPr/>
              <a:t>61</a:t>
            </a:fld>
            <a:endParaRPr lang="en-US" altLang="en-US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Ethernet Disadvantages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lnSpc>
                <a:spcPct val="180000"/>
              </a:lnSpc>
            </a:pPr>
            <a:r>
              <a:rPr lang="en-US" sz="2600"/>
              <a:t>Lack of priority levels</a:t>
            </a:r>
          </a:p>
          <a:p>
            <a:pPr>
              <a:lnSpc>
                <a:spcPct val="180000"/>
              </a:lnSpc>
            </a:pPr>
            <a:r>
              <a:rPr lang="en-US" sz="2600"/>
              <a:t>Cannot perform real-time communication</a:t>
            </a:r>
          </a:p>
          <a:p>
            <a:pPr>
              <a:lnSpc>
                <a:spcPct val="180000"/>
              </a:lnSpc>
            </a:pPr>
            <a:r>
              <a:rPr lang="en-US" sz="2600"/>
              <a:t>Security issues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5337E-1DB1-4FA9-902A-D9961868B450}" type="slidenum">
              <a:rPr lang="en-US" altLang="en-US"/>
              <a:pPr/>
              <a:t>62</a:t>
            </a:fld>
            <a:endParaRPr lang="en-US" altLang="en-US"/>
          </a:p>
        </p:txBody>
      </p:sp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Hubs, Switches, Routers </a:t>
            </a:r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Hub:</a:t>
            </a:r>
          </a:p>
          <a:p>
            <a:pPr lvl="1">
              <a:lnSpc>
                <a:spcPct val="90000"/>
              </a:lnSpc>
            </a:pPr>
            <a:r>
              <a:rPr lang="en-US"/>
              <a:t> Behaves like Ethernet</a:t>
            </a:r>
          </a:p>
          <a:p>
            <a:pPr>
              <a:lnSpc>
                <a:spcPct val="90000"/>
              </a:lnSpc>
            </a:pPr>
            <a:r>
              <a:rPr lang="en-US"/>
              <a:t>Switch: </a:t>
            </a:r>
          </a:p>
          <a:p>
            <a:pPr lvl="1">
              <a:lnSpc>
                <a:spcPct val="90000"/>
              </a:lnSpc>
            </a:pPr>
            <a:r>
              <a:rPr lang="en-US"/>
              <a:t>Supports multiple collision domains</a:t>
            </a:r>
          </a:p>
          <a:p>
            <a:pPr lvl="1">
              <a:lnSpc>
                <a:spcPct val="90000"/>
              </a:lnSpc>
            </a:pPr>
            <a:r>
              <a:rPr lang="en-US"/>
              <a:t>A collision domain is a segment </a:t>
            </a:r>
          </a:p>
          <a:p>
            <a:pPr>
              <a:lnSpc>
                <a:spcPct val="90000"/>
              </a:lnSpc>
            </a:pPr>
            <a:r>
              <a:rPr lang="en-US"/>
              <a:t>Router: operates on level-3 packets 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3A60-0D4A-4061-A4E0-9E289A4A451E}" type="slidenum">
              <a:rPr lang="en-US" altLang="en-US"/>
              <a:pPr/>
              <a:t>63</a:t>
            </a:fld>
            <a:endParaRPr lang="en-US" altLang="en-US"/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Why Ethernet Switching?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LANs may grow very large</a:t>
            </a:r>
          </a:p>
          <a:p>
            <a:pPr lvl="1"/>
            <a:r>
              <a:rPr lang="en-US"/>
              <a:t>The switch has a very fast backplane</a:t>
            </a:r>
          </a:p>
          <a:p>
            <a:pPr lvl="1"/>
            <a:r>
              <a:rPr lang="en-US"/>
              <a:t>It can forward frames very quickly to the appropriate subnet</a:t>
            </a:r>
          </a:p>
          <a:p>
            <a:r>
              <a:rPr lang="en-US"/>
              <a:t>Cheaper than upgrading all host interfaces to use a faster network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7249-F684-48CC-8BEE-0E3293100BAB}" type="slidenum">
              <a:rPr lang="en-US" altLang="en-US"/>
              <a:pPr/>
              <a:t>64</a:t>
            </a:fld>
            <a:endParaRPr lang="en-US" altLang="en-US"/>
          </a:p>
        </p:txBody>
      </p:sp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Ethernet Switching</a:t>
            </a: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Connect many Ethernet through an “Ethernet switch”</a:t>
            </a:r>
          </a:p>
          <a:p>
            <a:r>
              <a:rPr lang="en-US"/>
              <a:t>Each Ethernet is a “segment” </a:t>
            </a:r>
          </a:p>
          <a:p>
            <a:r>
              <a:rPr lang="en-US"/>
              <a:t>Make one large, logical segment </a:t>
            </a:r>
          </a:p>
        </p:txBody>
      </p:sp>
      <p:sp>
        <p:nvSpPr>
          <p:cNvPr id="414724" name="Rectangle 4"/>
          <p:cNvSpPr>
            <a:spLocks noChangeArrowheads="1"/>
          </p:cNvSpPr>
          <p:nvPr/>
        </p:nvSpPr>
        <p:spPr bwMode="auto">
          <a:xfrm>
            <a:off x="3746500" y="4432300"/>
            <a:ext cx="1574800" cy="1193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4725" name="Group 5"/>
          <p:cNvGrpSpPr>
            <a:grpSpLocks/>
          </p:cNvGrpSpPr>
          <p:nvPr/>
        </p:nvGrpSpPr>
        <p:grpSpPr bwMode="auto">
          <a:xfrm>
            <a:off x="3886200" y="4800600"/>
            <a:ext cx="1296988" cy="382588"/>
            <a:chOff x="2448" y="3024"/>
            <a:chExt cx="817" cy="241"/>
          </a:xfrm>
        </p:grpSpPr>
        <p:sp>
          <p:nvSpPr>
            <p:cNvPr id="414726" name="Freeform 6"/>
            <p:cNvSpPr>
              <a:spLocks/>
            </p:cNvSpPr>
            <p:nvPr/>
          </p:nvSpPr>
          <p:spPr bwMode="auto">
            <a:xfrm>
              <a:off x="2736" y="3024"/>
              <a:ext cx="529" cy="2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240"/>
                </a:cxn>
                <a:cxn ang="0">
                  <a:pos x="528" y="240"/>
                </a:cxn>
              </a:cxnLst>
              <a:rect l="0" t="0" r="r" b="b"/>
              <a:pathLst>
                <a:path w="529" h="241">
                  <a:moveTo>
                    <a:pt x="0" y="0"/>
                  </a:moveTo>
                  <a:lnTo>
                    <a:pt x="240" y="240"/>
                  </a:lnTo>
                  <a:lnTo>
                    <a:pt x="528" y="2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4727" name="Freeform 7"/>
            <p:cNvSpPr>
              <a:spLocks/>
            </p:cNvSpPr>
            <p:nvPr/>
          </p:nvSpPr>
          <p:spPr bwMode="auto">
            <a:xfrm>
              <a:off x="2448" y="3024"/>
              <a:ext cx="529" cy="241"/>
            </a:xfrm>
            <a:custGeom>
              <a:avLst/>
              <a:gdLst/>
              <a:ahLst/>
              <a:cxnLst>
                <a:cxn ang="0">
                  <a:pos x="528" y="0"/>
                </a:cxn>
                <a:cxn ang="0">
                  <a:pos x="288" y="240"/>
                </a:cxn>
                <a:cxn ang="0">
                  <a:pos x="0" y="240"/>
                </a:cxn>
              </a:cxnLst>
              <a:rect l="0" t="0" r="r" b="b"/>
              <a:pathLst>
                <a:path w="529" h="241">
                  <a:moveTo>
                    <a:pt x="528" y="0"/>
                  </a:moveTo>
                  <a:lnTo>
                    <a:pt x="288" y="240"/>
                  </a:lnTo>
                  <a:lnTo>
                    <a:pt x="0" y="2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4728" name="Line 8"/>
          <p:cNvSpPr>
            <a:spLocks noChangeShapeType="1"/>
          </p:cNvSpPr>
          <p:nvPr/>
        </p:nvSpPr>
        <p:spPr bwMode="auto">
          <a:xfrm flipV="1">
            <a:off x="5334000" y="44196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4729" name="Line 9"/>
          <p:cNvSpPr>
            <a:spLocks noChangeShapeType="1"/>
          </p:cNvSpPr>
          <p:nvPr/>
        </p:nvSpPr>
        <p:spPr bwMode="auto">
          <a:xfrm>
            <a:off x="5334000" y="52578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4730" name="Line 10"/>
          <p:cNvSpPr>
            <a:spLocks noChangeShapeType="1"/>
          </p:cNvSpPr>
          <p:nvPr/>
        </p:nvSpPr>
        <p:spPr bwMode="auto">
          <a:xfrm flipH="1" flipV="1">
            <a:off x="2895600" y="44196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4731" name="Line 11"/>
          <p:cNvSpPr>
            <a:spLocks noChangeShapeType="1"/>
          </p:cNvSpPr>
          <p:nvPr/>
        </p:nvSpPr>
        <p:spPr bwMode="auto">
          <a:xfrm flipH="1">
            <a:off x="2895600" y="52578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4732" name="Rectangle 12"/>
          <p:cNvSpPr>
            <a:spLocks noChangeArrowheads="1"/>
          </p:cNvSpPr>
          <p:nvPr/>
        </p:nvSpPr>
        <p:spPr bwMode="auto">
          <a:xfrm>
            <a:off x="6232525" y="4167188"/>
            <a:ext cx="150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/>
              <a:t>to segment 1</a:t>
            </a:r>
          </a:p>
        </p:txBody>
      </p:sp>
      <p:sp>
        <p:nvSpPr>
          <p:cNvPr id="414733" name="Rectangle 13"/>
          <p:cNvSpPr>
            <a:spLocks noChangeArrowheads="1"/>
          </p:cNvSpPr>
          <p:nvPr/>
        </p:nvSpPr>
        <p:spPr bwMode="auto">
          <a:xfrm>
            <a:off x="6232525" y="5310188"/>
            <a:ext cx="150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/>
              <a:t>to segment 2</a:t>
            </a:r>
          </a:p>
        </p:txBody>
      </p:sp>
      <p:sp>
        <p:nvSpPr>
          <p:cNvPr id="414734" name="Rectangle 14"/>
          <p:cNvSpPr>
            <a:spLocks noChangeArrowheads="1"/>
          </p:cNvSpPr>
          <p:nvPr/>
        </p:nvSpPr>
        <p:spPr bwMode="auto">
          <a:xfrm>
            <a:off x="1355725" y="5310188"/>
            <a:ext cx="150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/>
              <a:t>to segment 3</a:t>
            </a:r>
          </a:p>
        </p:txBody>
      </p:sp>
      <p:sp>
        <p:nvSpPr>
          <p:cNvPr id="414735" name="Rectangle 15"/>
          <p:cNvSpPr>
            <a:spLocks noChangeArrowheads="1"/>
          </p:cNvSpPr>
          <p:nvPr/>
        </p:nvSpPr>
        <p:spPr bwMode="auto">
          <a:xfrm>
            <a:off x="1355725" y="4167188"/>
            <a:ext cx="150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/>
              <a:t>to segment 4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6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CEB1D-9DB6-4608-866A-7ECE5CA5C248}" type="slidenum">
              <a:rPr lang="en-US" altLang="en-US"/>
              <a:pPr/>
              <a:t>65</a:t>
            </a:fld>
            <a:endParaRPr lang="en-US" alt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Collision Domains</a:t>
            </a:r>
          </a:p>
        </p:txBody>
      </p:sp>
      <p:sp>
        <p:nvSpPr>
          <p:cNvPr id="415747" name="Line 3"/>
          <p:cNvSpPr>
            <a:spLocks noChangeShapeType="1"/>
          </p:cNvSpPr>
          <p:nvPr/>
        </p:nvSpPr>
        <p:spPr bwMode="auto">
          <a:xfrm flipH="1">
            <a:off x="2747963" y="3810000"/>
            <a:ext cx="833437" cy="595313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48" name="Rectangle 4"/>
          <p:cNvSpPr>
            <a:spLocks noChangeArrowheads="1"/>
          </p:cNvSpPr>
          <p:nvPr/>
        </p:nvSpPr>
        <p:spPr bwMode="auto">
          <a:xfrm>
            <a:off x="3657600" y="4419600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49" name="Line 5"/>
          <p:cNvSpPr>
            <a:spLocks noChangeShapeType="1"/>
          </p:cNvSpPr>
          <p:nvPr/>
        </p:nvSpPr>
        <p:spPr bwMode="auto">
          <a:xfrm flipH="1">
            <a:off x="3733800" y="3810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50" name="Line 6"/>
          <p:cNvSpPr>
            <a:spLocks noChangeShapeType="1"/>
          </p:cNvSpPr>
          <p:nvPr/>
        </p:nvSpPr>
        <p:spPr bwMode="auto">
          <a:xfrm>
            <a:off x="1638300" y="1978025"/>
            <a:ext cx="0" cy="22923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51" name="Rectangle 7"/>
          <p:cNvSpPr>
            <a:spLocks noChangeArrowheads="1"/>
          </p:cNvSpPr>
          <p:nvPr/>
        </p:nvSpPr>
        <p:spPr bwMode="auto">
          <a:xfrm>
            <a:off x="1609725" y="1949450"/>
            <a:ext cx="57150" cy="55563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52" name="Rectangle 8"/>
          <p:cNvSpPr>
            <a:spLocks noChangeArrowheads="1"/>
          </p:cNvSpPr>
          <p:nvPr/>
        </p:nvSpPr>
        <p:spPr bwMode="auto">
          <a:xfrm>
            <a:off x="1609725" y="4243388"/>
            <a:ext cx="57150" cy="5556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53" name="Rectangle 9"/>
          <p:cNvSpPr>
            <a:spLocks noChangeArrowheads="1"/>
          </p:cNvSpPr>
          <p:nvPr/>
        </p:nvSpPr>
        <p:spPr bwMode="auto">
          <a:xfrm>
            <a:off x="1609725" y="23606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54" name="Rectangle 10"/>
          <p:cNvSpPr>
            <a:spLocks noChangeArrowheads="1"/>
          </p:cNvSpPr>
          <p:nvPr/>
        </p:nvSpPr>
        <p:spPr bwMode="auto">
          <a:xfrm>
            <a:off x="1268413" y="2325688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55" name="Line 11"/>
          <p:cNvSpPr>
            <a:spLocks noChangeShapeType="1"/>
          </p:cNvSpPr>
          <p:nvPr/>
        </p:nvSpPr>
        <p:spPr bwMode="auto">
          <a:xfrm flipH="1">
            <a:off x="1433513" y="2387600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56" name="Rectangle 12"/>
          <p:cNvSpPr>
            <a:spLocks noChangeArrowheads="1"/>
          </p:cNvSpPr>
          <p:nvPr/>
        </p:nvSpPr>
        <p:spPr bwMode="auto">
          <a:xfrm>
            <a:off x="1609725" y="28051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57" name="Rectangle 13"/>
          <p:cNvSpPr>
            <a:spLocks noChangeArrowheads="1"/>
          </p:cNvSpPr>
          <p:nvPr/>
        </p:nvSpPr>
        <p:spPr bwMode="auto">
          <a:xfrm>
            <a:off x="1849438" y="2771775"/>
            <a:ext cx="158750" cy="1571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58" name="Line 14"/>
          <p:cNvSpPr>
            <a:spLocks noChangeShapeType="1"/>
          </p:cNvSpPr>
          <p:nvPr/>
        </p:nvSpPr>
        <p:spPr bwMode="auto">
          <a:xfrm flipH="1">
            <a:off x="1673225" y="2833688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59" name="Rectangle 15"/>
          <p:cNvSpPr>
            <a:spLocks noChangeArrowheads="1"/>
          </p:cNvSpPr>
          <p:nvPr/>
        </p:nvSpPr>
        <p:spPr bwMode="auto">
          <a:xfrm>
            <a:off x="1609725" y="3798888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60" name="Rectangle 16"/>
          <p:cNvSpPr>
            <a:spLocks noChangeArrowheads="1"/>
          </p:cNvSpPr>
          <p:nvPr/>
        </p:nvSpPr>
        <p:spPr bwMode="auto">
          <a:xfrm>
            <a:off x="1268413" y="3763963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61" name="Line 17"/>
          <p:cNvSpPr>
            <a:spLocks noChangeShapeType="1"/>
          </p:cNvSpPr>
          <p:nvPr/>
        </p:nvSpPr>
        <p:spPr bwMode="auto">
          <a:xfrm flipH="1">
            <a:off x="1433513" y="3825875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62" name="Line 18"/>
          <p:cNvSpPr>
            <a:spLocks noChangeShapeType="1"/>
          </p:cNvSpPr>
          <p:nvPr/>
        </p:nvSpPr>
        <p:spPr bwMode="auto">
          <a:xfrm>
            <a:off x="6896100" y="1825625"/>
            <a:ext cx="0" cy="22923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63" name="Rectangle 19"/>
          <p:cNvSpPr>
            <a:spLocks noChangeArrowheads="1"/>
          </p:cNvSpPr>
          <p:nvPr/>
        </p:nvSpPr>
        <p:spPr bwMode="auto">
          <a:xfrm>
            <a:off x="6867525" y="1797050"/>
            <a:ext cx="57150" cy="55563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64" name="Rectangle 20"/>
          <p:cNvSpPr>
            <a:spLocks noChangeArrowheads="1"/>
          </p:cNvSpPr>
          <p:nvPr/>
        </p:nvSpPr>
        <p:spPr bwMode="auto">
          <a:xfrm>
            <a:off x="6867525" y="4090988"/>
            <a:ext cx="57150" cy="5556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65" name="Rectangle 21"/>
          <p:cNvSpPr>
            <a:spLocks noChangeArrowheads="1"/>
          </p:cNvSpPr>
          <p:nvPr/>
        </p:nvSpPr>
        <p:spPr bwMode="auto">
          <a:xfrm>
            <a:off x="6867525" y="22082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66" name="Rectangle 22"/>
          <p:cNvSpPr>
            <a:spLocks noChangeArrowheads="1"/>
          </p:cNvSpPr>
          <p:nvPr/>
        </p:nvSpPr>
        <p:spPr bwMode="auto">
          <a:xfrm>
            <a:off x="7107238" y="2173288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67" name="Line 23"/>
          <p:cNvSpPr>
            <a:spLocks noChangeShapeType="1"/>
          </p:cNvSpPr>
          <p:nvPr/>
        </p:nvSpPr>
        <p:spPr bwMode="auto">
          <a:xfrm>
            <a:off x="6931025" y="2235200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68" name="Rectangle 24"/>
          <p:cNvSpPr>
            <a:spLocks noChangeArrowheads="1"/>
          </p:cNvSpPr>
          <p:nvPr/>
        </p:nvSpPr>
        <p:spPr bwMode="auto">
          <a:xfrm>
            <a:off x="6867525" y="26527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69" name="Rectangle 25"/>
          <p:cNvSpPr>
            <a:spLocks noChangeArrowheads="1"/>
          </p:cNvSpPr>
          <p:nvPr/>
        </p:nvSpPr>
        <p:spPr bwMode="auto">
          <a:xfrm>
            <a:off x="6526213" y="2619375"/>
            <a:ext cx="158750" cy="1571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70" name="Line 26"/>
          <p:cNvSpPr>
            <a:spLocks noChangeShapeType="1"/>
          </p:cNvSpPr>
          <p:nvPr/>
        </p:nvSpPr>
        <p:spPr bwMode="auto">
          <a:xfrm>
            <a:off x="6691313" y="2681288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71" name="Rectangle 27"/>
          <p:cNvSpPr>
            <a:spLocks noChangeArrowheads="1"/>
          </p:cNvSpPr>
          <p:nvPr/>
        </p:nvSpPr>
        <p:spPr bwMode="auto">
          <a:xfrm>
            <a:off x="6867525" y="3132138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72" name="Rectangle 28"/>
          <p:cNvSpPr>
            <a:spLocks noChangeArrowheads="1"/>
          </p:cNvSpPr>
          <p:nvPr/>
        </p:nvSpPr>
        <p:spPr bwMode="auto">
          <a:xfrm>
            <a:off x="7107238" y="3097213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73" name="Line 29"/>
          <p:cNvSpPr>
            <a:spLocks noChangeShapeType="1"/>
          </p:cNvSpPr>
          <p:nvPr/>
        </p:nvSpPr>
        <p:spPr bwMode="auto">
          <a:xfrm>
            <a:off x="6931025" y="3160713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74" name="Rectangle 30"/>
          <p:cNvSpPr>
            <a:spLocks noChangeArrowheads="1"/>
          </p:cNvSpPr>
          <p:nvPr/>
        </p:nvSpPr>
        <p:spPr bwMode="auto">
          <a:xfrm>
            <a:off x="6867525" y="3540125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75" name="Line 31"/>
          <p:cNvSpPr>
            <a:spLocks noChangeShapeType="1"/>
          </p:cNvSpPr>
          <p:nvPr/>
        </p:nvSpPr>
        <p:spPr bwMode="auto">
          <a:xfrm>
            <a:off x="2416175" y="4106863"/>
            <a:ext cx="0" cy="18319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76" name="Rectangle 32"/>
          <p:cNvSpPr>
            <a:spLocks noChangeArrowheads="1"/>
          </p:cNvSpPr>
          <p:nvPr/>
        </p:nvSpPr>
        <p:spPr bwMode="auto">
          <a:xfrm>
            <a:off x="2387600" y="5911850"/>
            <a:ext cx="57150" cy="55563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77" name="Rectangle 33"/>
          <p:cNvSpPr>
            <a:spLocks noChangeArrowheads="1"/>
          </p:cNvSpPr>
          <p:nvPr/>
        </p:nvSpPr>
        <p:spPr bwMode="auto">
          <a:xfrm>
            <a:off x="2387600" y="4473575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78" name="Line 34"/>
          <p:cNvSpPr>
            <a:spLocks noChangeShapeType="1"/>
          </p:cNvSpPr>
          <p:nvPr/>
        </p:nvSpPr>
        <p:spPr bwMode="auto">
          <a:xfrm flipH="1">
            <a:off x="2451100" y="4502150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79" name="Rectangle 35"/>
          <p:cNvSpPr>
            <a:spLocks noChangeArrowheads="1"/>
          </p:cNvSpPr>
          <p:nvPr/>
        </p:nvSpPr>
        <p:spPr bwMode="auto">
          <a:xfrm>
            <a:off x="2387600" y="4953000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80" name="Rectangle 36"/>
          <p:cNvSpPr>
            <a:spLocks noChangeArrowheads="1"/>
          </p:cNvSpPr>
          <p:nvPr/>
        </p:nvSpPr>
        <p:spPr bwMode="auto">
          <a:xfrm>
            <a:off x="2046288" y="4918075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81" name="Line 37"/>
          <p:cNvSpPr>
            <a:spLocks noChangeShapeType="1"/>
          </p:cNvSpPr>
          <p:nvPr/>
        </p:nvSpPr>
        <p:spPr bwMode="auto">
          <a:xfrm flipH="1">
            <a:off x="2211388" y="4981575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82" name="Rectangle 38"/>
          <p:cNvSpPr>
            <a:spLocks noChangeArrowheads="1"/>
          </p:cNvSpPr>
          <p:nvPr/>
        </p:nvSpPr>
        <p:spPr bwMode="auto">
          <a:xfrm>
            <a:off x="2387600" y="5467350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83" name="Rectangle 39"/>
          <p:cNvSpPr>
            <a:spLocks noChangeArrowheads="1"/>
          </p:cNvSpPr>
          <p:nvPr/>
        </p:nvSpPr>
        <p:spPr bwMode="auto">
          <a:xfrm>
            <a:off x="2046288" y="5432425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84" name="Line 40"/>
          <p:cNvSpPr>
            <a:spLocks noChangeShapeType="1"/>
          </p:cNvSpPr>
          <p:nvPr/>
        </p:nvSpPr>
        <p:spPr bwMode="auto">
          <a:xfrm flipH="1">
            <a:off x="2211388" y="5494338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85" name="Rectangle 41"/>
          <p:cNvSpPr>
            <a:spLocks noChangeArrowheads="1"/>
          </p:cNvSpPr>
          <p:nvPr/>
        </p:nvSpPr>
        <p:spPr bwMode="auto">
          <a:xfrm>
            <a:off x="2387600" y="4075113"/>
            <a:ext cx="57150" cy="5556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86" name="Line 42"/>
          <p:cNvSpPr>
            <a:spLocks noChangeShapeType="1"/>
          </p:cNvSpPr>
          <p:nvPr/>
        </p:nvSpPr>
        <p:spPr bwMode="auto">
          <a:xfrm flipV="1">
            <a:off x="4267200" y="3581400"/>
            <a:ext cx="2667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87" name="Rectangle 43"/>
          <p:cNvSpPr>
            <a:spLocks noChangeArrowheads="1"/>
          </p:cNvSpPr>
          <p:nvPr/>
        </p:nvSpPr>
        <p:spPr bwMode="auto">
          <a:xfrm>
            <a:off x="1609725" y="3500438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88" name="Line 44"/>
          <p:cNvSpPr>
            <a:spLocks noChangeShapeType="1"/>
          </p:cNvSpPr>
          <p:nvPr/>
        </p:nvSpPr>
        <p:spPr bwMode="auto">
          <a:xfrm flipV="1">
            <a:off x="1676400" y="3505200"/>
            <a:ext cx="16002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89" name="Oval 45"/>
          <p:cNvSpPr>
            <a:spLocks noChangeArrowheads="1"/>
          </p:cNvSpPr>
          <p:nvPr/>
        </p:nvSpPr>
        <p:spPr bwMode="auto">
          <a:xfrm>
            <a:off x="2633663" y="4398963"/>
            <a:ext cx="2159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90" name="Rectangle 46"/>
          <p:cNvSpPr>
            <a:spLocks noChangeArrowheads="1"/>
          </p:cNvSpPr>
          <p:nvPr/>
        </p:nvSpPr>
        <p:spPr bwMode="auto">
          <a:xfrm>
            <a:off x="533400" y="3810000"/>
            <a:ext cx="706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Host</a:t>
            </a:r>
          </a:p>
        </p:txBody>
      </p:sp>
      <p:sp>
        <p:nvSpPr>
          <p:cNvPr id="415791" name="Rectangle 47"/>
          <p:cNvSpPr>
            <a:spLocks noChangeArrowheads="1"/>
          </p:cNvSpPr>
          <p:nvPr/>
        </p:nvSpPr>
        <p:spPr bwMode="auto">
          <a:xfrm>
            <a:off x="3276600" y="2057400"/>
            <a:ext cx="890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switch</a:t>
            </a:r>
          </a:p>
        </p:txBody>
      </p:sp>
      <p:sp>
        <p:nvSpPr>
          <p:cNvPr id="415792" name="Line 48"/>
          <p:cNvSpPr>
            <a:spLocks noChangeShapeType="1"/>
          </p:cNvSpPr>
          <p:nvPr/>
        </p:nvSpPr>
        <p:spPr bwMode="auto">
          <a:xfrm>
            <a:off x="3581400" y="2362200"/>
            <a:ext cx="3810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93" name="Rectangle 49"/>
          <p:cNvSpPr>
            <a:spLocks noChangeArrowheads="1"/>
          </p:cNvSpPr>
          <p:nvPr/>
        </p:nvSpPr>
        <p:spPr bwMode="auto">
          <a:xfrm>
            <a:off x="3692525" y="5715000"/>
            <a:ext cx="1143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Ethernet</a:t>
            </a:r>
          </a:p>
          <a:p>
            <a:pPr eaLnBrk="0" hangingPunct="0"/>
            <a:r>
              <a:rPr lang="en-US" sz="2000"/>
              <a:t>Hub</a:t>
            </a:r>
          </a:p>
        </p:txBody>
      </p:sp>
      <p:sp>
        <p:nvSpPr>
          <p:cNvPr id="415794" name="Line 50"/>
          <p:cNvSpPr>
            <a:spLocks noChangeShapeType="1"/>
          </p:cNvSpPr>
          <p:nvPr/>
        </p:nvSpPr>
        <p:spPr bwMode="auto">
          <a:xfrm flipH="1" flipV="1">
            <a:off x="2819400" y="4648200"/>
            <a:ext cx="895350" cy="134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5795" name="Rectangle 51"/>
          <p:cNvSpPr>
            <a:spLocks noChangeArrowheads="1"/>
          </p:cNvSpPr>
          <p:nvPr/>
        </p:nvSpPr>
        <p:spPr bwMode="auto">
          <a:xfrm>
            <a:off x="3352800" y="3276600"/>
            <a:ext cx="914400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5796" name="Group 52"/>
          <p:cNvGrpSpPr>
            <a:grpSpLocks/>
          </p:cNvGrpSpPr>
          <p:nvPr/>
        </p:nvGrpSpPr>
        <p:grpSpPr bwMode="auto">
          <a:xfrm>
            <a:off x="3465513" y="3541713"/>
            <a:ext cx="752475" cy="169862"/>
            <a:chOff x="2448" y="3024"/>
            <a:chExt cx="817" cy="241"/>
          </a:xfrm>
        </p:grpSpPr>
        <p:sp>
          <p:nvSpPr>
            <p:cNvPr id="415797" name="Freeform 53"/>
            <p:cNvSpPr>
              <a:spLocks/>
            </p:cNvSpPr>
            <p:nvPr/>
          </p:nvSpPr>
          <p:spPr bwMode="auto">
            <a:xfrm>
              <a:off x="2736" y="3024"/>
              <a:ext cx="529" cy="2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240"/>
                </a:cxn>
                <a:cxn ang="0">
                  <a:pos x="528" y="240"/>
                </a:cxn>
              </a:cxnLst>
              <a:rect l="0" t="0" r="r" b="b"/>
              <a:pathLst>
                <a:path w="529" h="241">
                  <a:moveTo>
                    <a:pt x="0" y="0"/>
                  </a:moveTo>
                  <a:lnTo>
                    <a:pt x="240" y="240"/>
                  </a:lnTo>
                  <a:lnTo>
                    <a:pt x="528" y="2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5798" name="Freeform 54"/>
            <p:cNvSpPr>
              <a:spLocks/>
            </p:cNvSpPr>
            <p:nvPr/>
          </p:nvSpPr>
          <p:spPr bwMode="auto">
            <a:xfrm>
              <a:off x="2448" y="3024"/>
              <a:ext cx="529" cy="241"/>
            </a:xfrm>
            <a:custGeom>
              <a:avLst/>
              <a:gdLst/>
              <a:ahLst/>
              <a:cxnLst>
                <a:cxn ang="0">
                  <a:pos x="528" y="0"/>
                </a:cxn>
                <a:cxn ang="0">
                  <a:pos x="288" y="240"/>
                </a:cxn>
                <a:cxn ang="0">
                  <a:pos x="0" y="240"/>
                </a:cxn>
              </a:cxnLst>
              <a:rect l="0" t="0" r="r" b="b"/>
              <a:pathLst>
                <a:path w="529" h="241">
                  <a:moveTo>
                    <a:pt x="528" y="0"/>
                  </a:moveTo>
                  <a:lnTo>
                    <a:pt x="288" y="240"/>
                  </a:lnTo>
                  <a:lnTo>
                    <a:pt x="0" y="2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5799" name="Text Box 55"/>
          <p:cNvSpPr txBox="1">
            <a:spLocks noChangeArrowheads="1"/>
          </p:cNvSpPr>
          <p:nvPr/>
        </p:nvSpPr>
        <p:spPr bwMode="auto">
          <a:xfrm>
            <a:off x="898525" y="2097088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A</a:t>
            </a:r>
          </a:p>
        </p:txBody>
      </p:sp>
      <p:sp>
        <p:nvSpPr>
          <p:cNvPr id="415800" name="Text Box 56"/>
          <p:cNvSpPr txBox="1">
            <a:spLocks noChangeArrowheads="1"/>
          </p:cNvSpPr>
          <p:nvPr/>
        </p:nvSpPr>
        <p:spPr bwMode="auto">
          <a:xfrm>
            <a:off x="1905000" y="24384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B</a:t>
            </a:r>
          </a:p>
        </p:txBody>
      </p:sp>
      <p:sp>
        <p:nvSpPr>
          <p:cNvPr id="415801" name="Text Box 57"/>
          <p:cNvSpPr txBox="1">
            <a:spLocks noChangeArrowheads="1"/>
          </p:cNvSpPr>
          <p:nvPr/>
        </p:nvSpPr>
        <p:spPr bwMode="auto">
          <a:xfrm>
            <a:off x="1066800" y="33528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C</a:t>
            </a:r>
          </a:p>
        </p:txBody>
      </p:sp>
      <p:sp>
        <p:nvSpPr>
          <p:cNvPr id="415802" name="Text Box 58"/>
          <p:cNvSpPr txBox="1">
            <a:spLocks noChangeArrowheads="1"/>
          </p:cNvSpPr>
          <p:nvPr/>
        </p:nvSpPr>
        <p:spPr bwMode="auto">
          <a:xfrm>
            <a:off x="7239000" y="19050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D</a:t>
            </a:r>
          </a:p>
        </p:txBody>
      </p:sp>
      <p:sp>
        <p:nvSpPr>
          <p:cNvPr id="415803" name="Text Box 59"/>
          <p:cNvSpPr txBox="1">
            <a:spLocks noChangeArrowheads="1"/>
          </p:cNvSpPr>
          <p:nvPr/>
        </p:nvSpPr>
        <p:spPr bwMode="auto">
          <a:xfrm>
            <a:off x="6096000" y="24384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E</a:t>
            </a:r>
          </a:p>
        </p:txBody>
      </p:sp>
      <p:sp>
        <p:nvSpPr>
          <p:cNvPr id="415804" name="Text Box 60"/>
          <p:cNvSpPr txBox="1">
            <a:spLocks noChangeArrowheads="1"/>
          </p:cNvSpPr>
          <p:nvPr/>
        </p:nvSpPr>
        <p:spPr bwMode="auto">
          <a:xfrm>
            <a:off x="7315200" y="31242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F</a:t>
            </a:r>
          </a:p>
        </p:txBody>
      </p:sp>
      <p:sp>
        <p:nvSpPr>
          <p:cNvPr id="415805" name="Text Box 61"/>
          <p:cNvSpPr txBox="1">
            <a:spLocks noChangeArrowheads="1"/>
          </p:cNvSpPr>
          <p:nvPr/>
        </p:nvSpPr>
        <p:spPr bwMode="auto">
          <a:xfrm>
            <a:off x="2438400" y="3048000"/>
            <a:ext cx="838200" cy="379413"/>
          </a:xfrm>
          <a:prstGeom prst="rect">
            <a:avLst/>
          </a:prstGeom>
          <a:noFill/>
          <a:ln w="12700">
            <a:solidFill>
              <a:schemeClr val="tx1"/>
            </a:solidFill>
            <a:prstDash val="lgDash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A,B,C</a:t>
            </a:r>
          </a:p>
        </p:txBody>
      </p:sp>
      <p:sp>
        <p:nvSpPr>
          <p:cNvPr id="415806" name="Text Box 62"/>
          <p:cNvSpPr txBox="1">
            <a:spLocks noChangeArrowheads="1"/>
          </p:cNvSpPr>
          <p:nvPr/>
        </p:nvSpPr>
        <p:spPr bwMode="auto">
          <a:xfrm>
            <a:off x="4343400" y="3048000"/>
            <a:ext cx="838200" cy="37941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D,E,F</a:t>
            </a:r>
          </a:p>
        </p:txBody>
      </p:sp>
      <p:sp>
        <p:nvSpPr>
          <p:cNvPr id="415807" name="Text Box 63"/>
          <p:cNvSpPr txBox="1">
            <a:spLocks noChangeArrowheads="1"/>
          </p:cNvSpPr>
          <p:nvPr/>
        </p:nvSpPr>
        <p:spPr bwMode="auto">
          <a:xfrm>
            <a:off x="1524000" y="4724400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G</a:t>
            </a:r>
          </a:p>
        </p:txBody>
      </p:sp>
      <p:sp>
        <p:nvSpPr>
          <p:cNvPr id="415808" name="Text Box 64"/>
          <p:cNvSpPr txBox="1">
            <a:spLocks noChangeArrowheads="1"/>
          </p:cNvSpPr>
          <p:nvPr/>
        </p:nvSpPr>
        <p:spPr bwMode="auto">
          <a:xfrm>
            <a:off x="1524000" y="52578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H</a:t>
            </a:r>
          </a:p>
        </p:txBody>
      </p:sp>
      <p:sp>
        <p:nvSpPr>
          <p:cNvPr id="415809" name="Text Box 65"/>
          <p:cNvSpPr txBox="1">
            <a:spLocks noChangeArrowheads="1"/>
          </p:cNvSpPr>
          <p:nvPr/>
        </p:nvSpPr>
        <p:spPr bwMode="auto">
          <a:xfrm>
            <a:off x="3810000" y="44196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Z</a:t>
            </a:r>
          </a:p>
        </p:txBody>
      </p:sp>
      <p:sp>
        <p:nvSpPr>
          <p:cNvPr id="415810" name="Text Box 66"/>
          <p:cNvSpPr txBox="1">
            <a:spLocks noChangeArrowheads="1"/>
          </p:cNvSpPr>
          <p:nvPr/>
        </p:nvSpPr>
        <p:spPr bwMode="auto">
          <a:xfrm>
            <a:off x="5029200" y="4419600"/>
            <a:ext cx="3333750" cy="6794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Each segment runs a standard</a:t>
            </a:r>
          </a:p>
          <a:p>
            <a:pPr eaLnBrk="0" hangingPunct="0"/>
            <a:r>
              <a:rPr lang="en-US"/>
              <a:t>CMSA protocol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6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10FEF-BDF1-4220-9321-65C9CFB0CBF1}" type="slidenum">
              <a:rPr lang="en-US" altLang="en-US"/>
              <a:pPr/>
              <a:t>66</a:t>
            </a:fld>
            <a:endParaRPr lang="en-US" altLang="en-US"/>
          </a:p>
        </p:txBody>
      </p:sp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Layer-2 routing tables</a:t>
            </a:r>
          </a:p>
        </p:txBody>
      </p:sp>
      <p:sp>
        <p:nvSpPr>
          <p:cNvPr id="416771" name="Line 3"/>
          <p:cNvSpPr>
            <a:spLocks noChangeShapeType="1"/>
          </p:cNvSpPr>
          <p:nvPr/>
        </p:nvSpPr>
        <p:spPr bwMode="auto">
          <a:xfrm flipH="1">
            <a:off x="2747963" y="3810000"/>
            <a:ext cx="833437" cy="595313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72" name="Rectangle 4"/>
          <p:cNvSpPr>
            <a:spLocks noChangeArrowheads="1"/>
          </p:cNvSpPr>
          <p:nvPr/>
        </p:nvSpPr>
        <p:spPr bwMode="auto">
          <a:xfrm>
            <a:off x="3657600" y="4419600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73" name="Line 5"/>
          <p:cNvSpPr>
            <a:spLocks noChangeShapeType="1"/>
          </p:cNvSpPr>
          <p:nvPr/>
        </p:nvSpPr>
        <p:spPr bwMode="auto">
          <a:xfrm flipH="1">
            <a:off x="3733800" y="3810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74" name="Line 6"/>
          <p:cNvSpPr>
            <a:spLocks noChangeShapeType="1"/>
          </p:cNvSpPr>
          <p:nvPr/>
        </p:nvSpPr>
        <p:spPr bwMode="auto">
          <a:xfrm>
            <a:off x="1638300" y="1978025"/>
            <a:ext cx="0" cy="22923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75" name="Rectangle 7"/>
          <p:cNvSpPr>
            <a:spLocks noChangeArrowheads="1"/>
          </p:cNvSpPr>
          <p:nvPr/>
        </p:nvSpPr>
        <p:spPr bwMode="auto">
          <a:xfrm>
            <a:off x="1609725" y="1949450"/>
            <a:ext cx="57150" cy="55563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76" name="Rectangle 8"/>
          <p:cNvSpPr>
            <a:spLocks noChangeArrowheads="1"/>
          </p:cNvSpPr>
          <p:nvPr/>
        </p:nvSpPr>
        <p:spPr bwMode="auto">
          <a:xfrm>
            <a:off x="1609725" y="4243388"/>
            <a:ext cx="57150" cy="5556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77" name="Rectangle 9"/>
          <p:cNvSpPr>
            <a:spLocks noChangeArrowheads="1"/>
          </p:cNvSpPr>
          <p:nvPr/>
        </p:nvSpPr>
        <p:spPr bwMode="auto">
          <a:xfrm>
            <a:off x="1609725" y="23606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78" name="Rectangle 10"/>
          <p:cNvSpPr>
            <a:spLocks noChangeArrowheads="1"/>
          </p:cNvSpPr>
          <p:nvPr/>
        </p:nvSpPr>
        <p:spPr bwMode="auto">
          <a:xfrm>
            <a:off x="1268413" y="2325688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79" name="Line 11"/>
          <p:cNvSpPr>
            <a:spLocks noChangeShapeType="1"/>
          </p:cNvSpPr>
          <p:nvPr/>
        </p:nvSpPr>
        <p:spPr bwMode="auto">
          <a:xfrm flipH="1">
            <a:off x="1433513" y="2387600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80" name="Rectangle 12"/>
          <p:cNvSpPr>
            <a:spLocks noChangeArrowheads="1"/>
          </p:cNvSpPr>
          <p:nvPr/>
        </p:nvSpPr>
        <p:spPr bwMode="auto">
          <a:xfrm>
            <a:off x="1609725" y="28051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81" name="Rectangle 13"/>
          <p:cNvSpPr>
            <a:spLocks noChangeArrowheads="1"/>
          </p:cNvSpPr>
          <p:nvPr/>
        </p:nvSpPr>
        <p:spPr bwMode="auto">
          <a:xfrm>
            <a:off x="1849438" y="2771775"/>
            <a:ext cx="158750" cy="1571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82" name="Line 14"/>
          <p:cNvSpPr>
            <a:spLocks noChangeShapeType="1"/>
          </p:cNvSpPr>
          <p:nvPr/>
        </p:nvSpPr>
        <p:spPr bwMode="auto">
          <a:xfrm flipH="1">
            <a:off x="1673225" y="2833688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83" name="Rectangle 15"/>
          <p:cNvSpPr>
            <a:spLocks noChangeArrowheads="1"/>
          </p:cNvSpPr>
          <p:nvPr/>
        </p:nvSpPr>
        <p:spPr bwMode="auto">
          <a:xfrm>
            <a:off x="1609725" y="3798888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84" name="Rectangle 16"/>
          <p:cNvSpPr>
            <a:spLocks noChangeArrowheads="1"/>
          </p:cNvSpPr>
          <p:nvPr/>
        </p:nvSpPr>
        <p:spPr bwMode="auto">
          <a:xfrm>
            <a:off x="1268413" y="3763963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85" name="Line 17"/>
          <p:cNvSpPr>
            <a:spLocks noChangeShapeType="1"/>
          </p:cNvSpPr>
          <p:nvPr/>
        </p:nvSpPr>
        <p:spPr bwMode="auto">
          <a:xfrm flipH="1">
            <a:off x="1433513" y="3825875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86" name="Line 18"/>
          <p:cNvSpPr>
            <a:spLocks noChangeShapeType="1"/>
          </p:cNvSpPr>
          <p:nvPr/>
        </p:nvSpPr>
        <p:spPr bwMode="auto">
          <a:xfrm>
            <a:off x="6896100" y="1825625"/>
            <a:ext cx="0" cy="22923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87" name="Rectangle 19"/>
          <p:cNvSpPr>
            <a:spLocks noChangeArrowheads="1"/>
          </p:cNvSpPr>
          <p:nvPr/>
        </p:nvSpPr>
        <p:spPr bwMode="auto">
          <a:xfrm>
            <a:off x="6867525" y="1797050"/>
            <a:ext cx="57150" cy="55563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88" name="Rectangle 20"/>
          <p:cNvSpPr>
            <a:spLocks noChangeArrowheads="1"/>
          </p:cNvSpPr>
          <p:nvPr/>
        </p:nvSpPr>
        <p:spPr bwMode="auto">
          <a:xfrm>
            <a:off x="6867525" y="4090988"/>
            <a:ext cx="57150" cy="5556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89" name="Rectangle 21"/>
          <p:cNvSpPr>
            <a:spLocks noChangeArrowheads="1"/>
          </p:cNvSpPr>
          <p:nvPr/>
        </p:nvSpPr>
        <p:spPr bwMode="auto">
          <a:xfrm>
            <a:off x="6867525" y="22082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90" name="Rectangle 22"/>
          <p:cNvSpPr>
            <a:spLocks noChangeArrowheads="1"/>
          </p:cNvSpPr>
          <p:nvPr/>
        </p:nvSpPr>
        <p:spPr bwMode="auto">
          <a:xfrm>
            <a:off x="7107238" y="2173288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91" name="Line 23"/>
          <p:cNvSpPr>
            <a:spLocks noChangeShapeType="1"/>
          </p:cNvSpPr>
          <p:nvPr/>
        </p:nvSpPr>
        <p:spPr bwMode="auto">
          <a:xfrm>
            <a:off x="6931025" y="2235200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92" name="Rectangle 24"/>
          <p:cNvSpPr>
            <a:spLocks noChangeArrowheads="1"/>
          </p:cNvSpPr>
          <p:nvPr/>
        </p:nvSpPr>
        <p:spPr bwMode="auto">
          <a:xfrm>
            <a:off x="6867525" y="26527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93" name="Rectangle 25"/>
          <p:cNvSpPr>
            <a:spLocks noChangeArrowheads="1"/>
          </p:cNvSpPr>
          <p:nvPr/>
        </p:nvSpPr>
        <p:spPr bwMode="auto">
          <a:xfrm>
            <a:off x="6526213" y="2619375"/>
            <a:ext cx="158750" cy="1571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94" name="Line 26"/>
          <p:cNvSpPr>
            <a:spLocks noChangeShapeType="1"/>
          </p:cNvSpPr>
          <p:nvPr/>
        </p:nvSpPr>
        <p:spPr bwMode="auto">
          <a:xfrm>
            <a:off x="6691313" y="2681288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95" name="Rectangle 27"/>
          <p:cNvSpPr>
            <a:spLocks noChangeArrowheads="1"/>
          </p:cNvSpPr>
          <p:nvPr/>
        </p:nvSpPr>
        <p:spPr bwMode="auto">
          <a:xfrm>
            <a:off x="6867525" y="3132138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96" name="Rectangle 28"/>
          <p:cNvSpPr>
            <a:spLocks noChangeArrowheads="1"/>
          </p:cNvSpPr>
          <p:nvPr/>
        </p:nvSpPr>
        <p:spPr bwMode="auto">
          <a:xfrm>
            <a:off x="7107238" y="3097213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97" name="Line 29"/>
          <p:cNvSpPr>
            <a:spLocks noChangeShapeType="1"/>
          </p:cNvSpPr>
          <p:nvPr/>
        </p:nvSpPr>
        <p:spPr bwMode="auto">
          <a:xfrm>
            <a:off x="6931025" y="3160713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98" name="Rectangle 30"/>
          <p:cNvSpPr>
            <a:spLocks noChangeArrowheads="1"/>
          </p:cNvSpPr>
          <p:nvPr/>
        </p:nvSpPr>
        <p:spPr bwMode="auto">
          <a:xfrm>
            <a:off x="6867525" y="3540125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799" name="Line 31"/>
          <p:cNvSpPr>
            <a:spLocks noChangeShapeType="1"/>
          </p:cNvSpPr>
          <p:nvPr/>
        </p:nvSpPr>
        <p:spPr bwMode="auto">
          <a:xfrm>
            <a:off x="2416175" y="4106863"/>
            <a:ext cx="0" cy="18319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800" name="Rectangle 32"/>
          <p:cNvSpPr>
            <a:spLocks noChangeArrowheads="1"/>
          </p:cNvSpPr>
          <p:nvPr/>
        </p:nvSpPr>
        <p:spPr bwMode="auto">
          <a:xfrm>
            <a:off x="2387600" y="5911850"/>
            <a:ext cx="57150" cy="55563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801" name="Rectangle 33"/>
          <p:cNvSpPr>
            <a:spLocks noChangeArrowheads="1"/>
          </p:cNvSpPr>
          <p:nvPr/>
        </p:nvSpPr>
        <p:spPr bwMode="auto">
          <a:xfrm>
            <a:off x="2387600" y="4473575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802" name="Line 34"/>
          <p:cNvSpPr>
            <a:spLocks noChangeShapeType="1"/>
          </p:cNvSpPr>
          <p:nvPr/>
        </p:nvSpPr>
        <p:spPr bwMode="auto">
          <a:xfrm flipH="1">
            <a:off x="2451100" y="4502150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803" name="Rectangle 35"/>
          <p:cNvSpPr>
            <a:spLocks noChangeArrowheads="1"/>
          </p:cNvSpPr>
          <p:nvPr/>
        </p:nvSpPr>
        <p:spPr bwMode="auto">
          <a:xfrm>
            <a:off x="2387600" y="4953000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804" name="Rectangle 36"/>
          <p:cNvSpPr>
            <a:spLocks noChangeArrowheads="1"/>
          </p:cNvSpPr>
          <p:nvPr/>
        </p:nvSpPr>
        <p:spPr bwMode="auto">
          <a:xfrm>
            <a:off x="2046288" y="4918075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805" name="Line 37"/>
          <p:cNvSpPr>
            <a:spLocks noChangeShapeType="1"/>
          </p:cNvSpPr>
          <p:nvPr/>
        </p:nvSpPr>
        <p:spPr bwMode="auto">
          <a:xfrm flipH="1">
            <a:off x="2211388" y="4981575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806" name="Rectangle 38"/>
          <p:cNvSpPr>
            <a:spLocks noChangeArrowheads="1"/>
          </p:cNvSpPr>
          <p:nvPr/>
        </p:nvSpPr>
        <p:spPr bwMode="auto">
          <a:xfrm>
            <a:off x="2387600" y="5467350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807" name="Rectangle 39"/>
          <p:cNvSpPr>
            <a:spLocks noChangeArrowheads="1"/>
          </p:cNvSpPr>
          <p:nvPr/>
        </p:nvSpPr>
        <p:spPr bwMode="auto">
          <a:xfrm>
            <a:off x="2046288" y="5432425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808" name="Line 40"/>
          <p:cNvSpPr>
            <a:spLocks noChangeShapeType="1"/>
          </p:cNvSpPr>
          <p:nvPr/>
        </p:nvSpPr>
        <p:spPr bwMode="auto">
          <a:xfrm flipH="1">
            <a:off x="2211388" y="5494338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809" name="Rectangle 41"/>
          <p:cNvSpPr>
            <a:spLocks noChangeArrowheads="1"/>
          </p:cNvSpPr>
          <p:nvPr/>
        </p:nvSpPr>
        <p:spPr bwMode="auto">
          <a:xfrm>
            <a:off x="2387600" y="4075113"/>
            <a:ext cx="57150" cy="5556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810" name="Line 42"/>
          <p:cNvSpPr>
            <a:spLocks noChangeShapeType="1"/>
          </p:cNvSpPr>
          <p:nvPr/>
        </p:nvSpPr>
        <p:spPr bwMode="auto">
          <a:xfrm flipV="1">
            <a:off x="4267200" y="3581400"/>
            <a:ext cx="2667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811" name="Rectangle 43"/>
          <p:cNvSpPr>
            <a:spLocks noChangeArrowheads="1"/>
          </p:cNvSpPr>
          <p:nvPr/>
        </p:nvSpPr>
        <p:spPr bwMode="auto">
          <a:xfrm>
            <a:off x="1609725" y="3500438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812" name="Line 44"/>
          <p:cNvSpPr>
            <a:spLocks noChangeShapeType="1"/>
          </p:cNvSpPr>
          <p:nvPr/>
        </p:nvSpPr>
        <p:spPr bwMode="auto">
          <a:xfrm flipV="1">
            <a:off x="1676400" y="3505200"/>
            <a:ext cx="16002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813" name="Oval 45"/>
          <p:cNvSpPr>
            <a:spLocks noChangeArrowheads="1"/>
          </p:cNvSpPr>
          <p:nvPr/>
        </p:nvSpPr>
        <p:spPr bwMode="auto">
          <a:xfrm>
            <a:off x="2633663" y="4398963"/>
            <a:ext cx="2159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814" name="Rectangle 46"/>
          <p:cNvSpPr>
            <a:spLocks noChangeArrowheads="1"/>
          </p:cNvSpPr>
          <p:nvPr/>
        </p:nvSpPr>
        <p:spPr bwMode="auto">
          <a:xfrm>
            <a:off x="533400" y="3810000"/>
            <a:ext cx="706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Host</a:t>
            </a:r>
          </a:p>
        </p:txBody>
      </p:sp>
      <p:sp>
        <p:nvSpPr>
          <p:cNvPr id="416815" name="Rectangle 47"/>
          <p:cNvSpPr>
            <a:spLocks noChangeArrowheads="1"/>
          </p:cNvSpPr>
          <p:nvPr/>
        </p:nvSpPr>
        <p:spPr bwMode="auto">
          <a:xfrm>
            <a:off x="3276600" y="2057400"/>
            <a:ext cx="890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switch</a:t>
            </a:r>
          </a:p>
        </p:txBody>
      </p:sp>
      <p:sp>
        <p:nvSpPr>
          <p:cNvPr id="416816" name="Line 48"/>
          <p:cNvSpPr>
            <a:spLocks noChangeShapeType="1"/>
          </p:cNvSpPr>
          <p:nvPr/>
        </p:nvSpPr>
        <p:spPr bwMode="auto">
          <a:xfrm>
            <a:off x="3581400" y="2362200"/>
            <a:ext cx="3810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817" name="Rectangle 49"/>
          <p:cNvSpPr>
            <a:spLocks noChangeArrowheads="1"/>
          </p:cNvSpPr>
          <p:nvPr/>
        </p:nvSpPr>
        <p:spPr bwMode="auto">
          <a:xfrm>
            <a:off x="3692525" y="5715000"/>
            <a:ext cx="1143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Ethernet</a:t>
            </a:r>
          </a:p>
          <a:p>
            <a:pPr eaLnBrk="0" hangingPunct="0"/>
            <a:r>
              <a:rPr lang="en-US" sz="2000"/>
              <a:t>Hub</a:t>
            </a:r>
          </a:p>
        </p:txBody>
      </p:sp>
      <p:sp>
        <p:nvSpPr>
          <p:cNvPr id="416818" name="Line 50"/>
          <p:cNvSpPr>
            <a:spLocks noChangeShapeType="1"/>
          </p:cNvSpPr>
          <p:nvPr/>
        </p:nvSpPr>
        <p:spPr bwMode="auto">
          <a:xfrm flipH="1" flipV="1">
            <a:off x="2819400" y="4648200"/>
            <a:ext cx="895350" cy="134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819" name="Rectangle 51"/>
          <p:cNvSpPr>
            <a:spLocks noChangeArrowheads="1"/>
          </p:cNvSpPr>
          <p:nvPr/>
        </p:nvSpPr>
        <p:spPr bwMode="auto">
          <a:xfrm>
            <a:off x="3352800" y="3276600"/>
            <a:ext cx="914400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6820" name="Group 52"/>
          <p:cNvGrpSpPr>
            <a:grpSpLocks/>
          </p:cNvGrpSpPr>
          <p:nvPr/>
        </p:nvGrpSpPr>
        <p:grpSpPr bwMode="auto">
          <a:xfrm>
            <a:off x="3465513" y="3541713"/>
            <a:ext cx="752475" cy="169862"/>
            <a:chOff x="2448" y="3024"/>
            <a:chExt cx="817" cy="241"/>
          </a:xfrm>
        </p:grpSpPr>
        <p:sp>
          <p:nvSpPr>
            <p:cNvPr id="416821" name="Freeform 53"/>
            <p:cNvSpPr>
              <a:spLocks/>
            </p:cNvSpPr>
            <p:nvPr/>
          </p:nvSpPr>
          <p:spPr bwMode="auto">
            <a:xfrm>
              <a:off x="2736" y="3024"/>
              <a:ext cx="529" cy="2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240"/>
                </a:cxn>
                <a:cxn ang="0">
                  <a:pos x="528" y="240"/>
                </a:cxn>
              </a:cxnLst>
              <a:rect l="0" t="0" r="r" b="b"/>
              <a:pathLst>
                <a:path w="529" h="241">
                  <a:moveTo>
                    <a:pt x="0" y="0"/>
                  </a:moveTo>
                  <a:lnTo>
                    <a:pt x="240" y="240"/>
                  </a:lnTo>
                  <a:lnTo>
                    <a:pt x="528" y="2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6822" name="Freeform 54"/>
            <p:cNvSpPr>
              <a:spLocks/>
            </p:cNvSpPr>
            <p:nvPr/>
          </p:nvSpPr>
          <p:spPr bwMode="auto">
            <a:xfrm>
              <a:off x="2448" y="3024"/>
              <a:ext cx="529" cy="241"/>
            </a:xfrm>
            <a:custGeom>
              <a:avLst/>
              <a:gdLst/>
              <a:ahLst/>
              <a:cxnLst>
                <a:cxn ang="0">
                  <a:pos x="528" y="0"/>
                </a:cxn>
                <a:cxn ang="0">
                  <a:pos x="288" y="240"/>
                </a:cxn>
                <a:cxn ang="0">
                  <a:pos x="0" y="240"/>
                </a:cxn>
              </a:cxnLst>
              <a:rect l="0" t="0" r="r" b="b"/>
              <a:pathLst>
                <a:path w="529" h="241">
                  <a:moveTo>
                    <a:pt x="528" y="0"/>
                  </a:moveTo>
                  <a:lnTo>
                    <a:pt x="288" y="240"/>
                  </a:lnTo>
                  <a:lnTo>
                    <a:pt x="0" y="2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6823" name="Text Box 55"/>
          <p:cNvSpPr txBox="1">
            <a:spLocks noChangeArrowheads="1"/>
          </p:cNvSpPr>
          <p:nvPr/>
        </p:nvSpPr>
        <p:spPr bwMode="auto">
          <a:xfrm>
            <a:off x="898525" y="2097088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A</a:t>
            </a:r>
          </a:p>
        </p:txBody>
      </p:sp>
      <p:sp>
        <p:nvSpPr>
          <p:cNvPr id="416824" name="Text Box 56"/>
          <p:cNvSpPr txBox="1">
            <a:spLocks noChangeArrowheads="1"/>
          </p:cNvSpPr>
          <p:nvPr/>
        </p:nvSpPr>
        <p:spPr bwMode="auto">
          <a:xfrm>
            <a:off x="1905000" y="24384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B</a:t>
            </a:r>
          </a:p>
        </p:txBody>
      </p:sp>
      <p:sp>
        <p:nvSpPr>
          <p:cNvPr id="416825" name="Text Box 57"/>
          <p:cNvSpPr txBox="1">
            <a:spLocks noChangeArrowheads="1"/>
          </p:cNvSpPr>
          <p:nvPr/>
        </p:nvSpPr>
        <p:spPr bwMode="auto">
          <a:xfrm>
            <a:off x="1066800" y="33528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C</a:t>
            </a:r>
          </a:p>
        </p:txBody>
      </p:sp>
      <p:sp>
        <p:nvSpPr>
          <p:cNvPr id="416826" name="Text Box 58"/>
          <p:cNvSpPr txBox="1">
            <a:spLocks noChangeArrowheads="1"/>
          </p:cNvSpPr>
          <p:nvPr/>
        </p:nvSpPr>
        <p:spPr bwMode="auto">
          <a:xfrm>
            <a:off x="7239000" y="19050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D</a:t>
            </a:r>
          </a:p>
        </p:txBody>
      </p:sp>
      <p:sp>
        <p:nvSpPr>
          <p:cNvPr id="416827" name="Text Box 59"/>
          <p:cNvSpPr txBox="1">
            <a:spLocks noChangeArrowheads="1"/>
          </p:cNvSpPr>
          <p:nvPr/>
        </p:nvSpPr>
        <p:spPr bwMode="auto">
          <a:xfrm>
            <a:off x="6096000" y="24384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E</a:t>
            </a:r>
          </a:p>
        </p:txBody>
      </p:sp>
      <p:sp>
        <p:nvSpPr>
          <p:cNvPr id="416828" name="Text Box 60"/>
          <p:cNvSpPr txBox="1">
            <a:spLocks noChangeArrowheads="1"/>
          </p:cNvSpPr>
          <p:nvPr/>
        </p:nvSpPr>
        <p:spPr bwMode="auto">
          <a:xfrm>
            <a:off x="7315200" y="31242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F</a:t>
            </a:r>
          </a:p>
        </p:txBody>
      </p:sp>
      <p:sp>
        <p:nvSpPr>
          <p:cNvPr id="416829" name="Text Box 61"/>
          <p:cNvSpPr txBox="1">
            <a:spLocks noChangeArrowheads="1"/>
          </p:cNvSpPr>
          <p:nvPr/>
        </p:nvSpPr>
        <p:spPr bwMode="auto">
          <a:xfrm>
            <a:off x="2438400" y="3048000"/>
            <a:ext cx="838200" cy="379413"/>
          </a:xfrm>
          <a:prstGeom prst="rect">
            <a:avLst/>
          </a:prstGeom>
          <a:noFill/>
          <a:ln w="12700">
            <a:solidFill>
              <a:schemeClr val="tx1"/>
            </a:solidFill>
            <a:prstDash val="lgDash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A,B,C</a:t>
            </a:r>
          </a:p>
        </p:txBody>
      </p:sp>
      <p:sp>
        <p:nvSpPr>
          <p:cNvPr id="416830" name="Text Box 62"/>
          <p:cNvSpPr txBox="1">
            <a:spLocks noChangeArrowheads="1"/>
          </p:cNvSpPr>
          <p:nvPr/>
        </p:nvSpPr>
        <p:spPr bwMode="auto">
          <a:xfrm>
            <a:off x="4343400" y="3048000"/>
            <a:ext cx="838200" cy="37941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D,E,F</a:t>
            </a:r>
          </a:p>
        </p:txBody>
      </p:sp>
      <p:sp>
        <p:nvSpPr>
          <p:cNvPr id="416831" name="Text Box 63"/>
          <p:cNvSpPr txBox="1">
            <a:spLocks noChangeArrowheads="1"/>
          </p:cNvSpPr>
          <p:nvPr/>
        </p:nvSpPr>
        <p:spPr bwMode="auto">
          <a:xfrm>
            <a:off x="1524000" y="4724400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G</a:t>
            </a:r>
          </a:p>
        </p:txBody>
      </p:sp>
      <p:sp>
        <p:nvSpPr>
          <p:cNvPr id="416832" name="Text Box 64"/>
          <p:cNvSpPr txBox="1">
            <a:spLocks noChangeArrowheads="1"/>
          </p:cNvSpPr>
          <p:nvPr/>
        </p:nvSpPr>
        <p:spPr bwMode="auto">
          <a:xfrm>
            <a:off x="1524000" y="52578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H</a:t>
            </a:r>
          </a:p>
        </p:txBody>
      </p:sp>
      <p:sp>
        <p:nvSpPr>
          <p:cNvPr id="416833" name="Text Box 65"/>
          <p:cNvSpPr txBox="1">
            <a:spLocks noChangeArrowheads="1"/>
          </p:cNvSpPr>
          <p:nvPr/>
        </p:nvSpPr>
        <p:spPr bwMode="auto">
          <a:xfrm>
            <a:off x="3810000" y="44196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Z</a:t>
            </a:r>
          </a:p>
        </p:txBody>
      </p:sp>
      <p:sp>
        <p:nvSpPr>
          <p:cNvPr id="416834" name="Text Box 66"/>
          <p:cNvSpPr txBox="1">
            <a:spLocks noChangeArrowheads="1"/>
          </p:cNvSpPr>
          <p:nvPr/>
        </p:nvSpPr>
        <p:spPr bwMode="auto">
          <a:xfrm>
            <a:off x="5029200" y="4419600"/>
            <a:ext cx="3651250" cy="20526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Switch must forward packets from</a:t>
            </a:r>
          </a:p>
          <a:p>
            <a:pPr eaLnBrk="0" hangingPunct="0"/>
            <a:r>
              <a:rPr lang="en-US"/>
              <a:t>A,B,C to the other segment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Switch builds a large table 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For each packet, look up in table </a:t>
            </a:r>
          </a:p>
          <a:p>
            <a:pPr eaLnBrk="0" hangingPunct="0"/>
            <a:r>
              <a:rPr lang="en-US"/>
              <a:t>and maybe forward the packet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08370-9BB7-4FDE-B145-43E285AA3B6B}" type="slidenum">
              <a:rPr lang="en-US" altLang="en-US"/>
              <a:pPr/>
              <a:t>67</a:t>
            </a:fld>
            <a:endParaRPr lang="en-US" altLang="en-US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 MAC addresses</a:t>
            </a:r>
          </a:p>
        </p:txBody>
      </p:sp>
      <p:sp>
        <p:nvSpPr>
          <p:cNvPr id="417795" name="Line 3"/>
          <p:cNvSpPr>
            <a:spLocks noChangeShapeType="1"/>
          </p:cNvSpPr>
          <p:nvPr/>
        </p:nvSpPr>
        <p:spPr bwMode="auto">
          <a:xfrm flipH="1">
            <a:off x="2747963" y="3810000"/>
            <a:ext cx="833437" cy="595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796" name="Rectangle 4"/>
          <p:cNvSpPr>
            <a:spLocks noChangeArrowheads="1"/>
          </p:cNvSpPr>
          <p:nvPr/>
        </p:nvSpPr>
        <p:spPr bwMode="auto">
          <a:xfrm>
            <a:off x="3657600" y="4419600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797" name="Line 5"/>
          <p:cNvSpPr>
            <a:spLocks noChangeShapeType="1"/>
          </p:cNvSpPr>
          <p:nvPr/>
        </p:nvSpPr>
        <p:spPr bwMode="auto">
          <a:xfrm flipH="1">
            <a:off x="3733800" y="3810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798" name="Line 6"/>
          <p:cNvSpPr>
            <a:spLocks noChangeShapeType="1"/>
          </p:cNvSpPr>
          <p:nvPr/>
        </p:nvSpPr>
        <p:spPr bwMode="auto">
          <a:xfrm>
            <a:off x="1638300" y="1978025"/>
            <a:ext cx="0" cy="2292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799" name="Rectangle 7"/>
          <p:cNvSpPr>
            <a:spLocks noChangeArrowheads="1"/>
          </p:cNvSpPr>
          <p:nvPr/>
        </p:nvSpPr>
        <p:spPr bwMode="auto">
          <a:xfrm>
            <a:off x="1609725" y="1949450"/>
            <a:ext cx="57150" cy="55563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00" name="Rectangle 8"/>
          <p:cNvSpPr>
            <a:spLocks noChangeArrowheads="1"/>
          </p:cNvSpPr>
          <p:nvPr/>
        </p:nvSpPr>
        <p:spPr bwMode="auto">
          <a:xfrm>
            <a:off x="1609725" y="4243388"/>
            <a:ext cx="57150" cy="5556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01" name="Rectangle 9"/>
          <p:cNvSpPr>
            <a:spLocks noChangeArrowheads="1"/>
          </p:cNvSpPr>
          <p:nvPr/>
        </p:nvSpPr>
        <p:spPr bwMode="auto">
          <a:xfrm>
            <a:off x="1609725" y="23606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02" name="Rectangle 10"/>
          <p:cNvSpPr>
            <a:spLocks noChangeArrowheads="1"/>
          </p:cNvSpPr>
          <p:nvPr/>
        </p:nvSpPr>
        <p:spPr bwMode="auto">
          <a:xfrm>
            <a:off x="1268413" y="2325688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03" name="Line 11"/>
          <p:cNvSpPr>
            <a:spLocks noChangeShapeType="1"/>
          </p:cNvSpPr>
          <p:nvPr/>
        </p:nvSpPr>
        <p:spPr bwMode="auto">
          <a:xfrm flipH="1">
            <a:off x="1433513" y="2387600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04" name="Rectangle 12"/>
          <p:cNvSpPr>
            <a:spLocks noChangeArrowheads="1"/>
          </p:cNvSpPr>
          <p:nvPr/>
        </p:nvSpPr>
        <p:spPr bwMode="auto">
          <a:xfrm>
            <a:off x="1609725" y="28051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05" name="Rectangle 13"/>
          <p:cNvSpPr>
            <a:spLocks noChangeArrowheads="1"/>
          </p:cNvSpPr>
          <p:nvPr/>
        </p:nvSpPr>
        <p:spPr bwMode="auto">
          <a:xfrm>
            <a:off x="1849438" y="2771775"/>
            <a:ext cx="158750" cy="1571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06" name="Line 14"/>
          <p:cNvSpPr>
            <a:spLocks noChangeShapeType="1"/>
          </p:cNvSpPr>
          <p:nvPr/>
        </p:nvSpPr>
        <p:spPr bwMode="auto">
          <a:xfrm flipH="1">
            <a:off x="1673225" y="2833688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07" name="Rectangle 15"/>
          <p:cNvSpPr>
            <a:spLocks noChangeArrowheads="1"/>
          </p:cNvSpPr>
          <p:nvPr/>
        </p:nvSpPr>
        <p:spPr bwMode="auto">
          <a:xfrm>
            <a:off x="1609725" y="3798888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08" name="Rectangle 16"/>
          <p:cNvSpPr>
            <a:spLocks noChangeArrowheads="1"/>
          </p:cNvSpPr>
          <p:nvPr/>
        </p:nvSpPr>
        <p:spPr bwMode="auto">
          <a:xfrm>
            <a:off x="1268413" y="3763963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09" name="Line 17"/>
          <p:cNvSpPr>
            <a:spLocks noChangeShapeType="1"/>
          </p:cNvSpPr>
          <p:nvPr/>
        </p:nvSpPr>
        <p:spPr bwMode="auto">
          <a:xfrm flipH="1">
            <a:off x="1433513" y="3825875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10" name="Line 18"/>
          <p:cNvSpPr>
            <a:spLocks noChangeShapeType="1"/>
          </p:cNvSpPr>
          <p:nvPr/>
        </p:nvSpPr>
        <p:spPr bwMode="auto">
          <a:xfrm>
            <a:off x="6896100" y="1825625"/>
            <a:ext cx="0" cy="2292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11" name="Rectangle 19"/>
          <p:cNvSpPr>
            <a:spLocks noChangeArrowheads="1"/>
          </p:cNvSpPr>
          <p:nvPr/>
        </p:nvSpPr>
        <p:spPr bwMode="auto">
          <a:xfrm>
            <a:off x="6867525" y="1797050"/>
            <a:ext cx="57150" cy="55563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12" name="Rectangle 20"/>
          <p:cNvSpPr>
            <a:spLocks noChangeArrowheads="1"/>
          </p:cNvSpPr>
          <p:nvPr/>
        </p:nvSpPr>
        <p:spPr bwMode="auto">
          <a:xfrm>
            <a:off x="6867525" y="4090988"/>
            <a:ext cx="57150" cy="5556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13" name="Rectangle 21"/>
          <p:cNvSpPr>
            <a:spLocks noChangeArrowheads="1"/>
          </p:cNvSpPr>
          <p:nvPr/>
        </p:nvSpPr>
        <p:spPr bwMode="auto">
          <a:xfrm>
            <a:off x="6867525" y="22082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14" name="Rectangle 22"/>
          <p:cNvSpPr>
            <a:spLocks noChangeArrowheads="1"/>
          </p:cNvSpPr>
          <p:nvPr/>
        </p:nvSpPr>
        <p:spPr bwMode="auto">
          <a:xfrm>
            <a:off x="7107238" y="2173288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15" name="Line 23"/>
          <p:cNvSpPr>
            <a:spLocks noChangeShapeType="1"/>
          </p:cNvSpPr>
          <p:nvPr/>
        </p:nvSpPr>
        <p:spPr bwMode="auto">
          <a:xfrm>
            <a:off x="6931025" y="2235200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16" name="Rectangle 24"/>
          <p:cNvSpPr>
            <a:spLocks noChangeArrowheads="1"/>
          </p:cNvSpPr>
          <p:nvPr/>
        </p:nvSpPr>
        <p:spPr bwMode="auto">
          <a:xfrm>
            <a:off x="6867525" y="26527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17" name="Rectangle 25"/>
          <p:cNvSpPr>
            <a:spLocks noChangeArrowheads="1"/>
          </p:cNvSpPr>
          <p:nvPr/>
        </p:nvSpPr>
        <p:spPr bwMode="auto">
          <a:xfrm>
            <a:off x="6526213" y="2619375"/>
            <a:ext cx="158750" cy="1571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18" name="Line 26"/>
          <p:cNvSpPr>
            <a:spLocks noChangeShapeType="1"/>
          </p:cNvSpPr>
          <p:nvPr/>
        </p:nvSpPr>
        <p:spPr bwMode="auto">
          <a:xfrm>
            <a:off x="6691313" y="2681288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19" name="Rectangle 27"/>
          <p:cNvSpPr>
            <a:spLocks noChangeArrowheads="1"/>
          </p:cNvSpPr>
          <p:nvPr/>
        </p:nvSpPr>
        <p:spPr bwMode="auto">
          <a:xfrm>
            <a:off x="6867525" y="3132138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20" name="Rectangle 28"/>
          <p:cNvSpPr>
            <a:spLocks noChangeArrowheads="1"/>
          </p:cNvSpPr>
          <p:nvPr/>
        </p:nvSpPr>
        <p:spPr bwMode="auto">
          <a:xfrm>
            <a:off x="7107238" y="3097213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21" name="Line 29"/>
          <p:cNvSpPr>
            <a:spLocks noChangeShapeType="1"/>
          </p:cNvSpPr>
          <p:nvPr/>
        </p:nvSpPr>
        <p:spPr bwMode="auto">
          <a:xfrm>
            <a:off x="6931025" y="3160713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22" name="Rectangle 30"/>
          <p:cNvSpPr>
            <a:spLocks noChangeArrowheads="1"/>
          </p:cNvSpPr>
          <p:nvPr/>
        </p:nvSpPr>
        <p:spPr bwMode="auto">
          <a:xfrm>
            <a:off x="6867525" y="3540125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23" name="Line 31"/>
          <p:cNvSpPr>
            <a:spLocks noChangeShapeType="1"/>
          </p:cNvSpPr>
          <p:nvPr/>
        </p:nvSpPr>
        <p:spPr bwMode="auto">
          <a:xfrm>
            <a:off x="2416175" y="4106863"/>
            <a:ext cx="0" cy="1831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24" name="Rectangle 32"/>
          <p:cNvSpPr>
            <a:spLocks noChangeArrowheads="1"/>
          </p:cNvSpPr>
          <p:nvPr/>
        </p:nvSpPr>
        <p:spPr bwMode="auto">
          <a:xfrm>
            <a:off x="2387600" y="5911850"/>
            <a:ext cx="57150" cy="55563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25" name="Rectangle 33"/>
          <p:cNvSpPr>
            <a:spLocks noChangeArrowheads="1"/>
          </p:cNvSpPr>
          <p:nvPr/>
        </p:nvSpPr>
        <p:spPr bwMode="auto">
          <a:xfrm>
            <a:off x="2387600" y="4473575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26" name="Line 34"/>
          <p:cNvSpPr>
            <a:spLocks noChangeShapeType="1"/>
          </p:cNvSpPr>
          <p:nvPr/>
        </p:nvSpPr>
        <p:spPr bwMode="auto">
          <a:xfrm flipH="1">
            <a:off x="2451100" y="4502150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27" name="Rectangle 35"/>
          <p:cNvSpPr>
            <a:spLocks noChangeArrowheads="1"/>
          </p:cNvSpPr>
          <p:nvPr/>
        </p:nvSpPr>
        <p:spPr bwMode="auto">
          <a:xfrm>
            <a:off x="2387600" y="4953000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28" name="Rectangle 36"/>
          <p:cNvSpPr>
            <a:spLocks noChangeArrowheads="1"/>
          </p:cNvSpPr>
          <p:nvPr/>
        </p:nvSpPr>
        <p:spPr bwMode="auto">
          <a:xfrm>
            <a:off x="2046288" y="4918075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29" name="Line 37"/>
          <p:cNvSpPr>
            <a:spLocks noChangeShapeType="1"/>
          </p:cNvSpPr>
          <p:nvPr/>
        </p:nvSpPr>
        <p:spPr bwMode="auto">
          <a:xfrm flipH="1">
            <a:off x="2211388" y="4981575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30" name="Rectangle 38"/>
          <p:cNvSpPr>
            <a:spLocks noChangeArrowheads="1"/>
          </p:cNvSpPr>
          <p:nvPr/>
        </p:nvSpPr>
        <p:spPr bwMode="auto">
          <a:xfrm>
            <a:off x="2387600" y="5467350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31" name="Rectangle 39"/>
          <p:cNvSpPr>
            <a:spLocks noChangeArrowheads="1"/>
          </p:cNvSpPr>
          <p:nvPr/>
        </p:nvSpPr>
        <p:spPr bwMode="auto">
          <a:xfrm>
            <a:off x="2046288" y="5432425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32" name="Line 40"/>
          <p:cNvSpPr>
            <a:spLocks noChangeShapeType="1"/>
          </p:cNvSpPr>
          <p:nvPr/>
        </p:nvSpPr>
        <p:spPr bwMode="auto">
          <a:xfrm flipH="1">
            <a:off x="2211388" y="5494338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33" name="Rectangle 41"/>
          <p:cNvSpPr>
            <a:spLocks noChangeArrowheads="1"/>
          </p:cNvSpPr>
          <p:nvPr/>
        </p:nvSpPr>
        <p:spPr bwMode="auto">
          <a:xfrm>
            <a:off x="2387600" y="4075113"/>
            <a:ext cx="57150" cy="5556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34" name="Line 42"/>
          <p:cNvSpPr>
            <a:spLocks noChangeShapeType="1"/>
          </p:cNvSpPr>
          <p:nvPr/>
        </p:nvSpPr>
        <p:spPr bwMode="auto">
          <a:xfrm flipV="1">
            <a:off x="4267200" y="3581400"/>
            <a:ext cx="266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35" name="Rectangle 43"/>
          <p:cNvSpPr>
            <a:spLocks noChangeArrowheads="1"/>
          </p:cNvSpPr>
          <p:nvPr/>
        </p:nvSpPr>
        <p:spPr bwMode="auto">
          <a:xfrm>
            <a:off x="1609725" y="3500438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36" name="Line 44"/>
          <p:cNvSpPr>
            <a:spLocks noChangeShapeType="1"/>
          </p:cNvSpPr>
          <p:nvPr/>
        </p:nvSpPr>
        <p:spPr bwMode="auto">
          <a:xfrm flipV="1">
            <a:off x="1676400" y="35052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37" name="Oval 45"/>
          <p:cNvSpPr>
            <a:spLocks noChangeArrowheads="1"/>
          </p:cNvSpPr>
          <p:nvPr/>
        </p:nvSpPr>
        <p:spPr bwMode="auto">
          <a:xfrm>
            <a:off x="2633663" y="4398963"/>
            <a:ext cx="2159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38" name="Rectangle 46"/>
          <p:cNvSpPr>
            <a:spLocks noChangeArrowheads="1"/>
          </p:cNvSpPr>
          <p:nvPr/>
        </p:nvSpPr>
        <p:spPr bwMode="auto">
          <a:xfrm>
            <a:off x="533400" y="3810000"/>
            <a:ext cx="706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Host</a:t>
            </a:r>
          </a:p>
        </p:txBody>
      </p:sp>
      <p:sp>
        <p:nvSpPr>
          <p:cNvPr id="417839" name="Line 47"/>
          <p:cNvSpPr>
            <a:spLocks noChangeShapeType="1"/>
          </p:cNvSpPr>
          <p:nvPr/>
        </p:nvSpPr>
        <p:spPr bwMode="auto">
          <a:xfrm flipH="1" flipV="1">
            <a:off x="5105400" y="3657600"/>
            <a:ext cx="428625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40" name="Rectangle 48"/>
          <p:cNvSpPr>
            <a:spLocks noChangeArrowheads="1"/>
          </p:cNvSpPr>
          <p:nvPr/>
        </p:nvSpPr>
        <p:spPr bwMode="auto">
          <a:xfrm>
            <a:off x="3276600" y="2057400"/>
            <a:ext cx="890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switch</a:t>
            </a:r>
          </a:p>
        </p:txBody>
      </p:sp>
      <p:sp>
        <p:nvSpPr>
          <p:cNvPr id="417841" name="Line 49"/>
          <p:cNvSpPr>
            <a:spLocks noChangeShapeType="1"/>
          </p:cNvSpPr>
          <p:nvPr/>
        </p:nvSpPr>
        <p:spPr bwMode="auto">
          <a:xfrm>
            <a:off x="3581400" y="2362200"/>
            <a:ext cx="3810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42" name="Rectangle 50"/>
          <p:cNvSpPr>
            <a:spLocks noChangeArrowheads="1"/>
          </p:cNvSpPr>
          <p:nvPr/>
        </p:nvSpPr>
        <p:spPr bwMode="auto">
          <a:xfrm>
            <a:off x="3692525" y="5715000"/>
            <a:ext cx="1157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Ethernet</a:t>
            </a:r>
          </a:p>
          <a:p>
            <a:pPr eaLnBrk="0" hangingPunct="0"/>
            <a:r>
              <a:rPr lang="en-US" sz="2000"/>
              <a:t>segment</a:t>
            </a:r>
          </a:p>
        </p:txBody>
      </p:sp>
      <p:sp>
        <p:nvSpPr>
          <p:cNvPr id="417843" name="Line 51"/>
          <p:cNvSpPr>
            <a:spLocks noChangeShapeType="1"/>
          </p:cNvSpPr>
          <p:nvPr/>
        </p:nvSpPr>
        <p:spPr bwMode="auto">
          <a:xfrm flipH="1" flipV="1">
            <a:off x="2524125" y="5262563"/>
            <a:ext cx="1190625" cy="727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7844" name="Rectangle 52"/>
          <p:cNvSpPr>
            <a:spLocks noChangeArrowheads="1"/>
          </p:cNvSpPr>
          <p:nvPr/>
        </p:nvSpPr>
        <p:spPr bwMode="auto">
          <a:xfrm>
            <a:off x="3352800" y="3276600"/>
            <a:ext cx="914400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7845" name="Group 53"/>
          <p:cNvGrpSpPr>
            <a:grpSpLocks/>
          </p:cNvGrpSpPr>
          <p:nvPr/>
        </p:nvGrpSpPr>
        <p:grpSpPr bwMode="auto">
          <a:xfrm>
            <a:off x="3465513" y="3541713"/>
            <a:ext cx="752475" cy="169862"/>
            <a:chOff x="2448" y="3024"/>
            <a:chExt cx="817" cy="241"/>
          </a:xfrm>
        </p:grpSpPr>
        <p:sp>
          <p:nvSpPr>
            <p:cNvPr id="417846" name="Freeform 54"/>
            <p:cNvSpPr>
              <a:spLocks/>
            </p:cNvSpPr>
            <p:nvPr/>
          </p:nvSpPr>
          <p:spPr bwMode="auto">
            <a:xfrm>
              <a:off x="2736" y="3024"/>
              <a:ext cx="529" cy="2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240"/>
                </a:cxn>
                <a:cxn ang="0">
                  <a:pos x="528" y="240"/>
                </a:cxn>
              </a:cxnLst>
              <a:rect l="0" t="0" r="r" b="b"/>
              <a:pathLst>
                <a:path w="529" h="241">
                  <a:moveTo>
                    <a:pt x="0" y="0"/>
                  </a:moveTo>
                  <a:lnTo>
                    <a:pt x="240" y="240"/>
                  </a:lnTo>
                  <a:lnTo>
                    <a:pt x="528" y="2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7847" name="Freeform 55"/>
            <p:cNvSpPr>
              <a:spLocks/>
            </p:cNvSpPr>
            <p:nvPr/>
          </p:nvSpPr>
          <p:spPr bwMode="auto">
            <a:xfrm>
              <a:off x="2448" y="3024"/>
              <a:ext cx="529" cy="241"/>
            </a:xfrm>
            <a:custGeom>
              <a:avLst/>
              <a:gdLst/>
              <a:ahLst/>
              <a:cxnLst>
                <a:cxn ang="0">
                  <a:pos x="528" y="0"/>
                </a:cxn>
                <a:cxn ang="0">
                  <a:pos x="288" y="240"/>
                </a:cxn>
                <a:cxn ang="0">
                  <a:pos x="0" y="240"/>
                </a:cxn>
              </a:cxnLst>
              <a:rect l="0" t="0" r="r" b="b"/>
              <a:pathLst>
                <a:path w="529" h="241">
                  <a:moveTo>
                    <a:pt x="528" y="0"/>
                  </a:moveTo>
                  <a:lnTo>
                    <a:pt x="288" y="240"/>
                  </a:lnTo>
                  <a:lnTo>
                    <a:pt x="0" y="2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7848" name="Text Box 56"/>
          <p:cNvSpPr txBox="1">
            <a:spLocks noChangeArrowheads="1"/>
          </p:cNvSpPr>
          <p:nvPr/>
        </p:nvSpPr>
        <p:spPr bwMode="auto">
          <a:xfrm>
            <a:off x="898525" y="2097088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A</a:t>
            </a:r>
          </a:p>
        </p:txBody>
      </p:sp>
      <p:sp>
        <p:nvSpPr>
          <p:cNvPr id="417849" name="Text Box 57"/>
          <p:cNvSpPr txBox="1">
            <a:spLocks noChangeArrowheads="1"/>
          </p:cNvSpPr>
          <p:nvPr/>
        </p:nvSpPr>
        <p:spPr bwMode="auto">
          <a:xfrm>
            <a:off x="1905000" y="24384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B</a:t>
            </a:r>
          </a:p>
        </p:txBody>
      </p:sp>
      <p:sp>
        <p:nvSpPr>
          <p:cNvPr id="417850" name="Text Box 58"/>
          <p:cNvSpPr txBox="1">
            <a:spLocks noChangeArrowheads="1"/>
          </p:cNvSpPr>
          <p:nvPr/>
        </p:nvSpPr>
        <p:spPr bwMode="auto">
          <a:xfrm>
            <a:off x="1066800" y="33528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C</a:t>
            </a:r>
          </a:p>
        </p:txBody>
      </p:sp>
      <p:sp>
        <p:nvSpPr>
          <p:cNvPr id="417851" name="Text Box 59"/>
          <p:cNvSpPr txBox="1">
            <a:spLocks noChangeArrowheads="1"/>
          </p:cNvSpPr>
          <p:nvPr/>
        </p:nvSpPr>
        <p:spPr bwMode="auto">
          <a:xfrm>
            <a:off x="7239000" y="19050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D</a:t>
            </a:r>
          </a:p>
        </p:txBody>
      </p:sp>
      <p:sp>
        <p:nvSpPr>
          <p:cNvPr id="417852" name="Text Box 60"/>
          <p:cNvSpPr txBox="1">
            <a:spLocks noChangeArrowheads="1"/>
          </p:cNvSpPr>
          <p:nvPr/>
        </p:nvSpPr>
        <p:spPr bwMode="auto">
          <a:xfrm>
            <a:off x="6096000" y="24384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E</a:t>
            </a:r>
          </a:p>
        </p:txBody>
      </p:sp>
      <p:sp>
        <p:nvSpPr>
          <p:cNvPr id="417853" name="Text Box 61"/>
          <p:cNvSpPr txBox="1">
            <a:spLocks noChangeArrowheads="1"/>
          </p:cNvSpPr>
          <p:nvPr/>
        </p:nvSpPr>
        <p:spPr bwMode="auto">
          <a:xfrm>
            <a:off x="7315200" y="31242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F</a:t>
            </a:r>
          </a:p>
        </p:txBody>
      </p:sp>
      <p:sp>
        <p:nvSpPr>
          <p:cNvPr id="417854" name="Text Box 62"/>
          <p:cNvSpPr txBox="1">
            <a:spLocks noChangeArrowheads="1"/>
          </p:cNvSpPr>
          <p:nvPr/>
        </p:nvSpPr>
        <p:spPr bwMode="auto">
          <a:xfrm>
            <a:off x="2438400" y="3048000"/>
            <a:ext cx="838200" cy="379413"/>
          </a:xfrm>
          <a:prstGeom prst="rect">
            <a:avLst/>
          </a:prstGeom>
          <a:noFill/>
          <a:ln w="12700">
            <a:solidFill>
              <a:schemeClr val="tx1"/>
            </a:solidFill>
            <a:prstDash val="lgDash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A,B,C</a:t>
            </a:r>
          </a:p>
        </p:txBody>
      </p:sp>
      <p:sp>
        <p:nvSpPr>
          <p:cNvPr id="417855" name="Text Box 63"/>
          <p:cNvSpPr txBox="1">
            <a:spLocks noChangeArrowheads="1"/>
          </p:cNvSpPr>
          <p:nvPr/>
        </p:nvSpPr>
        <p:spPr bwMode="auto">
          <a:xfrm>
            <a:off x="4343400" y="3048000"/>
            <a:ext cx="838200" cy="37941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D,E,F</a:t>
            </a:r>
          </a:p>
        </p:txBody>
      </p:sp>
      <p:sp>
        <p:nvSpPr>
          <p:cNvPr id="417856" name="Rectangle 64"/>
          <p:cNvSpPr>
            <a:spLocks noChangeArrowheads="1"/>
          </p:cNvSpPr>
          <p:nvPr/>
        </p:nvSpPr>
        <p:spPr bwMode="auto">
          <a:xfrm>
            <a:off x="4724400" y="4343400"/>
            <a:ext cx="2016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Per-port routing </a:t>
            </a:r>
          </a:p>
          <a:p>
            <a:pPr eaLnBrk="0" hangingPunct="0"/>
            <a:r>
              <a:rPr lang="en-US" sz="2000"/>
              <a:t>table</a:t>
            </a:r>
          </a:p>
        </p:txBody>
      </p:sp>
      <p:sp>
        <p:nvSpPr>
          <p:cNvPr id="417857" name="Text Box 65"/>
          <p:cNvSpPr txBox="1">
            <a:spLocks noChangeArrowheads="1"/>
          </p:cNvSpPr>
          <p:nvPr/>
        </p:nvSpPr>
        <p:spPr bwMode="auto">
          <a:xfrm>
            <a:off x="1524000" y="4724400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G</a:t>
            </a:r>
          </a:p>
        </p:txBody>
      </p:sp>
      <p:sp>
        <p:nvSpPr>
          <p:cNvPr id="417858" name="Text Box 66"/>
          <p:cNvSpPr txBox="1">
            <a:spLocks noChangeArrowheads="1"/>
          </p:cNvSpPr>
          <p:nvPr/>
        </p:nvSpPr>
        <p:spPr bwMode="auto">
          <a:xfrm>
            <a:off x="1524000" y="52578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H</a:t>
            </a:r>
          </a:p>
        </p:txBody>
      </p:sp>
      <p:sp>
        <p:nvSpPr>
          <p:cNvPr id="417859" name="Text Box 67"/>
          <p:cNvSpPr txBox="1">
            <a:spLocks noChangeArrowheads="1"/>
          </p:cNvSpPr>
          <p:nvPr/>
        </p:nvSpPr>
        <p:spPr bwMode="auto">
          <a:xfrm>
            <a:off x="3810000" y="44196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Z</a:t>
            </a:r>
          </a:p>
        </p:txBody>
      </p:sp>
      <p:sp>
        <p:nvSpPr>
          <p:cNvPr id="417860" name="Text Box 68"/>
          <p:cNvSpPr txBox="1">
            <a:spLocks noChangeArrowheads="1"/>
          </p:cNvSpPr>
          <p:nvPr/>
        </p:nvSpPr>
        <p:spPr bwMode="auto">
          <a:xfrm>
            <a:off x="5715000" y="5105400"/>
            <a:ext cx="2393950" cy="12287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Switch adds hosts to </a:t>
            </a:r>
          </a:p>
          <a:p>
            <a:pPr eaLnBrk="0" hangingPunct="0"/>
            <a:r>
              <a:rPr lang="en-US"/>
              <a:t>routing table when it </a:t>
            </a:r>
          </a:p>
          <a:p>
            <a:pPr eaLnBrk="0" hangingPunct="0"/>
            <a:r>
              <a:rPr lang="en-US"/>
              <a:t>sees a packet with a </a:t>
            </a:r>
          </a:p>
          <a:p>
            <a:pPr eaLnBrk="0" hangingPunct="0"/>
            <a:r>
              <a:rPr lang="en-US"/>
              <a:t>given source address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7862-F6B7-476A-9324-8C88D1716571}" type="slidenum">
              <a:rPr lang="en-US" altLang="en-US"/>
              <a:pPr/>
              <a:t>68</a:t>
            </a:fld>
            <a:endParaRPr lang="en-US" altLang="en-US"/>
          </a:p>
        </p:txBody>
      </p:sp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Spanning Trees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Want to allow multiple switches to connect together</a:t>
            </a:r>
          </a:p>
          <a:p>
            <a:r>
              <a:rPr lang="en-US"/>
              <a:t>What If there is a cycle in the graph of switches connected together? </a:t>
            </a:r>
          </a:p>
          <a:p>
            <a:pPr lvl="1"/>
            <a:r>
              <a:rPr lang="en-US"/>
              <a:t>Can’t have packets circulate forever! </a:t>
            </a:r>
          </a:p>
          <a:p>
            <a:pPr lvl="1"/>
            <a:r>
              <a:rPr lang="en-US"/>
              <a:t>Must break the cycle by restricting routes 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8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064F-C93F-404D-9AEC-5CDAD5A46B4D}" type="slidenum">
              <a:rPr lang="en-US" altLang="en-US"/>
              <a:pPr/>
              <a:t>69</a:t>
            </a:fld>
            <a:endParaRPr lang="en-US" altLang="en-US"/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Spanning Trees</a:t>
            </a:r>
          </a:p>
        </p:txBody>
      </p:sp>
      <p:sp>
        <p:nvSpPr>
          <p:cNvPr id="421891" name="Line 3"/>
          <p:cNvSpPr>
            <a:spLocks noChangeShapeType="1"/>
          </p:cNvSpPr>
          <p:nvPr/>
        </p:nvSpPr>
        <p:spPr bwMode="auto">
          <a:xfrm flipH="1">
            <a:off x="2747963" y="3810000"/>
            <a:ext cx="833437" cy="595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892" name="Rectangle 4"/>
          <p:cNvSpPr>
            <a:spLocks noChangeArrowheads="1"/>
          </p:cNvSpPr>
          <p:nvPr/>
        </p:nvSpPr>
        <p:spPr bwMode="auto">
          <a:xfrm>
            <a:off x="3657600" y="4419600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893" name="Line 5"/>
          <p:cNvSpPr>
            <a:spLocks noChangeShapeType="1"/>
          </p:cNvSpPr>
          <p:nvPr/>
        </p:nvSpPr>
        <p:spPr bwMode="auto">
          <a:xfrm flipH="1">
            <a:off x="3733800" y="3810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894" name="Line 6"/>
          <p:cNvSpPr>
            <a:spLocks noChangeShapeType="1"/>
          </p:cNvSpPr>
          <p:nvPr/>
        </p:nvSpPr>
        <p:spPr bwMode="auto">
          <a:xfrm>
            <a:off x="1638300" y="1978025"/>
            <a:ext cx="0" cy="2292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895" name="Rectangle 7"/>
          <p:cNvSpPr>
            <a:spLocks noChangeArrowheads="1"/>
          </p:cNvSpPr>
          <p:nvPr/>
        </p:nvSpPr>
        <p:spPr bwMode="auto">
          <a:xfrm>
            <a:off x="1609725" y="1949450"/>
            <a:ext cx="57150" cy="55563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896" name="Rectangle 8"/>
          <p:cNvSpPr>
            <a:spLocks noChangeArrowheads="1"/>
          </p:cNvSpPr>
          <p:nvPr/>
        </p:nvSpPr>
        <p:spPr bwMode="auto">
          <a:xfrm>
            <a:off x="1609725" y="4243388"/>
            <a:ext cx="57150" cy="5556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897" name="Rectangle 9"/>
          <p:cNvSpPr>
            <a:spLocks noChangeArrowheads="1"/>
          </p:cNvSpPr>
          <p:nvPr/>
        </p:nvSpPr>
        <p:spPr bwMode="auto">
          <a:xfrm>
            <a:off x="1609725" y="23606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898" name="Rectangle 10"/>
          <p:cNvSpPr>
            <a:spLocks noChangeArrowheads="1"/>
          </p:cNvSpPr>
          <p:nvPr/>
        </p:nvSpPr>
        <p:spPr bwMode="auto">
          <a:xfrm>
            <a:off x="1268413" y="2325688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899" name="Line 11"/>
          <p:cNvSpPr>
            <a:spLocks noChangeShapeType="1"/>
          </p:cNvSpPr>
          <p:nvPr/>
        </p:nvSpPr>
        <p:spPr bwMode="auto">
          <a:xfrm flipH="1">
            <a:off x="1433513" y="2387600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00" name="Rectangle 12"/>
          <p:cNvSpPr>
            <a:spLocks noChangeArrowheads="1"/>
          </p:cNvSpPr>
          <p:nvPr/>
        </p:nvSpPr>
        <p:spPr bwMode="auto">
          <a:xfrm>
            <a:off x="1609725" y="28051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01" name="Rectangle 13"/>
          <p:cNvSpPr>
            <a:spLocks noChangeArrowheads="1"/>
          </p:cNvSpPr>
          <p:nvPr/>
        </p:nvSpPr>
        <p:spPr bwMode="auto">
          <a:xfrm>
            <a:off x="1849438" y="2771775"/>
            <a:ext cx="158750" cy="1571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02" name="Line 14"/>
          <p:cNvSpPr>
            <a:spLocks noChangeShapeType="1"/>
          </p:cNvSpPr>
          <p:nvPr/>
        </p:nvSpPr>
        <p:spPr bwMode="auto">
          <a:xfrm flipH="1">
            <a:off x="1673225" y="2833688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03" name="Rectangle 15"/>
          <p:cNvSpPr>
            <a:spLocks noChangeArrowheads="1"/>
          </p:cNvSpPr>
          <p:nvPr/>
        </p:nvSpPr>
        <p:spPr bwMode="auto">
          <a:xfrm>
            <a:off x="1609725" y="3798888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04" name="Rectangle 16"/>
          <p:cNvSpPr>
            <a:spLocks noChangeArrowheads="1"/>
          </p:cNvSpPr>
          <p:nvPr/>
        </p:nvSpPr>
        <p:spPr bwMode="auto">
          <a:xfrm>
            <a:off x="1268413" y="3763963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05" name="Line 17"/>
          <p:cNvSpPr>
            <a:spLocks noChangeShapeType="1"/>
          </p:cNvSpPr>
          <p:nvPr/>
        </p:nvSpPr>
        <p:spPr bwMode="auto">
          <a:xfrm flipH="1">
            <a:off x="1433513" y="3825875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06" name="Line 18"/>
          <p:cNvSpPr>
            <a:spLocks noChangeShapeType="1"/>
          </p:cNvSpPr>
          <p:nvPr/>
        </p:nvSpPr>
        <p:spPr bwMode="auto">
          <a:xfrm>
            <a:off x="6896100" y="1825625"/>
            <a:ext cx="0" cy="2292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07" name="Rectangle 19"/>
          <p:cNvSpPr>
            <a:spLocks noChangeArrowheads="1"/>
          </p:cNvSpPr>
          <p:nvPr/>
        </p:nvSpPr>
        <p:spPr bwMode="auto">
          <a:xfrm>
            <a:off x="6867525" y="1797050"/>
            <a:ext cx="57150" cy="55563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08" name="Rectangle 20"/>
          <p:cNvSpPr>
            <a:spLocks noChangeArrowheads="1"/>
          </p:cNvSpPr>
          <p:nvPr/>
        </p:nvSpPr>
        <p:spPr bwMode="auto">
          <a:xfrm>
            <a:off x="6867525" y="4090988"/>
            <a:ext cx="57150" cy="5556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09" name="Rectangle 21"/>
          <p:cNvSpPr>
            <a:spLocks noChangeArrowheads="1"/>
          </p:cNvSpPr>
          <p:nvPr/>
        </p:nvSpPr>
        <p:spPr bwMode="auto">
          <a:xfrm>
            <a:off x="6867525" y="22082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10" name="Rectangle 22"/>
          <p:cNvSpPr>
            <a:spLocks noChangeArrowheads="1"/>
          </p:cNvSpPr>
          <p:nvPr/>
        </p:nvSpPr>
        <p:spPr bwMode="auto">
          <a:xfrm>
            <a:off x="7107238" y="2173288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11" name="Line 23"/>
          <p:cNvSpPr>
            <a:spLocks noChangeShapeType="1"/>
          </p:cNvSpPr>
          <p:nvPr/>
        </p:nvSpPr>
        <p:spPr bwMode="auto">
          <a:xfrm>
            <a:off x="6931025" y="2235200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12" name="Rectangle 24"/>
          <p:cNvSpPr>
            <a:spLocks noChangeArrowheads="1"/>
          </p:cNvSpPr>
          <p:nvPr/>
        </p:nvSpPr>
        <p:spPr bwMode="auto">
          <a:xfrm>
            <a:off x="6867525" y="26527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13" name="Rectangle 25"/>
          <p:cNvSpPr>
            <a:spLocks noChangeArrowheads="1"/>
          </p:cNvSpPr>
          <p:nvPr/>
        </p:nvSpPr>
        <p:spPr bwMode="auto">
          <a:xfrm>
            <a:off x="6526213" y="2619375"/>
            <a:ext cx="158750" cy="1571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14" name="Line 26"/>
          <p:cNvSpPr>
            <a:spLocks noChangeShapeType="1"/>
          </p:cNvSpPr>
          <p:nvPr/>
        </p:nvSpPr>
        <p:spPr bwMode="auto">
          <a:xfrm>
            <a:off x="6691313" y="2681288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15" name="Rectangle 27"/>
          <p:cNvSpPr>
            <a:spLocks noChangeArrowheads="1"/>
          </p:cNvSpPr>
          <p:nvPr/>
        </p:nvSpPr>
        <p:spPr bwMode="auto">
          <a:xfrm>
            <a:off x="6867525" y="3132138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16" name="Rectangle 28"/>
          <p:cNvSpPr>
            <a:spLocks noChangeArrowheads="1"/>
          </p:cNvSpPr>
          <p:nvPr/>
        </p:nvSpPr>
        <p:spPr bwMode="auto">
          <a:xfrm>
            <a:off x="7107238" y="3097213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17" name="Line 29"/>
          <p:cNvSpPr>
            <a:spLocks noChangeShapeType="1"/>
          </p:cNvSpPr>
          <p:nvPr/>
        </p:nvSpPr>
        <p:spPr bwMode="auto">
          <a:xfrm>
            <a:off x="6931025" y="3160713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18" name="Rectangle 30"/>
          <p:cNvSpPr>
            <a:spLocks noChangeArrowheads="1"/>
          </p:cNvSpPr>
          <p:nvPr/>
        </p:nvSpPr>
        <p:spPr bwMode="auto">
          <a:xfrm>
            <a:off x="6867525" y="3540125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19" name="Line 31"/>
          <p:cNvSpPr>
            <a:spLocks noChangeShapeType="1"/>
          </p:cNvSpPr>
          <p:nvPr/>
        </p:nvSpPr>
        <p:spPr bwMode="auto">
          <a:xfrm>
            <a:off x="2416175" y="4106863"/>
            <a:ext cx="0" cy="1831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20" name="Rectangle 32"/>
          <p:cNvSpPr>
            <a:spLocks noChangeArrowheads="1"/>
          </p:cNvSpPr>
          <p:nvPr/>
        </p:nvSpPr>
        <p:spPr bwMode="auto">
          <a:xfrm>
            <a:off x="2387600" y="5911850"/>
            <a:ext cx="57150" cy="55563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21" name="Rectangle 33"/>
          <p:cNvSpPr>
            <a:spLocks noChangeArrowheads="1"/>
          </p:cNvSpPr>
          <p:nvPr/>
        </p:nvSpPr>
        <p:spPr bwMode="auto">
          <a:xfrm>
            <a:off x="2387600" y="4473575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22" name="Line 34"/>
          <p:cNvSpPr>
            <a:spLocks noChangeShapeType="1"/>
          </p:cNvSpPr>
          <p:nvPr/>
        </p:nvSpPr>
        <p:spPr bwMode="auto">
          <a:xfrm flipH="1">
            <a:off x="2451100" y="4502150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23" name="Rectangle 35"/>
          <p:cNvSpPr>
            <a:spLocks noChangeArrowheads="1"/>
          </p:cNvSpPr>
          <p:nvPr/>
        </p:nvSpPr>
        <p:spPr bwMode="auto">
          <a:xfrm>
            <a:off x="2387600" y="4953000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24" name="Rectangle 36"/>
          <p:cNvSpPr>
            <a:spLocks noChangeArrowheads="1"/>
          </p:cNvSpPr>
          <p:nvPr/>
        </p:nvSpPr>
        <p:spPr bwMode="auto">
          <a:xfrm>
            <a:off x="2046288" y="4918075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25" name="Line 37"/>
          <p:cNvSpPr>
            <a:spLocks noChangeShapeType="1"/>
          </p:cNvSpPr>
          <p:nvPr/>
        </p:nvSpPr>
        <p:spPr bwMode="auto">
          <a:xfrm flipH="1">
            <a:off x="2211388" y="4981575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26" name="Rectangle 38"/>
          <p:cNvSpPr>
            <a:spLocks noChangeArrowheads="1"/>
          </p:cNvSpPr>
          <p:nvPr/>
        </p:nvSpPr>
        <p:spPr bwMode="auto">
          <a:xfrm>
            <a:off x="2387600" y="5467350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27" name="Rectangle 39"/>
          <p:cNvSpPr>
            <a:spLocks noChangeArrowheads="1"/>
          </p:cNvSpPr>
          <p:nvPr/>
        </p:nvSpPr>
        <p:spPr bwMode="auto">
          <a:xfrm>
            <a:off x="2046288" y="5432425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28" name="Line 40"/>
          <p:cNvSpPr>
            <a:spLocks noChangeShapeType="1"/>
          </p:cNvSpPr>
          <p:nvPr/>
        </p:nvSpPr>
        <p:spPr bwMode="auto">
          <a:xfrm flipH="1">
            <a:off x="2211388" y="5494338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29" name="Rectangle 41"/>
          <p:cNvSpPr>
            <a:spLocks noChangeArrowheads="1"/>
          </p:cNvSpPr>
          <p:nvPr/>
        </p:nvSpPr>
        <p:spPr bwMode="auto">
          <a:xfrm>
            <a:off x="2387600" y="4075113"/>
            <a:ext cx="57150" cy="5556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30" name="Line 42"/>
          <p:cNvSpPr>
            <a:spLocks noChangeShapeType="1"/>
          </p:cNvSpPr>
          <p:nvPr/>
        </p:nvSpPr>
        <p:spPr bwMode="auto">
          <a:xfrm flipV="1">
            <a:off x="5867400" y="35814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31" name="Rectangle 43"/>
          <p:cNvSpPr>
            <a:spLocks noChangeArrowheads="1"/>
          </p:cNvSpPr>
          <p:nvPr/>
        </p:nvSpPr>
        <p:spPr bwMode="auto">
          <a:xfrm>
            <a:off x="1609725" y="3500438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32" name="Line 44"/>
          <p:cNvSpPr>
            <a:spLocks noChangeShapeType="1"/>
          </p:cNvSpPr>
          <p:nvPr/>
        </p:nvSpPr>
        <p:spPr bwMode="auto">
          <a:xfrm flipV="1">
            <a:off x="1676400" y="35052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33" name="Oval 45"/>
          <p:cNvSpPr>
            <a:spLocks noChangeArrowheads="1"/>
          </p:cNvSpPr>
          <p:nvPr/>
        </p:nvSpPr>
        <p:spPr bwMode="auto">
          <a:xfrm>
            <a:off x="2633663" y="4398963"/>
            <a:ext cx="2159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34" name="Rectangle 46"/>
          <p:cNvSpPr>
            <a:spLocks noChangeArrowheads="1"/>
          </p:cNvSpPr>
          <p:nvPr/>
        </p:nvSpPr>
        <p:spPr bwMode="auto">
          <a:xfrm>
            <a:off x="533400" y="3810000"/>
            <a:ext cx="706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Host</a:t>
            </a:r>
          </a:p>
        </p:txBody>
      </p:sp>
      <p:sp>
        <p:nvSpPr>
          <p:cNvPr id="421936" name="Rectangle 48"/>
          <p:cNvSpPr>
            <a:spLocks noChangeArrowheads="1"/>
          </p:cNvSpPr>
          <p:nvPr/>
        </p:nvSpPr>
        <p:spPr bwMode="auto">
          <a:xfrm>
            <a:off x="3276600" y="2057400"/>
            <a:ext cx="1158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switches</a:t>
            </a:r>
          </a:p>
        </p:txBody>
      </p:sp>
      <p:sp>
        <p:nvSpPr>
          <p:cNvPr id="421937" name="Line 49"/>
          <p:cNvSpPr>
            <a:spLocks noChangeShapeType="1"/>
          </p:cNvSpPr>
          <p:nvPr/>
        </p:nvSpPr>
        <p:spPr bwMode="auto">
          <a:xfrm>
            <a:off x="3581400" y="2362200"/>
            <a:ext cx="3810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21958" name="Group 70"/>
          <p:cNvGrpSpPr>
            <a:grpSpLocks/>
          </p:cNvGrpSpPr>
          <p:nvPr/>
        </p:nvGrpSpPr>
        <p:grpSpPr bwMode="auto">
          <a:xfrm>
            <a:off x="3276600" y="3352800"/>
            <a:ext cx="914400" cy="533400"/>
            <a:chOff x="2112" y="2064"/>
            <a:chExt cx="576" cy="336"/>
          </a:xfrm>
        </p:grpSpPr>
        <p:sp>
          <p:nvSpPr>
            <p:cNvPr id="421940" name="Rectangle 52"/>
            <p:cNvSpPr>
              <a:spLocks noChangeArrowheads="1"/>
            </p:cNvSpPr>
            <p:nvPr/>
          </p:nvSpPr>
          <p:spPr bwMode="auto">
            <a:xfrm>
              <a:off x="2112" y="2064"/>
              <a:ext cx="576" cy="33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21941" name="Group 53"/>
            <p:cNvGrpSpPr>
              <a:grpSpLocks/>
            </p:cNvGrpSpPr>
            <p:nvPr/>
          </p:nvGrpSpPr>
          <p:grpSpPr bwMode="auto">
            <a:xfrm>
              <a:off x="2183" y="2231"/>
              <a:ext cx="474" cy="107"/>
              <a:chOff x="2448" y="3024"/>
              <a:chExt cx="817" cy="241"/>
            </a:xfrm>
          </p:grpSpPr>
          <p:sp>
            <p:nvSpPr>
              <p:cNvPr id="421942" name="Freeform 54"/>
              <p:cNvSpPr>
                <a:spLocks/>
              </p:cNvSpPr>
              <p:nvPr/>
            </p:nvSpPr>
            <p:spPr bwMode="auto">
              <a:xfrm>
                <a:off x="2736" y="3024"/>
                <a:ext cx="529" cy="24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0" y="240"/>
                  </a:cxn>
                  <a:cxn ang="0">
                    <a:pos x="528" y="240"/>
                  </a:cxn>
                </a:cxnLst>
                <a:rect l="0" t="0" r="r" b="b"/>
                <a:pathLst>
                  <a:path w="529" h="241">
                    <a:moveTo>
                      <a:pt x="0" y="0"/>
                    </a:moveTo>
                    <a:lnTo>
                      <a:pt x="240" y="240"/>
                    </a:lnTo>
                    <a:lnTo>
                      <a:pt x="528" y="24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943" name="Freeform 55"/>
              <p:cNvSpPr>
                <a:spLocks/>
              </p:cNvSpPr>
              <p:nvPr/>
            </p:nvSpPr>
            <p:spPr bwMode="auto">
              <a:xfrm>
                <a:off x="2448" y="3024"/>
                <a:ext cx="529" cy="241"/>
              </a:xfrm>
              <a:custGeom>
                <a:avLst/>
                <a:gdLst/>
                <a:ahLst/>
                <a:cxnLst>
                  <a:cxn ang="0">
                    <a:pos x="528" y="0"/>
                  </a:cxn>
                  <a:cxn ang="0">
                    <a:pos x="288" y="240"/>
                  </a:cxn>
                  <a:cxn ang="0">
                    <a:pos x="0" y="240"/>
                  </a:cxn>
                </a:cxnLst>
                <a:rect l="0" t="0" r="r" b="b"/>
                <a:pathLst>
                  <a:path w="529" h="241">
                    <a:moveTo>
                      <a:pt x="528" y="0"/>
                    </a:moveTo>
                    <a:lnTo>
                      <a:pt x="288" y="240"/>
                    </a:lnTo>
                    <a:lnTo>
                      <a:pt x="0" y="24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21944" name="Text Box 56"/>
          <p:cNvSpPr txBox="1">
            <a:spLocks noChangeArrowheads="1"/>
          </p:cNvSpPr>
          <p:nvPr/>
        </p:nvSpPr>
        <p:spPr bwMode="auto">
          <a:xfrm>
            <a:off x="898525" y="2097088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A</a:t>
            </a:r>
          </a:p>
        </p:txBody>
      </p:sp>
      <p:sp>
        <p:nvSpPr>
          <p:cNvPr id="421945" name="Text Box 57"/>
          <p:cNvSpPr txBox="1">
            <a:spLocks noChangeArrowheads="1"/>
          </p:cNvSpPr>
          <p:nvPr/>
        </p:nvSpPr>
        <p:spPr bwMode="auto">
          <a:xfrm>
            <a:off x="1905000" y="24384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B</a:t>
            </a:r>
          </a:p>
        </p:txBody>
      </p:sp>
      <p:sp>
        <p:nvSpPr>
          <p:cNvPr id="421946" name="Text Box 58"/>
          <p:cNvSpPr txBox="1">
            <a:spLocks noChangeArrowheads="1"/>
          </p:cNvSpPr>
          <p:nvPr/>
        </p:nvSpPr>
        <p:spPr bwMode="auto">
          <a:xfrm>
            <a:off x="1066800" y="33528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C</a:t>
            </a:r>
          </a:p>
        </p:txBody>
      </p:sp>
      <p:sp>
        <p:nvSpPr>
          <p:cNvPr id="421947" name="Text Box 59"/>
          <p:cNvSpPr txBox="1">
            <a:spLocks noChangeArrowheads="1"/>
          </p:cNvSpPr>
          <p:nvPr/>
        </p:nvSpPr>
        <p:spPr bwMode="auto">
          <a:xfrm>
            <a:off x="7239000" y="19050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D</a:t>
            </a:r>
          </a:p>
        </p:txBody>
      </p:sp>
      <p:sp>
        <p:nvSpPr>
          <p:cNvPr id="421948" name="Text Box 60"/>
          <p:cNvSpPr txBox="1">
            <a:spLocks noChangeArrowheads="1"/>
          </p:cNvSpPr>
          <p:nvPr/>
        </p:nvSpPr>
        <p:spPr bwMode="auto">
          <a:xfrm>
            <a:off x="6096000" y="24384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E</a:t>
            </a:r>
          </a:p>
        </p:txBody>
      </p:sp>
      <p:sp>
        <p:nvSpPr>
          <p:cNvPr id="421949" name="Text Box 61"/>
          <p:cNvSpPr txBox="1">
            <a:spLocks noChangeArrowheads="1"/>
          </p:cNvSpPr>
          <p:nvPr/>
        </p:nvSpPr>
        <p:spPr bwMode="auto">
          <a:xfrm>
            <a:off x="7315200" y="31242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F</a:t>
            </a:r>
          </a:p>
        </p:txBody>
      </p:sp>
      <p:sp>
        <p:nvSpPr>
          <p:cNvPr id="421953" name="Text Box 65"/>
          <p:cNvSpPr txBox="1">
            <a:spLocks noChangeArrowheads="1"/>
          </p:cNvSpPr>
          <p:nvPr/>
        </p:nvSpPr>
        <p:spPr bwMode="auto">
          <a:xfrm>
            <a:off x="1524000" y="4724400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G</a:t>
            </a:r>
          </a:p>
        </p:txBody>
      </p:sp>
      <p:sp>
        <p:nvSpPr>
          <p:cNvPr id="421954" name="Text Box 66"/>
          <p:cNvSpPr txBox="1">
            <a:spLocks noChangeArrowheads="1"/>
          </p:cNvSpPr>
          <p:nvPr/>
        </p:nvSpPr>
        <p:spPr bwMode="auto">
          <a:xfrm>
            <a:off x="1524000" y="52578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H</a:t>
            </a:r>
          </a:p>
        </p:txBody>
      </p:sp>
      <p:sp>
        <p:nvSpPr>
          <p:cNvPr id="421955" name="Text Box 67"/>
          <p:cNvSpPr txBox="1">
            <a:spLocks noChangeArrowheads="1"/>
          </p:cNvSpPr>
          <p:nvPr/>
        </p:nvSpPr>
        <p:spPr bwMode="auto">
          <a:xfrm>
            <a:off x="3810000" y="44196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Z</a:t>
            </a:r>
          </a:p>
        </p:txBody>
      </p:sp>
      <p:grpSp>
        <p:nvGrpSpPr>
          <p:cNvPr id="421959" name="Group 71"/>
          <p:cNvGrpSpPr>
            <a:grpSpLocks/>
          </p:cNvGrpSpPr>
          <p:nvPr/>
        </p:nvGrpSpPr>
        <p:grpSpPr bwMode="auto">
          <a:xfrm>
            <a:off x="4343400" y="4876800"/>
            <a:ext cx="914400" cy="533400"/>
            <a:chOff x="2112" y="2064"/>
            <a:chExt cx="576" cy="336"/>
          </a:xfrm>
        </p:grpSpPr>
        <p:sp>
          <p:nvSpPr>
            <p:cNvPr id="421960" name="Rectangle 72"/>
            <p:cNvSpPr>
              <a:spLocks noChangeArrowheads="1"/>
            </p:cNvSpPr>
            <p:nvPr/>
          </p:nvSpPr>
          <p:spPr bwMode="auto">
            <a:xfrm>
              <a:off x="2112" y="2064"/>
              <a:ext cx="576" cy="33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21961" name="Group 73"/>
            <p:cNvGrpSpPr>
              <a:grpSpLocks/>
            </p:cNvGrpSpPr>
            <p:nvPr/>
          </p:nvGrpSpPr>
          <p:grpSpPr bwMode="auto">
            <a:xfrm>
              <a:off x="2183" y="2231"/>
              <a:ext cx="474" cy="107"/>
              <a:chOff x="2448" y="3024"/>
              <a:chExt cx="817" cy="241"/>
            </a:xfrm>
          </p:grpSpPr>
          <p:sp>
            <p:nvSpPr>
              <p:cNvPr id="421962" name="Freeform 74"/>
              <p:cNvSpPr>
                <a:spLocks/>
              </p:cNvSpPr>
              <p:nvPr/>
            </p:nvSpPr>
            <p:spPr bwMode="auto">
              <a:xfrm>
                <a:off x="2736" y="3024"/>
                <a:ext cx="529" cy="24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0" y="240"/>
                  </a:cxn>
                  <a:cxn ang="0">
                    <a:pos x="528" y="240"/>
                  </a:cxn>
                </a:cxnLst>
                <a:rect l="0" t="0" r="r" b="b"/>
                <a:pathLst>
                  <a:path w="529" h="241">
                    <a:moveTo>
                      <a:pt x="0" y="0"/>
                    </a:moveTo>
                    <a:lnTo>
                      <a:pt x="240" y="240"/>
                    </a:lnTo>
                    <a:lnTo>
                      <a:pt x="528" y="24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963" name="Freeform 75"/>
              <p:cNvSpPr>
                <a:spLocks/>
              </p:cNvSpPr>
              <p:nvPr/>
            </p:nvSpPr>
            <p:spPr bwMode="auto">
              <a:xfrm>
                <a:off x="2448" y="3024"/>
                <a:ext cx="529" cy="241"/>
              </a:xfrm>
              <a:custGeom>
                <a:avLst/>
                <a:gdLst/>
                <a:ahLst/>
                <a:cxnLst>
                  <a:cxn ang="0">
                    <a:pos x="528" y="0"/>
                  </a:cxn>
                  <a:cxn ang="0">
                    <a:pos x="288" y="240"/>
                  </a:cxn>
                  <a:cxn ang="0">
                    <a:pos x="0" y="240"/>
                  </a:cxn>
                </a:cxnLst>
                <a:rect l="0" t="0" r="r" b="b"/>
                <a:pathLst>
                  <a:path w="529" h="241">
                    <a:moveTo>
                      <a:pt x="528" y="0"/>
                    </a:moveTo>
                    <a:lnTo>
                      <a:pt x="288" y="240"/>
                    </a:lnTo>
                    <a:lnTo>
                      <a:pt x="0" y="24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21964" name="Line 76"/>
          <p:cNvSpPr>
            <a:spLocks noChangeShapeType="1"/>
          </p:cNvSpPr>
          <p:nvPr/>
        </p:nvSpPr>
        <p:spPr bwMode="auto">
          <a:xfrm>
            <a:off x="6400800" y="4114800"/>
            <a:ext cx="0" cy="1831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21965" name="Group 77"/>
          <p:cNvGrpSpPr>
            <a:grpSpLocks/>
          </p:cNvGrpSpPr>
          <p:nvPr/>
        </p:nvGrpSpPr>
        <p:grpSpPr bwMode="auto">
          <a:xfrm>
            <a:off x="4953000" y="3429000"/>
            <a:ext cx="914400" cy="533400"/>
            <a:chOff x="2112" y="2064"/>
            <a:chExt cx="576" cy="336"/>
          </a:xfrm>
        </p:grpSpPr>
        <p:sp>
          <p:nvSpPr>
            <p:cNvPr id="421966" name="Rectangle 78"/>
            <p:cNvSpPr>
              <a:spLocks noChangeArrowheads="1"/>
            </p:cNvSpPr>
            <p:nvPr/>
          </p:nvSpPr>
          <p:spPr bwMode="auto">
            <a:xfrm>
              <a:off x="2112" y="2064"/>
              <a:ext cx="576" cy="33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21967" name="Group 79"/>
            <p:cNvGrpSpPr>
              <a:grpSpLocks/>
            </p:cNvGrpSpPr>
            <p:nvPr/>
          </p:nvGrpSpPr>
          <p:grpSpPr bwMode="auto">
            <a:xfrm>
              <a:off x="2183" y="2231"/>
              <a:ext cx="474" cy="107"/>
              <a:chOff x="2448" y="3024"/>
              <a:chExt cx="817" cy="241"/>
            </a:xfrm>
          </p:grpSpPr>
          <p:sp>
            <p:nvSpPr>
              <p:cNvPr id="421968" name="Freeform 80"/>
              <p:cNvSpPr>
                <a:spLocks/>
              </p:cNvSpPr>
              <p:nvPr/>
            </p:nvSpPr>
            <p:spPr bwMode="auto">
              <a:xfrm>
                <a:off x="2736" y="3024"/>
                <a:ext cx="529" cy="24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0" y="240"/>
                  </a:cxn>
                  <a:cxn ang="0">
                    <a:pos x="528" y="240"/>
                  </a:cxn>
                </a:cxnLst>
                <a:rect l="0" t="0" r="r" b="b"/>
                <a:pathLst>
                  <a:path w="529" h="241">
                    <a:moveTo>
                      <a:pt x="0" y="0"/>
                    </a:moveTo>
                    <a:lnTo>
                      <a:pt x="240" y="240"/>
                    </a:lnTo>
                    <a:lnTo>
                      <a:pt x="528" y="24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969" name="Freeform 81"/>
              <p:cNvSpPr>
                <a:spLocks/>
              </p:cNvSpPr>
              <p:nvPr/>
            </p:nvSpPr>
            <p:spPr bwMode="auto">
              <a:xfrm>
                <a:off x="2448" y="3024"/>
                <a:ext cx="529" cy="241"/>
              </a:xfrm>
              <a:custGeom>
                <a:avLst/>
                <a:gdLst/>
                <a:ahLst/>
                <a:cxnLst>
                  <a:cxn ang="0">
                    <a:pos x="528" y="0"/>
                  </a:cxn>
                  <a:cxn ang="0">
                    <a:pos x="288" y="240"/>
                  </a:cxn>
                  <a:cxn ang="0">
                    <a:pos x="0" y="240"/>
                  </a:cxn>
                </a:cxnLst>
                <a:rect l="0" t="0" r="r" b="b"/>
                <a:pathLst>
                  <a:path w="529" h="241">
                    <a:moveTo>
                      <a:pt x="528" y="0"/>
                    </a:moveTo>
                    <a:lnTo>
                      <a:pt x="288" y="240"/>
                    </a:lnTo>
                    <a:lnTo>
                      <a:pt x="0" y="24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21970" name="Line 82"/>
          <p:cNvSpPr>
            <a:spLocks noChangeShapeType="1"/>
          </p:cNvSpPr>
          <p:nvPr/>
        </p:nvSpPr>
        <p:spPr bwMode="auto">
          <a:xfrm>
            <a:off x="4191000" y="3581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1971" name="Line 83"/>
          <p:cNvSpPr>
            <a:spLocks noChangeShapeType="1"/>
          </p:cNvSpPr>
          <p:nvPr/>
        </p:nvSpPr>
        <p:spPr bwMode="auto">
          <a:xfrm>
            <a:off x="4038600" y="3810000"/>
            <a:ext cx="457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1972" name="Line 84"/>
          <p:cNvSpPr>
            <a:spLocks noChangeShapeType="1"/>
          </p:cNvSpPr>
          <p:nvPr/>
        </p:nvSpPr>
        <p:spPr bwMode="auto">
          <a:xfrm flipV="1">
            <a:off x="4953000" y="3962400"/>
            <a:ext cx="457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1973" name="Rectangle 85"/>
          <p:cNvSpPr>
            <a:spLocks noChangeArrowheads="1"/>
          </p:cNvSpPr>
          <p:nvPr/>
        </p:nvSpPr>
        <p:spPr bwMode="auto">
          <a:xfrm>
            <a:off x="6629400" y="4495800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74" name="Rectangle 86"/>
          <p:cNvSpPr>
            <a:spLocks noChangeArrowheads="1"/>
          </p:cNvSpPr>
          <p:nvPr/>
        </p:nvSpPr>
        <p:spPr bwMode="auto">
          <a:xfrm>
            <a:off x="6629400" y="5410200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75" name="Line 87"/>
          <p:cNvSpPr>
            <a:spLocks noChangeShapeType="1"/>
          </p:cNvSpPr>
          <p:nvPr/>
        </p:nvSpPr>
        <p:spPr bwMode="auto">
          <a:xfrm flipH="1">
            <a:off x="6400800" y="4572000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76" name="Line 88"/>
          <p:cNvSpPr>
            <a:spLocks noChangeShapeType="1"/>
          </p:cNvSpPr>
          <p:nvPr/>
        </p:nvSpPr>
        <p:spPr bwMode="auto">
          <a:xfrm flipH="1">
            <a:off x="5257800" y="5257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1977" name="Text Box 89"/>
          <p:cNvSpPr txBox="1">
            <a:spLocks noChangeArrowheads="1"/>
          </p:cNvSpPr>
          <p:nvPr/>
        </p:nvSpPr>
        <p:spPr bwMode="auto">
          <a:xfrm>
            <a:off x="6781800" y="4343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J</a:t>
            </a:r>
          </a:p>
        </p:txBody>
      </p:sp>
      <p:sp>
        <p:nvSpPr>
          <p:cNvPr id="421978" name="Text Box 90"/>
          <p:cNvSpPr txBox="1">
            <a:spLocks noChangeArrowheads="1"/>
          </p:cNvSpPr>
          <p:nvPr/>
        </p:nvSpPr>
        <p:spPr bwMode="auto">
          <a:xfrm>
            <a:off x="6781800" y="5257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k</a:t>
            </a:r>
          </a:p>
        </p:txBody>
      </p:sp>
      <p:sp>
        <p:nvSpPr>
          <p:cNvPr id="421979" name="Line 91"/>
          <p:cNvSpPr>
            <a:spLocks noChangeShapeType="1"/>
          </p:cNvSpPr>
          <p:nvPr/>
        </p:nvSpPr>
        <p:spPr bwMode="auto">
          <a:xfrm flipH="1">
            <a:off x="6400800" y="5486400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980" name="Text Box 92"/>
          <p:cNvSpPr txBox="1">
            <a:spLocks noChangeArrowheads="1"/>
          </p:cNvSpPr>
          <p:nvPr/>
        </p:nvSpPr>
        <p:spPr bwMode="auto">
          <a:xfrm>
            <a:off x="3124200" y="2895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1</a:t>
            </a:r>
          </a:p>
        </p:txBody>
      </p:sp>
      <p:sp>
        <p:nvSpPr>
          <p:cNvPr id="421981" name="Text Box 93"/>
          <p:cNvSpPr txBox="1">
            <a:spLocks noChangeArrowheads="1"/>
          </p:cNvSpPr>
          <p:nvPr/>
        </p:nvSpPr>
        <p:spPr bwMode="auto">
          <a:xfrm>
            <a:off x="5181600" y="2895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2</a:t>
            </a:r>
          </a:p>
        </p:txBody>
      </p:sp>
      <p:sp>
        <p:nvSpPr>
          <p:cNvPr id="421982" name="Text Box 94"/>
          <p:cNvSpPr txBox="1">
            <a:spLocks noChangeArrowheads="1"/>
          </p:cNvSpPr>
          <p:nvPr/>
        </p:nvSpPr>
        <p:spPr bwMode="auto">
          <a:xfrm>
            <a:off x="4648200" y="5486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A783-2A8E-4B85-A909-8EA36F27102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Slotted ALOHA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4013" y="1600200"/>
            <a:ext cx="4294187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 u="sng">
                <a:solidFill>
                  <a:srgbClr val="FF0000"/>
                </a:solidFill>
              </a:rPr>
              <a:t>Assumptions</a:t>
            </a:r>
            <a:endParaRPr lang="en-US" sz="2600"/>
          </a:p>
          <a:p>
            <a:pPr>
              <a:lnSpc>
                <a:spcPct val="90000"/>
              </a:lnSpc>
            </a:pPr>
            <a:r>
              <a:rPr lang="en-US" sz="2600"/>
              <a:t>all frames same size</a:t>
            </a:r>
          </a:p>
          <a:p>
            <a:pPr>
              <a:lnSpc>
                <a:spcPct val="90000"/>
              </a:lnSpc>
            </a:pPr>
            <a:r>
              <a:rPr lang="en-US" sz="2600"/>
              <a:t>time is divided into equal size slots, time to transmit 1 frame</a:t>
            </a:r>
          </a:p>
          <a:p>
            <a:pPr>
              <a:lnSpc>
                <a:spcPct val="90000"/>
              </a:lnSpc>
            </a:pPr>
            <a:r>
              <a:rPr lang="en-US" sz="2600"/>
              <a:t>nodes start to transmit frames only at beginning of slots</a:t>
            </a:r>
          </a:p>
          <a:p>
            <a:pPr>
              <a:lnSpc>
                <a:spcPct val="90000"/>
              </a:lnSpc>
            </a:pPr>
            <a:r>
              <a:rPr lang="en-US" sz="2600"/>
              <a:t>nodes are synchronized</a:t>
            </a:r>
          </a:p>
          <a:p>
            <a:pPr>
              <a:lnSpc>
                <a:spcPct val="90000"/>
              </a:lnSpc>
            </a:pPr>
            <a:r>
              <a:rPr lang="en-US" sz="2600"/>
              <a:t>if 2 or more nodes transmit in slot, all nodes detect collision</a:t>
            </a:r>
          </a:p>
        </p:txBody>
      </p:sp>
      <p:sp>
        <p:nvSpPr>
          <p:cNvPr id="4485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332288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600" u="sng">
                <a:solidFill>
                  <a:srgbClr val="FF0000"/>
                </a:solidFill>
              </a:rPr>
              <a:t>Operation</a:t>
            </a:r>
            <a:endParaRPr lang="en-US" sz="2600"/>
          </a:p>
          <a:p>
            <a:r>
              <a:rPr lang="en-US" sz="2600"/>
              <a:t>when node obtains fresh frame, it transmits in next slot</a:t>
            </a:r>
          </a:p>
          <a:p>
            <a:r>
              <a:rPr lang="en-US" sz="2600"/>
              <a:t>no collision, node can send new frame in next slot</a:t>
            </a:r>
          </a:p>
          <a:p>
            <a:r>
              <a:rPr lang="en-US" sz="2600"/>
              <a:t>if collision, node retransmits frame in each subsequent slot with prob. p until success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9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6D160-D587-4CE0-BB6A-B2EBCD3F1D1F}" type="slidenum">
              <a:rPr lang="en-US" altLang="en-US"/>
              <a:pPr/>
              <a:t>70</a:t>
            </a:fld>
            <a:endParaRPr lang="en-US" altLang="en-US"/>
          </a:p>
        </p:txBody>
      </p:sp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Spanning Trees</a:t>
            </a:r>
          </a:p>
        </p:txBody>
      </p:sp>
      <p:sp>
        <p:nvSpPr>
          <p:cNvPr id="423939" name="Line 3"/>
          <p:cNvSpPr>
            <a:spLocks noChangeShapeType="1"/>
          </p:cNvSpPr>
          <p:nvPr/>
        </p:nvSpPr>
        <p:spPr bwMode="auto">
          <a:xfrm flipH="1">
            <a:off x="2747963" y="3810000"/>
            <a:ext cx="833437" cy="595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40" name="Rectangle 4"/>
          <p:cNvSpPr>
            <a:spLocks noChangeArrowheads="1"/>
          </p:cNvSpPr>
          <p:nvPr/>
        </p:nvSpPr>
        <p:spPr bwMode="auto">
          <a:xfrm>
            <a:off x="3657600" y="4419600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41" name="Line 5"/>
          <p:cNvSpPr>
            <a:spLocks noChangeShapeType="1"/>
          </p:cNvSpPr>
          <p:nvPr/>
        </p:nvSpPr>
        <p:spPr bwMode="auto">
          <a:xfrm flipH="1">
            <a:off x="3733800" y="3810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42" name="Line 6"/>
          <p:cNvSpPr>
            <a:spLocks noChangeShapeType="1"/>
          </p:cNvSpPr>
          <p:nvPr/>
        </p:nvSpPr>
        <p:spPr bwMode="auto">
          <a:xfrm>
            <a:off x="1638300" y="1978025"/>
            <a:ext cx="0" cy="2292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43" name="Rectangle 7"/>
          <p:cNvSpPr>
            <a:spLocks noChangeArrowheads="1"/>
          </p:cNvSpPr>
          <p:nvPr/>
        </p:nvSpPr>
        <p:spPr bwMode="auto">
          <a:xfrm>
            <a:off x="1609725" y="1949450"/>
            <a:ext cx="57150" cy="55563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44" name="Rectangle 8"/>
          <p:cNvSpPr>
            <a:spLocks noChangeArrowheads="1"/>
          </p:cNvSpPr>
          <p:nvPr/>
        </p:nvSpPr>
        <p:spPr bwMode="auto">
          <a:xfrm>
            <a:off x="1609725" y="4243388"/>
            <a:ext cx="57150" cy="5556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45" name="Rectangle 9"/>
          <p:cNvSpPr>
            <a:spLocks noChangeArrowheads="1"/>
          </p:cNvSpPr>
          <p:nvPr/>
        </p:nvSpPr>
        <p:spPr bwMode="auto">
          <a:xfrm>
            <a:off x="1609725" y="23606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46" name="Rectangle 10"/>
          <p:cNvSpPr>
            <a:spLocks noChangeArrowheads="1"/>
          </p:cNvSpPr>
          <p:nvPr/>
        </p:nvSpPr>
        <p:spPr bwMode="auto">
          <a:xfrm>
            <a:off x="1268413" y="2325688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47" name="Line 11"/>
          <p:cNvSpPr>
            <a:spLocks noChangeShapeType="1"/>
          </p:cNvSpPr>
          <p:nvPr/>
        </p:nvSpPr>
        <p:spPr bwMode="auto">
          <a:xfrm flipH="1">
            <a:off x="1433513" y="2387600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48" name="Rectangle 12"/>
          <p:cNvSpPr>
            <a:spLocks noChangeArrowheads="1"/>
          </p:cNvSpPr>
          <p:nvPr/>
        </p:nvSpPr>
        <p:spPr bwMode="auto">
          <a:xfrm>
            <a:off x="1609725" y="28051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49" name="Rectangle 13"/>
          <p:cNvSpPr>
            <a:spLocks noChangeArrowheads="1"/>
          </p:cNvSpPr>
          <p:nvPr/>
        </p:nvSpPr>
        <p:spPr bwMode="auto">
          <a:xfrm>
            <a:off x="1849438" y="2771775"/>
            <a:ext cx="158750" cy="1571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50" name="Line 14"/>
          <p:cNvSpPr>
            <a:spLocks noChangeShapeType="1"/>
          </p:cNvSpPr>
          <p:nvPr/>
        </p:nvSpPr>
        <p:spPr bwMode="auto">
          <a:xfrm flipH="1">
            <a:off x="1673225" y="2833688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51" name="Rectangle 15"/>
          <p:cNvSpPr>
            <a:spLocks noChangeArrowheads="1"/>
          </p:cNvSpPr>
          <p:nvPr/>
        </p:nvSpPr>
        <p:spPr bwMode="auto">
          <a:xfrm>
            <a:off x="1609725" y="3798888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52" name="Rectangle 16"/>
          <p:cNvSpPr>
            <a:spLocks noChangeArrowheads="1"/>
          </p:cNvSpPr>
          <p:nvPr/>
        </p:nvSpPr>
        <p:spPr bwMode="auto">
          <a:xfrm>
            <a:off x="1268413" y="3763963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53" name="Line 17"/>
          <p:cNvSpPr>
            <a:spLocks noChangeShapeType="1"/>
          </p:cNvSpPr>
          <p:nvPr/>
        </p:nvSpPr>
        <p:spPr bwMode="auto">
          <a:xfrm flipH="1">
            <a:off x="1433513" y="3825875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54" name="Line 18"/>
          <p:cNvSpPr>
            <a:spLocks noChangeShapeType="1"/>
          </p:cNvSpPr>
          <p:nvPr/>
        </p:nvSpPr>
        <p:spPr bwMode="auto">
          <a:xfrm>
            <a:off x="6896100" y="1825625"/>
            <a:ext cx="0" cy="2292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55" name="Rectangle 19"/>
          <p:cNvSpPr>
            <a:spLocks noChangeArrowheads="1"/>
          </p:cNvSpPr>
          <p:nvPr/>
        </p:nvSpPr>
        <p:spPr bwMode="auto">
          <a:xfrm>
            <a:off x="6867525" y="1797050"/>
            <a:ext cx="57150" cy="55563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56" name="Rectangle 20"/>
          <p:cNvSpPr>
            <a:spLocks noChangeArrowheads="1"/>
          </p:cNvSpPr>
          <p:nvPr/>
        </p:nvSpPr>
        <p:spPr bwMode="auto">
          <a:xfrm>
            <a:off x="6867525" y="4090988"/>
            <a:ext cx="57150" cy="5556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57" name="Rectangle 21"/>
          <p:cNvSpPr>
            <a:spLocks noChangeArrowheads="1"/>
          </p:cNvSpPr>
          <p:nvPr/>
        </p:nvSpPr>
        <p:spPr bwMode="auto">
          <a:xfrm>
            <a:off x="6867525" y="22082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58" name="Rectangle 22"/>
          <p:cNvSpPr>
            <a:spLocks noChangeArrowheads="1"/>
          </p:cNvSpPr>
          <p:nvPr/>
        </p:nvSpPr>
        <p:spPr bwMode="auto">
          <a:xfrm>
            <a:off x="7107238" y="2173288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59" name="Line 23"/>
          <p:cNvSpPr>
            <a:spLocks noChangeShapeType="1"/>
          </p:cNvSpPr>
          <p:nvPr/>
        </p:nvSpPr>
        <p:spPr bwMode="auto">
          <a:xfrm>
            <a:off x="6931025" y="2235200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60" name="Rectangle 24"/>
          <p:cNvSpPr>
            <a:spLocks noChangeArrowheads="1"/>
          </p:cNvSpPr>
          <p:nvPr/>
        </p:nvSpPr>
        <p:spPr bwMode="auto">
          <a:xfrm>
            <a:off x="6867525" y="2652713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61" name="Rectangle 25"/>
          <p:cNvSpPr>
            <a:spLocks noChangeArrowheads="1"/>
          </p:cNvSpPr>
          <p:nvPr/>
        </p:nvSpPr>
        <p:spPr bwMode="auto">
          <a:xfrm>
            <a:off x="6526213" y="2619375"/>
            <a:ext cx="158750" cy="1571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62" name="Line 26"/>
          <p:cNvSpPr>
            <a:spLocks noChangeShapeType="1"/>
          </p:cNvSpPr>
          <p:nvPr/>
        </p:nvSpPr>
        <p:spPr bwMode="auto">
          <a:xfrm>
            <a:off x="6691313" y="2681288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63" name="Rectangle 27"/>
          <p:cNvSpPr>
            <a:spLocks noChangeArrowheads="1"/>
          </p:cNvSpPr>
          <p:nvPr/>
        </p:nvSpPr>
        <p:spPr bwMode="auto">
          <a:xfrm>
            <a:off x="6867525" y="3132138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64" name="Rectangle 28"/>
          <p:cNvSpPr>
            <a:spLocks noChangeArrowheads="1"/>
          </p:cNvSpPr>
          <p:nvPr/>
        </p:nvSpPr>
        <p:spPr bwMode="auto">
          <a:xfrm>
            <a:off x="7107238" y="3097213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65" name="Line 29"/>
          <p:cNvSpPr>
            <a:spLocks noChangeShapeType="1"/>
          </p:cNvSpPr>
          <p:nvPr/>
        </p:nvSpPr>
        <p:spPr bwMode="auto">
          <a:xfrm>
            <a:off x="6931025" y="3160713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66" name="Rectangle 30"/>
          <p:cNvSpPr>
            <a:spLocks noChangeArrowheads="1"/>
          </p:cNvSpPr>
          <p:nvPr/>
        </p:nvSpPr>
        <p:spPr bwMode="auto">
          <a:xfrm>
            <a:off x="6867525" y="3540125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67" name="Line 31"/>
          <p:cNvSpPr>
            <a:spLocks noChangeShapeType="1"/>
          </p:cNvSpPr>
          <p:nvPr/>
        </p:nvSpPr>
        <p:spPr bwMode="auto">
          <a:xfrm>
            <a:off x="2416175" y="4106863"/>
            <a:ext cx="0" cy="1831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68" name="Rectangle 32"/>
          <p:cNvSpPr>
            <a:spLocks noChangeArrowheads="1"/>
          </p:cNvSpPr>
          <p:nvPr/>
        </p:nvSpPr>
        <p:spPr bwMode="auto">
          <a:xfrm>
            <a:off x="2387600" y="5911850"/>
            <a:ext cx="57150" cy="55563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69" name="Rectangle 33"/>
          <p:cNvSpPr>
            <a:spLocks noChangeArrowheads="1"/>
          </p:cNvSpPr>
          <p:nvPr/>
        </p:nvSpPr>
        <p:spPr bwMode="auto">
          <a:xfrm>
            <a:off x="2387600" y="4473575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70" name="Line 34"/>
          <p:cNvSpPr>
            <a:spLocks noChangeShapeType="1"/>
          </p:cNvSpPr>
          <p:nvPr/>
        </p:nvSpPr>
        <p:spPr bwMode="auto">
          <a:xfrm flipH="1">
            <a:off x="2451100" y="4502150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71" name="Rectangle 35"/>
          <p:cNvSpPr>
            <a:spLocks noChangeArrowheads="1"/>
          </p:cNvSpPr>
          <p:nvPr/>
        </p:nvSpPr>
        <p:spPr bwMode="auto">
          <a:xfrm>
            <a:off x="2387600" y="4953000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72" name="Rectangle 36"/>
          <p:cNvSpPr>
            <a:spLocks noChangeArrowheads="1"/>
          </p:cNvSpPr>
          <p:nvPr/>
        </p:nvSpPr>
        <p:spPr bwMode="auto">
          <a:xfrm>
            <a:off x="2046288" y="4918075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73" name="Line 37"/>
          <p:cNvSpPr>
            <a:spLocks noChangeShapeType="1"/>
          </p:cNvSpPr>
          <p:nvPr/>
        </p:nvSpPr>
        <p:spPr bwMode="auto">
          <a:xfrm flipH="1">
            <a:off x="2211388" y="4981575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74" name="Rectangle 38"/>
          <p:cNvSpPr>
            <a:spLocks noChangeArrowheads="1"/>
          </p:cNvSpPr>
          <p:nvPr/>
        </p:nvSpPr>
        <p:spPr bwMode="auto">
          <a:xfrm>
            <a:off x="2387600" y="5467350"/>
            <a:ext cx="57150" cy="55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75" name="Rectangle 39"/>
          <p:cNvSpPr>
            <a:spLocks noChangeArrowheads="1"/>
          </p:cNvSpPr>
          <p:nvPr/>
        </p:nvSpPr>
        <p:spPr bwMode="auto">
          <a:xfrm>
            <a:off x="2046288" y="5432425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76" name="Line 40"/>
          <p:cNvSpPr>
            <a:spLocks noChangeShapeType="1"/>
          </p:cNvSpPr>
          <p:nvPr/>
        </p:nvSpPr>
        <p:spPr bwMode="auto">
          <a:xfrm flipH="1">
            <a:off x="2211388" y="5494338"/>
            <a:ext cx="169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77" name="Rectangle 41"/>
          <p:cNvSpPr>
            <a:spLocks noChangeArrowheads="1"/>
          </p:cNvSpPr>
          <p:nvPr/>
        </p:nvSpPr>
        <p:spPr bwMode="auto">
          <a:xfrm>
            <a:off x="2387600" y="4075113"/>
            <a:ext cx="57150" cy="5556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78" name="Line 42"/>
          <p:cNvSpPr>
            <a:spLocks noChangeShapeType="1"/>
          </p:cNvSpPr>
          <p:nvPr/>
        </p:nvSpPr>
        <p:spPr bwMode="auto">
          <a:xfrm flipV="1">
            <a:off x="5867400" y="35814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79" name="Rectangle 43"/>
          <p:cNvSpPr>
            <a:spLocks noChangeArrowheads="1"/>
          </p:cNvSpPr>
          <p:nvPr/>
        </p:nvSpPr>
        <p:spPr bwMode="auto">
          <a:xfrm>
            <a:off x="1609725" y="3500438"/>
            <a:ext cx="57150" cy="555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80" name="Line 44"/>
          <p:cNvSpPr>
            <a:spLocks noChangeShapeType="1"/>
          </p:cNvSpPr>
          <p:nvPr/>
        </p:nvSpPr>
        <p:spPr bwMode="auto">
          <a:xfrm flipV="1">
            <a:off x="1676400" y="35052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81" name="Oval 45"/>
          <p:cNvSpPr>
            <a:spLocks noChangeArrowheads="1"/>
          </p:cNvSpPr>
          <p:nvPr/>
        </p:nvSpPr>
        <p:spPr bwMode="auto">
          <a:xfrm>
            <a:off x="2633663" y="4398963"/>
            <a:ext cx="2159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3982" name="Rectangle 46"/>
          <p:cNvSpPr>
            <a:spLocks noChangeArrowheads="1"/>
          </p:cNvSpPr>
          <p:nvPr/>
        </p:nvSpPr>
        <p:spPr bwMode="auto">
          <a:xfrm>
            <a:off x="533400" y="3810000"/>
            <a:ext cx="706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Host</a:t>
            </a:r>
          </a:p>
        </p:txBody>
      </p:sp>
      <p:sp>
        <p:nvSpPr>
          <p:cNvPr id="423983" name="Rectangle 47"/>
          <p:cNvSpPr>
            <a:spLocks noChangeArrowheads="1"/>
          </p:cNvSpPr>
          <p:nvPr/>
        </p:nvSpPr>
        <p:spPr bwMode="auto">
          <a:xfrm>
            <a:off x="3276600" y="2057400"/>
            <a:ext cx="1158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/>
              <a:t>switches</a:t>
            </a:r>
          </a:p>
        </p:txBody>
      </p:sp>
      <p:sp>
        <p:nvSpPr>
          <p:cNvPr id="423984" name="Line 48"/>
          <p:cNvSpPr>
            <a:spLocks noChangeShapeType="1"/>
          </p:cNvSpPr>
          <p:nvPr/>
        </p:nvSpPr>
        <p:spPr bwMode="auto">
          <a:xfrm>
            <a:off x="3581400" y="2362200"/>
            <a:ext cx="3810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23985" name="Group 49"/>
          <p:cNvGrpSpPr>
            <a:grpSpLocks/>
          </p:cNvGrpSpPr>
          <p:nvPr/>
        </p:nvGrpSpPr>
        <p:grpSpPr bwMode="auto">
          <a:xfrm>
            <a:off x="3276600" y="3352800"/>
            <a:ext cx="914400" cy="533400"/>
            <a:chOff x="2112" y="2064"/>
            <a:chExt cx="576" cy="336"/>
          </a:xfrm>
        </p:grpSpPr>
        <p:sp>
          <p:nvSpPr>
            <p:cNvPr id="423986" name="Rectangle 50"/>
            <p:cNvSpPr>
              <a:spLocks noChangeArrowheads="1"/>
            </p:cNvSpPr>
            <p:nvPr/>
          </p:nvSpPr>
          <p:spPr bwMode="auto">
            <a:xfrm>
              <a:off x="2112" y="2064"/>
              <a:ext cx="576" cy="33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23987" name="Group 51"/>
            <p:cNvGrpSpPr>
              <a:grpSpLocks/>
            </p:cNvGrpSpPr>
            <p:nvPr/>
          </p:nvGrpSpPr>
          <p:grpSpPr bwMode="auto">
            <a:xfrm>
              <a:off x="2183" y="2231"/>
              <a:ext cx="474" cy="107"/>
              <a:chOff x="2448" y="3024"/>
              <a:chExt cx="817" cy="241"/>
            </a:xfrm>
          </p:grpSpPr>
          <p:sp>
            <p:nvSpPr>
              <p:cNvPr id="423988" name="Freeform 52"/>
              <p:cNvSpPr>
                <a:spLocks/>
              </p:cNvSpPr>
              <p:nvPr/>
            </p:nvSpPr>
            <p:spPr bwMode="auto">
              <a:xfrm>
                <a:off x="2736" y="3024"/>
                <a:ext cx="529" cy="24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0" y="240"/>
                  </a:cxn>
                  <a:cxn ang="0">
                    <a:pos x="528" y="240"/>
                  </a:cxn>
                </a:cxnLst>
                <a:rect l="0" t="0" r="r" b="b"/>
                <a:pathLst>
                  <a:path w="529" h="241">
                    <a:moveTo>
                      <a:pt x="0" y="0"/>
                    </a:moveTo>
                    <a:lnTo>
                      <a:pt x="240" y="240"/>
                    </a:lnTo>
                    <a:lnTo>
                      <a:pt x="528" y="24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989" name="Freeform 53"/>
              <p:cNvSpPr>
                <a:spLocks/>
              </p:cNvSpPr>
              <p:nvPr/>
            </p:nvSpPr>
            <p:spPr bwMode="auto">
              <a:xfrm>
                <a:off x="2448" y="3024"/>
                <a:ext cx="529" cy="241"/>
              </a:xfrm>
              <a:custGeom>
                <a:avLst/>
                <a:gdLst/>
                <a:ahLst/>
                <a:cxnLst>
                  <a:cxn ang="0">
                    <a:pos x="528" y="0"/>
                  </a:cxn>
                  <a:cxn ang="0">
                    <a:pos x="288" y="240"/>
                  </a:cxn>
                  <a:cxn ang="0">
                    <a:pos x="0" y="240"/>
                  </a:cxn>
                </a:cxnLst>
                <a:rect l="0" t="0" r="r" b="b"/>
                <a:pathLst>
                  <a:path w="529" h="241">
                    <a:moveTo>
                      <a:pt x="528" y="0"/>
                    </a:moveTo>
                    <a:lnTo>
                      <a:pt x="288" y="240"/>
                    </a:lnTo>
                    <a:lnTo>
                      <a:pt x="0" y="24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23990" name="Text Box 54"/>
          <p:cNvSpPr txBox="1">
            <a:spLocks noChangeArrowheads="1"/>
          </p:cNvSpPr>
          <p:nvPr/>
        </p:nvSpPr>
        <p:spPr bwMode="auto">
          <a:xfrm>
            <a:off x="898525" y="2097088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A</a:t>
            </a:r>
          </a:p>
        </p:txBody>
      </p:sp>
      <p:sp>
        <p:nvSpPr>
          <p:cNvPr id="423991" name="Text Box 55"/>
          <p:cNvSpPr txBox="1">
            <a:spLocks noChangeArrowheads="1"/>
          </p:cNvSpPr>
          <p:nvPr/>
        </p:nvSpPr>
        <p:spPr bwMode="auto">
          <a:xfrm>
            <a:off x="1905000" y="24384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B</a:t>
            </a:r>
          </a:p>
        </p:txBody>
      </p:sp>
      <p:sp>
        <p:nvSpPr>
          <p:cNvPr id="423992" name="Text Box 56"/>
          <p:cNvSpPr txBox="1">
            <a:spLocks noChangeArrowheads="1"/>
          </p:cNvSpPr>
          <p:nvPr/>
        </p:nvSpPr>
        <p:spPr bwMode="auto">
          <a:xfrm>
            <a:off x="1066800" y="33528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C</a:t>
            </a:r>
          </a:p>
        </p:txBody>
      </p:sp>
      <p:sp>
        <p:nvSpPr>
          <p:cNvPr id="423993" name="Text Box 57"/>
          <p:cNvSpPr txBox="1">
            <a:spLocks noChangeArrowheads="1"/>
          </p:cNvSpPr>
          <p:nvPr/>
        </p:nvSpPr>
        <p:spPr bwMode="auto">
          <a:xfrm>
            <a:off x="7239000" y="19050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D</a:t>
            </a:r>
          </a:p>
        </p:txBody>
      </p:sp>
      <p:sp>
        <p:nvSpPr>
          <p:cNvPr id="423994" name="Text Box 58"/>
          <p:cNvSpPr txBox="1">
            <a:spLocks noChangeArrowheads="1"/>
          </p:cNvSpPr>
          <p:nvPr/>
        </p:nvSpPr>
        <p:spPr bwMode="auto">
          <a:xfrm>
            <a:off x="6096000" y="24384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E</a:t>
            </a:r>
          </a:p>
        </p:txBody>
      </p:sp>
      <p:sp>
        <p:nvSpPr>
          <p:cNvPr id="423995" name="Text Box 59"/>
          <p:cNvSpPr txBox="1">
            <a:spLocks noChangeArrowheads="1"/>
          </p:cNvSpPr>
          <p:nvPr/>
        </p:nvSpPr>
        <p:spPr bwMode="auto">
          <a:xfrm>
            <a:off x="7315200" y="31242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F</a:t>
            </a:r>
          </a:p>
        </p:txBody>
      </p:sp>
      <p:sp>
        <p:nvSpPr>
          <p:cNvPr id="423996" name="Text Box 60"/>
          <p:cNvSpPr txBox="1">
            <a:spLocks noChangeArrowheads="1"/>
          </p:cNvSpPr>
          <p:nvPr/>
        </p:nvSpPr>
        <p:spPr bwMode="auto">
          <a:xfrm>
            <a:off x="1524000" y="4724400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G</a:t>
            </a:r>
          </a:p>
        </p:txBody>
      </p:sp>
      <p:sp>
        <p:nvSpPr>
          <p:cNvPr id="423997" name="Text Box 61"/>
          <p:cNvSpPr txBox="1">
            <a:spLocks noChangeArrowheads="1"/>
          </p:cNvSpPr>
          <p:nvPr/>
        </p:nvSpPr>
        <p:spPr bwMode="auto">
          <a:xfrm>
            <a:off x="1524000" y="52578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H</a:t>
            </a:r>
          </a:p>
        </p:txBody>
      </p:sp>
      <p:sp>
        <p:nvSpPr>
          <p:cNvPr id="423998" name="Text Box 62"/>
          <p:cNvSpPr txBox="1">
            <a:spLocks noChangeArrowheads="1"/>
          </p:cNvSpPr>
          <p:nvPr/>
        </p:nvSpPr>
        <p:spPr bwMode="auto">
          <a:xfrm>
            <a:off x="3810000" y="44196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Z</a:t>
            </a:r>
          </a:p>
        </p:txBody>
      </p:sp>
      <p:grpSp>
        <p:nvGrpSpPr>
          <p:cNvPr id="423999" name="Group 63"/>
          <p:cNvGrpSpPr>
            <a:grpSpLocks/>
          </p:cNvGrpSpPr>
          <p:nvPr/>
        </p:nvGrpSpPr>
        <p:grpSpPr bwMode="auto">
          <a:xfrm>
            <a:off x="4343400" y="4876800"/>
            <a:ext cx="914400" cy="533400"/>
            <a:chOff x="2112" y="2064"/>
            <a:chExt cx="576" cy="336"/>
          </a:xfrm>
        </p:grpSpPr>
        <p:sp>
          <p:nvSpPr>
            <p:cNvPr id="424000" name="Rectangle 64"/>
            <p:cNvSpPr>
              <a:spLocks noChangeArrowheads="1"/>
            </p:cNvSpPr>
            <p:nvPr/>
          </p:nvSpPr>
          <p:spPr bwMode="auto">
            <a:xfrm>
              <a:off x="2112" y="2064"/>
              <a:ext cx="576" cy="33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24001" name="Group 65"/>
            <p:cNvGrpSpPr>
              <a:grpSpLocks/>
            </p:cNvGrpSpPr>
            <p:nvPr/>
          </p:nvGrpSpPr>
          <p:grpSpPr bwMode="auto">
            <a:xfrm>
              <a:off x="2183" y="2231"/>
              <a:ext cx="474" cy="107"/>
              <a:chOff x="2448" y="3024"/>
              <a:chExt cx="817" cy="241"/>
            </a:xfrm>
          </p:grpSpPr>
          <p:sp>
            <p:nvSpPr>
              <p:cNvPr id="424002" name="Freeform 66"/>
              <p:cNvSpPr>
                <a:spLocks/>
              </p:cNvSpPr>
              <p:nvPr/>
            </p:nvSpPr>
            <p:spPr bwMode="auto">
              <a:xfrm>
                <a:off x="2736" y="3024"/>
                <a:ext cx="529" cy="24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0" y="240"/>
                  </a:cxn>
                  <a:cxn ang="0">
                    <a:pos x="528" y="240"/>
                  </a:cxn>
                </a:cxnLst>
                <a:rect l="0" t="0" r="r" b="b"/>
                <a:pathLst>
                  <a:path w="529" h="241">
                    <a:moveTo>
                      <a:pt x="0" y="0"/>
                    </a:moveTo>
                    <a:lnTo>
                      <a:pt x="240" y="240"/>
                    </a:lnTo>
                    <a:lnTo>
                      <a:pt x="528" y="24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003" name="Freeform 67"/>
              <p:cNvSpPr>
                <a:spLocks/>
              </p:cNvSpPr>
              <p:nvPr/>
            </p:nvSpPr>
            <p:spPr bwMode="auto">
              <a:xfrm>
                <a:off x="2448" y="3024"/>
                <a:ext cx="529" cy="241"/>
              </a:xfrm>
              <a:custGeom>
                <a:avLst/>
                <a:gdLst/>
                <a:ahLst/>
                <a:cxnLst>
                  <a:cxn ang="0">
                    <a:pos x="528" y="0"/>
                  </a:cxn>
                  <a:cxn ang="0">
                    <a:pos x="288" y="240"/>
                  </a:cxn>
                  <a:cxn ang="0">
                    <a:pos x="0" y="240"/>
                  </a:cxn>
                </a:cxnLst>
                <a:rect l="0" t="0" r="r" b="b"/>
                <a:pathLst>
                  <a:path w="529" h="241">
                    <a:moveTo>
                      <a:pt x="528" y="0"/>
                    </a:moveTo>
                    <a:lnTo>
                      <a:pt x="288" y="240"/>
                    </a:lnTo>
                    <a:lnTo>
                      <a:pt x="0" y="24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24004" name="Line 68"/>
          <p:cNvSpPr>
            <a:spLocks noChangeShapeType="1"/>
          </p:cNvSpPr>
          <p:nvPr/>
        </p:nvSpPr>
        <p:spPr bwMode="auto">
          <a:xfrm>
            <a:off x="6400800" y="4114800"/>
            <a:ext cx="0" cy="1831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24005" name="Group 69"/>
          <p:cNvGrpSpPr>
            <a:grpSpLocks/>
          </p:cNvGrpSpPr>
          <p:nvPr/>
        </p:nvGrpSpPr>
        <p:grpSpPr bwMode="auto">
          <a:xfrm>
            <a:off x="4953000" y="3429000"/>
            <a:ext cx="914400" cy="533400"/>
            <a:chOff x="2112" y="2064"/>
            <a:chExt cx="576" cy="336"/>
          </a:xfrm>
        </p:grpSpPr>
        <p:sp>
          <p:nvSpPr>
            <p:cNvPr id="424006" name="Rectangle 70"/>
            <p:cNvSpPr>
              <a:spLocks noChangeArrowheads="1"/>
            </p:cNvSpPr>
            <p:nvPr/>
          </p:nvSpPr>
          <p:spPr bwMode="auto">
            <a:xfrm>
              <a:off x="2112" y="2064"/>
              <a:ext cx="576" cy="33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24007" name="Group 71"/>
            <p:cNvGrpSpPr>
              <a:grpSpLocks/>
            </p:cNvGrpSpPr>
            <p:nvPr/>
          </p:nvGrpSpPr>
          <p:grpSpPr bwMode="auto">
            <a:xfrm>
              <a:off x="2183" y="2231"/>
              <a:ext cx="474" cy="107"/>
              <a:chOff x="2448" y="3024"/>
              <a:chExt cx="817" cy="241"/>
            </a:xfrm>
          </p:grpSpPr>
          <p:sp>
            <p:nvSpPr>
              <p:cNvPr id="424008" name="Freeform 72"/>
              <p:cNvSpPr>
                <a:spLocks/>
              </p:cNvSpPr>
              <p:nvPr/>
            </p:nvSpPr>
            <p:spPr bwMode="auto">
              <a:xfrm>
                <a:off x="2736" y="3024"/>
                <a:ext cx="529" cy="24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0" y="240"/>
                  </a:cxn>
                  <a:cxn ang="0">
                    <a:pos x="528" y="240"/>
                  </a:cxn>
                </a:cxnLst>
                <a:rect l="0" t="0" r="r" b="b"/>
                <a:pathLst>
                  <a:path w="529" h="241">
                    <a:moveTo>
                      <a:pt x="0" y="0"/>
                    </a:moveTo>
                    <a:lnTo>
                      <a:pt x="240" y="240"/>
                    </a:lnTo>
                    <a:lnTo>
                      <a:pt x="528" y="24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009" name="Freeform 73"/>
              <p:cNvSpPr>
                <a:spLocks/>
              </p:cNvSpPr>
              <p:nvPr/>
            </p:nvSpPr>
            <p:spPr bwMode="auto">
              <a:xfrm>
                <a:off x="2448" y="3024"/>
                <a:ext cx="529" cy="241"/>
              </a:xfrm>
              <a:custGeom>
                <a:avLst/>
                <a:gdLst/>
                <a:ahLst/>
                <a:cxnLst>
                  <a:cxn ang="0">
                    <a:pos x="528" y="0"/>
                  </a:cxn>
                  <a:cxn ang="0">
                    <a:pos x="288" y="240"/>
                  </a:cxn>
                  <a:cxn ang="0">
                    <a:pos x="0" y="240"/>
                  </a:cxn>
                </a:cxnLst>
                <a:rect l="0" t="0" r="r" b="b"/>
                <a:pathLst>
                  <a:path w="529" h="241">
                    <a:moveTo>
                      <a:pt x="528" y="0"/>
                    </a:moveTo>
                    <a:lnTo>
                      <a:pt x="288" y="240"/>
                    </a:lnTo>
                    <a:lnTo>
                      <a:pt x="0" y="24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24010" name="Line 74"/>
          <p:cNvSpPr>
            <a:spLocks noChangeShapeType="1"/>
          </p:cNvSpPr>
          <p:nvPr/>
        </p:nvSpPr>
        <p:spPr bwMode="auto">
          <a:xfrm>
            <a:off x="4191000" y="3581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4011" name="Line 75"/>
          <p:cNvSpPr>
            <a:spLocks noChangeShapeType="1"/>
          </p:cNvSpPr>
          <p:nvPr/>
        </p:nvSpPr>
        <p:spPr bwMode="auto">
          <a:xfrm>
            <a:off x="4038600" y="3810000"/>
            <a:ext cx="457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4012" name="Line 76"/>
          <p:cNvSpPr>
            <a:spLocks noChangeShapeType="1"/>
          </p:cNvSpPr>
          <p:nvPr/>
        </p:nvSpPr>
        <p:spPr bwMode="auto">
          <a:xfrm flipV="1">
            <a:off x="4953000" y="3962400"/>
            <a:ext cx="457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4013" name="Rectangle 77"/>
          <p:cNvSpPr>
            <a:spLocks noChangeArrowheads="1"/>
          </p:cNvSpPr>
          <p:nvPr/>
        </p:nvSpPr>
        <p:spPr bwMode="auto">
          <a:xfrm>
            <a:off x="6629400" y="4495800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4014" name="Rectangle 78"/>
          <p:cNvSpPr>
            <a:spLocks noChangeArrowheads="1"/>
          </p:cNvSpPr>
          <p:nvPr/>
        </p:nvSpPr>
        <p:spPr bwMode="auto">
          <a:xfrm>
            <a:off x="6629400" y="5410200"/>
            <a:ext cx="158750" cy="158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4015" name="Line 79"/>
          <p:cNvSpPr>
            <a:spLocks noChangeShapeType="1"/>
          </p:cNvSpPr>
          <p:nvPr/>
        </p:nvSpPr>
        <p:spPr bwMode="auto">
          <a:xfrm flipH="1">
            <a:off x="6400800" y="4572000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4016" name="Line 80"/>
          <p:cNvSpPr>
            <a:spLocks noChangeShapeType="1"/>
          </p:cNvSpPr>
          <p:nvPr/>
        </p:nvSpPr>
        <p:spPr bwMode="auto">
          <a:xfrm flipH="1">
            <a:off x="5257800" y="5257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4017" name="Text Box 81"/>
          <p:cNvSpPr txBox="1">
            <a:spLocks noChangeArrowheads="1"/>
          </p:cNvSpPr>
          <p:nvPr/>
        </p:nvSpPr>
        <p:spPr bwMode="auto">
          <a:xfrm>
            <a:off x="6781800" y="4343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J</a:t>
            </a:r>
          </a:p>
        </p:txBody>
      </p:sp>
      <p:sp>
        <p:nvSpPr>
          <p:cNvPr id="424018" name="Text Box 82"/>
          <p:cNvSpPr txBox="1">
            <a:spLocks noChangeArrowheads="1"/>
          </p:cNvSpPr>
          <p:nvPr/>
        </p:nvSpPr>
        <p:spPr bwMode="auto">
          <a:xfrm>
            <a:off x="6781800" y="5257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k</a:t>
            </a:r>
          </a:p>
        </p:txBody>
      </p:sp>
      <p:sp>
        <p:nvSpPr>
          <p:cNvPr id="424019" name="Line 83"/>
          <p:cNvSpPr>
            <a:spLocks noChangeShapeType="1"/>
          </p:cNvSpPr>
          <p:nvPr/>
        </p:nvSpPr>
        <p:spPr bwMode="auto">
          <a:xfrm flipH="1">
            <a:off x="6400800" y="5486400"/>
            <a:ext cx="16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4020" name="Text Box 84"/>
          <p:cNvSpPr txBox="1">
            <a:spLocks noChangeArrowheads="1"/>
          </p:cNvSpPr>
          <p:nvPr/>
        </p:nvSpPr>
        <p:spPr bwMode="auto">
          <a:xfrm>
            <a:off x="3124200" y="2895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1</a:t>
            </a:r>
          </a:p>
        </p:txBody>
      </p:sp>
      <p:sp>
        <p:nvSpPr>
          <p:cNvPr id="424021" name="Text Box 85"/>
          <p:cNvSpPr txBox="1">
            <a:spLocks noChangeArrowheads="1"/>
          </p:cNvSpPr>
          <p:nvPr/>
        </p:nvSpPr>
        <p:spPr bwMode="auto">
          <a:xfrm>
            <a:off x="5181600" y="2895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2</a:t>
            </a:r>
          </a:p>
        </p:txBody>
      </p:sp>
      <p:sp>
        <p:nvSpPr>
          <p:cNvPr id="424022" name="Text Box 86"/>
          <p:cNvSpPr txBox="1">
            <a:spLocks noChangeArrowheads="1"/>
          </p:cNvSpPr>
          <p:nvPr/>
        </p:nvSpPr>
        <p:spPr bwMode="auto">
          <a:xfrm>
            <a:off x="4648200" y="5486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3</a:t>
            </a:r>
          </a:p>
        </p:txBody>
      </p:sp>
      <p:sp>
        <p:nvSpPr>
          <p:cNvPr id="424023" name="Line 87"/>
          <p:cNvSpPr>
            <a:spLocks noChangeShapeType="1"/>
          </p:cNvSpPr>
          <p:nvPr/>
        </p:nvSpPr>
        <p:spPr bwMode="auto">
          <a:xfrm>
            <a:off x="4953000" y="4267200"/>
            <a:ext cx="5334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4025" name="Line 89"/>
          <p:cNvSpPr>
            <a:spLocks noChangeShapeType="1"/>
          </p:cNvSpPr>
          <p:nvPr/>
        </p:nvSpPr>
        <p:spPr bwMode="auto">
          <a:xfrm flipH="1">
            <a:off x="4953000" y="4267200"/>
            <a:ext cx="5334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4026" name="Text Box 90"/>
          <p:cNvSpPr txBox="1">
            <a:spLocks noChangeArrowheads="1"/>
          </p:cNvSpPr>
          <p:nvPr/>
        </p:nvSpPr>
        <p:spPr bwMode="auto">
          <a:xfrm>
            <a:off x="2438400" y="5638800"/>
            <a:ext cx="33877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no cycles</a:t>
            </a:r>
          </a:p>
          <a:p>
            <a:pPr eaLnBrk="0" hangingPunct="0"/>
            <a:r>
              <a:rPr lang="en-US" sz="2400"/>
              <a:t>in the graph of switches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A37B-60DF-4E8F-A075-261C86255A9F}" type="slidenum">
              <a:rPr lang="en-US" altLang="en-US"/>
              <a:pPr/>
              <a:t>71</a:t>
            </a:fld>
            <a:endParaRPr lang="en-US" altLang="en-US"/>
          </a:p>
        </p:txBody>
      </p:sp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Spanning Tree Protocol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848600" cy="4114800"/>
          </a:xfrm>
        </p:spPr>
        <p:txBody>
          <a:bodyPr/>
          <a:lstStyle/>
          <a:p>
            <a:pPr marL="609600" indent="-609600">
              <a:spcBef>
                <a:spcPct val="0"/>
              </a:spcBef>
              <a:buFontTx/>
              <a:buAutoNum type="arabicPeriod"/>
            </a:pPr>
            <a:r>
              <a:rPr lang="en-US" sz="1500"/>
              <a:t>Each switch periodically sends a configuration message out of every port. A message contains: (ID of sender, ID of root, distance from sender to root).</a:t>
            </a:r>
          </a:p>
          <a:p>
            <a:pPr marL="609600" indent="-609600">
              <a:spcBef>
                <a:spcPct val="0"/>
              </a:spcBef>
              <a:buFontTx/>
              <a:buAutoNum type="arabicPeriod"/>
            </a:pPr>
            <a:r>
              <a:rPr lang="en-US" sz="1500"/>
              <a:t>Initially, every switch claims to be root and sends a distance field of 0.</a:t>
            </a:r>
          </a:p>
          <a:p>
            <a:pPr marL="609600" indent="-609600">
              <a:spcBef>
                <a:spcPct val="0"/>
              </a:spcBef>
              <a:buFontTx/>
              <a:buAutoNum type="arabicPeriod"/>
            </a:pPr>
            <a:r>
              <a:rPr lang="en-US" sz="1500"/>
              <a:t>A switch keeps sending the same message (periodically) until it hears a “better” message.</a:t>
            </a:r>
          </a:p>
          <a:p>
            <a:pPr marL="609600" indent="-609600">
              <a:spcBef>
                <a:spcPct val="0"/>
              </a:spcBef>
              <a:buFontTx/>
              <a:buAutoNum type="arabicPeriod"/>
            </a:pPr>
            <a:r>
              <a:rPr lang="en-US" sz="1500"/>
              <a:t>“Better” means:</a:t>
            </a:r>
          </a:p>
          <a:p>
            <a:pPr marL="990600" lvl="1" indent="-646113">
              <a:spcBef>
                <a:spcPct val="0"/>
              </a:spcBef>
              <a:buFontTx/>
              <a:buChar char="•"/>
            </a:pPr>
            <a:r>
              <a:rPr lang="en-US" sz="1500"/>
              <a:t>A root with a smaller ID</a:t>
            </a:r>
          </a:p>
          <a:p>
            <a:pPr marL="990600" lvl="1" indent="-646113">
              <a:spcBef>
                <a:spcPct val="0"/>
              </a:spcBef>
              <a:buFontTx/>
              <a:buChar char="•"/>
            </a:pPr>
            <a:r>
              <a:rPr lang="en-US" sz="1500"/>
              <a:t>A root with equal ID, but with shorter distance</a:t>
            </a:r>
          </a:p>
          <a:p>
            <a:pPr marL="990600" lvl="1" indent="-646113">
              <a:spcBef>
                <a:spcPct val="0"/>
              </a:spcBef>
              <a:buFontTx/>
              <a:buChar char="•"/>
            </a:pPr>
            <a:r>
              <a:rPr lang="en-US" sz="1500"/>
              <a:t>The root ID and distance are the same as we already have, but the sending bridge has a smaller ID.</a:t>
            </a:r>
          </a:p>
          <a:p>
            <a:pPr marL="609600" indent="-609600">
              <a:spcBef>
                <a:spcPct val="0"/>
              </a:spcBef>
              <a:buFontTx/>
              <a:buAutoNum type="arabicPeriod"/>
            </a:pPr>
            <a:r>
              <a:rPr lang="en-US" sz="1500"/>
              <a:t>When a switch  hears a better configuration message, it stops generating its own messages, and just forwards ones that it receives (adding 1 to the distance).</a:t>
            </a:r>
          </a:p>
          <a:p>
            <a:pPr marL="609600" indent="-609600">
              <a:spcBef>
                <a:spcPct val="0"/>
              </a:spcBef>
              <a:buFontTx/>
              <a:buAutoNum type="arabicPeriod"/>
            </a:pPr>
            <a:r>
              <a:rPr lang="en-US" sz="1500"/>
              <a:t>If the switch  realizes that it is not the designated bridge for a segment, it stops sending configuration messages to that segment.</a:t>
            </a:r>
          </a:p>
          <a:p>
            <a:pPr marL="609600" indent="-609600">
              <a:spcBef>
                <a:spcPct val="0"/>
              </a:spcBef>
              <a:buFontTx/>
              <a:buAutoNum type="arabicPeriod"/>
            </a:pPr>
            <a:endParaRPr lang="en-US" sz="1500"/>
          </a:p>
          <a:p>
            <a:pPr marL="609600" indent="-609600">
              <a:spcBef>
                <a:spcPct val="0"/>
              </a:spcBef>
              <a:buFont typeface="Wingdings" pitchFamily="2" charset="2"/>
              <a:buNone/>
            </a:pPr>
            <a:r>
              <a:rPr lang="en-US" sz="1500"/>
              <a:t>Eventually:</a:t>
            </a:r>
          </a:p>
          <a:p>
            <a:pPr marL="990600" lvl="1" indent="-646113">
              <a:spcBef>
                <a:spcPct val="0"/>
              </a:spcBef>
              <a:buFontTx/>
              <a:buChar char="•"/>
            </a:pPr>
            <a:r>
              <a:rPr lang="en-US" sz="1500"/>
              <a:t>Only the root switch generates configuration messages,</a:t>
            </a:r>
          </a:p>
          <a:p>
            <a:pPr marL="990600" lvl="1" indent="-646113">
              <a:spcBef>
                <a:spcPct val="0"/>
              </a:spcBef>
              <a:buFontTx/>
              <a:buChar char="•"/>
            </a:pPr>
            <a:r>
              <a:rPr lang="en-US" sz="1500"/>
              <a:t>Other switches send configuration messages to segments for which they are the designated switch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66DB-45C0-43DA-9DE2-D2DC230C6D07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92100" y="0"/>
            <a:ext cx="7772400" cy="1143000"/>
          </a:xfrm>
        </p:spPr>
        <p:txBody>
          <a:bodyPr/>
          <a:lstStyle/>
          <a:p>
            <a:r>
              <a:rPr lang="en-US"/>
              <a:t>Slotted ALOHA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3255963"/>
            <a:ext cx="3810000" cy="32035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200" u="sng">
                <a:solidFill>
                  <a:srgbClr val="FF0000"/>
                </a:solidFill>
              </a:rPr>
              <a:t>Pros</a:t>
            </a:r>
            <a:endParaRPr lang="en-US" sz="2200"/>
          </a:p>
          <a:p>
            <a:r>
              <a:rPr lang="en-US" sz="2200"/>
              <a:t>single active node can continuously transmit at full rate of channel</a:t>
            </a:r>
          </a:p>
          <a:p>
            <a:r>
              <a:rPr lang="en-US" sz="2200"/>
              <a:t>highly decentralized: only slots in nodes need to be in sync</a:t>
            </a:r>
          </a:p>
          <a:p>
            <a:r>
              <a:rPr lang="en-US" sz="2200"/>
              <a:t>simple</a:t>
            </a:r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3255963"/>
            <a:ext cx="3810000" cy="3200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 u="sng">
                <a:solidFill>
                  <a:srgbClr val="FF0000"/>
                </a:solidFill>
              </a:rPr>
              <a:t>Cons</a:t>
            </a:r>
            <a:endParaRPr lang="en-US" sz="2600"/>
          </a:p>
          <a:p>
            <a:pPr>
              <a:lnSpc>
                <a:spcPct val="90000"/>
              </a:lnSpc>
            </a:pPr>
            <a:r>
              <a:rPr lang="en-US" sz="2200"/>
              <a:t>collisions, wasting slots</a:t>
            </a:r>
          </a:p>
          <a:p>
            <a:pPr>
              <a:lnSpc>
                <a:spcPct val="90000"/>
              </a:lnSpc>
            </a:pPr>
            <a:r>
              <a:rPr lang="en-US" sz="2200"/>
              <a:t>idle slots</a:t>
            </a:r>
          </a:p>
          <a:p>
            <a:pPr>
              <a:lnSpc>
                <a:spcPct val="90000"/>
              </a:lnSpc>
            </a:pPr>
            <a:r>
              <a:rPr lang="en-US" sz="2200"/>
              <a:t>nodes may be able to detect collision in less than time to transmit packet</a:t>
            </a:r>
          </a:p>
          <a:p>
            <a:pPr>
              <a:lnSpc>
                <a:spcPct val="90000"/>
              </a:lnSpc>
            </a:pPr>
            <a:r>
              <a:rPr lang="en-US" sz="2200"/>
              <a:t>clock synchronization</a:t>
            </a:r>
          </a:p>
        </p:txBody>
      </p:sp>
      <p:pic>
        <p:nvPicPr>
          <p:cNvPr id="449541" name="Picture 5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143000"/>
            <a:ext cx="8089900" cy="19542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CS352   Fall, 2005</a:t>
            </a:r>
            <a:endParaRPr lang="en-US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06C-049C-4094-B54D-91AA9A2D6FCF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772400" cy="1143000"/>
          </a:xfrm>
        </p:spPr>
        <p:txBody>
          <a:bodyPr/>
          <a:lstStyle/>
          <a:p>
            <a:r>
              <a:rPr lang="en-US"/>
              <a:t>Slotted Aloha efficiency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3505200"/>
            <a:ext cx="3810000" cy="3128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/>
              <a:t>Suppose N nodes with many frames to send, each transmits in slot with probability </a:t>
            </a:r>
            <a:r>
              <a:rPr lang="en-US" sz="2200" i="1"/>
              <a:t>p</a:t>
            </a:r>
          </a:p>
          <a:p>
            <a:pPr>
              <a:lnSpc>
                <a:spcPct val="90000"/>
              </a:lnSpc>
            </a:pPr>
            <a:r>
              <a:rPr lang="en-US" sz="2200"/>
              <a:t>prob that node 1 has success in a slot</a:t>
            </a:r>
            <a:r>
              <a:rPr lang="en-US" sz="2000"/>
              <a:t>            = p(1-p)</a:t>
            </a:r>
            <a:r>
              <a:rPr lang="en-US" sz="2000" b="1" baseline="30000"/>
              <a:t>N-1</a:t>
            </a:r>
          </a:p>
          <a:p>
            <a:pPr>
              <a:lnSpc>
                <a:spcPct val="90000"/>
              </a:lnSpc>
            </a:pPr>
            <a:r>
              <a:rPr lang="en-US" sz="2200"/>
              <a:t>prob that any node has a success</a:t>
            </a:r>
            <a:r>
              <a:rPr lang="en-US" sz="2000"/>
              <a:t> = Np(1-p)</a:t>
            </a:r>
            <a:r>
              <a:rPr lang="en-US" sz="2000" b="1" baseline="30000"/>
              <a:t>N-1</a:t>
            </a:r>
            <a:endParaRPr lang="en-US" sz="2000" b="1" i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i="1"/>
          </a:p>
        </p:txBody>
      </p:sp>
      <p:sp>
        <p:nvSpPr>
          <p:cNvPr id="4505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81600" y="1447800"/>
            <a:ext cx="3810000" cy="3163888"/>
          </a:xfrm>
        </p:spPr>
        <p:txBody>
          <a:bodyPr/>
          <a:lstStyle/>
          <a:p>
            <a:r>
              <a:rPr lang="en-US" sz="2600"/>
              <a:t>For max efficiency with N nodes, find p* that maximizes </a:t>
            </a:r>
            <a:br>
              <a:rPr lang="en-US" sz="2600"/>
            </a:br>
            <a:r>
              <a:rPr lang="en-US" sz="2600"/>
              <a:t>Np(1-p)</a:t>
            </a:r>
            <a:r>
              <a:rPr lang="en-US" sz="2600" b="1" baseline="30000"/>
              <a:t>N-1</a:t>
            </a:r>
            <a:endParaRPr lang="en-US" sz="2200" b="1" baseline="30000"/>
          </a:p>
          <a:p>
            <a:r>
              <a:rPr lang="en-US" sz="2600"/>
              <a:t>For many nodes, take limit of Np*(1-p*)</a:t>
            </a:r>
            <a:r>
              <a:rPr lang="en-US" sz="2600" b="1" baseline="30000"/>
              <a:t>N-1 </a:t>
            </a:r>
            <a:r>
              <a:rPr lang="en-US" sz="2600"/>
              <a:t>as N goes to infinity, gives 1/e = .37</a:t>
            </a:r>
            <a:endParaRPr lang="en-US" sz="2600" b="1" baseline="30000"/>
          </a:p>
        </p:txBody>
      </p:sp>
      <p:sp>
        <p:nvSpPr>
          <p:cNvPr id="450565" name="Text Box 5"/>
          <p:cNvSpPr txBox="1">
            <a:spLocks noChangeArrowheads="1"/>
          </p:cNvSpPr>
          <p:nvPr/>
        </p:nvSpPr>
        <p:spPr bwMode="auto">
          <a:xfrm>
            <a:off x="228600" y="1600200"/>
            <a:ext cx="4614863" cy="18192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FF0000"/>
                </a:solidFill>
                <a:latin typeface="Comic Sans MS" pitchFamily="66" charset="0"/>
              </a:rPr>
              <a:t>Efficiency</a:t>
            </a:r>
            <a:r>
              <a:rPr lang="en-US" sz="2400">
                <a:latin typeface="Comic Sans MS" pitchFamily="66" charset="0"/>
              </a:rPr>
              <a:t> is the long-run </a:t>
            </a:r>
            <a:br>
              <a:rPr lang="en-US" sz="2400">
                <a:latin typeface="Comic Sans MS" pitchFamily="66" charset="0"/>
              </a:rPr>
            </a:br>
            <a:r>
              <a:rPr lang="en-US" sz="2400">
                <a:latin typeface="Comic Sans MS" pitchFamily="66" charset="0"/>
              </a:rPr>
              <a:t>fraction of successful slots </a:t>
            </a:r>
            <a:br>
              <a:rPr lang="en-US" sz="2400">
                <a:latin typeface="Comic Sans MS" pitchFamily="66" charset="0"/>
              </a:rPr>
            </a:br>
            <a:r>
              <a:rPr lang="en-US" sz="2400">
                <a:latin typeface="Comic Sans MS" pitchFamily="66" charset="0"/>
              </a:rPr>
              <a:t>when there are many nodes, each with many frames to send</a:t>
            </a:r>
            <a:endParaRPr lang="en-US">
              <a:latin typeface="Comic Sans MS" pitchFamily="66" charset="0"/>
            </a:endParaRPr>
          </a:p>
        </p:txBody>
      </p:sp>
      <p:sp>
        <p:nvSpPr>
          <p:cNvPr id="450566" name="Text Box 6"/>
          <p:cNvSpPr txBox="1">
            <a:spLocks noChangeArrowheads="1"/>
          </p:cNvSpPr>
          <p:nvPr/>
        </p:nvSpPr>
        <p:spPr bwMode="auto">
          <a:xfrm>
            <a:off x="5638800" y="4876800"/>
            <a:ext cx="2846388" cy="15779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solidFill>
                  <a:srgbClr val="FF0000"/>
                </a:solidFill>
                <a:latin typeface="Comic Sans MS" pitchFamily="66" charset="0"/>
              </a:rPr>
              <a:t>At best:</a:t>
            </a:r>
            <a:r>
              <a:rPr lang="en-US" sz="2400">
                <a:latin typeface="Comic Sans MS" pitchFamily="66" charset="0"/>
              </a:rPr>
              <a:t> channel</a:t>
            </a:r>
          </a:p>
          <a:p>
            <a:pPr eaLnBrk="0" hangingPunct="0"/>
            <a:r>
              <a:rPr lang="en-US" sz="2400">
                <a:latin typeface="Comic Sans MS" pitchFamily="66" charset="0"/>
              </a:rPr>
              <a:t>used for useful </a:t>
            </a:r>
          </a:p>
          <a:p>
            <a:pPr eaLnBrk="0" hangingPunct="0"/>
            <a:r>
              <a:rPr lang="en-US" sz="2400">
                <a:latin typeface="Comic Sans MS" pitchFamily="66" charset="0"/>
              </a:rPr>
              <a:t>transmissions 37%</a:t>
            </a:r>
          </a:p>
          <a:p>
            <a:pPr eaLnBrk="0" hangingPunct="0"/>
            <a:r>
              <a:rPr lang="en-US" sz="2400">
                <a:latin typeface="Comic Sans MS" pitchFamily="66" charset="0"/>
              </a:rPr>
              <a:t>of time!</a:t>
            </a:r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1282</TotalTime>
  <Words>2824</Words>
  <Application>Microsoft Office PowerPoint</Application>
  <PresentationFormat>On-screen Show (4:3)</PresentationFormat>
  <Paragraphs>681</Paragraphs>
  <Slides>71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71</vt:i4>
      </vt:variant>
    </vt:vector>
  </HeadingPairs>
  <TitlesOfParts>
    <vt:vector size="74" baseType="lpstr">
      <vt:lpstr>Network</vt:lpstr>
      <vt:lpstr>Bitmap Image</vt:lpstr>
      <vt:lpstr>Image</vt:lpstr>
      <vt:lpstr>Content</vt:lpstr>
      <vt:lpstr>Access Protocols</vt:lpstr>
      <vt:lpstr>Contention Access Protocols </vt:lpstr>
      <vt:lpstr>Contention Access (cont’d)</vt:lpstr>
      <vt:lpstr>Contention Access (cont’d)</vt:lpstr>
      <vt:lpstr>Contention Access Methods</vt:lpstr>
      <vt:lpstr>Slotted ALOHA</vt:lpstr>
      <vt:lpstr>Slotted ALOHA</vt:lpstr>
      <vt:lpstr>Slotted Aloha efficiency</vt:lpstr>
      <vt:lpstr>Pure (unslotted) ALOHA</vt:lpstr>
      <vt:lpstr>Pure Aloha efficiency</vt:lpstr>
      <vt:lpstr> Carrier Sense Multiple Access (CSMA)</vt:lpstr>
      <vt:lpstr>Assumptions with CSMA Networks</vt:lpstr>
      <vt:lpstr>CSMA collisions</vt:lpstr>
      <vt:lpstr>CSMA (cont’d)</vt:lpstr>
      <vt:lpstr>1-Persistent CSMA</vt:lpstr>
      <vt:lpstr>1-Persistent CSMA (cont’d)</vt:lpstr>
      <vt:lpstr>The Effect of Propagation Delay on CSMA</vt:lpstr>
      <vt:lpstr>Propagation Delay and CSMA</vt:lpstr>
      <vt:lpstr>1-Persistent CSMA (cont’d)</vt:lpstr>
      <vt:lpstr>Non-Persistent CSMA</vt:lpstr>
      <vt:lpstr>Tradeoff between 1- and Non-Persistent CSMA</vt:lpstr>
      <vt:lpstr>  P-Persistent CSMA</vt:lpstr>
      <vt:lpstr>P-Persistent CSMA (cont’d)</vt:lpstr>
      <vt:lpstr>P-Persistent CSMA (cont’d)</vt:lpstr>
      <vt:lpstr>Comparison of CSMA and ALOHA Protocols</vt:lpstr>
      <vt:lpstr> CSMA/CD</vt:lpstr>
      <vt:lpstr>CSMA/CD (Collision Detection)</vt:lpstr>
      <vt:lpstr>CSMA/CD collision detection</vt:lpstr>
      <vt:lpstr>CSMA/CD</vt:lpstr>
      <vt:lpstr>CSMA/CD (cont’d)</vt:lpstr>
      <vt:lpstr>Collision detection time</vt:lpstr>
      <vt:lpstr>Turn-Based Access Protocols</vt:lpstr>
      <vt:lpstr> IEEE 802 LANs</vt:lpstr>
      <vt:lpstr>Characteristics of LANs</vt:lpstr>
      <vt:lpstr>Common LANs</vt:lpstr>
      <vt:lpstr>IEEE 802 Standards</vt:lpstr>
      <vt:lpstr>IEEE 802 Standards (cont’d)</vt:lpstr>
      <vt:lpstr>OSI Layers and IEEE 802</vt:lpstr>
      <vt:lpstr>IEEE 802 LANs (cont’d)</vt:lpstr>
      <vt:lpstr>Ethernet (CSMA/CD)</vt:lpstr>
      <vt:lpstr>Ethernet (cont’d)</vt:lpstr>
      <vt:lpstr>Minimal Bus Configuration</vt:lpstr>
      <vt:lpstr>Typical Large-Scale Configuration</vt:lpstr>
      <vt:lpstr> Ethernet Physical Layer</vt:lpstr>
      <vt:lpstr>Ethernet Cabling Options</vt:lpstr>
      <vt:lpstr>Ethernet Physical Configuration</vt:lpstr>
      <vt:lpstr>Manchester Encoding</vt:lpstr>
      <vt:lpstr>Differential Manchester Encoding</vt:lpstr>
      <vt:lpstr>Ethernet Synchronization</vt:lpstr>
      <vt:lpstr> Ethernet: MAC Layer</vt:lpstr>
      <vt:lpstr>MAC Layer Ethernet Frame Format</vt:lpstr>
      <vt:lpstr>Ethernet MAC Frame  Address Field</vt:lpstr>
      <vt:lpstr>Ethernet MAC Frame Other Fields</vt:lpstr>
      <vt:lpstr>CSMA/CD</vt:lpstr>
      <vt:lpstr>Ethernet Backoff Algorithm: Binary Exponential Backoff</vt:lpstr>
      <vt:lpstr>Binary Exponential Backoff (cont’d)</vt:lpstr>
      <vt:lpstr>Binary Exponential Backoff (cont’d)</vt:lpstr>
      <vt:lpstr>Ethernet Performance</vt:lpstr>
      <vt:lpstr>Ethernet Features and Advantages</vt:lpstr>
      <vt:lpstr>Ethernet Disadvantages</vt:lpstr>
      <vt:lpstr>Hubs, Switches, Routers </vt:lpstr>
      <vt:lpstr>Why Ethernet Switching?</vt:lpstr>
      <vt:lpstr>Ethernet Switching</vt:lpstr>
      <vt:lpstr>Collision Domains</vt:lpstr>
      <vt:lpstr>Layer-2 routing tables</vt:lpstr>
      <vt:lpstr>Learning MAC addresses</vt:lpstr>
      <vt:lpstr>Spanning Trees</vt:lpstr>
      <vt:lpstr>Spanning Trees</vt:lpstr>
      <vt:lpstr>Spanning Trees</vt:lpstr>
      <vt:lpstr>Spanning Tree Protocol</vt:lpstr>
    </vt:vector>
  </TitlesOfParts>
  <Company>ABC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352 Internet Technology</dc:title>
  <dc:creator>Brett Vickers</dc:creator>
  <cp:lastModifiedBy>Lotzi Boloni</cp:lastModifiedBy>
  <cp:revision>97</cp:revision>
  <cp:lastPrinted>2005-03-29T04:58:01Z</cp:lastPrinted>
  <dcterms:created xsi:type="dcterms:W3CDTF">1999-09-02T16:21:44Z</dcterms:created>
  <dcterms:modified xsi:type="dcterms:W3CDTF">2011-03-01T18:00:40Z</dcterms:modified>
</cp:coreProperties>
</file>