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11" r:id="rId45"/>
    <p:sldId id="312" r:id="rId46"/>
    <p:sldId id="313" r:id="rId47"/>
    <p:sldId id="299" r:id="rId48"/>
    <p:sldId id="300" r:id="rId49"/>
    <p:sldId id="301" r:id="rId50"/>
    <p:sldId id="302" r:id="rId51"/>
    <p:sldId id="314" r:id="rId52"/>
    <p:sldId id="303" r:id="rId53"/>
    <p:sldId id="304" r:id="rId54"/>
    <p:sldId id="305" r:id="rId55"/>
    <p:sldId id="306" r:id="rId56"/>
    <p:sldId id="307" r:id="rId57"/>
    <p:sldId id="315" r:id="rId58"/>
    <p:sldId id="308" r:id="rId59"/>
    <p:sldId id="309" r:id="rId60"/>
    <p:sldId id="310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84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1806-45FB-4579-A0B2-121EB5C18A82}" type="datetimeFigureOut">
              <a:rPr lang="en-US" smtClean="0"/>
              <a:t>3/3/2010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60211-AC58-46BF-A6B7-ECE90C8E0BC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1806-45FB-4579-A0B2-121EB5C18A82}" type="datetimeFigureOut">
              <a:rPr lang="en-US" smtClean="0"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0211-AC58-46BF-A6B7-ECE90C8E0B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1806-45FB-4579-A0B2-121EB5C18A82}" type="datetimeFigureOut">
              <a:rPr lang="en-US" smtClean="0"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0211-AC58-46BF-A6B7-ECE90C8E0B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521806-45FB-4579-A0B2-121EB5C18A82}" type="datetimeFigureOut">
              <a:rPr lang="en-US" smtClean="0"/>
              <a:t>3/3/2010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660211-AC58-46BF-A6B7-ECE90C8E0BC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1806-45FB-4579-A0B2-121EB5C18A82}" type="datetimeFigureOut">
              <a:rPr lang="en-US" smtClean="0"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0211-AC58-46BF-A6B7-ECE90C8E0BC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1806-45FB-4579-A0B2-121EB5C18A82}" type="datetimeFigureOut">
              <a:rPr lang="en-US" smtClean="0"/>
              <a:t>3/3/2010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0211-AC58-46BF-A6B7-ECE90C8E0BC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0211-AC58-46BF-A6B7-ECE90C8E0B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1806-45FB-4579-A0B2-121EB5C18A82}" type="datetimeFigureOut">
              <a:rPr lang="en-US" smtClean="0"/>
              <a:t>3/3/2010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1806-45FB-4579-A0B2-121EB5C18A82}" type="datetimeFigureOut">
              <a:rPr lang="en-US" smtClean="0"/>
              <a:t>3/3/2010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0211-AC58-46BF-A6B7-ECE90C8E0BC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1806-45FB-4579-A0B2-121EB5C18A82}" type="datetimeFigureOut">
              <a:rPr lang="en-US" smtClean="0"/>
              <a:t>3/3/2010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0211-AC58-46BF-A6B7-ECE90C8E0B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521806-45FB-4579-A0B2-121EB5C18A82}" type="datetimeFigureOut">
              <a:rPr lang="en-US" smtClean="0"/>
              <a:t>3/3/2010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660211-AC58-46BF-A6B7-ECE90C8E0BC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1806-45FB-4579-A0B2-121EB5C18A82}" type="datetimeFigureOut">
              <a:rPr lang="en-US" smtClean="0"/>
              <a:t>3/3/2010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60211-AC58-46BF-A6B7-ECE90C8E0BC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521806-45FB-4579-A0B2-121EB5C18A82}" type="datetimeFigureOut">
              <a:rPr lang="en-US" smtClean="0"/>
              <a:t>3/3/2010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660211-AC58-46BF-A6B7-ECE90C8E0BC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AKplAaPAHE&amp;NR=1" TargetMode="External"/><Relationship Id="rId2" Type="http://schemas.openxmlformats.org/officeDocument/2006/relationships/hyperlink" Target="http://www.cs.dartmouth.edu/~sensorlab/research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Emiliano</a:t>
            </a:r>
            <a:r>
              <a:rPr lang="en-US" dirty="0"/>
              <a:t> </a:t>
            </a:r>
            <a:r>
              <a:rPr lang="en-US" dirty="0" err="1" smtClean="0"/>
              <a:t>Miluzzo</a:t>
            </a:r>
            <a:r>
              <a:rPr lang="en-US" dirty="0" smtClean="0"/>
              <a:t>, </a:t>
            </a:r>
            <a:r>
              <a:rPr lang="en-US" dirty="0"/>
              <a:t>Nicholas D. </a:t>
            </a:r>
            <a:r>
              <a:rPr lang="en-US" dirty="0" smtClean="0"/>
              <a:t>Lane, </a:t>
            </a:r>
            <a:r>
              <a:rPr lang="en-US" dirty="0" err="1"/>
              <a:t>Kristóf</a:t>
            </a:r>
            <a:r>
              <a:rPr lang="en-US" dirty="0"/>
              <a:t> </a:t>
            </a:r>
            <a:r>
              <a:rPr lang="en-US" dirty="0" smtClean="0"/>
              <a:t>Fodor, </a:t>
            </a:r>
            <a:r>
              <a:rPr lang="en-US" dirty="0"/>
              <a:t>Ronald </a:t>
            </a:r>
            <a:r>
              <a:rPr lang="en-US" dirty="0" smtClean="0"/>
              <a:t>Peterson, </a:t>
            </a:r>
            <a:r>
              <a:rPr lang="en-US" dirty="0"/>
              <a:t>Hong </a:t>
            </a:r>
            <a:r>
              <a:rPr lang="en-US" dirty="0" smtClean="0"/>
              <a:t>Lu,</a:t>
            </a:r>
            <a:endParaRPr lang="en-US" dirty="0"/>
          </a:p>
          <a:p>
            <a:r>
              <a:rPr lang="en-US" dirty="0" err="1"/>
              <a:t>Mirco</a:t>
            </a:r>
            <a:r>
              <a:rPr lang="en-US" dirty="0"/>
              <a:t> </a:t>
            </a:r>
            <a:r>
              <a:rPr lang="en-US" dirty="0" err="1" smtClean="0"/>
              <a:t>Musolesi</a:t>
            </a:r>
            <a:r>
              <a:rPr lang="en-US" dirty="0" smtClean="0"/>
              <a:t>, </a:t>
            </a:r>
            <a:r>
              <a:rPr lang="en-US" dirty="0"/>
              <a:t>Shane B. </a:t>
            </a:r>
            <a:r>
              <a:rPr lang="en-US" dirty="0" err="1" smtClean="0"/>
              <a:t>Eisenman</a:t>
            </a:r>
            <a:r>
              <a:rPr lang="en-US" dirty="0" smtClean="0"/>
              <a:t>, </a:t>
            </a:r>
            <a:r>
              <a:rPr lang="en-US" dirty="0"/>
              <a:t>Xiao </a:t>
            </a:r>
            <a:r>
              <a:rPr lang="en-US" dirty="0" err="1" smtClean="0"/>
              <a:t>Zheng</a:t>
            </a:r>
            <a:r>
              <a:rPr lang="en-US" dirty="0" smtClean="0"/>
              <a:t>, </a:t>
            </a:r>
            <a:r>
              <a:rPr lang="en-US" dirty="0"/>
              <a:t>Andrew T. </a:t>
            </a:r>
            <a:r>
              <a:rPr lang="en-US" dirty="0" smtClean="0"/>
              <a:t>Campbell</a:t>
            </a:r>
          </a:p>
          <a:p>
            <a:endParaRPr lang="en-US" dirty="0" smtClean="0"/>
          </a:p>
          <a:p>
            <a:r>
              <a:rPr lang="en-US" dirty="0" smtClean="0"/>
              <a:t>A review by Fahad Shah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76400"/>
            <a:ext cx="8077200" cy="1470025"/>
          </a:xfrm>
        </p:spPr>
        <p:txBody>
          <a:bodyPr>
            <a:noAutofit/>
          </a:bodyPr>
          <a:lstStyle/>
          <a:p>
            <a:r>
              <a:rPr lang="en-US" sz="3600" b="1" dirty="0"/>
              <a:t>Sensing Meets Mobile Social Networks: The Design,</a:t>
            </a:r>
            <a:br>
              <a:rPr lang="en-US" sz="3600" b="1" dirty="0"/>
            </a:br>
            <a:r>
              <a:rPr lang="en-US" sz="3600" b="1" dirty="0"/>
              <a:t>Implementation and Evaluation of the </a:t>
            </a:r>
            <a:r>
              <a:rPr lang="en-US" sz="3600" b="1" dirty="0" err="1"/>
              <a:t>CenceMe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Application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Software Portability</a:t>
            </a:r>
          </a:p>
          <a:p>
            <a:pPr lvl="1"/>
            <a:r>
              <a:rPr lang="en-US" dirty="0"/>
              <a:t>push as much as we can to JME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a number of </a:t>
            </a:r>
            <a:r>
              <a:rPr lang="en-US" dirty="0" smtClean="0"/>
              <a:t>components </a:t>
            </a:r>
            <a:r>
              <a:rPr lang="en-US" dirty="0"/>
              <a:t>need to be implemented directly using native </a:t>
            </a:r>
            <a:r>
              <a:rPr lang="en-US" dirty="0" err="1" smtClean="0"/>
              <a:t>Symbian</a:t>
            </a:r>
            <a:r>
              <a:rPr lang="en-US" dirty="0" smtClean="0"/>
              <a:t> APIs </a:t>
            </a:r>
            <a:r>
              <a:rPr lang="en-US" dirty="0"/>
              <a:t>to support the necessary features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 err="1"/>
              <a:t>CenceMe</a:t>
            </a:r>
            <a:r>
              <a:rPr lang="en-US" dirty="0"/>
              <a:t> application and system support </a:t>
            </a:r>
            <a:r>
              <a:rPr lang="en-US" dirty="0" smtClean="0"/>
              <a:t>consists </a:t>
            </a:r>
            <a:r>
              <a:rPr lang="en-US" dirty="0"/>
              <a:t>of a software suite running on Nokia N95 mobile </a:t>
            </a:r>
            <a:r>
              <a:rPr lang="en-US" dirty="0" smtClean="0"/>
              <a:t>phones and </a:t>
            </a:r>
            <a:r>
              <a:rPr lang="en-US" dirty="0"/>
              <a:t>backend infrastructure hosted on server machines. </a:t>
            </a:r>
            <a:endParaRPr lang="en-US" dirty="0" smtClean="0"/>
          </a:p>
          <a:p>
            <a:pPr lvl="1"/>
            <a:r>
              <a:rPr lang="en-US" dirty="0" smtClean="0"/>
              <a:t>The software </a:t>
            </a:r>
            <a:r>
              <a:rPr lang="en-US" dirty="0"/>
              <a:t>installed on the phones performs the following </a:t>
            </a:r>
            <a:r>
              <a:rPr lang="en-US" dirty="0" smtClean="0"/>
              <a:t>operations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sensing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classification </a:t>
            </a:r>
            <a:r>
              <a:rPr lang="en-US" dirty="0"/>
              <a:t>of the raw sensed data to </a:t>
            </a:r>
            <a:r>
              <a:rPr lang="en-US" dirty="0" smtClean="0"/>
              <a:t>produce </a:t>
            </a:r>
            <a:r>
              <a:rPr lang="en-US" dirty="0"/>
              <a:t>primitives, </a:t>
            </a:r>
            <a:endParaRPr lang="en-US" dirty="0" smtClean="0"/>
          </a:p>
          <a:p>
            <a:pPr lvl="1"/>
            <a:r>
              <a:rPr lang="en-US" dirty="0" smtClean="0"/>
              <a:t>presentation </a:t>
            </a:r>
            <a:r>
              <a:rPr lang="en-US" dirty="0"/>
              <a:t>of people’s presence </a:t>
            </a:r>
            <a:r>
              <a:rPr lang="en-US" dirty="0" smtClean="0"/>
              <a:t>directly on </a:t>
            </a:r>
            <a:r>
              <a:rPr lang="en-US" dirty="0"/>
              <a:t>the phone, and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upload of the primitives to the </a:t>
            </a:r>
            <a:r>
              <a:rPr lang="en-US" dirty="0" smtClean="0"/>
              <a:t>backend </a:t>
            </a:r>
            <a:r>
              <a:rPr lang="en-US" dirty="0"/>
              <a:t>servers. 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CENCEME IMPLEMENTATION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14400" y="15240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 Software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62484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Architecture of the </a:t>
            </a:r>
            <a:r>
              <a:rPr lang="en-US" dirty="0" err="1"/>
              <a:t>CenceMe</a:t>
            </a:r>
            <a:r>
              <a:rPr lang="en-US" dirty="0"/>
              <a:t> phone software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Primitives are the result of</a:t>
            </a:r>
          </a:p>
          <a:p>
            <a:pPr lvl="1"/>
            <a:r>
              <a:rPr lang="en-US" dirty="0" smtClean="0"/>
              <a:t>the classification of sound samples from the phone’s microphone using a discrete Fourier transform (DFT) technique and a machine learning algorithm to classify the nature of the sound; </a:t>
            </a:r>
          </a:p>
          <a:p>
            <a:pPr lvl="1"/>
            <a:r>
              <a:rPr lang="en-US" dirty="0" smtClean="0"/>
              <a:t>the classification of on board accelerometer data to determine the activity, (e.g., sitting, standing, walking, running); </a:t>
            </a:r>
          </a:p>
          <a:p>
            <a:pPr lvl="1"/>
            <a:r>
              <a:rPr lang="en-US" dirty="0" smtClean="0"/>
              <a:t>scanned Bluetooth MAC addresses in the phone’s vicinity; </a:t>
            </a:r>
          </a:p>
          <a:p>
            <a:pPr lvl="1"/>
            <a:r>
              <a:rPr lang="en-US" dirty="0" smtClean="0"/>
              <a:t>GPS readings; and </a:t>
            </a:r>
          </a:p>
          <a:p>
            <a:pPr lvl="1"/>
            <a:r>
              <a:rPr lang="en-US" dirty="0" smtClean="0"/>
              <a:t>random photos, where a picture is taken randomly when a phone keypad key is pressed or a call is received.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 Software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u="sng" dirty="0" err="1"/>
              <a:t>Symbian</a:t>
            </a:r>
            <a:r>
              <a:rPr lang="en-US" b="1" u="sng" dirty="0"/>
              <a:t> </a:t>
            </a:r>
            <a:r>
              <a:rPr lang="en-US" b="1" u="sng" dirty="0" smtClean="0"/>
              <a:t>Servers</a:t>
            </a:r>
          </a:p>
          <a:p>
            <a:r>
              <a:rPr lang="en-US" dirty="0"/>
              <a:t>The accelerometer sensor, audio </a:t>
            </a:r>
            <a:r>
              <a:rPr lang="en-US" dirty="0" smtClean="0"/>
              <a:t>sensor</a:t>
            </a:r>
            <a:r>
              <a:rPr lang="en-US" dirty="0"/>
              <a:t>, and event detector sensor are </a:t>
            </a:r>
            <a:r>
              <a:rPr lang="en-US" dirty="0" err="1"/>
              <a:t>Symbian</a:t>
            </a:r>
            <a:r>
              <a:rPr lang="en-US" dirty="0"/>
              <a:t> C++ </a:t>
            </a:r>
            <a:r>
              <a:rPr lang="en-US" dirty="0" smtClean="0"/>
              <a:t>modules that </a:t>
            </a:r>
            <a:r>
              <a:rPr lang="en-US" dirty="0"/>
              <a:t>act as daemons producing data for corresponding </a:t>
            </a:r>
            <a:r>
              <a:rPr lang="en-US" dirty="0" smtClean="0"/>
              <a:t>JME client </a:t>
            </a:r>
            <a:r>
              <a:rPr lang="en-US" dirty="0"/>
              <a:t>methods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Their </a:t>
            </a:r>
            <a:r>
              <a:rPr lang="en-US" dirty="0"/>
              <a:t>function </a:t>
            </a:r>
            <a:r>
              <a:rPr lang="en-US" dirty="0" smtClean="0"/>
              <a:t>is</a:t>
            </a:r>
          </a:p>
          <a:p>
            <a:pPr lvl="1"/>
            <a:r>
              <a:rPr lang="en-US" dirty="0" smtClean="0"/>
              <a:t>polling the on </a:t>
            </a:r>
            <a:r>
              <a:rPr lang="en-US" dirty="0"/>
              <a:t>board accelerometer sensor, </a:t>
            </a:r>
            <a:endParaRPr lang="en-US" dirty="0" smtClean="0"/>
          </a:p>
          <a:p>
            <a:pPr lvl="1"/>
            <a:r>
              <a:rPr lang="en-US" dirty="0" smtClean="0"/>
              <a:t>sampling </a:t>
            </a:r>
            <a:r>
              <a:rPr lang="en-US" dirty="0"/>
              <a:t>the phone’s </a:t>
            </a:r>
            <a:r>
              <a:rPr lang="en-US" dirty="0" smtClean="0"/>
              <a:t>microphone</a:t>
            </a:r>
            <a:r>
              <a:rPr lang="en-US" dirty="0"/>
              <a:t>, and </a:t>
            </a:r>
            <a:endParaRPr lang="en-US" dirty="0" smtClean="0"/>
          </a:p>
          <a:p>
            <a:pPr lvl="1"/>
            <a:r>
              <a:rPr lang="en-US" dirty="0" smtClean="0"/>
              <a:t>detecting </a:t>
            </a:r>
            <a:r>
              <a:rPr lang="en-US" dirty="0"/>
              <a:t>incoming/outgoing calls and </a:t>
            </a:r>
            <a:r>
              <a:rPr lang="en-US" dirty="0" smtClean="0"/>
              <a:t>keypad key </a:t>
            </a:r>
            <a:r>
              <a:rPr lang="en-US" dirty="0"/>
              <a:t>presses. </a:t>
            </a:r>
            <a:endParaRPr lang="en-US" dirty="0" smtClean="0"/>
          </a:p>
          <a:p>
            <a:pPr lvl="1"/>
            <a:r>
              <a:rPr lang="en-US" dirty="0" smtClean="0"/>
              <a:t>Events </a:t>
            </a:r>
            <a:r>
              <a:rPr lang="en-US" dirty="0"/>
              <a:t>detected </a:t>
            </a:r>
            <a:r>
              <a:rPr lang="en-US" dirty="0" smtClean="0"/>
              <a:t>are </a:t>
            </a:r>
            <a:r>
              <a:rPr lang="en-US" dirty="0"/>
              <a:t>used by the random photo module at the </a:t>
            </a:r>
            <a:r>
              <a:rPr lang="en-US" dirty="0" smtClean="0"/>
              <a:t>JME level </a:t>
            </a:r>
            <a:r>
              <a:rPr lang="en-US" dirty="0"/>
              <a:t>to </a:t>
            </a:r>
            <a:endParaRPr lang="en-US" dirty="0" smtClean="0"/>
          </a:p>
          <a:p>
            <a:pPr lvl="2"/>
            <a:r>
              <a:rPr lang="en-US" dirty="0" smtClean="0"/>
              <a:t>generate </a:t>
            </a:r>
            <a:r>
              <a:rPr lang="en-US" dirty="0"/>
              <a:t>random pictures, </a:t>
            </a:r>
            <a:endParaRPr lang="en-US" dirty="0" smtClean="0"/>
          </a:p>
          <a:p>
            <a:pPr lvl="2"/>
            <a:r>
              <a:rPr lang="en-US" dirty="0" smtClean="0"/>
              <a:t>to </a:t>
            </a:r>
            <a:r>
              <a:rPr lang="en-US" dirty="0"/>
              <a:t>trigger a photo </a:t>
            </a:r>
            <a:r>
              <a:rPr lang="en-US" dirty="0" smtClean="0"/>
              <a:t>upon an </a:t>
            </a:r>
            <a:r>
              <a:rPr lang="en-US" dirty="0"/>
              <a:t>incoming phone call or </a:t>
            </a:r>
            <a:endParaRPr lang="en-US" dirty="0" smtClean="0"/>
          </a:p>
          <a:p>
            <a:pPr lvl="2"/>
            <a:r>
              <a:rPr lang="en-US" dirty="0" smtClean="0"/>
              <a:t>to </a:t>
            </a:r>
            <a:r>
              <a:rPr lang="en-US" dirty="0"/>
              <a:t>signal the application that </a:t>
            </a:r>
            <a:r>
              <a:rPr lang="en-US" dirty="0" smtClean="0"/>
              <a:t>it has </a:t>
            </a:r>
            <a:r>
              <a:rPr lang="en-US" dirty="0"/>
              <a:t>to restart after a phone call for </a:t>
            </a:r>
            <a:r>
              <a:rPr lang="en-US" dirty="0" smtClean="0"/>
              <a:t>reliability </a:t>
            </a:r>
            <a:r>
              <a:rPr lang="en-US" dirty="0"/>
              <a:t>reasons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sensed data is sent to the JME methods through a socket. 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 Software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Bluetooth </a:t>
            </a:r>
            <a:r>
              <a:rPr lang="en-US" b="1" dirty="0" smtClean="0"/>
              <a:t>Daemon</a:t>
            </a:r>
          </a:p>
          <a:p>
            <a:pPr lvl="1"/>
            <a:r>
              <a:rPr lang="en-US" dirty="0" smtClean="0"/>
              <a:t>resides </a:t>
            </a:r>
            <a:r>
              <a:rPr lang="en-US" dirty="0"/>
              <a:t>at the </a:t>
            </a:r>
            <a:r>
              <a:rPr lang="en-US" dirty="0" smtClean="0"/>
              <a:t>JME level  </a:t>
            </a:r>
          </a:p>
          <a:p>
            <a:pPr lvl="1"/>
            <a:r>
              <a:rPr lang="en-US" dirty="0" smtClean="0"/>
              <a:t>used </a:t>
            </a:r>
            <a:r>
              <a:rPr lang="en-US" dirty="0"/>
              <a:t>to perform an inquiry over the Bluetooth </a:t>
            </a:r>
            <a:r>
              <a:rPr lang="en-US" dirty="0" smtClean="0"/>
              <a:t>radio </a:t>
            </a:r>
            <a:r>
              <a:rPr lang="en-US" dirty="0"/>
              <a:t>to retrieve the MAC addresses of any neighboring </a:t>
            </a:r>
            <a:r>
              <a:rPr lang="en-US" dirty="0" smtClean="0"/>
              <a:t>Bluetooth </a:t>
            </a:r>
            <a:r>
              <a:rPr lang="en-US" dirty="0"/>
              <a:t>nodes. </a:t>
            </a:r>
            <a:r>
              <a:rPr lang="en-US" dirty="0" smtClean="0"/>
              <a:t>(used </a:t>
            </a:r>
            <a:r>
              <a:rPr lang="en-US" dirty="0"/>
              <a:t>to determine if there are </a:t>
            </a:r>
            <a:r>
              <a:rPr lang="en-US" dirty="0" err="1"/>
              <a:t>CenceMe</a:t>
            </a:r>
            <a:r>
              <a:rPr lang="en-US" dirty="0"/>
              <a:t> phones in </a:t>
            </a:r>
            <a:r>
              <a:rPr lang="en-US" dirty="0" smtClean="0"/>
              <a:t>the area </a:t>
            </a:r>
            <a:r>
              <a:rPr lang="en-US" dirty="0"/>
              <a:t>at the time of the </a:t>
            </a:r>
            <a:r>
              <a:rPr lang="en-US" dirty="0" smtClean="0"/>
              <a:t>inquiry).</a:t>
            </a:r>
          </a:p>
          <a:p>
            <a:endParaRPr lang="en-US" dirty="0"/>
          </a:p>
          <a:p>
            <a:r>
              <a:rPr lang="en-US" b="1" dirty="0"/>
              <a:t>Accelerometer </a:t>
            </a:r>
            <a:r>
              <a:rPr lang="en-US" b="1" dirty="0" smtClean="0"/>
              <a:t>Client</a:t>
            </a:r>
            <a:endParaRPr lang="en-US" dirty="0" smtClean="0"/>
          </a:p>
          <a:p>
            <a:pPr lvl="1"/>
            <a:r>
              <a:rPr lang="en-US" dirty="0" smtClean="0"/>
              <a:t>written </a:t>
            </a:r>
            <a:r>
              <a:rPr lang="en-US" dirty="0"/>
              <a:t>in </a:t>
            </a:r>
            <a:r>
              <a:rPr lang="en-US" dirty="0" smtClean="0"/>
              <a:t>JME </a:t>
            </a:r>
            <a:endParaRPr lang="en-US" dirty="0"/>
          </a:p>
          <a:p>
            <a:pPr lvl="1"/>
            <a:r>
              <a:rPr lang="en-US" dirty="0" smtClean="0"/>
              <a:t>connects </a:t>
            </a:r>
            <a:r>
              <a:rPr lang="en-US" dirty="0"/>
              <a:t>through a socket to the accelerometer </a:t>
            </a:r>
            <a:r>
              <a:rPr lang="en-US" dirty="0" smtClean="0"/>
              <a:t>sensor to </a:t>
            </a:r>
            <a:r>
              <a:rPr lang="en-US" dirty="0"/>
              <a:t>retrieve the accelerometer data byte stream. </a:t>
            </a:r>
            <a:endParaRPr lang="en-US" dirty="0" smtClean="0"/>
          </a:p>
          <a:p>
            <a:pPr lvl="1"/>
            <a:r>
              <a:rPr lang="en-US" dirty="0" smtClean="0"/>
              <a:t>The byte stream </a:t>
            </a:r>
            <a:r>
              <a:rPr lang="en-US" dirty="0"/>
              <a:t>is stored in local storage and retrieved by the </a:t>
            </a:r>
            <a:r>
              <a:rPr lang="en-US" dirty="0" smtClean="0"/>
              <a:t>activity </a:t>
            </a:r>
            <a:r>
              <a:rPr lang="en-US" dirty="0"/>
              <a:t>classifier to compute the activity </a:t>
            </a:r>
            <a:r>
              <a:rPr lang="en-US" dirty="0" smtClean="0"/>
              <a:t>primitive.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Audio Client</a:t>
            </a:r>
          </a:p>
          <a:p>
            <a:pPr lvl="1"/>
            <a:r>
              <a:rPr lang="en-US" dirty="0" smtClean="0"/>
              <a:t>JME </a:t>
            </a:r>
            <a:r>
              <a:rPr lang="en-US" dirty="0"/>
              <a:t>client component </a:t>
            </a:r>
            <a:endParaRPr lang="en-US" dirty="0" smtClean="0"/>
          </a:p>
          <a:p>
            <a:pPr lvl="1"/>
            <a:r>
              <a:rPr lang="en-US" dirty="0" smtClean="0"/>
              <a:t>connects through a </a:t>
            </a:r>
            <a:r>
              <a:rPr lang="en-US" dirty="0"/>
              <a:t>socket to the </a:t>
            </a:r>
            <a:r>
              <a:rPr lang="en-US" dirty="0" err="1"/>
              <a:t>Symbian</a:t>
            </a:r>
            <a:r>
              <a:rPr lang="en-US" dirty="0"/>
              <a:t> audio server to retrieve the </a:t>
            </a:r>
            <a:r>
              <a:rPr lang="en-US" dirty="0" smtClean="0"/>
              <a:t>audio byte </a:t>
            </a:r>
            <a:r>
              <a:rPr lang="en-US" dirty="0"/>
              <a:t>stream that carries the PCM encoded representation </a:t>
            </a:r>
            <a:r>
              <a:rPr lang="en-US" dirty="0" smtClean="0"/>
              <a:t>of the </a:t>
            </a:r>
            <a:r>
              <a:rPr lang="en-US" dirty="0"/>
              <a:t>sound sample.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byte stream is stored in local </a:t>
            </a:r>
            <a:r>
              <a:rPr lang="en-US" dirty="0" smtClean="0"/>
              <a:t>storage and </a:t>
            </a:r>
            <a:r>
              <a:rPr lang="en-US" dirty="0"/>
              <a:t>retrieved by the audio classifier to compute the </a:t>
            </a:r>
            <a:r>
              <a:rPr lang="en-US" dirty="0" smtClean="0"/>
              <a:t>audio primitive.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 Software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Random </a:t>
            </a:r>
            <a:r>
              <a:rPr lang="en-US" b="1" dirty="0" smtClean="0"/>
              <a:t>Photo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JME module </a:t>
            </a:r>
            <a:endParaRPr lang="en-US" dirty="0" smtClean="0"/>
          </a:p>
          <a:p>
            <a:pPr lvl="1"/>
            <a:r>
              <a:rPr lang="en-US" dirty="0" smtClean="0"/>
              <a:t>designed </a:t>
            </a:r>
            <a:r>
              <a:rPr lang="en-US" dirty="0"/>
              <a:t>to </a:t>
            </a:r>
            <a:r>
              <a:rPr lang="en-US" dirty="0" smtClean="0"/>
              <a:t>trigger </a:t>
            </a:r>
            <a:r>
              <a:rPr lang="en-US" dirty="0"/>
              <a:t>the capture of a photo upon detection of incoming </a:t>
            </a:r>
            <a:r>
              <a:rPr lang="en-US" dirty="0" smtClean="0"/>
              <a:t>calls or </a:t>
            </a:r>
            <a:r>
              <a:rPr lang="en-US" dirty="0"/>
              <a:t>pressed keypad keys.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events are received through </a:t>
            </a:r>
            <a:r>
              <a:rPr lang="en-US" dirty="0" smtClean="0"/>
              <a:t>a socket </a:t>
            </a:r>
            <a:r>
              <a:rPr lang="en-US" dirty="0"/>
              <a:t>from the event detector daemon. </a:t>
            </a:r>
            <a:endParaRPr lang="en-US" dirty="0" smtClean="0"/>
          </a:p>
          <a:p>
            <a:pPr lvl="1"/>
            <a:r>
              <a:rPr lang="en-US" dirty="0" smtClean="0"/>
              <a:t>When </a:t>
            </a:r>
            <a:r>
              <a:rPr lang="en-US" dirty="0"/>
              <a:t>the </a:t>
            </a:r>
            <a:r>
              <a:rPr lang="en-US" dirty="0" smtClean="0"/>
              <a:t>picture is </a:t>
            </a:r>
            <a:r>
              <a:rPr lang="en-US" dirty="0"/>
              <a:t>taken it is stored locally until the next upload session.</a:t>
            </a:r>
          </a:p>
          <a:p>
            <a:endParaRPr lang="en-US" dirty="0" smtClean="0"/>
          </a:p>
          <a:p>
            <a:r>
              <a:rPr lang="en-US" b="1" dirty="0" smtClean="0"/>
              <a:t>GPS</a:t>
            </a:r>
          </a:p>
          <a:p>
            <a:pPr lvl="1"/>
            <a:r>
              <a:rPr lang="en-US" dirty="0" smtClean="0"/>
              <a:t>JME Module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JME GPS implementation supplies a </a:t>
            </a:r>
            <a:r>
              <a:rPr lang="en-US" dirty="0" smtClean="0"/>
              <a:t>callback method </a:t>
            </a:r>
            <a:r>
              <a:rPr lang="en-US" dirty="0"/>
              <a:t>that is periodically called by the Nokia GPS </a:t>
            </a:r>
            <a:r>
              <a:rPr lang="en-US" dirty="0" smtClean="0"/>
              <a:t>daemon </a:t>
            </a:r>
            <a:r>
              <a:rPr lang="en-US" dirty="0"/>
              <a:t>to provide the geographical location of the phone. </a:t>
            </a:r>
            <a:endParaRPr lang="en-US" dirty="0" smtClean="0"/>
          </a:p>
          <a:p>
            <a:pPr lvl="1"/>
            <a:r>
              <a:rPr lang="en-US" dirty="0" smtClean="0"/>
              <a:t>The GPS </a:t>
            </a:r>
            <a:r>
              <a:rPr lang="en-US" dirty="0"/>
              <a:t>coordinates are stored locally and then uploaded to </a:t>
            </a:r>
            <a:r>
              <a:rPr lang="en-US" dirty="0" smtClean="0"/>
              <a:t>the backend </a:t>
            </a:r>
            <a:r>
              <a:rPr lang="en-US" dirty="0"/>
              <a:t>servers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Sensing </a:t>
            </a:r>
            <a:r>
              <a:rPr lang="en-US" b="1" dirty="0" smtClean="0"/>
              <a:t>Controller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component is responsible for </a:t>
            </a:r>
            <a:r>
              <a:rPr lang="en-US" dirty="0" smtClean="0"/>
              <a:t>orchestrating </a:t>
            </a:r>
            <a:r>
              <a:rPr lang="en-US" dirty="0"/>
              <a:t>the underlying JME sensing components. </a:t>
            </a:r>
            <a:endParaRPr lang="en-US" dirty="0" smtClean="0"/>
          </a:p>
          <a:p>
            <a:pPr lvl="1"/>
            <a:r>
              <a:rPr lang="en-US" dirty="0" smtClean="0"/>
              <a:t>The sensing </a:t>
            </a:r>
            <a:r>
              <a:rPr lang="en-US" dirty="0"/>
              <a:t>controller starts, stops, and monitors the sensor </a:t>
            </a:r>
            <a:r>
              <a:rPr lang="en-US" dirty="0" smtClean="0"/>
              <a:t>clients </a:t>
            </a:r>
            <a:r>
              <a:rPr lang="en-US" dirty="0"/>
              <a:t>and the Bluetooth manager and GPS daemon to </a:t>
            </a:r>
            <a:r>
              <a:rPr lang="en-US" dirty="0" smtClean="0"/>
              <a:t>guarantee the </a:t>
            </a:r>
            <a:r>
              <a:rPr lang="en-US" dirty="0"/>
              <a:t>proper operation of the system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 Software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Local </a:t>
            </a:r>
            <a:r>
              <a:rPr lang="en-US" b="1" dirty="0" smtClean="0"/>
              <a:t>Storage</a:t>
            </a:r>
            <a:endParaRPr lang="en-US" dirty="0" smtClean="0"/>
          </a:p>
          <a:p>
            <a:pPr lvl="1"/>
            <a:r>
              <a:rPr lang="en-US" dirty="0" smtClean="0"/>
              <a:t>stores </a:t>
            </a:r>
            <a:r>
              <a:rPr lang="en-US" dirty="0"/>
              <a:t>the raw sensed </a:t>
            </a:r>
            <a:r>
              <a:rPr lang="en-US" dirty="0" smtClean="0"/>
              <a:t>data records </a:t>
            </a:r>
            <a:r>
              <a:rPr lang="en-US" dirty="0"/>
              <a:t>to be processed by the phone classifiers. </a:t>
            </a:r>
            <a:endParaRPr lang="en-US" dirty="0" smtClean="0"/>
          </a:p>
          <a:p>
            <a:pPr lvl="1"/>
            <a:r>
              <a:rPr lang="en-US" dirty="0" smtClean="0"/>
              <a:t>As </a:t>
            </a:r>
            <a:r>
              <a:rPr lang="en-US" dirty="0"/>
              <a:t>the </a:t>
            </a:r>
            <a:r>
              <a:rPr lang="en-US" dirty="0" smtClean="0"/>
              <a:t>classification </a:t>
            </a:r>
            <a:r>
              <a:rPr lang="en-US" dirty="0"/>
              <a:t>of raw data records is performed, the data </a:t>
            </a:r>
            <a:r>
              <a:rPr lang="en-US" dirty="0" smtClean="0"/>
              <a:t>records are discarded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is particularly important to address the </a:t>
            </a:r>
            <a:r>
              <a:rPr lang="en-US" dirty="0" smtClean="0"/>
              <a:t>integrity </a:t>
            </a:r>
            <a:r>
              <a:rPr lang="en-US" dirty="0"/>
              <a:t>of the data and the privacy of the person </a:t>
            </a:r>
            <a:endParaRPr lang="en-US" dirty="0" smtClean="0"/>
          </a:p>
          <a:p>
            <a:pPr lvl="1"/>
            <a:r>
              <a:rPr lang="en-US" dirty="0" smtClean="0"/>
              <a:t>Primitives</a:t>
            </a:r>
            <a:r>
              <a:rPr lang="en-US" dirty="0"/>
              <a:t>, GPS coordinates, and </a:t>
            </a:r>
            <a:r>
              <a:rPr lang="en-US" dirty="0" smtClean="0"/>
              <a:t>Bluetooth scanned </a:t>
            </a:r>
            <a:r>
              <a:rPr lang="en-US" dirty="0"/>
              <a:t>MAC addresses are stored in local storage as </a:t>
            </a:r>
            <a:r>
              <a:rPr lang="en-US" dirty="0" smtClean="0"/>
              <a:t>well, waiting </a:t>
            </a:r>
            <a:r>
              <a:rPr lang="en-US" dirty="0"/>
              <a:t>for an upload session to start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Upload </a:t>
            </a:r>
            <a:r>
              <a:rPr lang="en-US" b="1" dirty="0" smtClean="0"/>
              <a:t>Manager</a:t>
            </a:r>
          </a:p>
          <a:p>
            <a:pPr lvl="1"/>
            <a:r>
              <a:rPr lang="en-US" dirty="0" smtClean="0"/>
              <a:t>establishing </a:t>
            </a:r>
            <a:r>
              <a:rPr lang="en-US" dirty="0"/>
              <a:t>connections to the backend servers in an </a:t>
            </a:r>
            <a:r>
              <a:rPr lang="en-US" dirty="0" smtClean="0"/>
              <a:t>opportunistic </a:t>
            </a:r>
            <a:r>
              <a:rPr lang="en-US" dirty="0"/>
              <a:t>way, depending on radio link availability which </a:t>
            </a:r>
            <a:r>
              <a:rPr lang="en-US" dirty="0" smtClean="0"/>
              <a:t>can be </a:t>
            </a:r>
            <a:r>
              <a:rPr lang="en-US" dirty="0"/>
              <a:t>either cellular or </a:t>
            </a:r>
            <a:r>
              <a:rPr lang="en-US" dirty="0" err="1"/>
              <a:t>WiFi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also uploads the </a:t>
            </a:r>
            <a:r>
              <a:rPr lang="en-US" dirty="0" smtClean="0"/>
              <a:t>primitives from </a:t>
            </a:r>
            <a:r>
              <a:rPr lang="en-US" dirty="0"/>
              <a:t>local storage and tears down the connection after </a:t>
            </a:r>
            <a:r>
              <a:rPr lang="en-US" dirty="0" smtClean="0"/>
              <a:t>the data </a:t>
            </a:r>
            <a:r>
              <a:rPr lang="en-US" dirty="0"/>
              <a:t>is transferred.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dirty="0" smtClean="0"/>
              <a:t>Privacy </a:t>
            </a:r>
            <a:r>
              <a:rPr lang="en-US" b="1" dirty="0"/>
              <a:t>Settings </a:t>
            </a:r>
            <a:r>
              <a:rPr lang="en-US" b="1" dirty="0" smtClean="0"/>
              <a:t>GUI</a:t>
            </a:r>
          </a:p>
          <a:p>
            <a:pPr lvl="1"/>
            <a:r>
              <a:rPr lang="en-US" dirty="0" smtClean="0"/>
              <a:t>allows the </a:t>
            </a:r>
            <a:r>
              <a:rPr lang="en-US" dirty="0"/>
              <a:t>user to enable and disable the five sensing </a:t>
            </a:r>
            <a:r>
              <a:rPr lang="en-US" dirty="0" smtClean="0"/>
              <a:t>modalities supported </a:t>
            </a:r>
            <a:r>
              <a:rPr lang="en-US" dirty="0"/>
              <a:t>on the phone, (viz. audio, accelerometer, </a:t>
            </a:r>
            <a:r>
              <a:rPr lang="en-US" dirty="0" smtClean="0"/>
              <a:t>Bluetooth</a:t>
            </a:r>
            <a:r>
              <a:rPr lang="en-US" dirty="0"/>
              <a:t>, random photo, and GPS). </a:t>
            </a:r>
            <a:endParaRPr lang="en-US" dirty="0" smtClean="0"/>
          </a:p>
          <a:p>
            <a:pPr lvl="1"/>
            <a:r>
              <a:rPr lang="en-US" dirty="0" smtClean="0"/>
              <a:t>Users </a:t>
            </a:r>
            <a:r>
              <a:rPr lang="en-US" dirty="0"/>
              <a:t>can control the </a:t>
            </a:r>
            <a:r>
              <a:rPr lang="en-US" dirty="0" smtClean="0"/>
              <a:t>privacy </a:t>
            </a:r>
            <a:r>
              <a:rPr lang="en-US" dirty="0"/>
              <a:t>policy settings from the phone and the </a:t>
            </a:r>
            <a:r>
              <a:rPr lang="en-US" dirty="0" err="1"/>
              <a:t>CenceMe</a:t>
            </a:r>
            <a:r>
              <a:rPr lang="en-US" dirty="0"/>
              <a:t> </a:t>
            </a:r>
            <a:r>
              <a:rPr lang="en-US" dirty="0" smtClean="0"/>
              <a:t>portal. </a:t>
            </a:r>
          </a:p>
          <a:p>
            <a:pPr lvl="1"/>
            <a:r>
              <a:rPr lang="en-US" dirty="0" smtClean="0"/>
              <a:t>users </a:t>
            </a:r>
            <a:r>
              <a:rPr lang="en-US" dirty="0"/>
              <a:t>determine what parts of their </a:t>
            </a:r>
            <a:r>
              <a:rPr lang="en-US" dirty="0" smtClean="0"/>
              <a:t>presence to share </a:t>
            </a:r>
            <a:r>
              <a:rPr lang="en-US" dirty="0"/>
              <a:t>and who they are willing to share sensing </a:t>
            </a:r>
            <a:r>
              <a:rPr lang="en-US" dirty="0" smtClean="0"/>
              <a:t>presence with.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 Software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581400" cy="525779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err="1" smtClean="0"/>
              <a:t>ClickStatus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complement the full visualization of </a:t>
            </a:r>
            <a:r>
              <a:rPr lang="en-US" dirty="0" smtClean="0"/>
              <a:t>current </a:t>
            </a:r>
            <a:r>
              <a:rPr lang="en-US" dirty="0"/>
              <a:t>and historical sensing presence available via the </a:t>
            </a:r>
            <a:r>
              <a:rPr lang="en-US" dirty="0" err="1" smtClean="0"/>
              <a:t>CenceMe</a:t>
            </a:r>
            <a:r>
              <a:rPr lang="en-US" dirty="0" smtClean="0"/>
              <a:t> portal 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visualization client that runs on the </a:t>
            </a:r>
            <a:r>
              <a:rPr lang="en-US" dirty="0" smtClean="0"/>
              <a:t>mobile </a:t>
            </a:r>
            <a:r>
              <a:rPr lang="en-US" dirty="0"/>
              <a:t>phone.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sensing presence is rendered as both </a:t>
            </a:r>
            <a:r>
              <a:rPr lang="en-US" dirty="0" smtClean="0"/>
              <a:t>icons and </a:t>
            </a:r>
            <a:r>
              <a:rPr lang="en-US" dirty="0"/>
              <a:t>text on the phone </a:t>
            </a:r>
            <a:r>
              <a:rPr lang="en-US" dirty="0" smtClean="0"/>
              <a:t>GUI. </a:t>
            </a:r>
          </a:p>
          <a:p>
            <a:r>
              <a:rPr lang="en-US" dirty="0" smtClean="0"/>
              <a:t>The presence </a:t>
            </a:r>
            <a:r>
              <a:rPr lang="en-US" dirty="0"/>
              <a:t>rendered by </a:t>
            </a:r>
            <a:r>
              <a:rPr lang="en-US" dirty="0" err="1"/>
              <a:t>ClickStatus</a:t>
            </a:r>
            <a:r>
              <a:rPr lang="en-US" dirty="0"/>
              <a:t> is subject to the same </a:t>
            </a:r>
            <a:r>
              <a:rPr lang="en-US" dirty="0" smtClean="0"/>
              <a:t>privacy policies </a:t>
            </a:r>
            <a:r>
              <a:rPr lang="en-US" dirty="0"/>
              <a:t>settings as when viewed using the </a:t>
            </a:r>
            <a:r>
              <a:rPr lang="en-US" dirty="0" err="1"/>
              <a:t>CenceMe</a:t>
            </a:r>
            <a:r>
              <a:rPr lang="en-US" dirty="0"/>
              <a:t> portal.</a:t>
            </a:r>
          </a:p>
          <a:p>
            <a:r>
              <a:rPr lang="en-US" dirty="0"/>
              <a:t>After a user logs in with their </a:t>
            </a:r>
            <a:r>
              <a:rPr lang="en-US" dirty="0" err="1"/>
              <a:t>CenceMe</a:t>
            </a:r>
            <a:r>
              <a:rPr lang="en-US" dirty="0"/>
              <a:t> credentials, </a:t>
            </a:r>
            <a:r>
              <a:rPr lang="en-US" dirty="0" smtClean="0"/>
              <a:t>they are </a:t>
            </a:r>
            <a:r>
              <a:rPr lang="en-US" dirty="0"/>
              <a:t>presented with a list of their </a:t>
            </a:r>
            <a:r>
              <a:rPr lang="en-US" dirty="0" err="1"/>
              <a:t>CenceMe</a:t>
            </a:r>
            <a:r>
              <a:rPr lang="en-US" dirty="0"/>
              <a:t> buddies </a:t>
            </a:r>
            <a:r>
              <a:rPr lang="en-US" dirty="0" smtClean="0"/>
              <a:t>downloaded </a:t>
            </a:r>
            <a:r>
              <a:rPr lang="en-US" dirty="0"/>
              <a:t>from the </a:t>
            </a:r>
            <a:r>
              <a:rPr lang="en-US" dirty="0" err="1"/>
              <a:t>CenceMe</a:t>
            </a:r>
            <a:r>
              <a:rPr lang="en-US" dirty="0"/>
              <a:t> server. </a:t>
            </a:r>
            <a:endParaRPr lang="en-US" dirty="0" smtClean="0"/>
          </a:p>
          <a:p>
            <a:r>
              <a:rPr lang="en-US" dirty="0" smtClean="0"/>
              <a:t>user </a:t>
            </a:r>
            <a:r>
              <a:rPr lang="en-US" dirty="0"/>
              <a:t>has the ability to </a:t>
            </a:r>
            <a:r>
              <a:rPr lang="en-US" dirty="0" smtClean="0"/>
              <a:t>refresh their </a:t>
            </a:r>
            <a:r>
              <a:rPr lang="en-US" dirty="0"/>
              <a:t>buddy list at any time via a menu command option.</a:t>
            </a:r>
          </a:p>
          <a:p>
            <a:r>
              <a:rPr lang="en-US" dirty="0"/>
              <a:t>By highlighting and selecting a buddy from buddy list, </a:t>
            </a:r>
            <a:r>
              <a:rPr lang="en-US" dirty="0" smtClean="0"/>
              <a:t>a user </a:t>
            </a:r>
            <a:r>
              <a:rPr lang="en-US" dirty="0"/>
              <a:t>triggers </a:t>
            </a:r>
            <a:r>
              <a:rPr lang="en-US" dirty="0" err="1"/>
              <a:t>ClickStatus</a:t>
            </a:r>
            <a:r>
              <a:rPr lang="en-US" dirty="0"/>
              <a:t> to fetch via GPRS or </a:t>
            </a:r>
            <a:r>
              <a:rPr lang="en-US" dirty="0" err="1"/>
              <a:t>WiFi</a:t>
            </a:r>
            <a:r>
              <a:rPr lang="en-US" dirty="0"/>
              <a:t> the </a:t>
            </a:r>
            <a:r>
              <a:rPr lang="en-US" dirty="0" smtClean="0"/>
              <a:t>latest </a:t>
            </a:r>
            <a:r>
              <a:rPr lang="en-US" dirty="0"/>
              <a:t>known sensing presence for the selected buddy from </a:t>
            </a:r>
            <a:r>
              <a:rPr lang="en-US" dirty="0" smtClean="0"/>
              <a:t>the </a:t>
            </a:r>
            <a:r>
              <a:rPr lang="en-US" dirty="0" err="1" smtClean="0"/>
              <a:t>CenceMe</a:t>
            </a:r>
            <a:r>
              <a:rPr lang="en-US" dirty="0" smtClean="0"/>
              <a:t> </a:t>
            </a:r>
            <a:r>
              <a:rPr lang="en-US" dirty="0"/>
              <a:t>server. 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 Software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18812" t="15842" r="9901" b="8119"/>
          <a:stretch>
            <a:fillRect/>
          </a:stretch>
        </p:blipFill>
        <p:spPr bwMode="auto">
          <a:xfrm>
            <a:off x="4038600" y="2057400"/>
            <a:ext cx="487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WatchTasks</a:t>
            </a:r>
            <a:endParaRPr lang="en-US" b="1" dirty="0" smtClean="0"/>
          </a:p>
          <a:p>
            <a:r>
              <a:rPr lang="en-US" dirty="0" smtClean="0"/>
              <a:t>restart any </a:t>
            </a:r>
            <a:r>
              <a:rPr lang="en-US" dirty="0"/>
              <a:t>process that fails. </a:t>
            </a:r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/>
              <a:t>purposes </a:t>
            </a:r>
            <a:r>
              <a:rPr lang="en-US" dirty="0" smtClean="0"/>
              <a:t>include: </a:t>
            </a:r>
          </a:p>
          <a:p>
            <a:pPr lvl="1"/>
            <a:r>
              <a:rPr lang="en-US" dirty="0" smtClean="0"/>
              <a:t>launching </a:t>
            </a:r>
            <a:r>
              <a:rPr lang="en-US" dirty="0" err="1"/>
              <a:t>CenceMe</a:t>
            </a:r>
            <a:r>
              <a:rPr lang="en-US" dirty="0"/>
              <a:t> </a:t>
            </a:r>
            <a:r>
              <a:rPr lang="en-US" dirty="0" smtClean="0"/>
              <a:t>when the </a:t>
            </a:r>
            <a:r>
              <a:rPr lang="en-US" dirty="0"/>
              <a:t>phone is turned on; </a:t>
            </a:r>
            <a:endParaRPr lang="en-US" dirty="0" smtClean="0"/>
          </a:p>
          <a:p>
            <a:pPr lvl="1"/>
            <a:r>
              <a:rPr lang="en-US" dirty="0" smtClean="0"/>
              <a:t>starting </a:t>
            </a:r>
            <a:r>
              <a:rPr lang="en-US" dirty="0"/>
              <a:t>the </a:t>
            </a:r>
            <a:r>
              <a:rPr lang="en-US" dirty="0" err="1"/>
              <a:t>CenceMe</a:t>
            </a:r>
            <a:r>
              <a:rPr lang="en-US" dirty="0"/>
              <a:t> </a:t>
            </a:r>
            <a:r>
              <a:rPr lang="en-US" dirty="0" smtClean="0"/>
              <a:t>application </a:t>
            </a:r>
            <a:r>
              <a:rPr lang="en-US" dirty="0"/>
              <a:t>software components in the correct order; </a:t>
            </a:r>
            <a:endParaRPr lang="en-US" dirty="0" smtClean="0"/>
          </a:p>
          <a:p>
            <a:pPr lvl="1"/>
            <a:r>
              <a:rPr lang="en-US" dirty="0" smtClean="0"/>
              <a:t>restarting </a:t>
            </a:r>
            <a:r>
              <a:rPr lang="en-US" dirty="0"/>
              <a:t>the </a:t>
            </a:r>
            <a:r>
              <a:rPr lang="en-US" dirty="0" err="1"/>
              <a:t>CenceMe</a:t>
            </a:r>
            <a:r>
              <a:rPr lang="en-US" dirty="0"/>
              <a:t> </a:t>
            </a:r>
            <a:r>
              <a:rPr lang="en-US" dirty="0" err="1"/>
              <a:t>midlet</a:t>
            </a:r>
            <a:r>
              <a:rPr lang="en-US" dirty="0"/>
              <a:t> after a phone call is complete. </a:t>
            </a:r>
            <a:r>
              <a:rPr lang="en-US" dirty="0" smtClean="0"/>
              <a:t>This is </a:t>
            </a:r>
            <a:r>
              <a:rPr lang="en-US" dirty="0"/>
              <a:t>detected when the event detector daemon exits, </a:t>
            </a:r>
            <a:r>
              <a:rPr lang="en-US" dirty="0" smtClean="0"/>
              <a:t>signaling the </a:t>
            </a:r>
            <a:r>
              <a:rPr lang="en-US" dirty="0"/>
              <a:t>end of a call; </a:t>
            </a:r>
            <a:endParaRPr lang="en-US" dirty="0" smtClean="0"/>
          </a:p>
          <a:p>
            <a:pPr lvl="1"/>
            <a:r>
              <a:rPr lang="en-US" dirty="0" smtClean="0"/>
              <a:t>restarting </a:t>
            </a:r>
            <a:r>
              <a:rPr lang="en-US" dirty="0"/>
              <a:t>all support daemons </a:t>
            </a:r>
            <a:r>
              <a:rPr lang="en-US" dirty="0" smtClean="0"/>
              <a:t>when </a:t>
            </a:r>
            <a:r>
              <a:rPr lang="en-US" dirty="0" err="1" smtClean="0"/>
              <a:t>CenceMe</a:t>
            </a:r>
            <a:r>
              <a:rPr lang="en-US" dirty="0" smtClean="0"/>
              <a:t> </a:t>
            </a:r>
            <a:r>
              <a:rPr lang="en-US" dirty="0"/>
              <a:t>fails. </a:t>
            </a:r>
            <a:endParaRPr lang="en-US" dirty="0" smtClean="0"/>
          </a:p>
          <a:p>
            <a:pPr lvl="1"/>
            <a:r>
              <a:rPr lang="en-US" dirty="0" smtClean="0"/>
              <a:t>restarting </a:t>
            </a:r>
            <a:r>
              <a:rPr lang="en-US" dirty="0"/>
              <a:t>all the </a:t>
            </a:r>
            <a:r>
              <a:rPr lang="en-US" dirty="0" err="1"/>
              <a:t>CenceMe</a:t>
            </a:r>
            <a:r>
              <a:rPr lang="en-US" dirty="0"/>
              <a:t> </a:t>
            </a:r>
            <a:r>
              <a:rPr lang="en-US" dirty="0" smtClean="0"/>
              <a:t>software components </a:t>
            </a:r>
            <a:r>
              <a:rPr lang="en-US" dirty="0"/>
              <a:t>at a preset interval to clear any </a:t>
            </a:r>
            <a:r>
              <a:rPr lang="en-US" dirty="0" smtClean="0"/>
              <a:t>malfunctioning </a:t>
            </a:r>
            <a:r>
              <a:rPr lang="en-US" dirty="0"/>
              <a:t>threads.</a:t>
            </a:r>
          </a:p>
          <a:p>
            <a:r>
              <a:rPr lang="en-US" dirty="0"/>
              <a:t>The </a:t>
            </a:r>
            <a:r>
              <a:rPr lang="en-US" dirty="0" err="1"/>
              <a:t>CenceMe</a:t>
            </a:r>
            <a:r>
              <a:rPr lang="en-US" dirty="0"/>
              <a:t> phone suite uses a threaded architecture </a:t>
            </a:r>
            <a:r>
              <a:rPr lang="en-US" dirty="0" smtClean="0"/>
              <a:t>where each </a:t>
            </a:r>
            <a:r>
              <a:rPr lang="en-US" dirty="0"/>
              <a:t>JME component </a:t>
            </a:r>
            <a:r>
              <a:rPr lang="en-US" dirty="0" smtClean="0"/>
              <a:t>is </a:t>
            </a:r>
            <a:r>
              <a:rPr lang="en-US" dirty="0"/>
              <a:t>designed to be </a:t>
            </a:r>
            <a:r>
              <a:rPr lang="en-US" dirty="0" smtClean="0"/>
              <a:t>a single </a:t>
            </a:r>
            <a:r>
              <a:rPr lang="en-US" dirty="0"/>
              <a:t>thread.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ensures that component failure does </a:t>
            </a:r>
            <a:r>
              <a:rPr lang="en-US" dirty="0" smtClean="0"/>
              <a:t>not compromise </a:t>
            </a:r>
            <a:r>
              <a:rPr lang="en-US" dirty="0"/>
              <a:t>or block other components.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 Software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Constraints</a:t>
            </a:r>
          </a:p>
          <a:p>
            <a:pPr lvl="1"/>
            <a:r>
              <a:rPr lang="en-US" dirty="0" smtClean="0"/>
              <a:t>Mobile phone limitations</a:t>
            </a:r>
          </a:p>
          <a:p>
            <a:pPr lvl="1"/>
            <a:r>
              <a:rPr lang="en-US" dirty="0" smtClean="0"/>
              <a:t>Architectural issues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Phone </a:t>
            </a:r>
            <a:r>
              <a:rPr lang="en-US" dirty="0" smtClean="0"/>
              <a:t>software</a:t>
            </a:r>
            <a:endParaRPr lang="en-US" dirty="0" smtClean="0"/>
          </a:p>
          <a:p>
            <a:pPr lvl="1"/>
            <a:r>
              <a:rPr lang="en-US" dirty="0" smtClean="0"/>
              <a:t>Backend software</a:t>
            </a:r>
          </a:p>
          <a:p>
            <a:r>
              <a:rPr lang="en-US" dirty="0" smtClean="0"/>
              <a:t>Classifiers</a:t>
            </a:r>
          </a:p>
          <a:p>
            <a:pPr lvl="1"/>
            <a:r>
              <a:rPr lang="en-US" dirty="0" smtClean="0"/>
              <a:t>Phone </a:t>
            </a:r>
          </a:p>
          <a:p>
            <a:pPr lvl="1"/>
            <a:r>
              <a:rPr lang="en-US" dirty="0" smtClean="0"/>
              <a:t>Backend</a:t>
            </a:r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Classifiers</a:t>
            </a:r>
          </a:p>
          <a:p>
            <a:pPr lvl="1"/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Resources</a:t>
            </a:r>
          </a:p>
          <a:p>
            <a:r>
              <a:rPr lang="en-US" dirty="0" smtClean="0"/>
              <a:t>User study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Backend Software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0476" t="10667" r="10476" b="4762"/>
          <a:stretch>
            <a:fillRect/>
          </a:stretch>
        </p:blipFill>
        <p:spPr bwMode="auto">
          <a:xfrm>
            <a:off x="1066801" y="1447800"/>
            <a:ext cx="6934200" cy="440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09800" y="610766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Software architecture of the </a:t>
            </a:r>
            <a:r>
              <a:rPr lang="en-US" dirty="0" err="1"/>
              <a:t>CenceMe</a:t>
            </a:r>
            <a:r>
              <a:rPr lang="en-US" dirty="0"/>
              <a:t> backend.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software components are written in Java </a:t>
            </a:r>
            <a:r>
              <a:rPr lang="en-US" dirty="0" smtClean="0"/>
              <a:t>and use </a:t>
            </a:r>
            <a:r>
              <a:rPr lang="en-US" dirty="0"/>
              <a:t>Apache 2.2 and Tomcat 5.5 to service primitives </a:t>
            </a:r>
            <a:r>
              <a:rPr lang="en-US" dirty="0" smtClean="0"/>
              <a:t>from phones </a:t>
            </a:r>
            <a:r>
              <a:rPr lang="en-US" dirty="0"/>
              <a:t>and the application requests from the </a:t>
            </a:r>
            <a:r>
              <a:rPr lang="en-US" dirty="0" err="1"/>
              <a:t>CenceMe</a:t>
            </a:r>
            <a:r>
              <a:rPr lang="en-US" dirty="0"/>
              <a:t> </a:t>
            </a:r>
            <a:r>
              <a:rPr lang="en-US" dirty="0" smtClean="0"/>
              <a:t>portal</a:t>
            </a:r>
            <a:r>
              <a:rPr lang="en-US" dirty="0"/>
              <a:t>, </a:t>
            </a:r>
            <a:r>
              <a:rPr lang="en-US" dirty="0" err="1"/>
              <a:t>ClickStatus</a:t>
            </a:r>
            <a:r>
              <a:rPr lang="en-US" dirty="0"/>
              <a:t>, and </a:t>
            </a:r>
            <a:r>
              <a:rPr lang="en-US" dirty="0" err="1"/>
              <a:t>Facebook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Communications between the </a:t>
            </a:r>
            <a:r>
              <a:rPr lang="en-US" dirty="0"/>
              <a:t>phone and the backend uses remote procedure calls </a:t>
            </a:r>
            <a:r>
              <a:rPr lang="en-US" dirty="0" smtClean="0"/>
              <a:t>implemented </a:t>
            </a:r>
            <a:r>
              <a:rPr lang="en-US" dirty="0"/>
              <a:t>by the Apache XML-RPC library on the server.</a:t>
            </a:r>
          </a:p>
          <a:p>
            <a:r>
              <a:rPr lang="en-US" dirty="0"/>
              <a:t>Requests are handled by Java </a:t>
            </a:r>
            <a:r>
              <a:rPr lang="en-US" dirty="0" err="1"/>
              <a:t>servlets</a:t>
            </a:r>
            <a:r>
              <a:rPr lang="en-US" dirty="0"/>
              <a:t> in combination </a:t>
            </a:r>
            <a:r>
              <a:rPr lang="en-US" dirty="0" smtClean="0"/>
              <a:t>with a </a:t>
            </a:r>
            <a:r>
              <a:rPr lang="en-US" dirty="0"/>
              <a:t>MySQL database for storage.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Backend Software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Phone </a:t>
            </a:r>
            <a:r>
              <a:rPr lang="en-US" b="1" dirty="0" smtClean="0"/>
              <a:t>- </a:t>
            </a:r>
            <a:r>
              <a:rPr lang="en-US" b="1" dirty="0"/>
              <a:t>Backend </a:t>
            </a:r>
            <a:r>
              <a:rPr lang="en-US" b="1" dirty="0" smtClean="0"/>
              <a:t>Communications</a:t>
            </a:r>
            <a:endParaRPr lang="en-US" dirty="0" smtClean="0"/>
          </a:p>
          <a:p>
            <a:r>
              <a:rPr lang="en-US" dirty="0" smtClean="0"/>
              <a:t>Data exchange between </a:t>
            </a:r>
            <a:r>
              <a:rPr lang="en-US" dirty="0"/>
              <a:t>the phone and the backend is initiated by the </a:t>
            </a:r>
            <a:r>
              <a:rPr lang="en-US" dirty="0" smtClean="0"/>
              <a:t>phone at </a:t>
            </a:r>
            <a:r>
              <a:rPr lang="en-US" dirty="0"/>
              <a:t>timed intervals whenever the phone has primitives to </a:t>
            </a:r>
            <a:r>
              <a:rPr lang="en-US" dirty="0" smtClean="0"/>
              <a:t>upload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Primitives </a:t>
            </a:r>
            <a:r>
              <a:rPr lang="en-US" dirty="0"/>
              <a:t>are uploaded through XML-RPC requests.</a:t>
            </a:r>
          </a:p>
          <a:p>
            <a:r>
              <a:rPr lang="en-US" dirty="0" smtClean="0"/>
              <a:t>at </a:t>
            </a:r>
            <a:r>
              <a:rPr lang="en-US" dirty="0"/>
              <a:t>the backend they are </a:t>
            </a:r>
            <a:r>
              <a:rPr lang="en-US" dirty="0" smtClean="0"/>
              <a:t>inserted into </a:t>
            </a:r>
            <a:r>
              <a:rPr lang="en-US" dirty="0"/>
              <a:t>the MySQL database.</a:t>
            </a:r>
          </a:p>
          <a:p>
            <a:r>
              <a:rPr lang="en-US" dirty="0"/>
              <a:t>Backend-to-phone communications </a:t>
            </a:r>
            <a:r>
              <a:rPr lang="en-US" dirty="0" smtClean="0"/>
              <a:t>are piggybacked on </a:t>
            </a:r>
            <a:r>
              <a:rPr lang="en-US" dirty="0"/>
              <a:t>both: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return message from XML-RPC </a:t>
            </a:r>
            <a:r>
              <a:rPr lang="en-US" dirty="0" smtClean="0"/>
              <a:t>requests initiated </a:t>
            </a:r>
            <a:r>
              <a:rPr lang="en-US" dirty="0"/>
              <a:t>by the phone for primitive upload or periodic </a:t>
            </a:r>
            <a:r>
              <a:rPr lang="en-US" dirty="0" smtClean="0"/>
              <a:t>ping messages </a:t>
            </a:r>
            <a:r>
              <a:rPr lang="en-US" dirty="0"/>
              <a:t>that the phone sends with an ad-hoc </a:t>
            </a:r>
            <a:r>
              <a:rPr lang="en-US" dirty="0" smtClean="0"/>
              <a:t>XML-RPC control </a:t>
            </a:r>
            <a:r>
              <a:rPr lang="en-US" dirty="0"/>
              <a:t>message; and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XML-RPC </a:t>
            </a:r>
            <a:r>
              <a:rPr lang="en-US" dirty="0" smtClean="0"/>
              <a:t>acknowledgment sent </a:t>
            </a:r>
            <a:r>
              <a:rPr lang="en-US" dirty="0"/>
              <a:t>to the phone in response to a primitive upload.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Backend Software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/>
              <a:t>Presence Representation and </a:t>
            </a:r>
            <a:r>
              <a:rPr lang="en-US" b="1" dirty="0" smtClean="0"/>
              <a:t>Publishing</a:t>
            </a:r>
            <a:endParaRPr lang="en-US" dirty="0" smtClean="0"/>
          </a:p>
          <a:p>
            <a:r>
              <a:rPr lang="en-US" dirty="0" err="1" smtClean="0"/>
              <a:t>CenceMe</a:t>
            </a:r>
            <a:r>
              <a:rPr lang="en-US" dirty="0" smtClean="0"/>
              <a:t> presence </a:t>
            </a:r>
            <a:r>
              <a:rPr lang="en-US" dirty="0"/>
              <a:t>is represented through a set of icons that </a:t>
            </a:r>
            <a:r>
              <a:rPr lang="en-US" dirty="0" smtClean="0"/>
              <a:t>capture the </a:t>
            </a:r>
            <a:r>
              <a:rPr lang="en-US" dirty="0"/>
              <a:t>actual presence of a person in an intuitive way. </a:t>
            </a:r>
            <a:endParaRPr lang="en-US" dirty="0" smtClean="0"/>
          </a:p>
          <a:p>
            <a:r>
              <a:rPr lang="en-US" dirty="0" smtClean="0"/>
              <a:t>If a </a:t>
            </a:r>
            <a:r>
              <a:rPr lang="en-US" dirty="0"/>
              <a:t>person is driving a car they are represented </a:t>
            </a:r>
            <a:r>
              <a:rPr lang="en-US" dirty="0" smtClean="0"/>
              <a:t>by the </a:t>
            </a:r>
            <a:r>
              <a:rPr lang="en-US" dirty="0"/>
              <a:t>car icon;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a person is engaged in a conversation, </a:t>
            </a:r>
            <a:r>
              <a:rPr lang="en-US" dirty="0" err="1" smtClean="0"/>
              <a:t>anicon</a:t>
            </a:r>
            <a:r>
              <a:rPr lang="en-US" dirty="0" smtClean="0"/>
              <a:t> </a:t>
            </a:r>
            <a:r>
              <a:rPr lang="en-US" dirty="0"/>
              <a:t>of two people talking represents the state. </a:t>
            </a:r>
            <a:endParaRPr lang="en-US" dirty="0" smtClean="0"/>
          </a:p>
          <a:p>
            <a:r>
              <a:rPr lang="en-US" dirty="0" err="1" smtClean="0"/>
              <a:t>CenceMe</a:t>
            </a:r>
            <a:r>
              <a:rPr lang="en-US" dirty="0" smtClean="0"/>
              <a:t> publishes </a:t>
            </a:r>
            <a:r>
              <a:rPr lang="en-US" dirty="0"/>
              <a:t>presence by means of either a “pull” or “push” </a:t>
            </a:r>
            <a:r>
              <a:rPr lang="en-US" dirty="0" smtClean="0"/>
              <a:t>approach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CenceMe</a:t>
            </a:r>
            <a:r>
              <a:rPr lang="en-US" dirty="0"/>
              <a:t> backend </a:t>
            </a:r>
            <a:r>
              <a:rPr lang="en-US" dirty="0" smtClean="0"/>
              <a:t>supports pull-based </a:t>
            </a:r>
            <a:r>
              <a:rPr lang="en-US" dirty="0"/>
              <a:t>data publishing by exposing a standard web </a:t>
            </a:r>
            <a:r>
              <a:rPr lang="en-US" dirty="0" smtClean="0"/>
              <a:t>service </a:t>
            </a:r>
            <a:r>
              <a:rPr lang="en-US" dirty="0"/>
              <a:t>based API. This API is also used to support the </a:t>
            </a:r>
            <a:r>
              <a:rPr lang="en-US" dirty="0" smtClean="0"/>
              <a:t>data needs </a:t>
            </a:r>
            <a:r>
              <a:rPr lang="en-US" dirty="0"/>
              <a:t>of </a:t>
            </a:r>
            <a:r>
              <a:rPr lang="en-US" dirty="0" err="1"/>
              <a:t>CenceMe</a:t>
            </a:r>
            <a:r>
              <a:rPr lang="en-US" dirty="0"/>
              <a:t> components such as </a:t>
            </a:r>
            <a:r>
              <a:rPr lang="en-US" dirty="0" err="1"/>
              <a:t>ClickStatus</a:t>
            </a:r>
            <a:r>
              <a:rPr lang="en-US" dirty="0"/>
              <a:t> and </a:t>
            </a:r>
            <a:r>
              <a:rPr lang="en-US" dirty="0" smtClean="0"/>
              <a:t>the </a:t>
            </a:r>
            <a:r>
              <a:rPr lang="en-US" dirty="0" err="1" smtClean="0"/>
              <a:t>CenceMe</a:t>
            </a:r>
            <a:r>
              <a:rPr lang="en-US" dirty="0" smtClean="0"/>
              <a:t> </a:t>
            </a:r>
            <a:r>
              <a:rPr lang="en-US" dirty="0"/>
              <a:t>portal. </a:t>
            </a:r>
            <a:endParaRPr lang="en-US" dirty="0" smtClean="0"/>
          </a:p>
          <a:p>
            <a:r>
              <a:rPr lang="en-US" dirty="0" smtClean="0"/>
              <a:t>Push-based </a:t>
            </a:r>
            <a:r>
              <a:rPr lang="en-US" dirty="0"/>
              <a:t>publishing is supported by </a:t>
            </a:r>
            <a:r>
              <a:rPr lang="en-US" dirty="0" smtClean="0"/>
              <a:t>the </a:t>
            </a:r>
            <a:r>
              <a:rPr lang="en-US" dirty="0" err="1" smtClean="0"/>
              <a:t>PushConnector</a:t>
            </a:r>
            <a:r>
              <a:rPr lang="en-US" dirty="0" smtClean="0"/>
              <a:t> </a:t>
            </a:r>
            <a:r>
              <a:rPr lang="en-US" dirty="0"/>
              <a:t>component </a:t>
            </a:r>
            <a:r>
              <a:rPr lang="en-US" dirty="0" smtClean="0"/>
              <a:t>that handles </a:t>
            </a:r>
            <a:r>
              <a:rPr lang="en-US" dirty="0"/>
              <a:t>the generic operation of pushing </a:t>
            </a:r>
            <a:r>
              <a:rPr lang="en-US" dirty="0" err="1" smtClean="0"/>
              <a:t>CenceMe</a:t>
            </a:r>
            <a:r>
              <a:rPr lang="en-US" dirty="0" smtClean="0"/>
              <a:t> presence </a:t>
            </a:r>
            <a:r>
              <a:rPr lang="en-US" dirty="0"/>
              <a:t>based on user preferences to a number of </a:t>
            </a:r>
            <a:r>
              <a:rPr lang="en-US" dirty="0" smtClean="0"/>
              <a:t>applications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Three </a:t>
            </a:r>
            <a:r>
              <a:rPr lang="en-US" dirty="0" err="1" smtClean="0"/>
              <a:t>Facebook</a:t>
            </a:r>
            <a:r>
              <a:rPr lang="en-US" dirty="0" smtClean="0"/>
              <a:t> widgets </a:t>
            </a:r>
            <a:r>
              <a:rPr lang="en-US" dirty="0"/>
              <a:t>are offered to expose a subset of the </a:t>
            </a:r>
            <a:r>
              <a:rPr lang="en-US" dirty="0" smtClean="0"/>
              <a:t>functionality available </a:t>
            </a:r>
            <a:r>
              <a:rPr lang="en-US" dirty="0"/>
              <a:t>on the </a:t>
            </a:r>
            <a:r>
              <a:rPr lang="en-US" dirty="0" smtClean="0"/>
              <a:t>portal</a:t>
            </a:r>
            <a:r>
              <a:rPr lang="en-US" dirty="0"/>
              <a:t>:</a:t>
            </a:r>
            <a:endParaRPr lang="en-US" dirty="0" smtClean="0"/>
          </a:p>
          <a:p>
            <a:pPr lvl="1"/>
            <a:r>
              <a:rPr lang="en-US" dirty="0" smtClean="0"/>
              <a:t>Buddy </a:t>
            </a:r>
            <a:r>
              <a:rPr lang="en-US" dirty="0"/>
              <a:t>SP is a buddy list </a:t>
            </a:r>
            <a:r>
              <a:rPr lang="en-US" dirty="0" smtClean="0"/>
              <a:t>replacement widget </a:t>
            </a:r>
            <a:r>
              <a:rPr lang="en-US" dirty="0"/>
              <a:t>that lists </a:t>
            </a:r>
            <a:r>
              <a:rPr lang="en-US" dirty="0" err="1"/>
              <a:t>CenceMe</a:t>
            </a:r>
            <a:r>
              <a:rPr lang="en-US" dirty="0"/>
              <a:t> friends for user navigation. </a:t>
            </a:r>
            <a:r>
              <a:rPr lang="en-US" dirty="0" smtClean="0"/>
              <a:t>It is </a:t>
            </a:r>
            <a:r>
              <a:rPr lang="en-US" dirty="0"/>
              <a:t>the same as the standard widget that lists friends </a:t>
            </a:r>
            <a:r>
              <a:rPr lang="en-US" dirty="0" smtClean="0"/>
              <a:t>within </a:t>
            </a:r>
            <a:r>
              <a:rPr lang="en-US" dirty="0" err="1" smtClean="0"/>
              <a:t>Facebook</a:t>
            </a:r>
            <a:r>
              <a:rPr lang="en-US" dirty="0" smtClean="0"/>
              <a:t> </a:t>
            </a:r>
            <a:r>
              <a:rPr lang="en-US" dirty="0"/>
              <a:t>but augments this list with a mini-sensor </a:t>
            </a:r>
            <a:r>
              <a:rPr lang="en-US" dirty="0" smtClean="0"/>
              <a:t>presence icon </a:t>
            </a:r>
            <a:r>
              <a:rPr lang="en-US" dirty="0"/>
              <a:t>view. </a:t>
            </a:r>
            <a:endParaRPr lang="en-US" dirty="0" smtClean="0"/>
          </a:p>
          <a:p>
            <a:pPr lvl="1"/>
            <a:r>
              <a:rPr lang="en-US" dirty="0" smtClean="0"/>
              <a:t>Sensor </a:t>
            </a:r>
            <a:r>
              <a:rPr lang="en-US" dirty="0"/>
              <a:t>Status provides automated textual </a:t>
            </a:r>
            <a:r>
              <a:rPr lang="en-US" dirty="0" smtClean="0"/>
              <a:t>status message </a:t>
            </a:r>
            <a:r>
              <a:rPr lang="en-US" dirty="0"/>
              <a:t>updates such as “Joe is at work, in a </a:t>
            </a:r>
            <a:r>
              <a:rPr lang="en-US" dirty="0" smtClean="0"/>
              <a:t>conversation, standing</a:t>
            </a:r>
            <a:r>
              <a:rPr lang="en-US" dirty="0"/>
              <a:t>”. </a:t>
            </a:r>
            <a:endParaRPr lang="en-US" dirty="0" smtClean="0"/>
          </a:p>
          <a:p>
            <a:pPr lvl="1"/>
            <a:r>
              <a:rPr lang="en-US" dirty="0" smtClean="0"/>
              <a:t>Sensor </a:t>
            </a:r>
            <a:r>
              <a:rPr lang="en-US" dirty="0"/>
              <a:t>Presence provides a </a:t>
            </a:r>
            <a:r>
              <a:rPr lang="en-US" dirty="0" smtClean="0"/>
              <a:t>simplified version </a:t>
            </a:r>
            <a:r>
              <a:rPr lang="en-US" dirty="0"/>
              <a:t>of the user’s current status through an </a:t>
            </a:r>
            <a:r>
              <a:rPr lang="en-US" dirty="0" err="1"/>
              <a:t>iconized</a:t>
            </a:r>
            <a:r>
              <a:rPr lang="en-US" dirty="0"/>
              <a:t> </a:t>
            </a:r>
            <a:r>
              <a:rPr lang="en-US" dirty="0" smtClean="0"/>
              <a:t>representation </a:t>
            </a:r>
            <a:r>
              <a:rPr lang="en-US" dirty="0"/>
              <a:t>of the user’s presence.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Backend Software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u="sng" dirty="0"/>
              <a:t>Phone </a:t>
            </a:r>
            <a:r>
              <a:rPr lang="en-US" b="1" u="sng" dirty="0" smtClean="0"/>
              <a:t>Classifiers</a:t>
            </a:r>
          </a:p>
          <a:p>
            <a:pPr>
              <a:buNone/>
            </a:pPr>
            <a:r>
              <a:rPr lang="en-US" dirty="0"/>
              <a:t>Audio </a:t>
            </a:r>
            <a:r>
              <a:rPr lang="en-US" dirty="0" smtClean="0"/>
              <a:t>classifier</a:t>
            </a:r>
          </a:p>
          <a:p>
            <a:r>
              <a:rPr lang="en-US" dirty="0" smtClean="0"/>
              <a:t>retrieves </a:t>
            </a:r>
            <a:r>
              <a:rPr lang="en-US" dirty="0"/>
              <a:t>the </a:t>
            </a:r>
            <a:r>
              <a:rPr lang="en-US" dirty="0" smtClean="0"/>
              <a:t>PCM sound </a:t>
            </a:r>
            <a:r>
              <a:rPr lang="en-US" dirty="0"/>
              <a:t>byte stream from the phone’s local storage and </a:t>
            </a:r>
            <a:r>
              <a:rPr lang="en-US" dirty="0" smtClean="0"/>
              <a:t>outputs </a:t>
            </a:r>
            <a:r>
              <a:rPr lang="en-US" dirty="0"/>
              <a:t>the audio primitive resulting from the </a:t>
            </a:r>
            <a:r>
              <a:rPr lang="en-US" dirty="0" smtClean="0"/>
              <a:t>classification. </a:t>
            </a:r>
          </a:p>
          <a:p>
            <a:r>
              <a:rPr lang="en-US" dirty="0" smtClean="0"/>
              <a:t>This </a:t>
            </a:r>
            <a:r>
              <a:rPr lang="en-US" dirty="0"/>
              <a:t>audio primitive indicates whether the audio sample </a:t>
            </a:r>
            <a:r>
              <a:rPr lang="en-US" dirty="0" smtClean="0"/>
              <a:t>represents </a:t>
            </a:r>
            <a:r>
              <a:rPr lang="en-US" dirty="0"/>
              <a:t>human voice and is used by backend classifiers </a:t>
            </a:r>
            <a:r>
              <a:rPr lang="en-US" dirty="0" smtClean="0"/>
              <a:t>such as </a:t>
            </a:r>
            <a:r>
              <a:rPr lang="en-US" dirty="0"/>
              <a:t>the conversation </a:t>
            </a:r>
            <a:r>
              <a:rPr lang="en-US" dirty="0" smtClean="0"/>
              <a:t>classifier</a:t>
            </a:r>
          </a:p>
          <a:p>
            <a:r>
              <a:rPr lang="en-US" dirty="0" smtClean="0"/>
              <a:t>The </a:t>
            </a:r>
            <a:r>
              <a:rPr lang="en-US" dirty="0"/>
              <a:t>audio classification on the phone involves two </a:t>
            </a:r>
            <a:r>
              <a:rPr lang="en-US" dirty="0" smtClean="0"/>
              <a:t>steps: </a:t>
            </a:r>
          </a:p>
          <a:p>
            <a:pPr lvl="1"/>
            <a:r>
              <a:rPr lang="en-US" dirty="0" smtClean="0"/>
              <a:t>feature </a:t>
            </a:r>
            <a:r>
              <a:rPr lang="en-US" dirty="0"/>
              <a:t>extraction from the audio sample and </a:t>
            </a:r>
            <a:endParaRPr lang="en-US" dirty="0" smtClean="0"/>
          </a:p>
          <a:p>
            <a:pPr lvl="1"/>
            <a:r>
              <a:rPr lang="en-US" dirty="0" smtClean="0"/>
              <a:t>classification.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CENCEME CLASSIFIERS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2209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feature extraction is performed by running a 4096 bin size DFT algorithm. </a:t>
            </a:r>
          </a:p>
          <a:p>
            <a:r>
              <a:rPr lang="en-US" dirty="0" smtClean="0"/>
              <a:t>An extensive a-priori analysis of several sound samples from different people speaking indicated that Nokia N95 sound streams associated with human voice present most of their energy within a narrow portion of the 0-4 KHz spectrum</a:t>
            </a:r>
          </a:p>
          <a:p>
            <a:r>
              <a:rPr lang="en-US" dirty="0"/>
              <a:t>in the voice case </a:t>
            </a:r>
            <a:r>
              <a:rPr lang="en-US" dirty="0" smtClean="0"/>
              <a:t>most of </a:t>
            </a:r>
            <a:r>
              <a:rPr lang="en-US" dirty="0"/>
              <a:t>the power concentrates in the portion of spectrum </a:t>
            </a:r>
            <a:r>
              <a:rPr lang="en-US" dirty="0" smtClean="0"/>
              <a:t>between </a:t>
            </a:r>
            <a:r>
              <a:rPr lang="en-US" dirty="0"/>
              <a:t>250 Hz and 600 Hz.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CENCEME CLASSIFIERS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2381" t="16000" r="24762" b="26857"/>
          <a:stretch>
            <a:fillRect/>
          </a:stretch>
        </p:blipFill>
        <p:spPr bwMode="auto">
          <a:xfrm>
            <a:off x="0" y="3962400"/>
            <a:ext cx="462381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l="22381" t="15714" r="29524" b="28667"/>
          <a:stretch>
            <a:fillRect/>
          </a:stretch>
        </p:blipFill>
        <p:spPr bwMode="auto">
          <a:xfrm>
            <a:off x="4639849" y="3962400"/>
            <a:ext cx="442795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Classification follows feature extraction based on a </a:t>
            </a:r>
            <a:r>
              <a:rPr lang="en-US" dirty="0" smtClean="0"/>
              <a:t>machine learning </a:t>
            </a:r>
            <a:r>
              <a:rPr lang="en-US" dirty="0"/>
              <a:t>algorithm using the supervised learning </a:t>
            </a:r>
            <a:r>
              <a:rPr lang="en-US" dirty="0" smtClean="0"/>
              <a:t>technique of </a:t>
            </a:r>
            <a:r>
              <a:rPr lang="en-US" dirty="0"/>
              <a:t>discriminant analysis. </a:t>
            </a:r>
            <a:endParaRPr lang="en-US" dirty="0" smtClean="0"/>
          </a:p>
          <a:p>
            <a:r>
              <a:rPr lang="en-US" dirty="0" smtClean="0"/>
              <a:t>training set: large </a:t>
            </a:r>
            <a:r>
              <a:rPr lang="en-US" dirty="0"/>
              <a:t>set of human </a:t>
            </a:r>
            <a:r>
              <a:rPr lang="en-US" dirty="0" smtClean="0"/>
              <a:t>voice samples </a:t>
            </a:r>
            <a:r>
              <a:rPr lang="en-US" dirty="0"/>
              <a:t>from over twenty people, and a set of audio </a:t>
            </a:r>
            <a:r>
              <a:rPr lang="en-US" dirty="0" smtClean="0"/>
              <a:t>samples </a:t>
            </a:r>
            <a:r>
              <a:rPr lang="en-US" dirty="0"/>
              <a:t>for various environmental conditions including quiet </a:t>
            </a:r>
            <a:r>
              <a:rPr lang="en-US" dirty="0" smtClean="0"/>
              <a:t>and noisy settings</a:t>
            </a:r>
          </a:p>
          <a:p>
            <a:r>
              <a:rPr lang="en-US" dirty="0"/>
              <a:t>The classifier’s feature vector is composed of </a:t>
            </a:r>
            <a:endParaRPr lang="en-US" dirty="0" smtClean="0"/>
          </a:p>
          <a:p>
            <a:pPr lvl="1"/>
            <a:r>
              <a:rPr lang="en-US" dirty="0" smtClean="0"/>
              <a:t>the mean and </a:t>
            </a:r>
          </a:p>
          <a:p>
            <a:pPr lvl="1"/>
            <a:r>
              <a:rPr lang="en-US" dirty="0" smtClean="0"/>
              <a:t>standard </a:t>
            </a:r>
            <a:r>
              <a:rPr lang="en-US" dirty="0"/>
              <a:t>deviation of the DFT power.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mean </a:t>
            </a:r>
            <a:r>
              <a:rPr lang="en-US" dirty="0" smtClean="0"/>
              <a:t>is used </a:t>
            </a:r>
            <a:r>
              <a:rPr lang="en-US" dirty="0"/>
              <a:t>because the absence of talking shifts the mean </a:t>
            </a:r>
            <a:r>
              <a:rPr lang="en-US" dirty="0" smtClean="0"/>
              <a:t>lower. </a:t>
            </a:r>
          </a:p>
          <a:p>
            <a:r>
              <a:rPr lang="en-US" dirty="0" smtClean="0"/>
              <a:t>The </a:t>
            </a:r>
            <a:r>
              <a:rPr lang="en-US" dirty="0"/>
              <a:t>standard deviation is used because the variation of </a:t>
            </a:r>
            <a:r>
              <a:rPr lang="en-US" dirty="0" smtClean="0"/>
              <a:t>the power </a:t>
            </a:r>
            <a:r>
              <a:rPr lang="en-US" dirty="0"/>
              <a:t>in the spectrum under analysis is larger when </a:t>
            </a:r>
            <a:r>
              <a:rPr lang="en-US" dirty="0" smtClean="0"/>
              <a:t>talking is </a:t>
            </a:r>
            <a:r>
              <a:rPr lang="en-US" dirty="0"/>
              <a:t>present, 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CENCEME CLASSIFIERS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9624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clustering that results from the discriminant analysis algorithm </a:t>
            </a:r>
          </a:p>
          <a:p>
            <a:r>
              <a:rPr lang="en-US" dirty="0" smtClean="0"/>
              <a:t>The equation of the dashed line in Figure is used by the audio classifier running on the phone to discern whether the sound samples comes from human voice or a noisy/quite environment with 22% misclassification rate. </a:t>
            </a:r>
          </a:p>
          <a:p>
            <a:r>
              <a:rPr lang="en-US" dirty="0" smtClean="0"/>
              <a:t>Audio samples misclassified as voice are filtered out by a rolling window technique used by the conversation classifier that runs on the backend</a:t>
            </a:r>
          </a:p>
          <a:p>
            <a:r>
              <a:rPr lang="en-US" dirty="0" smtClean="0"/>
              <a:t>This boosts the performance fidelity of the system for conversation recognition.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CENCEME CLASSIFIERS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6190" t="21333" r="27143" b="11619"/>
          <a:stretch>
            <a:fillRect/>
          </a:stretch>
        </p:blipFill>
        <p:spPr bwMode="auto">
          <a:xfrm>
            <a:off x="4038600" y="1905000"/>
            <a:ext cx="477808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u="sng" dirty="0"/>
              <a:t>A</a:t>
            </a:r>
            <a:r>
              <a:rPr lang="en-US" b="1" u="sng" dirty="0" smtClean="0"/>
              <a:t>ctivity classifier</a:t>
            </a:r>
            <a:endParaRPr lang="en-US" b="1" u="sng" dirty="0" smtClean="0"/>
          </a:p>
          <a:p>
            <a:endParaRPr lang="en-US" dirty="0" smtClean="0"/>
          </a:p>
          <a:p>
            <a:r>
              <a:rPr lang="en-US" dirty="0" smtClean="0"/>
              <a:t>fetches </a:t>
            </a:r>
            <a:r>
              <a:rPr lang="en-US" dirty="0"/>
              <a:t>the </a:t>
            </a:r>
            <a:r>
              <a:rPr lang="en-US" dirty="0" smtClean="0"/>
              <a:t>raw accelerometer </a:t>
            </a:r>
            <a:r>
              <a:rPr lang="en-US" dirty="0"/>
              <a:t>data from the phone’s local storage </a:t>
            </a:r>
            <a:r>
              <a:rPr lang="en-US" dirty="0" smtClean="0"/>
              <a:t>and </a:t>
            </a:r>
            <a:r>
              <a:rPr lang="en-US" dirty="0"/>
              <a:t>classifies this data in order to return the </a:t>
            </a:r>
            <a:r>
              <a:rPr lang="en-US" dirty="0" smtClean="0"/>
              <a:t>current activity</a:t>
            </a:r>
            <a:r>
              <a:rPr lang="en-US" dirty="0"/>
              <a:t>, namely, sitting, standing, walking, and running.</a:t>
            </a:r>
          </a:p>
          <a:p>
            <a:r>
              <a:rPr lang="en-US" dirty="0"/>
              <a:t>The activity classifier consists of two components: </a:t>
            </a:r>
            <a:endParaRPr lang="en-US" dirty="0" smtClean="0"/>
          </a:p>
          <a:p>
            <a:pPr lvl="1"/>
            <a:r>
              <a:rPr lang="en-US" dirty="0" smtClean="0"/>
              <a:t>the preprocessor </a:t>
            </a:r>
            <a:r>
              <a:rPr lang="en-US" dirty="0"/>
              <a:t>and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classifier itself.</a:t>
            </a:r>
          </a:p>
          <a:p>
            <a:r>
              <a:rPr lang="en-US" dirty="0"/>
              <a:t>The preprocessor fetches the raw data from the local </a:t>
            </a:r>
            <a:r>
              <a:rPr lang="en-US" dirty="0" smtClean="0"/>
              <a:t>storage </a:t>
            </a:r>
            <a:r>
              <a:rPr lang="en-US" dirty="0"/>
              <a:t>component and extracts features (i.e., attributes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Given the </a:t>
            </a:r>
            <a:r>
              <a:rPr lang="en-US" dirty="0"/>
              <a:t>computational and memory constraints of mobile </a:t>
            </a:r>
            <a:r>
              <a:rPr lang="en-US" dirty="0" smtClean="0"/>
              <a:t>phones, we </a:t>
            </a:r>
            <a:r>
              <a:rPr lang="en-US" dirty="0"/>
              <a:t>use a simple features extraction </a:t>
            </a:r>
            <a:r>
              <a:rPr lang="en-US" dirty="0" smtClean="0"/>
              <a:t>technique using the </a:t>
            </a:r>
            <a:r>
              <a:rPr lang="en-US" dirty="0"/>
              <a:t>mean, standard deviation, and number of </a:t>
            </a:r>
            <a:r>
              <a:rPr lang="en-US" dirty="0" smtClean="0"/>
              <a:t>peaks of </a:t>
            </a:r>
            <a:r>
              <a:rPr lang="en-US" dirty="0"/>
              <a:t>the accelerometer readings along the three axes of </a:t>
            </a:r>
            <a:r>
              <a:rPr lang="en-US" dirty="0" smtClean="0"/>
              <a:t>the accelerometer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CENCEME CLASSIFIERS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41148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sitting </a:t>
            </a:r>
            <a:r>
              <a:rPr lang="en-US" dirty="0" smtClean="0"/>
              <a:t>and standing </a:t>
            </a:r>
            <a:r>
              <a:rPr lang="en-US" dirty="0"/>
              <a:t>traces are flatter than when the person is </a:t>
            </a:r>
            <a:r>
              <a:rPr lang="en-US" dirty="0" smtClean="0"/>
              <a:t>walking and </a:t>
            </a:r>
            <a:r>
              <a:rPr lang="en-US" dirty="0"/>
              <a:t>running.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standing, the deviation from the </a:t>
            </a:r>
            <a:r>
              <a:rPr lang="en-US" dirty="0" smtClean="0"/>
              <a:t>mean is </a:t>
            </a:r>
            <a:r>
              <a:rPr lang="en-US" dirty="0"/>
              <a:t>slightly larger because typically people tend to rock a </a:t>
            </a:r>
            <a:r>
              <a:rPr lang="en-US" dirty="0" smtClean="0"/>
              <a:t>bit while </a:t>
            </a:r>
            <a:r>
              <a:rPr lang="en-US" dirty="0"/>
              <a:t>standing.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peaks in the walking and running </a:t>
            </a:r>
            <a:r>
              <a:rPr lang="en-US" dirty="0" smtClean="0"/>
              <a:t>traces are </a:t>
            </a:r>
            <a:r>
              <a:rPr lang="en-US" dirty="0"/>
              <a:t>a good indicator of footstep frequency.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the </a:t>
            </a:r>
            <a:r>
              <a:rPr lang="en-US" dirty="0" smtClean="0"/>
              <a:t>person runs </a:t>
            </a:r>
            <a:r>
              <a:rPr lang="en-US" dirty="0"/>
              <a:t>a larger number of peaks per second is registered </a:t>
            </a:r>
            <a:r>
              <a:rPr lang="en-US" dirty="0" smtClean="0"/>
              <a:t>than when </a:t>
            </a:r>
            <a:r>
              <a:rPr lang="en-US" dirty="0"/>
              <a:t>people walk.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standard deviation is larger for </a:t>
            </a:r>
            <a:r>
              <a:rPr lang="en-US" dirty="0" smtClean="0"/>
              <a:t>the running </a:t>
            </a:r>
            <a:r>
              <a:rPr lang="en-US" dirty="0"/>
              <a:t>case than walking.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CENCEME CLASSIFIERS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3810" t="19810" r="45714" b="20000"/>
          <a:stretch>
            <a:fillRect/>
          </a:stretch>
        </p:blipFill>
        <p:spPr bwMode="auto">
          <a:xfrm>
            <a:off x="4267200" y="1447800"/>
            <a:ext cx="472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Andrew T. </a:t>
            </a:r>
            <a:r>
              <a:rPr lang="en-US" dirty="0" smtClean="0"/>
              <a:t>Campbell – head of </a:t>
            </a:r>
            <a:r>
              <a:rPr lang="en-US" dirty="0" smtClean="0"/>
              <a:t>Dartmouth Sensor </a:t>
            </a:r>
            <a:r>
              <a:rPr lang="en-US" dirty="0" smtClean="0"/>
              <a:t>Lab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Introduction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13333" r="3125" b="3333"/>
          <a:stretch>
            <a:fillRect/>
          </a:stretch>
        </p:blipFill>
        <p:spPr bwMode="auto">
          <a:xfrm>
            <a:off x="914400" y="2133600"/>
            <a:ext cx="754877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classification algorithm is based on a decision </a:t>
            </a:r>
            <a:r>
              <a:rPr lang="en-US" dirty="0" smtClean="0"/>
              <a:t>tree technique</a:t>
            </a:r>
          </a:p>
          <a:p>
            <a:r>
              <a:rPr lang="en-US" dirty="0"/>
              <a:t>The training process of the classifier </a:t>
            </a:r>
            <a:r>
              <a:rPr lang="en-US" dirty="0" smtClean="0"/>
              <a:t>is run </a:t>
            </a:r>
            <a:r>
              <a:rPr lang="en-US" dirty="0"/>
              <a:t>off-line on desktop machines because it is </a:t>
            </a:r>
            <a:r>
              <a:rPr lang="en-US" dirty="0" smtClean="0"/>
              <a:t>computationally </a:t>
            </a:r>
            <a:r>
              <a:rPr lang="en-US" dirty="0"/>
              <a:t>costly.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maximize the positive inference </a:t>
            </a:r>
            <a:r>
              <a:rPr lang="en-US" dirty="0" smtClean="0"/>
              <a:t>of an </a:t>
            </a:r>
            <a:r>
              <a:rPr lang="en-US" dirty="0"/>
              <a:t>individual’s activity, prior work suggests that the </a:t>
            </a:r>
            <a:r>
              <a:rPr lang="en-US" dirty="0" smtClean="0"/>
              <a:t>best place </a:t>
            </a:r>
            <a:r>
              <a:rPr lang="en-US" dirty="0"/>
              <a:t>on the body to carry a phone is the </a:t>
            </a:r>
            <a:r>
              <a:rPr lang="en-US" dirty="0" smtClean="0"/>
              <a:t>hip. </a:t>
            </a:r>
          </a:p>
          <a:p>
            <a:r>
              <a:rPr lang="en-US" dirty="0" smtClean="0"/>
              <a:t>After interviewing </a:t>
            </a:r>
            <a:r>
              <a:rPr lang="en-US" dirty="0"/>
              <a:t>the participants in </a:t>
            </a:r>
            <a:r>
              <a:rPr lang="en-US" dirty="0" smtClean="0"/>
              <a:t>user study: </a:t>
            </a:r>
            <a:r>
              <a:rPr lang="en-US" dirty="0"/>
              <a:t>most of people carry their phones in their </a:t>
            </a:r>
            <a:r>
              <a:rPr lang="en-US" dirty="0" smtClean="0"/>
              <a:t>pants pockets</a:t>
            </a:r>
            <a:r>
              <a:rPr lang="en-US" dirty="0"/>
              <a:t>, clipped to a belt or in a bag. </a:t>
            </a:r>
            <a:endParaRPr lang="en-US" dirty="0" smtClean="0"/>
          </a:p>
          <a:p>
            <a:r>
              <a:rPr lang="en-US" dirty="0" smtClean="0"/>
              <a:t>collected training data </a:t>
            </a:r>
            <a:r>
              <a:rPr lang="en-US" dirty="0"/>
              <a:t>from ten people that randomly placed the mobile </a:t>
            </a:r>
            <a:r>
              <a:rPr lang="en-US" dirty="0" smtClean="0"/>
              <a:t>phone inside </a:t>
            </a:r>
            <a:r>
              <a:rPr lang="en-US" dirty="0"/>
              <a:t>the front and back pockets of their pants for </a:t>
            </a:r>
            <a:r>
              <a:rPr lang="en-US" dirty="0" smtClean="0"/>
              <a:t>several days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The time needed by the </a:t>
            </a:r>
            <a:r>
              <a:rPr lang="en-US" dirty="0" smtClean="0"/>
              <a:t>preprocessor </a:t>
            </a:r>
            <a:r>
              <a:rPr lang="en-US" dirty="0"/>
              <a:t>and the classifier to complete the classification </a:t>
            </a:r>
            <a:r>
              <a:rPr lang="en-US" dirty="0" smtClean="0"/>
              <a:t>process is &lt; </a:t>
            </a:r>
            <a:r>
              <a:rPr lang="en-US" dirty="0"/>
              <a:t>1 </a:t>
            </a:r>
            <a:r>
              <a:rPr lang="en-US" dirty="0" smtClean="0"/>
              <a:t>sec. on avg. </a:t>
            </a:r>
            <a:r>
              <a:rPr lang="en-US" dirty="0"/>
              <a:t>running on </a:t>
            </a:r>
            <a:r>
              <a:rPr lang="en-US" dirty="0" smtClean="0"/>
              <a:t>Nokia </a:t>
            </a:r>
            <a:r>
              <a:rPr lang="en-US" dirty="0"/>
              <a:t>N95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CENCEME CLASSIFIERS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Generate </a:t>
            </a:r>
            <a:r>
              <a:rPr lang="en-US" dirty="0"/>
              <a:t>facts based on primitives provided by </a:t>
            </a:r>
            <a:r>
              <a:rPr lang="en-US" dirty="0" smtClean="0"/>
              <a:t>the phone </a:t>
            </a:r>
            <a:r>
              <a:rPr lang="en-US" dirty="0"/>
              <a:t>or facts produced by other backend classifiers. </a:t>
            </a:r>
            <a:endParaRPr lang="en-US" dirty="0" smtClean="0"/>
          </a:p>
          <a:p>
            <a:r>
              <a:rPr lang="en-US" dirty="0" smtClean="0"/>
              <a:t>Facts represent </a:t>
            </a:r>
            <a:r>
              <a:rPr lang="en-US" dirty="0"/>
              <a:t>higher level forms of classification including </a:t>
            </a:r>
            <a:r>
              <a:rPr lang="en-US" dirty="0" smtClean="0"/>
              <a:t>social context </a:t>
            </a:r>
            <a:r>
              <a:rPr lang="en-US" dirty="0"/>
              <a:t>(meeting, partying, dancing), social </a:t>
            </a:r>
            <a:r>
              <a:rPr lang="en-US" dirty="0" smtClean="0"/>
              <a:t>neighborhood, significant </a:t>
            </a:r>
            <a:r>
              <a:rPr lang="en-US" dirty="0"/>
              <a:t>places, and statistics over a large group of </a:t>
            </a:r>
            <a:r>
              <a:rPr lang="en-US" dirty="0" smtClean="0"/>
              <a:t>data (e.g</a:t>
            </a:r>
            <a:r>
              <a:rPr lang="en-US" dirty="0"/>
              <a:t>., does a person party more than others, or, go to the </a:t>
            </a:r>
            <a:r>
              <a:rPr lang="en-US" dirty="0" smtClean="0"/>
              <a:t>gym more </a:t>
            </a:r>
            <a:r>
              <a:rPr lang="en-US" dirty="0"/>
              <a:t>than others?).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of the classifiers (e.g</a:t>
            </a:r>
            <a:r>
              <a:rPr lang="en-US" dirty="0" smtClean="0"/>
              <a:t>., conversation </a:t>
            </a:r>
            <a:r>
              <a:rPr lang="en-US" dirty="0"/>
              <a:t>and </a:t>
            </a:r>
            <a:r>
              <a:rPr lang="en-US" dirty="0" err="1"/>
              <a:t>CenceMe</a:t>
            </a:r>
            <a:r>
              <a:rPr lang="en-US" dirty="0"/>
              <a:t> neighborhood) will eventually </a:t>
            </a:r>
            <a:r>
              <a:rPr lang="en-US" dirty="0" smtClean="0"/>
              <a:t>be pushed </a:t>
            </a:r>
            <a:r>
              <a:rPr lang="en-US" dirty="0"/>
              <a:t>down to the phone to increase the system </a:t>
            </a:r>
            <a:r>
              <a:rPr lang="en-US" dirty="0" smtClean="0"/>
              <a:t>classification </a:t>
            </a:r>
            <a:r>
              <a:rPr lang="en-US" dirty="0"/>
              <a:t>responsiveness.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this case, the primitives would </a:t>
            </a:r>
            <a:r>
              <a:rPr lang="en-US" dirty="0" smtClean="0"/>
              <a:t>still be </a:t>
            </a:r>
            <a:r>
              <a:rPr lang="en-US" dirty="0"/>
              <a:t>uploaded to the backend in order to make them </a:t>
            </a:r>
            <a:r>
              <a:rPr lang="en-US" dirty="0" smtClean="0"/>
              <a:t>available to </a:t>
            </a:r>
            <a:r>
              <a:rPr lang="en-US" dirty="0"/>
              <a:t>other backend classifiers.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Backend Classifiers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Backend classifier processing is invoked in two ways: </a:t>
            </a:r>
            <a:endParaRPr lang="en-US" dirty="0" smtClean="0"/>
          </a:p>
          <a:p>
            <a:pPr lvl="1"/>
            <a:r>
              <a:rPr lang="en-US" dirty="0" smtClean="0"/>
              <a:t>either </a:t>
            </a:r>
            <a:r>
              <a:rPr lang="en-US" dirty="0"/>
              <a:t>event triggered or </a:t>
            </a:r>
            <a:endParaRPr lang="en-US" dirty="0" smtClean="0"/>
          </a:p>
          <a:p>
            <a:pPr lvl="1"/>
            <a:r>
              <a:rPr lang="en-US" dirty="0" smtClean="0"/>
              <a:t>periodic</a:t>
            </a:r>
          </a:p>
          <a:p>
            <a:r>
              <a:rPr lang="en-US" dirty="0" smtClean="0"/>
              <a:t>An </a:t>
            </a:r>
            <a:r>
              <a:rPr lang="en-US" dirty="0"/>
              <a:t>example of an </a:t>
            </a:r>
            <a:r>
              <a:rPr lang="en-US" dirty="0" smtClean="0"/>
              <a:t>event triggered </a:t>
            </a:r>
            <a:r>
              <a:rPr lang="en-US" dirty="0"/>
              <a:t>classifier is the “party” classifier: it receives as </a:t>
            </a:r>
            <a:r>
              <a:rPr lang="en-US" dirty="0" smtClean="0"/>
              <a:t>input </a:t>
            </a:r>
            <a:r>
              <a:rPr lang="en-US" dirty="0"/>
              <a:t>the primitives from the phone that contain the </a:t>
            </a:r>
            <a:r>
              <a:rPr lang="en-US" dirty="0" smtClean="0"/>
              <a:t>volume of </a:t>
            </a:r>
            <a:r>
              <a:rPr lang="en-US" dirty="0"/>
              <a:t>an audio sample and the activity of the user and </a:t>
            </a:r>
            <a:r>
              <a:rPr lang="en-US" dirty="0" smtClean="0"/>
              <a:t>returns whether </a:t>
            </a:r>
            <a:r>
              <a:rPr lang="en-US" dirty="0"/>
              <a:t>the person is at a party and dancing. </a:t>
            </a:r>
            <a:endParaRPr lang="en-US" dirty="0" smtClean="0"/>
          </a:p>
          <a:p>
            <a:r>
              <a:rPr lang="en-US" dirty="0" smtClean="0"/>
              <a:t>periodically executed classifiers</a:t>
            </a:r>
            <a:r>
              <a:rPr lang="en-US" dirty="0"/>
              <a:t> </a:t>
            </a:r>
            <a:r>
              <a:rPr lang="en-US" dirty="0" smtClean="0"/>
              <a:t>example “Am </a:t>
            </a:r>
            <a:r>
              <a:rPr lang="en-US" dirty="0"/>
              <a:t>I Hot” classifier </a:t>
            </a:r>
            <a:r>
              <a:rPr lang="en-US" dirty="0" smtClean="0"/>
              <a:t>runs </a:t>
            </a:r>
            <a:r>
              <a:rPr lang="en-US" dirty="0"/>
              <a:t>periodically according to </a:t>
            </a:r>
            <a:r>
              <a:rPr lang="en-US" dirty="0" smtClean="0"/>
              <a:t>the availability </a:t>
            </a:r>
            <a:r>
              <a:rPr lang="en-US" dirty="0"/>
              <a:t>of data in a window of time, </a:t>
            </a:r>
            <a:r>
              <a:rPr lang="en-US" dirty="0" smtClean="0"/>
              <a:t>(day </a:t>
            </a:r>
            <a:r>
              <a:rPr lang="en-US" dirty="0"/>
              <a:t>long </a:t>
            </a:r>
            <a:r>
              <a:rPr lang="en-US" dirty="0" smtClean="0"/>
              <a:t>data chunk </a:t>
            </a:r>
            <a:r>
              <a:rPr lang="en-US" dirty="0"/>
              <a:t>sizes).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Backend Classifiers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/>
              <a:t>Conversation </a:t>
            </a:r>
            <a:r>
              <a:rPr lang="en-US" b="1" dirty="0" smtClean="0"/>
              <a:t>Classifier</a:t>
            </a:r>
          </a:p>
          <a:p>
            <a:r>
              <a:rPr lang="en-US" dirty="0" smtClean="0"/>
              <a:t>Binary classifier - to determine </a:t>
            </a:r>
            <a:r>
              <a:rPr lang="en-US" dirty="0"/>
              <a:t>whether a person is in a conversation or not, </a:t>
            </a:r>
            <a:r>
              <a:rPr lang="en-US" dirty="0" smtClean="0"/>
              <a:t>taking </a:t>
            </a:r>
            <a:r>
              <a:rPr lang="en-US" dirty="0"/>
              <a:t>as input the audio primitives from the phone. </a:t>
            </a:r>
            <a:endParaRPr lang="en-US" dirty="0" smtClean="0"/>
          </a:p>
          <a:p>
            <a:r>
              <a:rPr lang="en-US" dirty="0"/>
              <a:t>G</a:t>
            </a:r>
            <a:r>
              <a:rPr lang="en-US" dirty="0" smtClean="0"/>
              <a:t>iven </a:t>
            </a:r>
            <a:r>
              <a:rPr lang="en-US" dirty="0"/>
              <a:t>the nature of a conversation, which represents a </a:t>
            </a:r>
            <a:r>
              <a:rPr lang="en-US" dirty="0" smtClean="0"/>
              <a:t>combination </a:t>
            </a:r>
            <a:r>
              <a:rPr lang="en-US" dirty="0"/>
              <a:t>of speech and silences, and the timing of </a:t>
            </a:r>
            <a:r>
              <a:rPr lang="en-US" dirty="0" smtClean="0"/>
              <a:t>sampling, the </a:t>
            </a:r>
            <a:r>
              <a:rPr lang="en-US" dirty="0"/>
              <a:t>audio primitive on the phone could represent a </a:t>
            </a:r>
            <a:r>
              <a:rPr lang="en-US" dirty="0" smtClean="0"/>
              <a:t>silence during </a:t>
            </a:r>
            <a:r>
              <a:rPr lang="en-US" dirty="0"/>
              <a:t>a </a:t>
            </a:r>
            <a:r>
              <a:rPr lang="en-US" dirty="0" smtClean="0"/>
              <a:t>conversation- the </a:t>
            </a:r>
            <a:r>
              <a:rPr lang="en-US" dirty="0"/>
              <a:t>phone’s audio </a:t>
            </a:r>
            <a:r>
              <a:rPr lang="en-US" dirty="0" smtClean="0"/>
              <a:t>primitives </a:t>
            </a:r>
            <a:r>
              <a:rPr lang="en-US" dirty="0"/>
              <a:t>are not </a:t>
            </a:r>
            <a:r>
              <a:rPr lang="en-US" dirty="0" smtClean="0"/>
              <a:t>accurate </a:t>
            </a:r>
            <a:r>
              <a:rPr lang="en-US" dirty="0"/>
              <a:t>enough to determine if a person is in </a:t>
            </a:r>
            <a:r>
              <a:rPr lang="en-US" dirty="0" smtClean="0"/>
              <a:t>the middle </a:t>
            </a:r>
            <a:r>
              <a:rPr lang="en-US" dirty="0"/>
              <a:t>of a </a:t>
            </a:r>
            <a:r>
              <a:rPr lang="en-US" dirty="0" smtClean="0"/>
              <a:t>conversation</a:t>
            </a:r>
          </a:p>
          <a:p>
            <a:r>
              <a:rPr lang="en-US" dirty="0" smtClean="0"/>
              <a:t>This is addressed using a backend conversation </a:t>
            </a:r>
            <a:r>
              <a:rPr lang="en-US" dirty="0"/>
              <a:t>classifier </a:t>
            </a:r>
            <a:r>
              <a:rPr lang="en-US" dirty="0" smtClean="0"/>
              <a:t>that uses </a:t>
            </a:r>
            <a:r>
              <a:rPr lang="en-US" dirty="0"/>
              <a:t>a rolling window of N phone </a:t>
            </a:r>
            <a:r>
              <a:rPr lang="en-US" dirty="0" smtClean="0"/>
              <a:t>audio </a:t>
            </a:r>
            <a:r>
              <a:rPr lang="en-US" dirty="0"/>
              <a:t>primitives.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current implementation uses N=5 </a:t>
            </a:r>
            <a:r>
              <a:rPr lang="en-US" dirty="0" smtClean="0"/>
              <a:t>to achieve </a:t>
            </a:r>
            <a:r>
              <a:rPr lang="en-US" dirty="0"/>
              <a:t>classification responsiveness,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Backend Classifiers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rolling window filters out pauses during a </a:t>
            </a:r>
            <a:r>
              <a:rPr lang="en-US" dirty="0" smtClean="0"/>
              <a:t>conversation </a:t>
            </a:r>
            <a:r>
              <a:rPr lang="en-US" dirty="0"/>
              <a:t>to remain latched in the conversation state. </a:t>
            </a:r>
            <a:endParaRPr lang="en-US" dirty="0" smtClean="0"/>
          </a:p>
          <a:p>
            <a:r>
              <a:rPr lang="en-US" dirty="0" smtClean="0"/>
              <a:t>The classifier </a:t>
            </a:r>
            <a:r>
              <a:rPr lang="en-US" dirty="0"/>
              <a:t>triggers the “conversation” state if two out of five </a:t>
            </a:r>
            <a:r>
              <a:rPr lang="en-US" dirty="0" smtClean="0"/>
              <a:t>audio primitives </a:t>
            </a:r>
            <a:r>
              <a:rPr lang="en-US" dirty="0"/>
              <a:t>indicate voice.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“no conversation” state is </a:t>
            </a:r>
            <a:r>
              <a:rPr lang="en-US" dirty="0" smtClean="0"/>
              <a:t>returned </a:t>
            </a:r>
            <a:r>
              <a:rPr lang="en-US" dirty="0"/>
              <a:t>if four out of five audio primitives indicate a “</a:t>
            </a:r>
            <a:r>
              <a:rPr lang="en-US" dirty="0" smtClean="0"/>
              <a:t>no voice</a:t>
            </a:r>
            <a:r>
              <a:rPr lang="en-US" dirty="0"/>
              <a:t>”. </a:t>
            </a:r>
            <a:endParaRPr lang="en-US" dirty="0" smtClean="0"/>
          </a:p>
          <a:p>
            <a:r>
              <a:rPr lang="en-US" dirty="0" smtClean="0"/>
              <a:t>experimentally </a:t>
            </a:r>
            <a:r>
              <a:rPr lang="en-US" dirty="0" smtClean="0"/>
              <a:t>determined </a:t>
            </a:r>
            <a:r>
              <a:rPr lang="en-US" dirty="0" smtClean="0"/>
              <a:t>that </a:t>
            </a:r>
            <a:r>
              <a:rPr lang="en-US" dirty="0"/>
              <a:t>fewer </a:t>
            </a:r>
            <a:r>
              <a:rPr lang="en-US" dirty="0" smtClean="0"/>
              <a:t>samples are </a:t>
            </a:r>
            <a:r>
              <a:rPr lang="en-US" dirty="0"/>
              <a:t>needed to trigger the conversation state than no </a:t>
            </a:r>
            <a:r>
              <a:rPr lang="en-US" dirty="0" smtClean="0"/>
              <a:t>conversation </a:t>
            </a:r>
            <a:r>
              <a:rPr lang="en-US" dirty="0"/>
              <a:t>state. </a:t>
            </a:r>
            <a:endParaRPr lang="en-US" dirty="0" smtClean="0"/>
          </a:p>
          <a:p>
            <a:r>
              <a:rPr lang="en-US" dirty="0" smtClean="0"/>
              <a:t>therefore the </a:t>
            </a:r>
            <a:r>
              <a:rPr lang="en-US" dirty="0"/>
              <a:t>conversation </a:t>
            </a:r>
            <a:r>
              <a:rPr lang="en-US" dirty="0" smtClean="0"/>
              <a:t>classifier by </a:t>
            </a:r>
            <a:r>
              <a:rPr lang="en-US" dirty="0" smtClean="0"/>
              <a:t>design</a:t>
            </a:r>
            <a:r>
              <a:rPr lang="en-US" dirty="0" smtClean="0"/>
              <a:t> follows </a:t>
            </a:r>
            <a:r>
              <a:rPr lang="en-US" dirty="0"/>
              <a:t>an asymmetric strategy that quickly latches </a:t>
            </a:r>
            <a:r>
              <a:rPr lang="en-US" dirty="0" smtClean="0"/>
              <a:t>into the </a:t>
            </a:r>
            <a:r>
              <a:rPr lang="en-US" dirty="0"/>
              <a:t>conversation state but moves more conservatively out </a:t>
            </a:r>
            <a:r>
              <a:rPr lang="en-US" dirty="0" smtClean="0"/>
              <a:t>of that </a:t>
            </a:r>
            <a:r>
              <a:rPr lang="en-US" dirty="0"/>
              <a:t>state.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</a:t>
            </a:r>
            <a:r>
              <a:rPr lang="en-US" dirty="0" smtClean="0"/>
              <a:t>conversation classifier </a:t>
            </a:r>
            <a:r>
              <a:rPr lang="en-US" dirty="0"/>
              <a:t>can be used as a hint to determine if a person </a:t>
            </a:r>
            <a:r>
              <a:rPr lang="en-US" dirty="0" smtClean="0"/>
              <a:t>can be </a:t>
            </a:r>
            <a:r>
              <a:rPr lang="en-US" dirty="0"/>
              <a:t>interrupted (for instance with a phone call), then we </a:t>
            </a:r>
            <a:r>
              <a:rPr lang="en-US" dirty="0" smtClean="0"/>
              <a:t>only want </a:t>
            </a:r>
            <a:r>
              <a:rPr lang="en-US" dirty="0"/>
              <a:t>to drop out of conversation state when the </a:t>
            </a:r>
            <a:r>
              <a:rPr lang="en-US" dirty="0" smtClean="0"/>
              <a:t>conversation has </a:t>
            </a:r>
            <a:r>
              <a:rPr lang="en-US" dirty="0"/>
              <a:t>definitely ended.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Backend Classifiers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Social </a:t>
            </a:r>
            <a:r>
              <a:rPr lang="en-US" b="1" dirty="0" smtClean="0"/>
              <a:t>Context</a:t>
            </a:r>
          </a:p>
          <a:p>
            <a:r>
              <a:rPr lang="en-US" dirty="0"/>
              <a:t>The output of this classifier is the </a:t>
            </a:r>
            <a:r>
              <a:rPr lang="en-US" dirty="0" smtClean="0"/>
              <a:t>social </a:t>
            </a:r>
            <a:r>
              <a:rPr lang="en-US" dirty="0"/>
              <a:t>context fact, which is derived from multiple </a:t>
            </a:r>
            <a:r>
              <a:rPr lang="en-US" dirty="0" smtClean="0"/>
              <a:t>primitives and </a:t>
            </a:r>
            <a:r>
              <a:rPr lang="en-US" dirty="0"/>
              <a:t>facts provided by the phone and other backend </a:t>
            </a:r>
            <a:r>
              <a:rPr lang="en-US" dirty="0" smtClean="0"/>
              <a:t>classifiers. </a:t>
            </a:r>
          </a:p>
          <a:p>
            <a:r>
              <a:rPr lang="en-US" dirty="0" smtClean="0"/>
              <a:t>The </a:t>
            </a:r>
            <a:r>
              <a:rPr lang="en-US" dirty="0"/>
              <a:t>social context of a person </a:t>
            </a:r>
            <a:r>
              <a:rPr lang="en-US" dirty="0" smtClean="0"/>
              <a:t>consists of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neighborhood </a:t>
            </a:r>
            <a:r>
              <a:rPr lang="en-US" dirty="0"/>
              <a:t>conditions, </a:t>
            </a:r>
            <a:r>
              <a:rPr lang="en-US" dirty="0" smtClean="0"/>
              <a:t>determines </a:t>
            </a:r>
            <a:r>
              <a:rPr lang="en-US" dirty="0"/>
              <a:t>if there </a:t>
            </a:r>
            <a:r>
              <a:rPr lang="en-US" dirty="0" smtClean="0"/>
              <a:t>are any </a:t>
            </a:r>
            <a:r>
              <a:rPr lang="en-US" dirty="0" err="1"/>
              <a:t>CenceMe</a:t>
            </a:r>
            <a:r>
              <a:rPr lang="en-US" dirty="0"/>
              <a:t> buddies in a person’s surrounding area or </a:t>
            </a:r>
            <a:r>
              <a:rPr lang="en-US" dirty="0" smtClean="0"/>
              <a:t>not. 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classifier checks whether the Bluetooth MAC </a:t>
            </a:r>
            <a:r>
              <a:rPr lang="en-US" dirty="0" smtClean="0"/>
              <a:t>addresses scanned </a:t>
            </a:r>
            <a:r>
              <a:rPr lang="en-US" dirty="0"/>
              <a:t>by the phone, and transmitted to the backend </a:t>
            </a:r>
            <a:r>
              <a:rPr lang="en-US" dirty="0" smtClean="0"/>
              <a:t>as a </a:t>
            </a:r>
            <a:r>
              <a:rPr lang="en-US" dirty="0"/>
              <a:t>primitive are from devices belonging to </a:t>
            </a:r>
            <a:r>
              <a:rPr lang="en-US" dirty="0" err="1"/>
              <a:t>CenceMe</a:t>
            </a:r>
            <a:r>
              <a:rPr lang="en-US" dirty="0"/>
              <a:t> </a:t>
            </a:r>
            <a:r>
              <a:rPr lang="en-US" dirty="0" smtClean="0"/>
              <a:t>buddies </a:t>
            </a:r>
          </a:p>
          <a:p>
            <a:pPr lvl="1"/>
            <a:r>
              <a:rPr lang="en-US" dirty="0" smtClean="0"/>
              <a:t>social </a:t>
            </a:r>
            <a:r>
              <a:rPr lang="en-US" dirty="0"/>
              <a:t>status, </a:t>
            </a:r>
            <a:r>
              <a:rPr lang="en-US" dirty="0" smtClean="0"/>
              <a:t>builds </a:t>
            </a:r>
            <a:r>
              <a:rPr lang="en-US" dirty="0"/>
              <a:t>on the output of the conversation and activity </a:t>
            </a:r>
            <a:r>
              <a:rPr lang="en-US" dirty="0" smtClean="0"/>
              <a:t>classifiers</a:t>
            </a:r>
            <a:r>
              <a:rPr lang="en-US" dirty="0"/>
              <a:t>, and detected neighboring </a:t>
            </a:r>
            <a:r>
              <a:rPr lang="en-US" dirty="0" err="1"/>
              <a:t>CenceMe</a:t>
            </a:r>
            <a:r>
              <a:rPr lang="en-US" dirty="0"/>
              <a:t> buddies to </a:t>
            </a:r>
            <a:r>
              <a:rPr lang="en-US" dirty="0" smtClean="0"/>
              <a:t>determine </a:t>
            </a:r>
            <a:r>
              <a:rPr lang="en-US" dirty="0"/>
              <a:t>if a person is gathered with </a:t>
            </a:r>
            <a:r>
              <a:rPr lang="en-US" dirty="0" err="1"/>
              <a:t>CenceMe</a:t>
            </a:r>
            <a:r>
              <a:rPr lang="en-US" dirty="0"/>
              <a:t> buddies, </a:t>
            </a:r>
            <a:r>
              <a:rPr lang="en-US" dirty="0" smtClean="0"/>
              <a:t>talking (for </a:t>
            </a:r>
            <a:r>
              <a:rPr lang="en-US" dirty="0"/>
              <a:t>example at a meeting or restaurant), alone, or at a party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Backend Classifiers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Social status also </a:t>
            </a:r>
            <a:r>
              <a:rPr lang="en-US" dirty="0" smtClean="0"/>
              <a:t>includes the </a:t>
            </a:r>
            <a:r>
              <a:rPr lang="en-US" dirty="0"/>
              <a:t>classification of partying and dancing.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this case </a:t>
            </a:r>
            <a:r>
              <a:rPr lang="en-US" dirty="0" smtClean="0"/>
              <a:t>a combination </a:t>
            </a:r>
            <a:r>
              <a:rPr lang="en-US" dirty="0"/>
              <a:t>of sound volume and activity is used. </a:t>
            </a:r>
            <a:endParaRPr lang="en-US" dirty="0" smtClean="0"/>
          </a:p>
          <a:p>
            <a:r>
              <a:rPr lang="en-US" dirty="0" smtClean="0"/>
              <a:t>Using audio </a:t>
            </a:r>
            <a:r>
              <a:rPr lang="en-US" dirty="0"/>
              <a:t>volume threshold </a:t>
            </a:r>
            <a:r>
              <a:rPr lang="en-US" dirty="0" smtClean="0"/>
              <a:t>to infer </a:t>
            </a:r>
            <a:r>
              <a:rPr lang="en-US" dirty="0"/>
              <a:t>that a person is at a party or </a:t>
            </a:r>
            <a:r>
              <a:rPr lang="en-US" dirty="0" smtClean="0"/>
              <a:t>not with training </a:t>
            </a:r>
            <a:r>
              <a:rPr lang="en-US" dirty="0"/>
              <a:t>for this </a:t>
            </a:r>
            <a:r>
              <a:rPr lang="en-US" dirty="0" smtClean="0"/>
              <a:t>is based </a:t>
            </a:r>
            <a:r>
              <a:rPr lang="en-US" dirty="0"/>
              <a:t>on a few hours of sound clips from live parties </a:t>
            </a:r>
            <a:r>
              <a:rPr lang="en-US" dirty="0" smtClean="0"/>
              <a:t>using the </a:t>
            </a:r>
            <a:r>
              <a:rPr lang="en-US" dirty="0"/>
              <a:t>N95 microphone. </a:t>
            </a:r>
            <a:endParaRPr lang="en-US" dirty="0" smtClean="0"/>
          </a:p>
          <a:p>
            <a:r>
              <a:rPr lang="en-US" dirty="0" smtClean="0"/>
              <a:t>Similarly dancing is identified if </a:t>
            </a:r>
            <a:r>
              <a:rPr lang="en-US" dirty="0"/>
              <a:t>the person is in the “party” state and the activity level </a:t>
            </a:r>
            <a:r>
              <a:rPr lang="en-US" dirty="0" smtClean="0"/>
              <a:t>is close </a:t>
            </a:r>
            <a:r>
              <a:rPr lang="en-US" dirty="0"/>
              <a:t>to running, given that the accelerometer data trace </a:t>
            </a:r>
            <a:r>
              <a:rPr lang="en-US" dirty="0" smtClean="0"/>
              <a:t>for running </a:t>
            </a:r>
            <a:r>
              <a:rPr lang="en-US" dirty="0"/>
              <a:t>is close to dancing.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Backend Classifiers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/>
              <a:t>Mobility Mode </a:t>
            </a:r>
            <a:r>
              <a:rPr lang="en-US" b="1" dirty="0" smtClean="0"/>
              <a:t>Detector</a:t>
            </a:r>
          </a:p>
          <a:p>
            <a:r>
              <a:rPr lang="en-US" dirty="0" smtClean="0"/>
              <a:t>Employs </a:t>
            </a:r>
            <a:r>
              <a:rPr lang="en-US" dirty="0"/>
              <a:t>GPS location </a:t>
            </a:r>
            <a:r>
              <a:rPr lang="en-US" dirty="0" smtClean="0"/>
              <a:t>estimates </a:t>
            </a:r>
            <a:r>
              <a:rPr lang="en-US" dirty="0"/>
              <a:t>as input to a mobility mode </a:t>
            </a:r>
            <a:r>
              <a:rPr lang="en-US" dirty="0" smtClean="0"/>
              <a:t>classifier</a:t>
            </a:r>
          </a:p>
          <a:p>
            <a:r>
              <a:rPr lang="en-US" dirty="0" smtClean="0"/>
              <a:t>This classification </a:t>
            </a:r>
            <a:r>
              <a:rPr lang="en-US" dirty="0"/>
              <a:t>is currently only binary in its output, </a:t>
            </a:r>
            <a:r>
              <a:rPr lang="en-US" dirty="0" smtClean="0"/>
              <a:t>classifying </a:t>
            </a:r>
            <a:r>
              <a:rPr lang="en-US" dirty="0"/>
              <a:t>the mobility pattern as being either traveling in a </a:t>
            </a:r>
            <a:r>
              <a:rPr lang="en-US" dirty="0" smtClean="0"/>
              <a:t>vehicle </a:t>
            </a:r>
            <a:r>
              <a:rPr lang="en-US" dirty="0"/>
              <a:t>or not (i.e., being stationary, walking, running). </a:t>
            </a:r>
            <a:endParaRPr lang="en-US" dirty="0" smtClean="0"/>
          </a:p>
          <a:p>
            <a:r>
              <a:rPr lang="en-US" dirty="0" smtClean="0"/>
              <a:t>Uses </a:t>
            </a:r>
            <a:r>
              <a:rPr lang="en-US" dirty="0"/>
              <a:t>a simple feature vector based on multiple measures </a:t>
            </a:r>
            <a:r>
              <a:rPr lang="en-US" dirty="0" smtClean="0"/>
              <a:t>of speed</a:t>
            </a:r>
            <a:r>
              <a:rPr lang="en-US" dirty="0"/>
              <a:t>; that is, using multiple distance/time </a:t>
            </a:r>
            <a:r>
              <a:rPr lang="en-US" dirty="0" smtClean="0"/>
              <a:t>measurements for </a:t>
            </a:r>
            <a:r>
              <a:rPr lang="en-US" dirty="0"/>
              <a:t>variable sizes of windowed GPS samples and the </a:t>
            </a:r>
            <a:r>
              <a:rPr lang="en-US" dirty="0" smtClean="0"/>
              <a:t>built-in </a:t>
            </a:r>
            <a:r>
              <a:rPr lang="en-US" dirty="0"/>
              <a:t>speed estimation of the GPS device itself.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classifier </a:t>
            </a:r>
            <a:r>
              <a:rPr lang="en-US" dirty="0" smtClean="0"/>
              <a:t>is built </a:t>
            </a:r>
            <a:r>
              <a:rPr lang="en-US" dirty="0"/>
              <a:t>with the JRIP rule learning </a:t>
            </a:r>
            <a:r>
              <a:rPr lang="en-US" dirty="0" smtClean="0"/>
              <a:t>algorithm, based </a:t>
            </a:r>
            <a:r>
              <a:rPr lang="en-US" dirty="0"/>
              <a:t>upon manually labeled traces of </a:t>
            </a:r>
            <a:r>
              <a:rPr lang="en-US" dirty="0" smtClean="0"/>
              <a:t>GPS samples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compensate for any inaccuracy in GPS </a:t>
            </a:r>
            <a:r>
              <a:rPr lang="en-US" dirty="0" smtClean="0"/>
              <a:t>samples by </a:t>
            </a:r>
            <a:r>
              <a:rPr lang="en-US" dirty="0"/>
              <a:t>filtering based on the quality measures (i.e., horizontal </a:t>
            </a:r>
            <a:r>
              <a:rPr lang="en-US" dirty="0" smtClean="0"/>
              <a:t>dilution </a:t>
            </a:r>
            <a:r>
              <a:rPr lang="en-US" dirty="0"/>
              <a:t>of precision and satellite counts) and outlier </a:t>
            </a:r>
            <a:r>
              <a:rPr lang="en-US" dirty="0" smtClean="0"/>
              <a:t>rejection relative </a:t>
            </a:r>
            <a:r>
              <a:rPr lang="en-US" dirty="0"/>
              <a:t>to the estimates of previous and subsequent </a:t>
            </a:r>
            <a:r>
              <a:rPr lang="en-US" dirty="0" smtClean="0"/>
              <a:t>GPS samples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Backend Classifiers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/>
              <a:t>Location </a:t>
            </a:r>
            <a:r>
              <a:rPr lang="en-US" b="1" dirty="0" smtClean="0"/>
              <a:t>Classifier</a:t>
            </a:r>
            <a:endParaRPr lang="en-US" dirty="0" smtClean="0"/>
          </a:p>
          <a:p>
            <a:r>
              <a:rPr lang="en-US" dirty="0" smtClean="0"/>
              <a:t>classify </a:t>
            </a:r>
            <a:r>
              <a:rPr lang="en-US" dirty="0"/>
              <a:t>the location estimates of users for use by </a:t>
            </a:r>
            <a:r>
              <a:rPr lang="en-US" dirty="0" smtClean="0"/>
              <a:t>other backend </a:t>
            </a:r>
            <a:r>
              <a:rPr lang="en-US" dirty="0"/>
              <a:t>classifiers. </a:t>
            </a:r>
            <a:endParaRPr lang="en-US" dirty="0" smtClean="0"/>
          </a:p>
          <a:p>
            <a:r>
              <a:rPr lang="en-US" dirty="0" smtClean="0"/>
              <a:t>GPS </a:t>
            </a:r>
            <a:r>
              <a:rPr lang="en-US" dirty="0"/>
              <a:t>samples are filtered based on </a:t>
            </a:r>
            <a:r>
              <a:rPr lang="en-US" dirty="0" smtClean="0"/>
              <a:t>quality to </a:t>
            </a:r>
            <a:r>
              <a:rPr lang="en-US" dirty="0"/>
              <a:t>produce a final location </a:t>
            </a:r>
            <a:r>
              <a:rPr lang="en-US" dirty="0" smtClean="0"/>
              <a:t>estimate. </a:t>
            </a:r>
          </a:p>
          <a:p>
            <a:r>
              <a:rPr lang="en-US" dirty="0" smtClean="0"/>
              <a:t>Classification </a:t>
            </a:r>
            <a:r>
              <a:rPr lang="en-US" dirty="0"/>
              <a:t>is driven based on bindings maintained </a:t>
            </a:r>
            <a:r>
              <a:rPr lang="en-US" dirty="0" smtClean="0"/>
              <a:t>between </a:t>
            </a:r>
            <a:r>
              <a:rPr lang="en-US" dirty="0"/>
              <a:t>a physical location and a </a:t>
            </a:r>
            <a:r>
              <a:rPr lang="en-US" dirty="0" err="1"/>
              <a:t>tuple</a:t>
            </a:r>
            <a:r>
              <a:rPr lang="en-US" dirty="0"/>
              <a:t> containing: </a:t>
            </a:r>
            <a:endParaRPr lang="en-US" dirty="0" smtClean="0"/>
          </a:p>
          <a:p>
            <a:pPr lvl="1"/>
            <a:r>
              <a:rPr lang="en-US" dirty="0" smtClean="0"/>
              <a:t>a short textual </a:t>
            </a:r>
            <a:r>
              <a:rPr lang="en-US" dirty="0"/>
              <a:t>description; </a:t>
            </a:r>
            <a:endParaRPr lang="en-US" dirty="0" smtClean="0"/>
          </a:p>
          <a:p>
            <a:pPr lvl="1"/>
            <a:r>
              <a:rPr lang="en-US" dirty="0" smtClean="0"/>
              <a:t>an </a:t>
            </a:r>
            <a:r>
              <a:rPr lang="en-US" dirty="0"/>
              <a:t>appropriate icon </a:t>
            </a:r>
            <a:r>
              <a:rPr lang="en-US" dirty="0" smtClean="0"/>
              <a:t>representation; and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generic class of location type (i.e., restaurant, </a:t>
            </a:r>
            <a:r>
              <a:rPr lang="en-US" dirty="0" smtClean="0"/>
              <a:t>library</a:t>
            </a:r>
            <a:r>
              <a:rPr lang="en-US" dirty="0"/>
              <a:t>, etc.). Bindings are sourced from GIS databases </a:t>
            </a:r>
            <a:r>
              <a:rPr lang="en-US" dirty="0" smtClean="0"/>
              <a:t>and </a:t>
            </a:r>
            <a:r>
              <a:rPr lang="en-US" dirty="0" err="1" smtClean="0"/>
              <a:t>CenceMe</a:t>
            </a:r>
            <a:r>
              <a:rPr lang="en-US" dirty="0" smtClean="0"/>
              <a:t> </a:t>
            </a:r>
            <a:r>
              <a:rPr lang="en-US" dirty="0"/>
              <a:t>users. </a:t>
            </a:r>
            <a:endParaRPr lang="en-US" dirty="0" smtClean="0"/>
          </a:p>
          <a:p>
            <a:r>
              <a:rPr lang="en-US" dirty="0" err="1" smtClean="0"/>
              <a:t>Wikimapia</a:t>
            </a:r>
            <a:r>
              <a:rPr lang="en-US" dirty="0" smtClean="0"/>
              <a:t> is used </a:t>
            </a:r>
            <a:r>
              <a:rPr lang="en-US" dirty="0"/>
              <a:t>for GIS data </a:t>
            </a:r>
            <a:r>
              <a:rPr lang="en-US" dirty="0" smtClean="0"/>
              <a:t>to support </a:t>
            </a:r>
            <a:r>
              <a:rPr lang="en-US" dirty="0" smtClean="0"/>
              <a:t>user-created bindings</a:t>
            </a:r>
            <a:endParaRPr lang="en-US" dirty="0" smtClean="0"/>
          </a:p>
          <a:p>
            <a:pPr lvl="1"/>
            <a:r>
              <a:rPr lang="en-US" dirty="0" smtClean="0"/>
              <a:t>Relying </a:t>
            </a:r>
            <a:r>
              <a:rPr lang="en-US" dirty="0"/>
              <a:t>solely on GIS information </a:t>
            </a:r>
            <a:r>
              <a:rPr lang="en-US" dirty="0" smtClean="0"/>
              <a:t>limits </a:t>
            </a:r>
            <a:r>
              <a:rPr lang="en-US" dirty="0"/>
              <a:t>the richness of shared presence. </a:t>
            </a:r>
            <a:endParaRPr lang="en-US" dirty="0" smtClean="0"/>
          </a:p>
          <a:p>
            <a:pPr lvl="1"/>
            <a:r>
              <a:rPr lang="en-US" dirty="0" smtClean="0"/>
              <a:t>Typically</a:t>
            </a:r>
            <a:r>
              <a:rPr lang="en-US" dirty="0"/>
              <a:t>, people </a:t>
            </a:r>
            <a:r>
              <a:rPr lang="en-US" dirty="0" smtClean="0"/>
              <a:t>tend to </a:t>
            </a:r>
            <a:r>
              <a:rPr lang="en-US" dirty="0"/>
              <a:t>spend a larger proportion of their time in relatively </a:t>
            </a:r>
            <a:r>
              <a:rPr lang="en-US" dirty="0" smtClean="0"/>
              <a:t>few locations. </a:t>
            </a:r>
          </a:p>
          <a:p>
            <a:r>
              <a:rPr lang="en-US" dirty="0" err="1" smtClean="0"/>
              <a:t>CenceMe</a:t>
            </a:r>
            <a:r>
              <a:rPr lang="en-US" dirty="0" smtClean="0"/>
              <a:t> </a:t>
            </a:r>
            <a:r>
              <a:rPr lang="en-US" dirty="0"/>
              <a:t>allows users to insert their own bindings via </a:t>
            </a:r>
            <a:r>
              <a:rPr lang="en-US" dirty="0" smtClean="0"/>
              <a:t>either the </a:t>
            </a:r>
            <a:r>
              <a:rPr lang="en-US" dirty="0"/>
              <a:t>portal or the phone. Using the phone, users can </a:t>
            </a:r>
            <a:r>
              <a:rPr lang="en-US" dirty="0" smtClean="0"/>
              <a:t>manually </a:t>
            </a:r>
            <a:r>
              <a:rPr lang="en-US" dirty="0"/>
              <a:t>bind a location when they visit 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New </a:t>
            </a:r>
            <a:r>
              <a:rPr lang="en-US" dirty="0"/>
              <a:t>bindings learned by the </a:t>
            </a:r>
            <a:r>
              <a:rPr lang="en-US" dirty="0" smtClean="0"/>
              <a:t>system are </a:t>
            </a:r>
            <a:r>
              <a:rPr lang="en-US" dirty="0"/>
              <a:t>based on the mobility pattern of the user.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Backend Classifiers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k-means clustering is performed on the GPS data, where </a:t>
            </a:r>
            <a:r>
              <a:rPr lang="en-US" dirty="0"/>
              <a:t>the parameters of the clustering algorithm are </a:t>
            </a:r>
            <a:r>
              <a:rPr lang="en-US" dirty="0" smtClean="0"/>
              <a:t>determined </a:t>
            </a:r>
            <a:r>
              <a:rPr lang="en-US" dirty="0"/>
              <a:t>experimentally. </a:t>
            </a:r>
            <a:endParaRPr lang="en-US" dirty="0" smtClean="0"/>
          </a:p>
          <a:p>
            <a:r>
              <a:rPr lang="en-US" dirty="0" smtClean="0"/>
              <a:t>Once </a:t>
            </a:r>
            <a:r>
              <a:rPr lang="en-US" dirty="0"/>
              <a:t>a potential significant place </a:t>
            </a:r>
            <a:r>
              <a:rPr lang="en-US" dirty="0" smtClean="0"/>
              <a:t>is discovered </a:t>
            </a:r>
            <a:r>
              <a:rPr lang="en-US" dirty="0"/>
              <a:t>the next time the person enters that location </a:t>
            </a:r>
            <a:r>
              <a:rPr lang="en-US" dirty="0" smtClean="0"/>
              <a:t>the phone </a:t>
            </a:r>
            <a:r>
              <a:rPr lang="en-US" dirty="0"/>
              <a:t>prompts the person’s mobile phone to confirm or </a:t>
            </a:r>
            <a:r>
              <a:rPr lang="en-US" dirty="0" smtClean="0"/>
              <a:t>edit the </a:t>
            </a:r>
            <a:r>
              <a:rPr lang="en-US" dirty="0"/>
              <a:t>details of the location. </a:t>
            </a:r>
            <a:endParaRPr lang="en-US" dirty="0" smtClean="0"/>
          </a:p>
          <a:p>
            <a:r>
              <a:rPr lang="en-US" dirty="0" smtClean="0"/>
              <a:t>Default </a:t>
            </a:r>
            <a:r>
              <a:rPr lang="en-US" dirty="0"/>
              <a:t>labels and icons are </a:t>
            </a:r>
            <a:r>
              <a:rPr lang="en-US" dirty="0" smtClean="0"/>
              <a:t>initially </a:t>
            </a:r>
            <a:r>
              <a:rPr lang="en-US" dirty="0"/>
              <a:t>based upon the most popular nearest known </a:t>
            </a:r>
            <a:r>
              <a:rPr lang="en-US" dirty="0" smtClean="0"/>
              <a:t>existing binding </a:t>
            </a:r>
            <a:r>
              <a:rPr lang="en-US" dirty="0"/>
              <a:t>defined by the user or </a:t>
            </a:r>
            <a:r>
              <a:rPr lang="en-US" dirty="0" err="1"/>
              <a:t>CenceMe</a:t>
            </a:r>
            <a:r>
              <a:rPr lang="en-US" dirty="0"/>
              <a:t> buddies. 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Backend Classifiers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14400" y="15240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/>
              <a:t>Am I </a:t>
            </a:r>
            <a:r>
              <a:rPr lang="en-US" b="1" dirty="0" smtClean="0"/>
              <a:t>Hot</a:t>
            </a:r>
            <a:endParaRPr lang="en-US" dirty="0" smtClean="0"/>
          </a:p>
          <a:p>
            <a:r>
              <a:rPr lang="en-US" dirty="0" smtClean="0"/>
              <a:t>Meaningful metrics </a:t>
            </a:r>
            <a:r>
              <a:rPr lang="en-US" dirty="0"/>
              <a:t>that relate historical trends in user data to either </a:t>
            </a:r>
            <a:r>
              <a:rPr lang="en-US" dirty="0" smtClean="0"/>
              <a:t>recognizable </a:t>
            </a:r>
            <a:r>
              <a:rPr lang="en-US" dirty="0"/>
              <a:t>social stereotypes or desirable behavioral patterns.</a:t>
            </a:r>
          </a:p>
          <a:p>
            <a:r>
              <a:rPr lang="en-US" dirty="0"/>
              <a:t>These metrics are calculated on a daily basis and users </a:t>
            </a:r>
            <a:r>
              <a:rPr lang="en-US" dirty="0" smtClean="0"/>
              <a:t>view patterns </a:t>
            </a:r>
            <a:r>
              <a:rPr lang="en-US" dirty="0"/>
              <a:t>in their own data and compare themselves </a:t>
            </a:r>
            <a:r>
              <a:rPr lang="en-US" dirty="0" smtClean="0"/>
              <a:t>with their </a:t>
            </a:r>
            <a:r>
              <a:rPr lang="en-US" dirty="0"/>
              <a:t>buddies.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metrics include the following: </a:t>
            </a:r>
            <a:endParaRPr lang="en-US" dirty="0" smtClean="0"/>
          </a:p>
          <a:p>
            <a:pPr lvl="1"/>
            <a:r>
              <a:rPr lang="en-US" dirty="0" smtClean="0"/>
              <a:t>nerdy,  </a:t>
            </a:r>
            <a:r>
              <a:rPr lang="en-US" dirty="0"/>
              <a:t>based on individuals with behavioral trends such </a:t>
            </a:r>
            <a:r>
              <a:rPr lang="en-US" dirty="0" smtClean="0"/>
              <a:t>as being </a:t>
            </a:r>
            <a:r>
              <a:rPr lang="en-US" dirty="0"/>
              <a:t>alone (from the Bluetooth activity registered by </a:t>
            </a:r>
            <a:r>
              <a:rPr lang="en-US" dirty="0" smtClean="0"/>
              <a:t>the person’s </a:t>
            </a:r>
            <a:r>
              <a:rPr lang="en-US" dirty="0"/>
              <a:t>phone), spending large fractions of time in </a:t>
            </a:r>
            <a:r>
              <a:rPr lang="en-US" dirty="0" smtClean="0"/>
              <a:t>certain locations </a:t>
            </a:r>
            <a:r>
              <a:rPr lang="en-US" dirty="0"/>
              <a:t>(e.g., libraries) and only infrequently engaging </a:t>
            </a:r>
            <a:r>
              <a:rPr lang="en-US" dirty="0" smtClean="0"/>
              <a:t>in conversation</a:t>
            </a:r>
            <a:r>
              <a:rPr lang="en-US" dirty="0"/>
              <a:t>; </a:t>
            </a:r>
            <a:endParaRPr lang="en-US" dirty="0" smtClean="0"/>
          </a:p>
          <a:p>
            <a:pPr lvl="1"/>
            <a:r>
              <a:rPr lang="en-US" dirty="0" smtClean="0"/>
              <a:t>party </a:t>
            </a:r>
            <a:r>
              <a:rPr lang="en-US" dirty="0"/>
              <a:t>animal, </a:t>
            </a:r>
            <a:r>
              <a:rPr lang="en-US" dirty="0" smtClean="0"/>
              <a:t> </a:t>
            </a:r>
            <a:r>
              <a:rPr lang="en-US" dirty="0"/>
              <a:t>based on the </a:t>
            </a:r>
            <a:r>
              <a:rPr lang="en-US" dirty="0" smtClean="0"/>
              <a:t>frequency </a:t>
            </a:r>
            <a:r>
              <a:rPr lang="en-US" dirty="0"/>
              <a:t>and duration with which people attend parties </a:t>
            </a:r>
            <a:r>
              <a:rPr lang="en-US" dirty="0" smtClean="0"/>
              <a:t>and also </a:t>
            </a:r>
            <a:r>
              <a:rPr lang="en-US" dirty="0"/>
              <a:t>takes into account the level of social interaction; </a:t>
            </a:r>
            <a:endParaRPr lang="en-US" dirty="0" smtClean="0"/>
          </a:p>
          <a:p>
            <a:pPr lvl="1"/>
            <a:r>
              <a:rPr lang="en-US" dirty="0" smtClean="0"/>
              <a:t>cultured</a:t>
            </a:r>
            <a:r>
              <a:rPr lang="en-US" dirty="0"/>
              <a:t>, </a:t>
            </a:r>
            <a:r>
              <a:rPr lang="en-US" dirty="0" smtClean="0"/>
              <a:t>being </a:t>
            </a:r>
            <a:r>
              <a:rPr lang="en-US" dirty="0"/>
              <a:t>driven by </a:t>
            </a:r>
            <a:r>
              <a:rPr lang="en-US" dirty="0" smtClean="0"/>
              <a:t>the frequency </a:t>
            </a:r>
            <a:r>
              <a:rPr lang="en-US" dirty="0"/>
              <a:t>and duration of visits to locations such as </a:t>
            </a:r>
            <a:r>
              <a:rPr lang="en-US" dirty="0" smtClean="0"/>
              <a:t>theaters and </a:t>
            </a:r>
            <a:r>
              <a:rPr lang="en-US" dirty="0"/>
              <a:t>museums; </a:t>
            </a:r>
            <a:endParaRPr lang="en-US" dirty="0" smtClean="0"/>
          </a:p>
          <a:p>
            <a:pPr lvl="1"/>
            <a:r>
              <a:rPr lang="en-US" dirty="0" smtClean="0"/>
              <a:t>healthy</a:t>
            </a:r>
            <a:r>
              <a:rPr lang="en-US" dirty="0"/>
              <a:t>, </a:t>
            </a:r>
            <a:r>
              <a:rPr lang="en-US" dirty="0" smtClean="0"/>
              <a:t>based </a:t>
            </a:r>
            <a:r>
              <a:rPr lang="en-US" dirty="0"/>
              <a:t>upon physical </a:t>
            </a:r>
            <a:r>
              <a:rPr lang="en-US" dirty="0" smtClean="0"/>
              <a:t>activities </a:t>
            </a:r>
            <a:r>
              <a:rPr lang="en-US" dirty="0"/>
              <a:t>of the user (e.g., walking, jogging, cycling, going </a:t>
            </a:r>
            <a:r>
              <a:rPr lang="en-US" dirty="0" smtClean="0"/>
              <a:t>to the </a:t>
            </a:r>
            <a:r>
              <a:rPr lang="en-US" dirty="0"/>
              <a:t>gym); and finally, </a:t>
            </a:r>
            <a:endParaRPr lang="en-US" dirty="0" smtClean="0"/>
          </a:p>
          <a:p>
            <a:pPr lvl="1"/>
            <a:r>
              <a:rPr lang="en-US" dirty="0" err="1" smtClean="0"/>
              <a:t>greeny</a:t>
            </a:r>
            <a:r>
              <a:rPr lang="en-US" dirty="0"/>
              <a:t>, </a:t>
            </a:r>
            <a:r>
              <a:rPr lang="en-US" dirty="0" smtClean="0"/>
              <a:t>identifies </a:t>
            </a:r>
            <a:r>
              <a:rPr lang="en-US" dirty="0"/>
              <a:t>users </a:t>
            </a:r>
            <a:r>
              <a:rPr lang="en-US" dirty="0" smtClean="0"/>
              <a:t>having</a:t>
            </a:r>
            <a:r>
              <a:rPr lang="en-US" dirty="0"/>
              <a:t> low environmental impact, penalizing those who drive </a:t>
            </a:r>
            <a:r>
              <a:rPr lang="en-US" dirty="0" smtClean="0"/>
              <a:t>their cars </a:t>
            </a:r>
            <a:r>
              <a:rPr lang="en-US" dirty="0"/>
              <a:t>regularly while rewarding those who regularly </a:t>
            </a:r>
            <a:r>
              <a:rPr lang="en-US" dirty="0" smtClean="0"/>
              <a:t>walk/cycle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Backend Classifiers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Classifiers </a:t>
            </a:r>
            <a:r>
              <a:rPr lang="en-US" b="1" dirty="0" smtClean="0"/>
              <a:t>Performance</a:t>
            </a:r>
          </a:p>
          <a:p>
            <a:r>
              <a:rPr lang="en-US" dirty="0" smtClean="0"/>
              <a:t>Examine </a:t>
            </a:r>
            <a:r>
              <a:rPr lang="en-US" dirty="0"/>
              <a:t>the classifiers performance based on a </a:t>
            </a:r>
            <a:r>
              <a:rPr lang="en-US" dirty="0" smtClean="0"/>
              <a:t>small-scale </a:t>
            </a:r>
            <a:r>
              <a:rPr lang="en-US" dirty="0"/>
              <a:t>supervised experiments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 smtClean="0"/>
              <a:t>results are </a:t>
            </a:r>
            <a:r>
              <a:rPr lang="en-US" dirty="0"/>
              <a:t>based on eight users who annotate their actions </a:t>
            </a:r>
            <a:r>
              <a:rPr lang="en-US" dirty="0" smtClean="0"/>
              <a:t>over a </a:t>
            </a:r>
            <a:r>
              <a:rPr lang="en-US" dirty="0"/>
              <a:t>one week period at intervals of </a:t>
            </a:r>
            <a:r>
              <a:rPr lang="en-US" dirty="0" smtClean="0"/>
              <a:t>approximately </a:t>
            </a:r>
            <a:r>
              <a:rPr lang="en-US" dirty="0"/>
              <a:t>15 to </a:t>
            </a:r>
            <a:r>
              <a:rPr lang="en-US" dirty="0" smtClean="0"/>
              <a:t>30 minutes. </a:t>
            </a:r>
          </a:p>
          <a:p>
            <a:r>
              <a:rPr lang="en-US" dirty="0" smtClean="0"/>
              <a:t>Annotations </a:t>
            </a:r>
            <a:r>
              <a:rPr lang="en-US" dirty="0"/>
              <a:t>act as </a:t>
            </a:r>
            <a:r>
              <a:rPr lang="en-US" dirty="0" smtClean="0"/>
              <a:t>the ground </a:t>
            </a:r>
            <a:r>
              <a:rPr lang="en-US" dirty="0"/>
              <a:t>truth for comparison with classifier outputs. </a:t>
            </a:r>
            <a:endParaRPr lang="en-US" dirty="0" smtClean="0"/>
          </a:p>
          <a:p>
            <a:r>
              <a:rPr lang="en-US" dirty="0" smtClean="0"/>
              <a:t>The ground </a:t>
            </a:r>
            <a:r>
              <a:rPr lang="en-US" dirty="0"/>
              <a:t>truth data is correlated to the inference made </a:t>
            </a:r>
            <a:r>
              <a:rPr lang="en-US" dirty="0" smtClean="0"/>
              <a:t>by the </a:t>
            </a:r>
            <a:r>
              <a:rPr lang="en-US" dirty="0" err="1"/>
              <a:t>CenceMe</a:t>
            </a:r>
            <a:r>
              <a:rPr lang="en-US" dirty="0"/>
              <a:t> classifiers. </a:t>
            </a:r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is collected at </a:t>
            </a:r>
            <a:r>
              <a:rPr lang="en-US" dirty="0" smtClean="0"/>
              <a:t>different locations </a:t>
            </a:r>
            <a:r>
              <a:rPr lang="en-US" dirty="0"/>
              <a:t>and by carrying the mobile phone in various </a:t>
            </a:r>
            <a:r>
              <a:rPr lang="en-US" dirty="0" smtClean="0"/>
              <a:t>positions </a:t>
            </a:r>
            <a:r>
              <a:rPr lang="en-US" dirty="0"/>
              <a:t>on the body.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PERFORMANCE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/>
              <a:t>classifier has difficulty differentiating </a:t>
            </a:r>
            <a:r>
              <a:rPr lang="en-US" dirty="0" smtClean="0"/>
              <a:t>sitting and </a:t>
            </a:r>
            <a:r>
              <a:rPr lang="en-US" dirty="0"/>
              <a:t>standing given the similarity in the raw </a:t>
            </a:r>
            <a:r>
              <a:rPr lang="en-US" dirty="0" smtClean="0"/>
              <a:t> accelerometer traces</a:t>
            </a:r>
            <a:r>
              <a:rPr lang="en-US" dirty="0"/>
              <a:t>,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PERFORMANCE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0000" t="16000" r="9048" b="48572"/>
          <a:stretch>
            <a:fillRect/>
          </a:stretch>
        </p:blipFill>
        <p:spPr bwMode="auto">
          <a:xfrm>
            <a:off x="228599" y="3733800"/>
            <a:ext cx="8763001" cy="239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858963"/>
          </a:xfrm>
        </p:spPr>
        <p:txBody>
          <a:bodyPr>
            <a:normAutofit/>
          </a:bodyPr>
          <a:lstStyle/>
          <a:p>
            <a:r>
              <a:rPr lang="en-US" dirty="0"/>
              <a:t>conversation classification </a:t>
            </a:r>
            <a:r>
              <a:rPr lang="en-US" dirty="0" smtClean="0"/>
              <a:t>accuracy suffers </a:t>
            </a:r>
            <a:r>
              <a:rPr lang="en-US" dirty="0"/>
              <a:t>from a </a:t>
            </a:r>
            <a:r>
              <a:rPr lang="en-US" dirty="0" smtClean="0"/>
              <a:t>relatively high </a:t>
            </a:r>
            <a:r>
              <a:rPr lang="en-US" dirty="0"/>
              <a:t>rate of false positives.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due to a combination </a:t>
            </a:r>
            <a:r>
              <a:rPr lang="en-US" dirty="0" smtClean="0"/>
              <a:t>of classifier </a:t>
            </a:r>
            <a:r>
              <a:rPr lang="en-US" dirty="0"/>
              <a:t>design and “</a:t>
            </a:r>
            <a:r>
              <a:rPr lang="en-US" dirty="0" err="1"/>
              <a:t>mis</a:t>
            </a:r>
            <a:r>
              <a:rPr lang="en-US" dirty="0"/>
              <a:t>-annotation” by participants.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PERFORMANCE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0000" t="62254" r="9048" b="13143"/>
          <a:stretch>
            <a:fillRect/>
          </a:stretch>
        </p:blipFill>
        <p:spPr bwMode="auto">
          <a:xfrm>
            <a:off x="152400" y="1964111"/>
            <a:ext cx="8915400" cy="169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4495800" cy="5715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/>
              <a:t>Impact of Phone Placement on the </a:t>
            </a:r>
            <a:r>
              <a:rPr lang="en-US" b="1" dirty="0" smtClean="0"/>
              <a:t>Body</a:t>
            </a:r>
          </a:p>
          <a:p>
            <a:r>
              <a:rPr lang="en-US" dirty="0" smtClean="0"/>
              <a:t>the impact on </a:t>
            </a:r>
            <a:r>
              <a:rPr lang="en-US" dirty="0"/>
              <a:t>classification when the Nokia </a:t>
            </a:r>
            <a:r>
              <a:rPr lang="en-US" dirty="0" smtClean="0"/>
              <a:t>N95 </a:t>
            </a:r>
            <a:r>
              <a:rPr lang="en-US" dirty="0"/>
              <a:t>is placed at </a:t>
            </a:r>
            <a:r>
              <a:rPr lang="en-US" dirty="0" smtClean="0"/>
              <a:t>different places </a:t>
            </a:r>
            <a:r>
              <a:rPr lang="en-US" dirty="0"/>
              <a:t>on the body, </a:t>
            </a:r>
            <a:r>
              <a:rPr lang="en-US" dirty="0" smtClean="0"/>
              <a:t> </a:t>
            </a:r>
            <a:r>
              <a:rPr lang="en-US" dirty="0"/>
              <a:t>in a pocket, on a lanyard, </a:t>
            </a:r>
            <a:r>
              <a:rPr lang="en-US" dirty="0" smtClean="0"/>
              <a:t>and clipped </a:t>
            </a:r>
            <a:r>
              <a:rPr lang="en-US" dirty="0"/>
              <a:t>to a belt</a:t>
            </a:r>
            <a:r>
              <a:rPr lang="en-US" dirty="0" smtClean="0"/>
              <a:t>.</a:t>
            </a:r>
          </a:p>
          <a:p>
            <a:r>
              <a:rPr lang="en-US" dirty="0"/>
              <a:t>conversation classification accuracy is </a:t>
            </a:r>
            <a:r>
              <a:rPr lang="en-US" dirty="0" smtClean="0"/>
              <a:t>much less sensitive, when the phone </a:t>
            </a:r>
            <a:r>
              <a:rPr lang="en-US" dirty="0"/>
              <a:t>is worn as a lanyard, conversation and no </a:t>
            </a:r>
            <a:r>
              <a:rPr lang="en-US" dirty="0" smtClean="0"/>
              <a:t>conversation </a:t>
            </a:r>
            <a:r>
              <a:rPr lang="en-US" dirty="0"/>
              <a:t>are detected with 88% and 72% accuracy, respectively.</a:t>
            </a:r>
          </a:p>
          <a:p>
            <a:r>
              <a:rPr lang="en-US" dirty="0"/>
              <a:t>The same test repeated with the phone in a pocket yields </a:t>
            </a:r>
            <a:r>
              <a:rPr lang="en-US" dirty="0" smtClean="0"/>
              <a:t>a classification </a:t>
            </a:r>
            <a:r>
              <a:rPr lang="en-US" dirty="0"/>
              <a:t>accuracy of 82% for conversation and 71% </a:t>
            </a:r>
            <a:r>
              <a:rPr lang="en-US" dirty="0" smtClean="0"/>
              <a:t>for no conversation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PERFORMANCE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1429" t="27429" r="28095" b="14667"/>
          <a:stretch>
            <a:fillRect/>
          </a:stretch>
        </p:blipFill>
        <p:spPr bwMode="auto">
          <a:xfrm>
            <a:off x="4724400" y="1600200"/>
            <a:ext cx="41529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81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/>
              <a:t>Impact of </a:t>
            </a:r>
            <a:r>
              <a:rPr lang="en-US" b="1" dirty="0" smtClean="0"/>
              <a:t>Environment</a:t>
            </a:r>
          </a:p>
          <a:p>
            <a:r>
              <a:rPr lang="en-US" dirty="0"/>
              <a:t>activity classification accuracy </a:t>
            </a:r>
            <a:r>
              <a:rPr lang="en-US" dirty="0" smtClean="0"/>
              <a:t>independent of </a:t>
            </a:r>
            <a:r>
              <a:rPr lang="en-US" dirty="0"/>
              <a:t>environment. </a:t>
            </a:r>
            <a:endParaRPr lang="en-US" dirty="0" smtClean="0"/>
          </a:p>
          <a:p>
            <a:r>
              <a:rPr lang="en-US" dirty="0" smtClean="0"/>
              <a:t>Mobility </a:t>
            </a:r>
            <a:r>
              <a:rPr lang="en-US" dirty="0"/>
              <a:t>classification is inherently not </a:t>
            </a:r>
            <a:r>
              <a:rPr lang="en-US" dirty="0" smtClean="0"/>
              <a:t>tied to </a:t>
            </a:r>
            <a:r>
              <a:rPr lang="en-US" dirty="0"/>
              <a:t>a particular location but rather on transitions </a:t>
            </a:r>
            <a:r>
              <a:rPr lang="en-US" dirty="0" smtClean="0"/>
              <a:t>between locations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impact from the </a:t>
            </a:r>
            <a:r>
              <a:rPr lang="en-US" dirty="0" smtClean="0"/>
              <a:t>environ</a:t>
            </a:r>
            <a:r>
              <a:rPr lang="fr-FR" dirty="0" smtClean="0"/>
              <a:t>ment </a:t>
            </a:r>
            <a:r>
              <a:rPr lang="fr-FR" dirty="0"/>
              <a:t>on conversation classification </a:t>
            </a:r>
            <a:r>
              <a:rPr lang="fr-FR" dirty="0" err="1" smtClean="0"/>
              <a:t>accuracy</a:t>
            </a:r>
            <a:endParaRPr lang="en-US" b="1" dirty="0"/>
          </a:p>
          <a:p>
            <a:r>
              <a:rPr lang="en-US" dirty="0"/>
              <a:t>Lower conversation detection accuracy in very quiet </a:t>
            </a:r>
            <a:r>
              <a:rPr lang="en-US" dirty="0" smtClean="0"/>
              <a:t>indoor environments </a:t>
            </a:r>
            <a:r>
              <a:rPr lang="en-US" dirty="0"/>
              <a:t>occurs because the classifier is trained </a:t>
            </a:r>
            <a:r>
              <a:rPr lang="en-US" dirty="0" smtClean="0"/>
              <a:t>with the </a:t>
            </a:r>
            <a:r>
              <a:rPr lang="en-US" dirty="0"/>
              <a:t>average case background noise.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PERFORMANCE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4762" t="17524" r="6667" b="42095"/>
          <a:stretch>
            <a:fillRect/>
          </a:stretch>
        </p:blipFill>
        <p:spPr bwMode="auto">
          <a:xfrm>
            <a:off x="228600" y="3540802"/>
            <a:ext cx="8763001" cy="308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79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Impact of Duty </a:t>
            </a:r>
            <a:r>
              <a:rPr lang="en-US" b="1" dirty="0" smtClean="0"/>
              <a:t>Cycle</a:t>
            </a:r>
          </a:p>
          <a:p>
            <a:r>
              <a:rPr lang="en-US" dirty="0"/>
              <a:t>Applying a sleep scheduling strategy to the sensing </a:t>
            </a:r>
            <a:r>
              <a:rPr lang="en-US" dirty="0" smtClean="0"/>
              <a:t>routine </a:t>
            </a:r>
            <a:r>
              <a:rPr lang="en-US" dirty="0"/>
              <a:t>is needed in order to increase the battery </a:t>
            </a:r>
            <a:r>
              <a:rPr lang="en-US" dirty="0" smtClean="0"/>
              <a:t>lifetime </a:t>
            </a:r>
            <a:r>
              <a:rPr lang="en-US" dirty="0"/>
              <a:t>with a ten minute inter-sample </a:t>
            </a:r>
            <a:r>
              <a:rPr lang="en-US" dirty="0" smtClean="0"/>
              <a:t>time</a:t>
            </a:r>
          </a:p>
          <a:p>
            <a:r>
              <a:rPr lang="en-US" dirty="0"/>
              <a:t>this has </a:t>
            </a:r>
            <a:r>
              <a:rPr lang="en-US" dirty="0" smtClean="0"/>
              <a:t>a negative </a:t>
            </a:r>
            <a:r>
              <a:rPr lang="en-US" dirty="0"/>
              <a:t>impact on the performance of the classifiers, </a:t>
            </a:r>
            <a:r>
              <a:rPr lang="en-US" dirty="0" smtClean="0"/>
              <a:t>particularly </a:t>
            </a:r>
            <a:r>
              <a:rPr lang="en-US" dirty="0"/>
              <a:t>in detecting short-term (i.e., duration) events </a:t>
            </a:r>
            <a:r>
              <a:rPr lang="en-US" dirty="0" smtClean="0"/>
              <a:t>that occur </a:t>
            </a:r>
            <a:r>
              <a:rPr lang="en-US" dirty="0"/>
              <a:t>between samples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PERFORMANCE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5714" t="22857" r="19524" b="51238"/>
          <a:stretch>
            <a:fillRect/>
          </a:stretch>
        </p:blipFill>
        <p:spPr bwMode="auto">
          <a:xfrm>
            <a:off x="394447" y="4724400"/>
            <a:ext cx="844475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305800" cy="2971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To investigate the </a:t>
            </a:r>
            <a:r>
              <a:rPr lang="en-US" dirty="0" smtClean="0"/>
              <a:t>impact of </a:t>
            </a:r>
            <a:r>
              <a:rPr lang="en-US" dirty="0"/>
              <a:t>duty cycling on conversation classification, </a:t>
            </a:r>
            <a:r>
              <a:rPr lang="en-US" dirty="0" smtClean="0"/>
              <a:t>an experiment was setup with </a:t>
            </a:r>
            <a:r>
              <a:rPr lang="en-US" dirty="0"/>
              <a:t>eight users that periodically </a:t>
            </a:r>
            <a:r>
              <a:rPr lang="en-US" dirty="0" smtClean="0"/>
              <a:t>reprogrammed their </a:t>
            </a:r>
            <a:r>
              <a:rPr lang="en-US" dirty="0"/>
              <a:t>phones with different duty cycles while keeping a </a:t>
            </a:r>
            <a:r>
              <a:rPr lang="en-US" dirty="0" smtClean="0"/>
              <a:t>diary</a:t>
            </a:r>
          </a:p>
          <a:p>
            <a:r>
              <a:rPr lang="en-US" dirty="0" smtClean="0"/>
              <a:t>The </a:t>
            </a:r>
            <a:r>
              <a:rPr lang="en-US" dirty="0"/>
              <a:t>performance of the phone’s </a:t>
            </a:r>
            <a:r>
              <a:rPr lang="en-US" dirty="0" smtClean="0"/>
              <a:t>conversation </a:t>
            </a:r>
            <a:r>
              <a:rPr lang="en-US" dirty="0"/>
              <a:t>classifier as the microphone sensing duty cycle varies.</a:t>
            </a:r>
          </a:p>
          <a:p>
            <a:r>
              <a:rPr lang="en-US" dirty="0"/>
              <a:t>Each value represents the average of five trials.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little benefit in adopting a sleeping time </a:t>
            </a:r>
            <a:r>
              <a:rPr lang="en-US" dirty="0" smtClean="0"/>
              <a:t>smaller than </a:t>
            </a:r>
            <a:r>
              <a:rPr lang="en-US" dirty="0"/>
              <a:t>10 seconds. </a:t>
            </a:r>
            <a:endParaRPr lang="en-US" dirty="0" smtClean="0"/>
          </a:p>
          <a:p>
            <a:r>
              <a:rPr lang="en-US" dirty="0" smtClean="0"/>
              <a:t>Longer </a:t>
            </a:r>
            <a:r>
              <a:rPr lang="en-US" dirty="0"/>
              <a:t>duty cycles impact </a:t>
            </a:r>
            <a:r>
              <a:rPr lang="en-US" dirty="0" smtClean="0"/>
              <a:t>performance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Only </a:t>
            </a:r>
            <a:r>
              <a:rPr lang="en-US" dirty="0"/>
              <a:t>a 40% accuracy using the </a:t>
            </a:r>
            <a:r>
              <a:rPr lang="en-US" dirty="0" smtClean="0"/>
              <a:t>conversation </a:t>
            </a:r>
            <a:r>
              <a:rPr lang="en-US" dirty="0"/>
              <a:t>classification for a 60 second duty-cycle, which </a:t>
            </a:r>
            <a:r>
              <a:rPr lang="en-US" dirty="0" smtClean="0"/>
              <a:t>is the </a:t>
            </a:r>
            <a:r>
              <a:rPr lang="en-US" dirty="0"/>
              <a:t>longest </a:t>
            </a:r>
            <a:r>
              <a:rPr lang="en-US" dirty="0" smtClean="0"/>
              <a:t>duty-cycle </a:t>
            </a:r>
            <a:r>
              <a:rPr lang="en-US" dirty="0"/>
              <a:t>considered experimentally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PERFORMANCE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5569" t="17524" r="6667" b="42095"/>
          <a:stretch>
            <a:fillRect/>
          </a:stretch>
        </p:blipFill>
        <p:spPr bwMode="auto">
          <a:xfrm>
            <a:off x="1524000" y="1447800"/>
            <a:ext cx="571500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419600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/>
              <a:t>Power </a:t>
            </a:r>
            <a:r>
              <a:rPr lang="en-US" b="1" dirty="0" smtClean="0"/>
              <a:t>Benchmarks</a:t>
            </a:r>
          </a:p>
          <a:p>
            <a:r>
              <a:rPr lang="en-US" dirty="0"/>
              <a:t>Power measurements of </a:t>
            </a:r>
            <a:r>
              <a:rPr lang="en-US" dirty="0" err="1"/>
              <a:t>CenceMe</a:t>
            </a:r>
            <a:r>
              <a:rPr lang="en-US" dirty="0"/>
              <a:t> are made using the </a:t>
            </a:r>
            <a:r>
              <a:rPr lang="en-US" dirty="0" smtClean="0"/>
              <a:t>Nokia Energy </a:t>
            </a:r>
            <a:r>
              <a:rPr lang="en-US" dirty="0"/>
              <a:t>Profiler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 measuring </a:t>
            </a:r>
            <a:r>
              <a:rPr lang="en-US" dirty="0"/>
              <a:t>battery </a:t>
            </a:r>
            <a:r>
              <a:rPr lang="en-US" dirty="0" smtClean="0"/>
              <a:t>voltage, current</a:t>
            </a:r>
            <a:r>
              <a:rPr lang="en-US" dirty="0"/>
              <a:t>, and temperature </a:t>
            </a:r>
            <a:r>
              <a:rPr lang="en-US" dirty="0" smtClean="0"/>
              <a:t>approximately </a:t>
            </a:r>
            <a:r>
              <a:rPr lang="en-US" dirty="0"/>
              <a:t>every third of a </a:t>
            </a:r>
            <a:r>
              <a:rPr lang="en-US" dirty="0" smtClean="0"/>
              <a:t>second</a:t>
            </a:r>
            <a:endParaRPr lang="en-US" dirty="0"/>
          </a:p>
          <a:p>
            <a:r>
              <a:rPr lang="en-US" dirty="0"/>
              <a:t>Bluetooth proximity </a:t>
            </a:r>
            <a:r>
              <a:rPr lang="en-US" dirty="0" smtClean="0"/>
              <a:t>detection requires </a:t>
            </a:r>
            <a:r>
              <a:rPr lang="en-US" dirty="0"/>
              <a:t>a 120 second scan period to capture </a:t>
            </a:r>
            <a:r>
              <a:rPr lang="en-US" dirty="0" smtClean="0"/>
              <a:t>neighboring MAC </a:t>
            </a:r>
            <a:r>
              <a:rPr lang="en-US" dirty="0"/>
              <a:t>addresses due to the cache flushing limitations of </a:t>
            </a:r>
            <a:r>
              <a:rPr lang="en-US" dirty="0" smtClean="0"/>
              <a:t>the Bluetooth </a:t>
            </a:r>
            <a:r>
              <a:rPr lang="en-US" dirty="0"/>
              <a:t>API in JME. </a:t>
            </a:r>
            <a:endParaRPr lang="en-US" dirty="0" smtClean="0"/>
          </a:p>
          <a:p>
            <a:r>
              <a:rPr lang="en-US" dirty="0" smtClean="0"/>
              <a:t>GPS </a:t>
            </a:r>
            <a:r>
              <a:rPr lang="en-US" dirty="0"/>
              <a:t>location detection is </a:t>
            </a:r>
            <a:r>
              <a:rPr lang="en-US" dirty="0" smtClean="0"/>
              <a:t>inherently power </a:t>
            </a:r>
            <a:r>
              <a:rPr lang="en-US" dirty="0"/>
              <a:t>hungry and takes time to </a:t>
            </a:r>
            <a:r>
              <a:rPr lang="en-US" dirty="0" err="1"/>
              <a:t>acquire“a</a:t>
            </a:r>
            <a:r>
              <a:rPr lang="en-US" dirty="0"/>
              <a:t> </a:t>
            </a:r>
            <a:r>
              <a:rPr lang="en-US" dirty="0" err="1"/>
              <a:t>lock”when</a:t>
            </a:r>
            <a:r>
              <a:rPr lang="en-US" dirty="0"/>
              <a:t> </a:t>
            </a:r>
            <a:r>
              <a:rPr lang="en-US" dirty="0" smtClean="0"/>
              <a:t>turned on.</a:t>
            </a:r>
          </a:p>
          <a:p>
            <a:r>
              <a:rPr lang="en-US" dirty="0" err="1"/>
              <a:t>CenceMe</a:t>
            </a:r>
            <a:r>
              <a:rPr lang="en-US" dirty="0"/>
              <a:t> allows 120 seconds for a lock to be </a:t>
            </a:r>
            <a:r>
              <a:rPr lang="en-US" dirty="0" smtClean="0"/>
              <a:t>acquired and </a:t>
            </a:r>
            <a:r>
              <a:rPr lang="en-US" dirty="0"/>
              <a:t>then the N95 keeps the GPS activated for another </a:t>
            </a:r>
            <a:r>
              <a:rPr lang="en-US" dirty="0" smtClean="0"/>
              <a:t>30 seconds 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PERFORMANCE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51905" t="13714" r="15238" b="46881"/>
          <a:stretch>
            <a:fillRect/>
          </a:stretch>
        </p:blipFill>
        <p:spPr bwMode="auto">
          <a:xfrm>
            <a:off x="4419600" y="1828800"/>
            <a:ext cx="457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highest </a:t>
            </a:r>
            <a:r>
              <a:rPr lang="en-US" dirty="0" smtClean="0"/>
              <a:t>spikes shown </a:t>
            </a:r>
            <a:r>
              <a:rPr lang="en-US" dirty="0"/>
              <a:t>on the plot are due to the upload of data which </a:t>
            </a:r>
            <a:r>
              <a:rPr lang="en-US" dirty="0" smtClean="0"/>
              <a:t>uses the </a:t>
            </a:r>
            <a:r>
              <a:rPr lang="en-US" dirty="0"/>
              <a:t>cellular radio.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next highest spikes are due to </a:t>
            </a:r>
            <a:r>
              <a:rPr lang="en-US" dirty="0" smtClean="0"/>
              <a:t>sampling </a:t>
            </a:r>
            <a:r>
              <a:rPr lang="en-US" dirty="0"/>
              <a:t>of audio data.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period of several seconds </a:t>
            </a:r>
            <a:r>
              <a:rPr lang="en-US" dirty="0" smtClean="0"/>
              <a:t>following the </a:t>
            </a:r>
            <a:r>
              <a:rPr lang="en-US" dirty="0"/>
              <a:t>audio sample is where the audio classifier runs, using </a:t>
            </a:r>
            <a:r>
              <a:rPr lang="en-US" dirty="0" smtClean="0"/>
              <a:t>a relatively </a:t>
            </a:r>
            <a:r>
              <a:rPr lang="en-US" dirty="0"/>
              <a:t>high amount of energy to compute a DFT. </a:t>
            </a:r>
            <a:endParaRPr lang="en-US" dirty="0" smtClean="0"/>
          </a:p>
          <a:p>
            <a:r>
              <a:rPr lang="en-US" dirty="0" smtClean="0"/>
              <a:t>The accelerometer </a:t>
            </a:r>
            <a:r>
              <a:rPr lang="en-US" dirty="0"/>
              <a:t>sampling and activity classification are fast </a:t>
            </a:r>
            <a:r>
              <a:rPr lang="en-US" dirty="0" smtClean="0"/>
              <a:t>and use </a:t>
            </a:r>
            <a:r>
              <a:rPr lang="en-US" dirty="0"/>
              <a:t>little power.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PERFORMANCE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centered social app</a:t>
            </a:r>
          </a:p>
          <a:p>
            <a:r>
              <a:rPr lang="en-US" dirty="0" smtClean="0"/>
              <a:t>Two critical questions</a:t>
            </a:r>
          </a:p>
          <a:p>
            <a:pPr lvl="1"/>
            <a:r>
              <a:rPr lang="en-US" dirty="0" smtClean="0"/>
              <a:t>Where are you</a:t>
            </a:r>
          </a:p>
          <a:p>
            <a:pPr lvl="1"/>
            <a:r>
              <a:rPr lang="en-US" dirty="0" smtClean="0"/>
              <a:t>What are you doing</a:t>
            </a:r>
          </a:p>
          <a:p>
            <a:r>
              <a:rPr lang="en-US" dirty="0" smtClean="0"/>
              <a:t>Use existing hardware (Mobile Phone’s like </a:t>
            </a:r>
            <a:r>
              <a:rPr lang="en-US" dirty="0" err="1" smtClean="0"/>
              <a:t>iPhone</a:t>
            </a:r>
            <a:r>
              <a:rPr lang="en-US" dirty="0" smtClean="0"/>
              <a:t>, Nokia  N95 etc.)</a:t>
            </a:r>
          </a:p>
          <a:p>
            <a:r>
              <a:rPr lang="en-US" dirty="0" smtClean="0"/>
              <a:t>social networking website integration (</a:t>
            </a:r>
            <a:r>
              <a:rPr lang="en-US" dirty="0" err="1" smtClean="0"/>
              <a:t>Facebook</a:t>
            </a:r>
            <a:r>
              <a:rPr lang="en-US" dirty="0" smtClean="0"/>
              <a:t>, twitter)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800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Energy </a:t>
            </a:r>
            <a:r>
              <a:rPr lang="en-US" dirty="0"/>
              <a:t>consumption measured </a:t>
            </a:r>
            <a:r>
              <a:rPr lang="en-US" dirty="0" smtClean="0"/>
              <a:t>with the </a:t>
            </a:r>
            <a:r>
              <a:rPr lang="en-US" dirty="0"/>
              <a:t>profiler for sampling intervals ranging from 10 </a:t>
            </a:r>
            <a:r>
              <a:rPr lang="en-US" dirty="0" smtClean="0"/>
              <a:t>seconds to </a:t>
            </a:r>
            <a:r>
              <a:rPr lang="en-US" dirty="0"/>
              <a:t>60 seconds with power in Watts on the vertical axis. </a:t>
            </a:r>
            <a:endParaRPr lang="en-US" dirty="0" smtClean="0"/>
          </a:p>
          <a:p>
            <a:r>
              <a:rPr lang="en-US" dirty="0" smtClean="0"/>
              <a:t>The second </a:t>
            </a:r>
            <a:r>
              <a:rPr lang="en-US" dirty="0"/>
              <a:t>line and axis in the graph shows the latency in </a:t>
            </a:r>
            <a:r>
              <a:rPr lang="en-US" dirty="0" smtClean="0"/>
              <a:t>getting the </a:t>
            </a:r>
            <a:r>
              <a:rPr lang="en-US" dirty="0"/>
              <a:t>facts to the backend as a function of the sample </a:t>
            </a:r>
            <a:r>
              <a:rPr lang="en-US" dirty="0" smtClean="0"/>
              <a:t>interval </a:t>
            </a:r>
            <a:r>
              <a:rPr lang="en-US" dirty="0"/>
              <a:t>including the sample interval itself, classifier latency, </a:t>
            </a:r>
            <a:r>
              <a:rPr lang="en-US" dirty="0" smtClean="0"/>
              <a:t>and network </a:t>
            </a:r>
            <a:r>
              <a:rPr lang="en-US" dirty="0"/>
              <a:t>delay.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audio classifier latency is actually a </a:t>
            </a:r>
            <a:r>
              <a:rPr lang="en-US" dirty="0" smtClean="0"/>
              <a:t>multiple </a:t>
            </a:r>
            <a:r>
              <a:rPr lang="en-US" dirty="0"/>
              <a:t>of three times the values on this line since the </a:t>
            </a:r>
            <a:r>
              <a:rPr lang="en-US" dirty="0" smtClean="0"/>
              <a:t>classifier needs </a:t>
            </a:r>
            <a:r>
              <a:rPr lang="en-US" dirty="0"/>
              <a:t>at least three facts from the phone in order to </a:t>
            </a:r>
            <a:r>
              <a:rPr lang="en-US" dirty="0" smtClean="0"/>
              <a:t>detect conversation </a:t>
            </a:r>
            <a:r>
              <a:rPr lang="en-US" dirty="0"/>
              <a:t>and social setting.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horizontal axis </a:t>
            </a:r>
            <a:r>
              <a:rPr lang="en-US" dirty="0" smtClean="0"/>
              <a:t>shows the </a:t>
            </a:r>
            <a:r>
              <a:rPr lang="en-US" dirty="0"/>
              <a:t>sampling interval for the accelerometer and audio</a:t>
            </a:r>
            <a:r>
              <a:rPr lang="en-US" dirty="0" smtClean="0"/>
              <a:t>.</a:t>
            </a:r>
          </a:p>
          <a:p>
            <a:r>
              <a:rPr lang="en-US" dirty="0"/>
              <a:t>proximity and GPS sensors are sampled at ten times the </a:t>
            </a:r>
            <a:r>
              <a:rPr lang="en-US" dirty="0" smtClean="0"/>
              <a:t>x-axis </a:t>
            </a:r>
            <a:r>
              <a:rPr lang="en-US" dirty="0"/>
              <a:t>value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PERFORMANCE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51905" t="52024" r="15238" b="8571"/>
          <a:stretch>
            <a:fillRect/>
          </a:stretch>
        </p:blipFill>
        <p:spPr bwMode="auto">
          <a:xfrm>
            <a:off x="4953000" y="1371600"/>
            <a:ext cx="4038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combination of the two lines show the tradeoff </a:t>
            </a:r>
            <a:r>
              <a:rPr lang="en-US" dirty="0" smtClean="0"/>
              <a:t>between </a:t>
            </a:r>
            <a:r>
              <a:rPr lang="en-US" dirty="0"/>
              <a:t>energy use and data latency for any particular </a:t>
            </a:r>
            <a:r>
              <a:rPr lang="en-US" dirty="0" smtClean="0"/>
              <a:t>sampling </a:t>
            </a:r>
            <a:r>
              <a:rPr lang="en-US" dirty="0"/>
              <a:t>interval.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no optimal sampling interval </a:t>
            </a:r>
            <a:r>
              <a:rPr lang="en-US" dirty="0" smtClean="0"/>
              <a:t>since users </a:t>
            </a:r>
            <a:r>
              <a:rPr lang="en-US" dirty="0"/>
              <a:t>will have different requirements at different times</a:t>
            </a:r>
            <a:r>
              <a:rPr lang="en-US" dirty="0" smtClean="0"/>
              <a:t>.</a:t>
            </a:r>
          </a:p>
          <a:p>
            <a:r>
              <a:rPr lang="en-US" dirty="0"/>
              <a:t>Overall battery lifetime running the entire </a:t>
            </a:r>
            <a:r>
              <a:rPr lang="en-US" dirty="0" err="1"/>
              <a:t>CenceMe</a:t>
            </a:r>
            <a:r>
              <a:rPr lang="en-US" dirty="0"/>
              <a:t> </a:t>
            </a:r>
            <a:r>
              <a:rPr lang="en-US" dirty="0" smtClean="0"/>
              <a:t>software </a:t>
            </a:r>
            <a:r>
              <a:rPr lang="en-US" dirty="0"/>
              <a:t>suite on a fully charged N95 is measured five times </a:t>
            </a:r>
            <a:r>
              <a:rPr lang="en-US" dirty="0" smtClean="0"/>
              <a:t>by running </a:t>
            </a:r>
            <a:r>
              <a:rPr lang="en-US" dirty="0"/>
              <a:t>the battery to depletion under normal use </a:t>
            </a:r>
            <a:r>
              <a:rPr lang="en-US" dirty="0" smtClean="0"/>
              <a:t>conditions </a:t>
            </a:r>
            <a:r>
              <a:rPr lang="en-US" dirty="0"/>
              <a:t>while using no other applications on the phone. </a:t>
            </a:r>
            <a:endParaRPr lang="en-US" dirty="0" smtClean="0"/>
          </a:p>
          <a:p>
            <a:r>
              <a:rPr lang="en-US" dirty="0" smtClean="0"/>
              <a:t>This results </a:t>
            </a:r>
            <a:r>
              <a:rPr lang="en-US" dirty="0"/>
              <a:t>in 6.22 +/- 0.59 hours of usage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PERFORMANCE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7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 also carried out benchmark experiments to </a:t>
            </a:r>
            <a:r>
              <a:rPr lang="en-US" dirty="0" smtClean="0"/>
              <a:t>quantify the </a:t>
            </a:r>
            <a:r>
              <a:rPr lang="en-US" dirty="0"/>
              <a:t>RAM and CPU usage of the </a:t>
            </a:r>
            <a:r>
              <a:rPr lang="en-US" dirty="0" err="1"/>
              <a:t>CenceMe</a:t>
            </a:r>
            <a:r>
              <a:rPr lang="en-US" dirty="0"/>
              <a:t> software </a:t>
            </a:r>
            <a:r>
              <a:rPr lang="en-US" dirty="0" smtClean="0"/>
              <a:t>running on </a:t>
            </a:r>
            <a:r>
              <a:rPr lang="en-US" dirty="0"/>
              <a:t>the N95 using the Nokia Energy Profiler tool</a:t>
            </a:r>
            <a:r>
              <a:rPr lang="en-US" dirty="0" smtClean="0"/>
              <a:t>.</a:t>
            </a:r>
          </a:p>
          <a:p>
            <a:r>
              <a:rPr lang="en-US" dirty="0"/>
              <a:t>audio sampling and feature vector extraction </a:t>
            </a:r>
            <a:r>
              <a:rPr lang="en-US" dirty="0" smtClean="0"/>
              <a:t>require </a:t>
            </a:r>
            <a:r>
              <a:rPr lang="en-US" dirty="0"/>
              <a:t>more computation than the other components. </a:t>
            </a:r>
            <a:endParaRPr lang="en-US" dirty="0" smtClean="0"/>
          </a:p>
          <a:p>
            <a:r>
              <a:rPr lang="en-US" dirty="0" smtClean="0"/>
              <a:t>memory </a:t>
            </a:r>
            <a:r>
              <a:rPr lang="en-US" dirty="0"/>
              <a:t>foot print does not grow much as components </a:t>
            </a:r>
            <a:r>
              <a:rPr lang="en-US" dirty="0" smtClean="0"/>
              <a:t>are added</a:t>
            </a:r>
            <a:r>
              <a:rPr lang="en-US" dirty="0"/>
              <a:t>. Together </a:t>
            </a:r>
            <a:r>
              <a:rPr lang="en-US" dirty="0" err="1"/>
              <a:t>CenceMe</a:t>
            </a:r>
            <a:r>
              <a:rPr lang="en-US" dirty="0"/>
              <a:t> and </a:t>
            </a:r>
            <a:r>
              <a:rPr lang="en-US" dirty="0" err="1"/>
              <a:t>ClickStatus</a:t>
            </a:r>
            <a:r>
              <a:rPr lang="en-US" dirty="0"/>
              <a:t> occupy </a:t>
            </a:r>
            <a:r>
              <a:rPr lang="en-US" dirty="0" smtClean="0"/>
              <a:t>5.48MB of </a:t>
            </a:r>
            <a:r>
              <a:rPr lang="en-US" dirty="0"/>
              <a:t>RAM.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and CPU Benchmarks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18095" t="15238" r="17143" b="48952"/>
          <a:stretch>
            <a:fillRect/>
          </a:stretch>
        </p:blipFill>
        <p:spPr bwMode="auto">
          <a:xfrm>
            <a:off x="228600" y="3703544"/>
            <a:ext cx="8686800" cy="300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experiment conducted </a:t>
            </a:r>
            <a:r>
              <a:rPr lang="en-US" dirty="0" smtClean="0"/>
              <a:t>over a </a:t>
            </a:r>
            <a:r>
              <a:rPr lang="en-US" dirty="0"/>
              <a:t>three week period involved 22 people. </a:t>
            </a:r>
            <a:endParaRPr lang="en-US" dirty="0" smtClean="0"/>
          </a:p>
          <a:p>
            <a:r>
              <a:rPr lang="en-US" dirty="0" smtClean="0"/>
              <a:t>Participants were each </a:t>
            </a:r>
            <a:r>
              <a:rPr lang="en-US" dirty="0"/>
              <a:t>given a Nokia N95 with the </a:t>
            </a:r>
            <a:r>
              <a:rPr lang="en-US" dirty="0" err="1"/>
              <a:t>CenceMe</a:t>
            </a:r>
            <a:r>
              <a:rPr lang="en-US" dirty="0"/>
              <a:t> software (</a:t>
            </a:r>
            <a:r>
              <a:rPr lang="en-US" dirty="0" smtClean="0"/>
              <a:t>including </a:t>
            </a:r>
            <a:r>
              <a:rPr lang="en-US" dirty="0" err="1"/>
              <a:t>ClickStatus</a:t>
            </a:r>
            <a:r>
              <a:rPr lang="en-US" dirty="0"/>
              <a:t>) and a free voice/data plan. </a:t>
            </a:r>
            <a:endParaRPr lang="en-US" dirty="0" smtClean="0"/>
          </a:p>
          <a:p>
            <a:r>
              <a:rPr lang="en-US" dirty="0" smtClean="0"/>
              <a:t>Users </a:t>
            </a:r>
            <a:r>
              <a:rPr lang="en-US" dirty="0"/>
              <a:t>had </a:t>
            </a:r>
            <a:r>
              <a:rPr lang="en-US" dirty="0" smtClean="0"/>
              <a:t>server side </a:t>
            </a:r>
            <a:r>
              <a:rPr lang="en-US" dirty="0"/>
              <a:t>accounts and access to the </a:t>
            </a:r>
            <a:r>
              <a:rPr lang="en-US" dirty="0" err="1"/>
              <a:t>CenceMe</a:t>
            </a:r>
            <a:r>
              <a:rPr lang="en-US" dirty="0"/>
              <a:t> portal. </a:t>
            </a:r>
            <a:endParaRPr lang="en-US" dirty="0" smtClean="0"/>
          </a:p>
          <a:p>
            <a:r>
              <a:rPr lang="en-US" dirty="0" smtClean="0"/>
              <a:t>While some of </a:t>
            </a:r>
            <a:r>
              <a:rPr lang="en-US" dirty="0"/>
              <a:t>the users were friends we placed all users in the </a:t>
            </a:r>
            <a:r>
              <a:rPr lang="en-US" dirty="0" smtClean="0"/>
              <a:t>same buddy </a:t>
            </a:r>
            <a:r>
              <a:rPr lang="en-US" dirty="0"/>
              <a:t>list as a means to create some </a:t>
            </a:r>
            <a:r>
              <a:rPr lang="en-US" dirty="0" smtClean="0"/>
              <a:t>community</a:t>
            </a:r>
          </a:p>
          <a:p>
            <a:r>
              <a:rPr lang="en-US" dirty="0"/>
              <a:t>The pool of candidates picked within the population </a:t>
            </a:r>
            <a:r>
              <a:rPr lang="en-US" dirty="0" smtClean="0"/>
              <a:t>of students </a:t>
            </a:r>
            <a:r>
              <a:rPr lang="en-US" dirty="0"/>
              <a:t>and staff </a:t>
            </a:r>
            <a:r>
              <a:rPr lang="en-US" dirty="0" smtClean="0"/>
              <a:t>at Dartmouth </a:t>
            </a:r>
            <a:r>
              <a:rPr lang="en-US" dirty="0"/>
              <a:t>university was composed of 12 </a:t>
            </a:r>
            <a:r>
              <a:rPr lang="en-US" dirty="0" smtClean="0"/>
              <a:t>undergraduate </a:t>
            </a:r>
            <a:r>
              <a:rPr lang="en-US" dirty="0"/>
              <a:t>students, 1 research assistant, 1 staff </a:t>
            </a:r>
            <a:r>
              <a:rPr lang="en-US" dirty="0" smtClean="0"/>
              <a:t>engineer, 7 </a:t>
            </a:r>
            <a:r>
              <a:rPr lang="en-US" dirty="0"/>
              <a:t>graduate students, and 1 professor.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research </a:t>
            </a:r>
            <a:r>
              <a:rPr lang="en-US" dirty="0" smtClean="0"/>
              <a:t>assistant </a:t>
            </a:r>
            <a:r>
              <a:rPr lang="en-US" dirty="0"/>
              <a:t>and four undergraduates have little computer </a:t>
            </a:r>
            <a:r>
              <a:rPr lang="en-US" dirty="0" smtClean="0"/>
              <a:t>science background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Sixteen </a:t>
            </a:r>
            <a:r>
              <a:rPr lang="en-US" dirty="0"/>
              <a:t>participants are active </a:t>
            </a:r>
            <a:r>
              <a:rPr lang="en-US" dirty="0" err="1"/>
              <a:t>Facebook</a:t>
            </a:r>
            <a:r>
              <a:rPr lang="en-US" dirty="0"/>
              <a:t> users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STUDY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Almost all of the participants liked using </a:t>
            </a:r>
            <a:r>
              <a:rPr lang="en-US" dirty="0" err="1"/>
              <a:t>CenceMe</a:t>
            </a:r>
            <a:r>
              <a:rPr lang="en-US" dirty="0"/>
              <a:t> </a:t>
            </a:r>
            <a:r>
              <a:rPr lang="en-US" dirty="0" smtClean="0"/>
              <a:t>and its </a:t>
            </a:r>
            <a:r>
              <a:rPr lang="en-US" dirty="0"/>
              <a:t>features. </a:t>
            </a:r>
            <a:endParaRPr lang="en-US" dirty="0" smtClean="0"/>
          </a:p>
          <a:p>
            <a:pPr lvl="1"/>
            <a:r>
              <a:rPr lang="en-US" dirty="0" smtClean="0"/>
              <a:t>One </a:t>
            </a:r>
            <a:r>
              <a:rPr lang="en-US" dirty="0"/>
              <a:t>user wrote: “it’s a new way to be </a:t>
            </a:r>
            <a:r>
              <a:rPr lang="en-US" dirty="0" smtClean="0"/>
              <a:t>part of </a:t>
            </a:r>
            <a:r>
              <a:rPr lang="en-US" dirty="0"/>
              <a:t>a social network”.</a:t>
            </a:r>
          </a:p>
          <a:p>
            <a:r>
              <a:rPr lang="en-US" dirty="0" err="1" smtClean="0"/>
              <a:t>Facebook</a:t>
            </a:r>
            <a:r>
              <a:rPr lang="en-US" dirty="0" smtClean="0"/>
              <a:t> </a:t>
            </a:r>
            <a:r>
              <a:rPr lang="en-US" dirty="0"/>
              <a:t>users are particularly active in terms of </a:t>
            </a:r>
            <a:r>
              <a:rPr lang="en-US" dirty="0" smtClean="0"/>
              <a:t>willingness </a:t>
            </a:r>
            <a:r>
              <a:rPr lang="en-US" dirty="0"/>
              <a:t>to share detailed status and presence </a:t>
            </a:r>
            <a:r>
              <a:rPr lang="en-US" dirty="0" smtClean="0"/>
              <a:t>information </a:t>
            </a:r>
            <a:r>
              <a:rPr lang="en-US" dirty="0"/>
              <a:t>with their friends.</a:t>
            </a:r>
          </a:p>
          <a:p>
            <a:r>
              <a:rPr lang="en-US" dirty="0" smtClean="0"/>
              <a:t>Privacy </a:t>
            </a:r>
            <a:r>
              <a:rPr lang="en-US" dirty="0"/>
              <a:t>could be a concern but users are fine with </a:t>
            </a:r>
            <a:r>
              <a:rPr lang="en-US" dirty="0" smtClean="0"/>
              <a:t>sharing </a:t>
            </a:r>
            <a:r>
              <a:rPr lang="en-US" dirty="0"/>
              <a:t>their presence status as long as they have the </a:t>
            </a:r>
            <a:r>
              <a:rPr lang="en-US" dirty="0" smtClean="0"/>
              <a:t>means to </a:t>
            </a:r>
            <a:r>
              <a:rPr lang="en-US" dirty="0"/>
              <a:t>easily and efficiently control their privacy settings.</a:t>
            </a:r>
          </a:p>
          <a:p>
            <a:r>
              <a:rPr lang="en-US" dirty="0" err="1" smtClean="0"/>
              <a:t>CenceMe</a:t>
            </a:r>
            <a:r>
              <a:rPr lang="en-US" dirty="0" smtClean="0"/>
              <a:t> </a:t>
            </a:r>
            <a:r>
              <a:rPr lang="en-US" dirty="0"/>
              <a:t>stimulates curiosity among users. Users </a:t>
            </a:r>
            <a:r>
              <a:rPr lang="en-US" dirty="0" smtClean="0"/>
              <a:t>want to </a:t>
            </a:r>
            <a:r>
              <a:rPr lang="en-US" dirty="0"/>
              <a:t>know what other people are doing while on </a:t>
            </a:r>
            <a:r>
              <a:rPr lang="en-US" dirty="0" smtClean="0"/>
              <a:t>the move</a:t>
            </a:r>
            <a:r>
              <a:rPr lang="en-US" dirty="0"/>
              <a:t>.</a:t>
            </a:r>
          </a:p>
          <a:p>
            <a:r>
              <a:rPr lang="en-US" dirty="0" err="1" smtClean="0"/>
              <a:t>CenceMe</a:t>
            </a:r>
            <a:r>
              <a:rPr lang="en-US" dirty="0" smtClean="0"/>
              <a:t> </a:t>
            </a:r>
            <a:r>
              <a:rPr lang="en-US" dirty="0"/>
              <a:t>can aid people in learning their own </a:t>
            </a:r>
            <a:r>
              <a:rPr lang="en-US" dirty="0" smtClean="0"/>
              <a:t>activity patterns </a:t>
            </a:r>
            <a:r>
              <a:rPr lang="en-US" dirty="0"/>
              <a:t>and </a:t>
            </a:r>
            <a:r>
              <a:rPr lang="en-US" dirty="0" smtClean="0"/>
              <a:t>social </a:t>
            </a:r>
            <a:r>
              <a:rPr lang="en-US" dirty="0"/>
              <a:t>status.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590800"/>
          </a:xfrm>
        </p:spPr>
        <p:txBody>
          <a:bodyPr>
            <a:normAutofit fontScale="92500"/>
          </a:bodyPr>
          <a:lstStyle/>
          <a:p>
            <a:r>
              <a:rPr lang="en-US" dirty="0"/>
              <a:t>A new way to connect people. Almost all the </a:t>
            </a:r>
            <a:r>
              <a:rPr lang="en-US" dirty="0" smtClean="0"/>
              <a:t>participants </a:t>
            </a:r>
            <a:r>
              <a:rPr lang="en-US" dirty="0"/>
              <a:t>find the idea of providing and viewing detailed </a:t>
            </a:r>
            <a:r>
              <a:rPr lang="en-US" dirty="0" smtClean="0"/>
              <a:t>information </a:t>
            </a:r>
            <a:r>
              <a:rPr lang="en-US" dirty="0"/>
              <a:t>about people they are close to compelling, </a:t>
            </a:r>
            <a:r>
              <a:rPr lang="en-US" dirty="0" smtClean="0"/>
              <a:t>useful, and </a:t>
            </a:r>
            <a:r>
              <a:rPr lang="en-US" dirty="0"/>
              <a:t>fun</a:t>
            </a:r>
            <a:r>
              <a:rPr lang="en-US" dirty="0" smtClean="0"/>
              <a:t>.</a:t>
            </a:r>
          </a:p>
          <a:p>
            <a:r>
              <a:rPr lang="en-US" dirty="0" smtClean="0"/>
              <a:t>Potential </a:t>
            </a:r>
            <a:r>
              <a:rPr lang="en-US" dirty="0" err="1"/>
              <a:t>CenceMe</a:t>
            </a:r>
            <a:r>
              <a:rPr lang="en-US" dirty="0"/>
              <a:t> </a:t>
            </a:r>
            <a:r>
              <a:rPr lang="en-US" dirty="0" smtClean="0"/>
              <a:t>demographic - </a:t>
            </a:r>
            <a:r>
              <a:rPr lang="en-US" dirty="0"/>
              <a:t>Few participants (4 out </a:t>
            </a:r>
            <a:r>
              <a:rPr lang="en-US" dirty="0" smtClean="0"/>
              <a:t>of 22</a:t>
            </a:r>
            <a:r>
              <a:rPr lang="en-US" dirty="0"/>
              <a:t>) disabled the random photo for the entire </a:t>
            </a:r>
            <a:r>
              <a:rPr lang="en-US" dirty="0" smtClean="0"/>
              <a:t>duration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1905" t="29714" r="10476" b="33714"/>
          <a:stretch>
            <a:fillRect/>
          </a:stretch>
        </p:blipFill>
        <p:spPr bwMode="auto">
          <a:xfrm>
            <a:off x="152400" y="1524000"/>
            <a:ext cx="87979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 about yourself and your friends. 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CenceMe</a:t>
            </a:r>
            <a:r>
              <a:rPr lang="en-US" dirty="0" smtClean="0"/>
              <a:t> made </a:t>
            </a:r>
            <a:r>
              <a:rPr lang="en-US" dirty="0"/>
              <a:t>me realize I’m lazier than I thought and </a:t>
            </a:r>
            <a:r>
              <a:rPr lang="en-US" dirty="0" smtClean="0"/>
              <a:t>encouraged me </a:t>
            </a:r>
            <a:r>
              <a:rPr lang="en-US" dirty="0"/>
              <a:t>to exercise a bit more</a:t>
            </a:r>
            <a:r>
              <a:rPr lang="en-US" dirty="0" smtClean="0"/>
              <a:t>”.</a:t>
            </a:r>
          </a:p>
          <a:p>
            <a:r>
              <a:rPr lang="en-US" dirty="0"/>
              <a:t>My friends always with me.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study </a:t>
            </a:r>
            <a:r>
              <a:rPr lang="en-US" dirty="0" smtClean="0"/>
              <a:t>highlights that </a:t>
            </a:r>
            <a:r>
              <a:rPr lang="en-US" dirty="0"/>
              <a:t>the participants enjoyed retrieving their friends’ </a:t>
            </a:r>
            <a:r>
              <a:rPr lang="en-US" dirty="0" smtClean="0"/>
              <a:t>presence </a:t>
            </a:r>
            <a:r>
              <a:rPr lang="en-US" dirty="0"/>
              <a:t>on the mobile phone with </a:t>
            </a:r>
            <a:r>
              <a:rPr lang="en-US" dirty="0" err="1"/>
              <a:t>ClickStatus</a:t>
            </a:r>
            <a:r>
              <a:rPr lang="en-US" dirty="0"/>
              <a:t> in addition </a:t>
            </a:r>
            <a:r>
              <a:rPr lang="en-US" dirty="0" smtClean="0"/>
              <a:t>to checking </a:t>
            </a:r>
            <a:r>
              <a:rPr lang="en-US" dirty="0"/>
              <a:t>the portal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 average number of times per </a:t>
            </a:r>
            <a:r>
              <a:rPr lang="en-US" dirty="0" smtClean="0"/>
              <a:t>day they </a:t>
            </a:r>
            <a:r>
              <a:rPr lang="en-US" dirty="0"/>
              <a:t>checked presence was 4 ± 3 times, where 3 is the </a:t>
            </a:r>
            <a:r>
              <a:rPr lang="en-US" dirty="0" smtClean="0"/>
              <a:t>standard </a:t>
            </a:r>
            <a:r>
              <a:rPr lang="en-US" dirty="0"/>
              <a:t>deviation.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mplementation</a:t>
            </a:r>
            <a:r>
              <a:rPr lang="en-US" dirty="0"/>
              <a:t>, evaluation, and </a:t>
            </a:r>
            <a:r>
              <a:rPr lang="en-US" dirty="0" smtClean="0"/>
              <a:t>user experiences </a:t>
            </a:r>
            <a:r>
              <a:rPr lang="en-US" dirty="0"/>
              <a:t>of the </a:t>
            </a:r>
            <a:r>
              <a:rPr lang="en-US" dirty="0" err="1"/>
              <a:t>CenceMe</a:t>
            </a:r>
            <a:r>
              <a:rPr lang="en-US" dirty="0"/>
              <a:t> </a:t>
            </a:r>
            <a:r>
              <a:rPr lang="en-US" dirty="0" smtClean="0"/>
              <a:t>application</a:t>
            </a:r>
          </a:p>
          <a:p>
            <a:r>
              <a:rPr lang="en-US" dirty="0" smtClean="0"/>
              <a:t>one </a:t>
            </a:r>
            <a:r>
              <a:rPr lang="en-US" dirty="0"/>
              <a:t>of the first applications to automatically retrieve </a:t>
            </a:r>
            <a:r>
              <a:rPr lang="en-US" dirty="0" smtClean="0"/>
              <a:t>and publish </a:t>
            </a:r>
            <a:r>
              <a:rPr lang="en-US" dirty="0"/>
              <a:t>sensing presence to social networks using Nokia </a:t>
            </a:r>
            <a:r>
              <a:rPr lang="en-US" dirty="0" smtClean="0"/>
              <a:t>N95 mobile </a:t>
            </a:r>
            <a:r>
              <a:rPr lang="en-US" dirty="0"/>
              <a:t>phones.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number of important design decisions needed to </a:t>
            </a:r>
            <a:r>
              <a:rPr lang="en-US" dirty="0" smtClean="0"/>
              <a:t>resolve various </a:t>
            </a:r>
            <a:r>
              <a:rPr lang="en-US" dirty="0"/>
              <a:t>limitations that are present when trying to </a:t>
            </a:r>
            <a:r>
              <a:rPr lang="en-US" dirty="0" smtClean="0"/>
              <a:t>deploy an </a:t>
            </a:r>
            <a:r>
              <a:rPr lang="en-US" dirty="0"/>
              <a:t>always-on sensing application on a commercial </a:t>
            </a:r>
            <a:r>
              <a:rPr lang="en-US" dirty="0" smtClean="0"/>
              <a:t>mobile phone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dirty="0" smtClean="0"/>
              <a:t>onclusion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improved </a:t>
            </a:r>
            <a:r>
              <a:rPr lang="en-US" dirty="0" err="1"/>
              <a:t>CenceMe</a:t>
            </a:r>
            <a:r>
              <a:rPr lang="en-US" dirty="0"/>
              <a:t> software module on the </a:t>
            </a:r>
            <a:r>
              <a:rPr lang="en-US" dirty="0" smtClean="0"/>
              <a:t>phone that </a:t>
            </a:r>
            <a:r>
              <a:rPr lang="en-US" dirty="0"/>
              <a:t>prolongs the battery </a:t>
            </a:r>
            <a:r>
              <a:rPr lang="en-US" dirty="0" smtClean="0"/>
              <a:t>life (48 hrs)</a:t>
            </a:r>
          </a:p>
          <a:p>
            <a:r>
              <a:rPr lang="en-US" dirty="0"/>
              <a:t>An enhanced version of the portal to provide </a:t>
            </a:r>
            <a:r>
              <a:rPr lang="en-US" dirty="0" smtClean="0"/>
              <a:t>finer grained </a:t>
            </a:r>
            <a:r>
              <a:rPr lang="en-US" dirty="0"/>
              <a:t>privacy policy settings as well as an </a:t>
            </a:r>
            <a:r>
              <a:rPr lang="en-US" dirty="0" smtClean="0"/>
              <a:t>enhanced </a:t>
            </a:r>
            <a:r>
              <a:rPr lang="en-US" dirty="0" err="1" smtClean="0"/>
              <a:t>ClickStatus</a:t>
            </a:r>
            <a:r>
              <a:rPr lang="en-US" dirty="0" smtClean="0"/>
              <a:t> </a:t>
            </a:r>
            <a:r>
              <a:rPr lang="en-US" dirty="0"/>
              <a:t>user </a:t>
            </a:r>
            <a:r>
              <a:rPr lang="en-US" dirty="0" smtClean="0"/>
              <a:t>interface</a:t>
            </a:r>
          </a:p>
          <a:p>
            <a:r>
              <a:rPr lang="en-US" dirty="0"/>
              <a:t>A shorter classification time for primitives and </a:t>
            </a:r>
            <a:r>
              <a:rPr lang="en-US" dirty="0" smtClean="0"/>
              <a:t>facts because </a:t>
            </a:r>
            <a:r>
              <a:rPr lang="en-US" dirty="0"/>
              <a:t>many of the participants believe that real </a:t>
            </a:r>
            <a:r>
              <a:rPr lang="en-US" dirty="0" smtClean="0"/>
              <a:t>time access </a:t>
            </a:r>
            <a:r>
              <a:rPr lang="en-US" dirty="0"/>
              <a:t>to buddies’ sensing presence should be one </a:t>
            </a:r>
            <a:r>
              <a:rPr lang="en-US" dirty="0" smtClean="0"/>
              <a:t>of the </a:t>
            </a:r>
            <a:r>
              <a:rPr lang="en-US" dirty="0"/>
              <a:t>features of the system.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http://www.cs.dartmouth.edu/~sensorlab/people.html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://www.cs.dartmouth.edu/~</a:t>
            </a:r>
            <a:r>
              <a:rPr lang="en-US" dirty="0" smtClean="0">
                <a:hlinkClick r:id="rId2"/>
              </a:rPr>
              <a:t>sensorlab/research.html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www.youtube.com/watch?v=aAKplAaPAHE&amp;NR=1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Mobile Phone Limitations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None/>
            </a:pPr>
            <a:r>
              <a:rPr lang="en-US" dirty="0" smtClean="0"/>
              <a:t>1. OS Limitations</a:t>
            </a:r>
          </a:p>
          <a:p>
            <a:endParaRPr lang="en-US" dirty="0" smtClean="0"/>
          </a:p>
          <a:p>
            <a:r>
              <a:rPr lang="en-US" dirty="0" smtClean="0"/>
              <a:t>limited </a:t>
            </a:r>
            <a:r>
              <a:rPr lang="en-US" dirty="0" smtClean="0"/>
              <a:t>in terms of the programmability </a:t>
            </a:r>
            <a:r>
              <a:rPr lang="en-US" dirty="0" smtClean="0"/>
              <a:t>and resource </a:t>
            </a:r>
            <a:r>
              <a:rPr lang="en-US" dirty="0" smtClean="0"/>
              <a:t>usage control offered to </a:t>
            </a:r>
            <a:r>
              <a:rPr lang="en-US" dirty="0" smtClean="0"/>
              <a:t>the developer</a:t>
            </a:r>
          </a:p>
          <a:p>
            <a:r>
              <a:rPr lang="en-US" dirty="0" smtClean="0"/>
              <a:t>third </a:t>
            </a:r>
            <a:r>
              <a:rPr lang="en-US" dirty="0"/>
              <a:t>party </a:t>
            </a:r>
            <a:r>
              <a:rPr lang="en-US" dirty="0" smtClean="0"/>
              <a:t>applications running </a:t>
            </a:r>
            <a:r>
              <a:rPr lang="en-US" dirty="0"/>
              <a:t>on the phone may be denied resource requests </a:t>
            </a:r>
            <a:r>
              <a:rPr lang="en-US" dirty="0" smtClean="0"/>
              <a:t>and must </a:t>
            </a:r>
            <a:r>
              <a:rPr lang="en-US" dirty="0"/>
              <a:t>be designed to allow interruption at any time so </a:t>
            </a:r>
            <a:r>
              <a:rPr lang="en-US" dirty="0" smtClean="0"/>
              <a:t>as not </a:t>
            </a:r>
            <a:r>
              <a:rPr lang="en-US" dirty="0"/>
              <a:t>to disrupt regular operation of the phone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914400" lvl="1" indent="-514350">
              <a:buNone/>
            </a:pPr>
            <a:r>
              <a:rPr lang="en-US" dirty="0" smtClean="0"/>
              <a:t>2. API </a:t>
            </a:r>
            <a:r>
              <a:rPr lang="en-US" dirty="0" smtClean="0"/>
              <a:t>and Operational </a:t>
            </a:r>
            <a:r>
              <a:rPr lang="en-US" dirty="0" smtClean="0"/>
              <a:t>Limitations</a:t>
            </a:r>
          </a:p>
          <a:p>
            <a:pPr marL="914400" lvl="1" indent="-514350">
              <a:buNone/>
            </a:pPr>
            <a:endParaRPr lang="en-US" dirty="0" smtClean="0"/>
          </a:p>
          <a:p>
            <a:r>
              <a:rPr lang="en-US" dirty="0"/>
              <a:t>JME implements a reduced set of the Java </a:t>
            </a:r>
            <a:r>
              <a:rPr lang="en-US" dirty="0" smtClean="0"/>
              <a:t>Standard </a:t>
            </a:r>
            <a:r>
              <a:rPr lang="en-US" dirty="0"/>
              <a:t>Edition APIs for use on mobile phones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 err="1"/>
              <a:t>Symbian</a:t>
            </a:r>
            <a:r>
              <a:rPr lang="en-US" dirty="0"/>
              <a:t> OS and JME must be ported to each </a:t>
            </a:r>
            <a:r>
              <a:rPr lang="en-US" dirty="0" smtClean="0"/>
              <a:t>phone which </a:t>
            </a:r>
            <a:r>
              <a:rPr lang="en-US" dirty="0"/>
              <a:t>typically results in missing or malfunctioning </a:t>
            </a:r>
            <a:r>
              <a:rPr lang="en-US" dirty="0" smtClean="0"/>
              <a:t>APIs for </a:t>
            </a:r>
            <a:r>
              <a:rPr lang="en-US" dirty="0"/>
              <a:t>important new or existing components, such as an </a:t>
            </a:r>
            <a:r>
              <a:rPr lang="en-US" dirty="0" smtClean="0"/>
              <a:t>accelerometer </a:t>
            </a:r>
            <a:r>
              <a:rPr lang="en-US" dirty="0"/>
              <a:t>or GPS</a:t>
            </a:r>
            <a:r>
              <a:rPr lang="en-US" dirty="0" smtClean="0"/>
              <a:t>.</a:t>
            </a:r>
          </a:p>
          <a:p>
            <a:r>
              <a:rPr lang="en-US" dirty="0"/>
              <a:t>a missing JME API </a:t>
            </a:r>
            <a:r>
              <a:rPr lang="en-US" dirty="0" smtClean="0"/>
              <a:t>to access </a:t>
            </a:r>
            <a:r>
              <a:rPr lang="en-US" dirty="0"/>
              <a:t>the N95 internal accelerometer </a:t>
            </a:r>
          </a:p>
          <a:p>
            <a:r>
              <a:rPr lang="en-US" dirty="0" smtClean="0"/>
              <a:t>JME </a:t>
            </a:r>
            <a:r>
              <a:rPr lang="en-US" dirty="0"/>
              <a:t>audio </a:t>
            </a:r>
            <a:r>
              <a:rPr lang="en-US" dirty="0" smtClean="0"/>
              <a:t>API that </a:t>
            </a:r>
            <a:r>
              <a:rPr lang="en-US" dirty="0"/>
              <a:t>exhibits a memory </a:t>
            </a:r>
            <a:r>
              <a:rPr lang="en-US" dirty="0" smtClean="0"/>
              <a:t>leak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55000" lnSpcReduction="20000"/>
          </a:bodyPr>
          <a:lstStyle/>
          <a:p>
            <a:pPr marL="914400" lvl="1" indent="-514350">
              <a:buNone/>
            </a:pPr>
            <a:r>
              <a:rPr lang="en-US" dirty="0" smtClean="0"/>
              <a:t>3. Security Limitations</a:t>
            </a:r>
          </a:p>
          <a:p>
            <a:endParaRPr lang="en-US" dirty="0" smtClean="0"/>
          </a:p>
          <a:p>
            <a:r>
              <a:rPr lang="en-US" dirty="0" smtClean="0"/>
              <a:t>phone manufacturers and cellular network operators control access to critical components, including the APIs for access to the file system, multimedia features, Bluetooth, GPS, and communications via GPRS or </a:t>
            </a:r>
            <a:r>
              <a:rPr lang="en-US" dirty="0" err="1" smtClean="0"/>
              <a:t>WiFi</a:t>
            </a:r>
            <a:r>
              <a:rPr lang="en-US" dirty="0" smtClean="0"/>
              <a:t>, through a rights management system. </a:t>
            </a:r>
          </a:p>
          <a:p>
            <a:r>
              <a:rPr lang="en-US" dirty="0" smtClean="0"/>
              <a:t>Properly signed keys from a Certificate Authority</a:t>
            </a:r>
          </a:p>
          <a:p>
            <a:endParaRPr lang="en-US" dirty="0" smtClean="0"/>
          </a:p>
          <a:p>
            <a:pPr marL="914400" lvl="1" indent="-51435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EnergyManagement</a:t>
            </a:r>
            <a:r>
              <a:rPr lang="en-US" dirty="0" smtClean="0"/>
              <a:t> Limitations</a:t>
            </a:r>
          </a:p>
          <a:p>
            <a:pPr marL="914400" lvl="1" indent="-514350">
              <a:buNone/>
            </a:pPr>
            <a:endParaRPr lang="en-US" dirty="0" smtClean="0"/>
          </a:p>
          <a:p>
            <a:r>
              <a:rPr lang="en-US" dirty="0" smtClean="0"/>
              <a:t>Power conservation</a:t>
            </a:r>
          </a:p>
          <a:p>
            <a:r>
              <a:rPr lang="en-US" dirty="0" smtClean="0"/>
              <a:t>the phone’s Bluetooth, GPS, and GPRS radios are responsible for draining most of the battery power when </a:t>
            </a:r>
            <a:r>
              <a:rPr lang="en-US" dirty="0" err="1" smtClean="0"/>
              <a:t>CenceMe</a:t>
            </a:r>
            <a:r>
              <a:rPr lang="en-US" dirty="0" smtClean="0"/>
              <a:t> is running</a:t>
            </a:r>
          </a:p>
          <a:p>
            <a:r>
              <a:rPr lang="en-US" dirty="0" smtClean="0"/>
              <a:t>Data upload via GPRS - the </a:t>
            </a:r>
            <a:r>
              <a:rPr lang="en-US" dirty="0" err="1" smtClean="0"/>
              <a:t>Symbian</a:t>
            </a:r>
            <a:r>
              <a:rPr lang="en-US" dirty="0" smtClean="0"/>
              <a:t> version of JME does not provide APIs to power cycle (i.e., toggle on and off) the Bluetooth and GPS radios to implement an efficient radio duty-cycle strategy.</a:t>
            </a:r>
          </a:p>
          <a:p>
            <a:r>
              <a:rPr lang="en-US" dirty="0" smtClean="0"/>
              <a:t>Sensing and classification algorithms that run on the phone can also consume a considerable amount of energy if left unchecked.</a:t>
            </a:r>
          </a:p>
          <a:p>
            <a:r>
              <a:rPr lang="en-US" dirty="0" smtClean="0"/>
              <a:t>sampling the phone’s microphone and running a discrete Fourier transform on the sound sample uses more power than sampling the accelerometer and classifying the accelerometer data</a:t>
            </a:r>
          </a:p>
          <a:p>
            <a:r>
              <a:rPr lang="en-US" dirty="0" smtClean="0"/>
              <a:t>the only way to reduce energy at the application layer is to design a sensing duty-cycle that samples sensors less frequently and avoids the use of the radios for communications or acquisition of satellite signals for location coordinates.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Architectural Design </a:t>
            </a:r>
            <a:r>
              <a:rPr lang="en-US" dirty="0" smtClean="0"/>
              <a:t>Issues</a:t>
            </a:r>
          </a:p>
          <a:p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Split-Level Classification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r>
              <a:rPr lang="en-US" dirty="0"/>
              <a:t>task of classifying </a:t>
            </a:r>
            <a:r>
              <a:rPr lang="en-US" dirty="0" smtClean="0"/>
              <a:t>streams of </a:t>
            </a:r>
            <a:r>
              <a:rPr lang="en-US" dirty="0"/>
              <a:t>sensor data from a large number of mobile phones is </a:t>
            </a:r>
            <a:r>
              <a:rPr lang="en-US" dirty="0" smtClean="0"/>
              <a:t>computationally intensive</a:t>
            </a:r>
          </a:p>
          <a:p>
            <a:r>
              <a:rPr lang="en-US" dirty="0" smtClean="0"/>
              <a:t>Split some </a:t>
            </a:r>
            <a:r>
              <a:rPr lang="en-US" dirty="0"/>
              <a:t>classification to the phone and some to the </a:t>
            </a:r>
            <a:r>
              <a:rPr lang="en-US" dirty="0" smtClean="0"/>
              <a:t>backend servers</a:t>
            </a:r>
          </a:p>
          <a:p>
            <a:r>
              <a:rPr lang="en-US" i="1" dirty="0" smtClean="0"/>
              <a:t>Primitives</a:t>
            </a:r>
            <a:r>
              <a:rPr lang="en-US" dirty="0"/>
              <a:t>,</a:t>
            </a:r>
            <a:r>
              <a:rPr lang="en-US" dirty="0" smtClean="0"/>
              <a:t> the </a:t>
            </a:r>
            <a:r>
              <a:rPr lang="en-US" dirty="0"/>
              <a:t>output of the classification process on the </a:t>
            </a:r>
            <a:r>
              <a:rPr lang="en-US" dirty="0" smtClean="0"/>
              <a:t>phone</a:t>
            </a:r>
          </a:p>
          <a:p>
            <a:r>
              <a:rPr lang="en-US" dirty="0"/>
              <a:t>The </a:t>
            </a:r>
            <a:r>
              <a:rPr lang="en-US" dirty="0" smtClean="0"/>
              <a:t>classification operation </a:t>
            </a:r>
            <a:r>
              <a:rPr lang="en-US" dirty="0"/>
              <a:t>on the backend </a:t>
            </a:r>
            <a:r>
              <a:rPr lang="en-US" dirty="0" smtClean="0"/>
              <a:t>returns, </a:t>
            </a:r>
            <a:r>
              <a:rPr lang="en-US" i="1" dirty="0" smtClean="0"/>
              <a:t>Facts</a:t>
            </a:r>
          </a:p>
          <a:p>
            <a:endParaRPr lang="en-US" i="1" dirty="0" smtClean="0"/>
          </a:p>
          <a:p>
            <a:r>
              <a:rPr lang="en-US" dirty="0" smtClean="0"/>
              <a:t>ADV</a:t>
            </a:r>
          </a:p>
          <a:p>
            <a:pPr lvl="1"/>
            <a:r>
              <a:rPr lang="en-US" dirty="0" smtClean="0"/>
              <a:t>s</a:t>
            </a:r>
            <a:r>
              <a:rPr lang="en-US" dirty="0"/>
              <a:t>upports customized </a:t>
            </a:r>
            <a:r>
              <a:rPr lang="en-US" dirty="0" smtClean="0"/>
              <a:t>tags</a:t>
            </a:r>
          </a:p>
          <a:p>
            <a:pPr lvl="1"/>
            <a:r>
              <a:rPr lang="en-US" dirty="0"/>
              <a:t>provides </a:t>
            </a:r>
            <a:r>
              <a:rPr lang="en-US" dirty="0" smtClean="0"/>
              <a:t>resiliency </a:t>
            </a:r>
            <a:r>
              <a:rPr lang="en-US" dirty="0"/>
              <a:t>to cellular/</a:t>
            </a:r>
            <a:r>
              <a:rPr lang="en-US" dirty="0" err="1"/>
              <a:t>WiFi</a:t>
            </a:r>
            <a:r>
              <a:rPr lang="en-US" dirty="0"/>
              <a:t> radio </a:t>
            </a:r>
            <a:r>
              <a:rPr lang="en-US" dirty="0" smtClean="0"/>
              <a:t>dropouts - </a:t>
            </a:r>
            <a:r>
              <a:rPr lang="en-US"/>
              <a:t>provides </a:t>
            </a:r>
            <a:r>
              <a:rPr lang="en-US" smtClean="0"/>
              <a:t>resiliency </a:t>
            </a:r>
            <a:r>
              <a:rPr lang="en-US" dirty="0"/>
              <a:t>to cellular/</a:t>
            </a:r>
            <a:r>
              <a:rPr lang="en-US" dirty="0" err="1"/>
              <a:t>WiFi</a:t>
            </a:r>
            <a:r>
              <a:rPr lang="en-US" dirty="0"/>
              <a:t> radio </a:t>
            </a:r>
            <a:r>
              <a:rPr lang="en-US" dirty="0" smtClean="0"/>
              <a:t>dropouts.</a:t>
            </a:r>
          </a:p>
          <a:p>
            <a:pPr lvl="1"/>
            <a:r>
              <a:rPr lang="en-US" dirty="0" smtClean="0"/>
              <a:t>Minimizes the </a:t>
            </a:r>
            <a:r>
              <a:rPr lang="en-US" dirty="0"/>
              <a:t>sensor data the phone sends to the backend servers </a:t>
            </a:r>
            <a:r>
              <a:rPr lang="en-US" dirty="0" smtClean="0"/>
              <a:t>improving </a:t>
            </a:r>
            <a:r>
              <a:rPr lang="en-US" dirty="0"/>
              <a:t>the system efficiency by only uploading </a:t>
            </a:r>
            <a:r>
              <a:rPr lang="en-US" dirty="0" smtClean="0"/>
              <a:t>classification </a:t>
            </a:r>
            <a:r>
              <a:rPr lang="en-US" dirty="0"/>
              <a:t>derived-primitives rather than higher bandwidth </a:t>
            </a:r>
            <a:r>
              <a:rPr lang="en-US" dirty="0" smtClean="0"/>
              <a:t>raw sensed data</a:t>
            </a:r>
          </a:p>
          <a:p>
            <a:pPr lvl="1"/>
            <a:r>
              <a:rPr lang="en-US" dirty="0"/>
              <a:t>reduces the energy consumed by the </a:t>
            </a:r>
            <a:r>
              <a:rPr lang="en-US" dirty="0" smtClean="0"/>
              <a:t>phone and </a:t>
            </a:r>
            <a:r>
              <a:rPr lang="en-US" dirty="0"/>
              <a:t>therefore monetary cost for the data cellular </a:t>
            </a:r>
            <a:r>
              <a:rPr lang="en-US" dirty="0" smtClean="0"/>
              <a:t>connection by </a:t>
            </a:r>
            <a:r>
              <a:rPr lang="en-US" dirty="0"/>
              <a:t>merging consecutive uploads of </a:t>
            </a:r>
            <a:r>
              <a:rPr lang="en-US" dirty="0" smtClean="0"/>
              <a:t>primitives</a:t>
            </a:r>
          </a:p>
          <a:p>
            <a:pPr lvl="1"/>
            <a:r>
              <a:rPr lang="en-US" dirty="0"/>
              <a:t>negates the need to send raw sensor data to the </a:t>
            </a:r>
            <a:r>
              <a:rPr lang="en-US" dirty="0" smtClean="0"/>
              <a:t>backend - enhancing </a:t>
            </a:r>
            <a:r>
              <a:rPr lang="en-US" dirty="0"/>
              <a:t>the user’s privacy and data </a:t>
            </a:r>
            <a:r>
              <a:rPr lang="en-US" dirty="0" smtClean="0"/>
              <a:t>integrity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2. Power Aware Duty-Cycle</a:t>
            </a:r>
          </a:p>
          <a:p>
            <a:pPr lvl="1"/>
            <a:r>
              <a:rPr lang="en-US" dirty="0"/>
              <a:t>To extend the battery </a:t>
            </a:r>
            <a:r>
              <a:rPr lang="en-US" dirty="0" smtClean="0"/>
              <a:t>lifetime </a:t>
            </a:r>
            <a:r>
              <a:rPr lang="en-US" dirty="0"/>
              <a:t>of the phone when running the </a:t>
            </a:r>
            <a:r>
              <a:rPr lang="en-US" dirty="0" err="1"/>
              <a:t>CenceMe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/>
              <a:t>scheduled sleep techniques to both the data </a:t>
            </a:r>
            <a:r>
              <a:rPr lang="en-US" dirty="0" smtClean="0"/>
              <a:t>upload </a:t>
            </a:r>
            <a:r>
              <a:rPr lang="en-US" dirty="0"/>
              <a:t>and the sensing components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how long can the sensors, Bluetooth, </a:t>
            </a:r>
            <a:r>
              <a:rPr lang="en-US" dirty="0" smtClean="0"/>
              <a:t>GPS, and communications </a:t>
            </a:r>
            <a:r>
              <a:rPr lang="en-US" dirty="0"/>
              <a:t>upload be in a sleep mode given </a:t>
            </a:r>
            <a:r>
              <a:rPr lang="en-US" dirty="0" smtClean="0"/>
              <a:t>that the </a:t>
            </a:r>
            <a:r>
              <a:rPr lang="en-US" dirty="0"/>
              <a:t>larger the sleep interval the lower the classification </a:t>
            </a:r>
            <a:r>
              <a:rPr lang="en-US" dirty="0" smtClean="0"/>
              <a:t>responsiveness </a:t>
            </a:r>
            <a:r>
              <a:rPr lang="en-US" dirty="0"/>
              <a:t>of the system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current implementation the </a:t>
            </a:r>
            <a:r>
              <a:rPr lang="en-US" dirty="0" smtClean="0"/>
              <a:t>introduced </a:t>
            </a:r>
            <a:r>
              <a:rPr lang="en-US" dirty="0"/>
              <a:t>delay varies according to the type of presence </a:t>
            </a:r>
            <a:r>
              <a:rPr lang="en-US" dirty="0" smtClean="0"/>
              <a:t>being inferred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makes sense - the </a:t>
            </a:r>
            <a:r>
              <a:rPr lang="en-US" dirty="0"/>
              <a:t>goal of </a:t>
            </a:r>
            <a:r>
              <a:rPr lang="en-US" dirty="0" err="1"/>
              <a:t>CenceMe</a:t>
            </a:r>
            <a:r>
              <a:rPr lang="en-US" dirty="0"/>
              <a:t> to allow buddies in social networks </a:t>
            </a:r>
            <a:r>
              <a:rPr lang="en-US" dirty="0" smtClean="0"/>
              <a:t>to casually </a:t>
            </a:r>
            <a:r>
              <a:rPr lang="en-US" dirty="0"/>
              <a:t>view each other’s sensing presence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knowing that a buddy is in a conversation one minute </a:t>
            </a:r>
            <a:r>
              <a:rPr lang="en-US" dirty="0" smtClean="0"/>
              <a:t>after </a:t>
            </a:r>
            <a:r>
              <a:rPr lang="en-US" dirty="0"/>
              <a:t>the actual conversation began seems </a:t>
            </a:r>
            <a:r>
              <a:rPr lang="en-US" dirty="0" smtClean="0"/>
              <a:t>reasonable</a:t>
            </a:r>
          </a:p>
          <a:p>
            <a:pPr lvl="1"/>
            <a:r>
              <a:rPr lang="en-US" dirty="0"/>
              <a:t>people remain at parties for periods typically </a:t>
            </a:r>
            <a:r>
              <a:rPr lang="en-US" dirty="0" smtClean="0"/>
              <a:t>greater than </a:t>
            </a:r>
            <a:r>
              <a:rPr lang="en-US" dirty="0"/>
              <a:t>five minutes or </a:t>
            </a:r>
            <a:r>
              <a:rPr lang="en-US" dirty="0" smtClean="0"/>
              <a:t>more</a:t>
            </a:r>
          </a:p>
          <a:p>
            <a:pPr lvl="1"/>
            <a:r>
              <a:rPr lang="en-US" dirty="0"/>
              <a:t>senses at an even lower duty </a:t>
            </a:r>
            <a:r>
              <a:rPr lang="en-US" dirty="0" smtClean="0"/>
              <a:t>cycle on </a:t>
            </a:r>
            <a:r>
              <a:rPr lang="en-US" dirty="0"/>
              <a:t>average but temporarily increases the sensing rate </a:t>
            </a:r>
            <a:r>
              <a:rPr lang="en-US" dirty="0" smtClean="0"/>
              <a:t>when a </a:t>
            </a:r>
            <a:r>
              <a:rPr lang="en-US" dirty="0"/>
              <a:t>buddy’s page is accessed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713</TotalTime>
  <Words>5596</Words>
  <Application>Microsoft Office PowerPoint</Application>
  <PresentationFormat>On-screen Show (4:3)</PresentationFormat>
  <Paragraphs>422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Paper</vt:lpstr>
      <vt:lpstr>Sensing Meets Mobile Social Networks: The Design, Implementation and Evaluation of the CenceMe Application</vt:lpstr>
      <vt:lpstr>Outline</vt:lpstr>
      <vt:lpstr>Group Introduction</vt:lpstr>
      <vt:lpstr>Group Introduction</vt:lpstr>
      <vt:lpstr>Introduction</vt:lpstr>
      <vt:lpstr>Design Considerations</vt:lpstr>
      <vt:lpstr>Design Considerations</vt:lpstr>
      <vt:lpstr>Design Considerations</vt:lpstr>
      <vt:lpstr>Design Considerations</vt:lpstr>
      <vt:lpstr>Design Considerations</vt:lpstr>
      <vt:lpstr>CENCEME IMPLEMENTATION</vt:lpstr>
      <vt:lpstr>Phone Software</vt:lpstr>
      <vt:lpstr>Phone Software</vt:lpstr>
      <vt:lpstr>Phone Software</vt:lpstr>
      <vt:lpstr>Phone Software</vt:lpstr>
      <vt:lpstr>Phone Software</vt:lpstr>
      <vt:lpstr>Phone Software</vt:lpstr>
      <vt:lpstr>Phone Software</vt:lpstr>
      <vt:lpstr>Phone Software</vt:lpstr>
      <vt:lpstr>Backend Software</vt:lpstr>
      <vt:lpstr>Backend Software</vt:lpstr>
      <vt:lpstr>Backend Software</vt:lpstr>
      <vt:lpstr>Backend Software</vt:lpstr>
      <vt:lpstr>CENCEME CLASSIFIERS</vt:lpstr>
      <vt:lpstr>CENCEME CLASSIFIERS</vt:lpstr>
      <vt:lpstr>CENCEME CLASSIFIERS</vt:lpstr>
      <vt:lpstr>CENCEME CLASSIFIERS</vt:lpstr>
      <vt:lpstr>CENCEME CLASSIFIERS</vt:lpstr>
      <vt:lpstr>CENCEME CLASSIFIERS</vt:lpstr>
      <vt:lpstr>CENCEME CLASSIFIERS</vt:lpstr>
      <vt:lpstr>Backend Classifiers</vt:lpstr>
      <vt:lpstr>Backend Classifiers</vt:lpstr>
      <vt:lpstr>Backend Classifiers</vt:lpstr>
      <vt:lpstr>Backend Classifiers</vt:lpstr>
      <vt:lpstr>Backend Classifiers</vt:lpstr>
      <vt:lpstr>Backend Classifiers</vt:lpstr>
      <vt:lpstr>Backend Classifiers</vt:lpstr>
      <vt:lpstr>Backend Classifiers</vt:lpstr>
      <vt:lpstr>Backend Classifiers</vt:lpstr>
      <vt:lpstr>Backend Classifiers</vt:lpstr>
      <vt:lpstr>SYSTEM PERFORMANCE</vt:lpstr>
      <vt:lpstr>SYSTEM PERFORMANCE</vt:lpstr>
      <vt:lpstr>SYSTEM PERFORMANCE</vt:lpstr>
      <vt:lpstr>SYSTEM PERFORMANCE</vt:lpstr>
      <vt:lpstr>SYSTEM PERFORMANCE</vt:lpstr>
      <vt:lpstr>SYSTEM PERFORMANCE</vt:lpstr>
      <vt:lpstr>SYSTEM PERFORMANCE</vt:lpstr>
      <vt:lpstr>SYSTEM PERFORMANCE</vt:lpstr>
      <vt:lpstr>SYSTEM PERFORMANCE</vt:lpstr>
      <vt:lpstr>SYSTEM PERFORMANCE</vt:lpstr>
      <vt:lpstr>SYSTEM PERFORMANCE</vt:lpstr>
      <vt:lpstr>Memory and CPU Benchmarks</vt:lpstr>
      <vt:lpstr>USER STUDY</vt:lpstr>
      <vt:lpstr>USER STUDY</vt:lpstr>
      <vt:lpstr>USER STUDY</vt:lpstr>
      <vt:lpstr>USER STUDY</vt:lpstr>
      <vt:lpstr>Conclusion</vt:lpstr>
      <vt:lpstr>Future Work</vt:lpstr>
      <vt:lpstr>References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Sensing Meets Mobile Social Networks: The Design, Implementation and Evaluation of the CenceMe Application</dc:title>
  <dc:creator>fahad</dc:creator>
  <cp:lastModifiedBy>fahad</cp:lastModifiedBy>
  <cp:revision>61</cp:revision>
  <dcterms:created xsi:type="dcterms:W3CDTF">2010-03-03T06:43:08Z</dcterms:created>
  <dcterms:modified xsi:type="dcterms:W3CDTF">2010-03-03T18:36:25Z</dcterms:modified>
</cp:coreProperties>
</file>