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42"/>
  </p:notesMasterIdLst>
  <p:handoutMasterIdLst>
    <p:handoutMasterId r:id="rId43"/>
  </p:handoutMasterIdLst>
  <p:sldIdLst>
    <p:sldId id="256" r:id="rId2"/>
    <p:sldId id="257" r:id="rId3"/>
    <p:sldId id="260" r:id="rId4"/>
    <p:sldId id="258" r:id="rId5"/>
    <p:sldId id="262" r:id="rId6"/>
    <p:sldId id="263" r:id="rId7"/>
    <p:sldId id="264" r:id="rId8"/>
    <p:sldId id="265" r:id="rId9"/>
    <p:sldId id="259" r:id="rId10"/>
    <p:sldId id="261" r:id="rId11"/>
    <p:sldId id="266" r:id="rId12"/>
    <p:sldId id="267" r:id="rId13"/>
    <p:sldId id="289" r:id="rId14"/>
    <p:sldId id="290" r:id="rId15"/>
    <p:sldId id="268" r:id="rId16"/>
    <p:sldId id="269" r:id="rId17"/>
    <p:sldId id="270" r:id="rId18"/>
    <p:sldId id="271" r:id="rId19"/>
    <p:sldId id="272" r:id="rId20"/>
    <p:sldId id="273" r:id="rId21"/>
    <p:sldId id="274" r:id="rId22"/>
    <p:sldId id="275" r:id="rId23"/>
    <p:sldId id="291" r:id="rId24"/>
    <p:sldId id="276" r:id="rId25"/>
    <p:sldId id="292" r:id="rId26"/>
    <p:sldId id="294" r:id="rId27"/>
    <p:sldId id="277" r:id="rId28"/>
    <p:sldId id="293" r:id="rId29"/>
    <p:sldId id="279" r:id="rId30"/>
    <p:sldId id="278" r:id="rId31"/>
    <p:sldId id="280" r:id="rId32"/>
    <p:sldId id="281" r:id="rId33"/>
    <p:sldId id="282" r:id="rId34"/>
    <p:sldId id="283" r:id="rId35"/>
    <p:sldId id="285" r:id="rId36"/>
    <p:sldId id="286" r:id="rId37"/>
    <p:sldId id="287" r:id="rId38"/>
    <p:sldId id="295" r:id="rId39"/>
    <p:sldId id="296" r:id="rId40"/>
    <p:sldId id="297" r:id="rId41"/>
  </p:sldIdLst>
  <p:sldSz cx="9144000" cy="6858000" type="screen4x3"/>
  <p:notesSz cx="7077075" cy="9004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5507" autoAdjust="0"/>
  </p:normalViewPr>
  <p:slideViewPr>
    <p:cSldViewPr>
      <p:cViewPr varScale="1">
        <p:scale>
          <a:sx n="35" d="100"/>
          <a:sy n="35" d="100"/>
        </p:scale>
        <p:origin x="-3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0850"/>
          </a:xfrm>
          <a:prstGeom prst="rect">
            <a:avLst/>
          </a:prstGeom>
        </p:spPr>
        <p:txBody>
          <a:bodyPr vert="horz" lIns="91440" tIns="45720" rIns="91440" bIns="45720" rtlCol="0"/>
          <a:lstStyle>
            <a:lvl1pPr algn="r">
              <a:defRPr sz="1200"/>
            </a:lvl1pPr>
          </a:lstStyle>
          <a:p>
            <a:fld id="{28CCC891-85F2-44BF-91EF-E77D97EB9022}" type="datetimeFigureOut">
              <a:rPr lang="en-US" smtClean="0"/>
              <a:pPr/>
              <a:t>2/23/2010</a:t>
            </a:fld>
            <a:endParaRPr lang="en-US"/>
          </a:p>
        </p:txBody>
      </p:sp>
      <p:sp>
        <p:nvSpPr>
          <p:cNvPr id="4" name="Footer Placeholder 3"/>
          <p:cNvSpPr>
            <a:spLocks noGrp="1"/>
          </p:cNvSpPr>
          <p:nvPr>
            <p:ph type="ftr" sz="quarter" idx="2"/>
          </p:nvPr>
        </p:nvSpPr>
        <p:spPr>
          <a:xfrm>
            <a:off x="0" y="8551863"/>
            <a:ext cx="3067050"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551863"/>
            <a:ext cx="3067050" cy="450850"/>
          </a:xfrm>
          <a:prstGeom prst="rect">
            <a:avLst/>
          </a:prstGeom>
        </p:spPr>
        <p:txBody>
          <a:bodyPr vert="horz" lIns="91440" tIns="45720" rIns="91440" bIns="45720" rtlCol="0" anchor="b"/>
          <a:lstStyle>
            <a:lvl1pPr algn="r">
              <a:defRPr sz="1200"/>
            </a:lvl1pPr>
          </a:lstStyle>
          <a:p>
            <a:fld id="{AA9BC55E-4B6B-401F-8712-CC683EC564F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021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0215"/>
          </a:xfrm>
          <a:prstGeom prst="rect">
            <a:avLst/>
          </a:prstGeom>
        </p:spPr>
        <p:txBody>
          <a:bodyPr vert="horz" lIns="91440" tIns="45720" rIns="91440" bIns="45720" rtlCol="0"/>
          <a:lstStyle>
            <a:lvl1pPr algn="r">
              <a:defRPr sz="1200"/>
            </a:lvl1pPr>
          </a:lstStyle>
          <a:p>
            <a:fld id="{ECAA2161-2013-4213-A2F2-48C39549F6FB}" type="datetimeFigureOut">
              <a:rPr lang="en-US" smtClean="0"/>
              <a:pPr/>
              <a:t>2/23/2010</a:t>
            </a:fld>
            <a:endParaRPr lang="en-US"/>
          </a:p>
        </p:txBody>
      </p:sp>
      <p:sp>
        <p:nvSpPr>
          <p:cNvPr id="4" name="Slide Image Placeholder 3"/>
          <p:cNvSpPr>
            <a:spLocks noGrp="1" noRot="1" noChangeAspect="1"/>
          </p:cNvSpPr>
          <p:nvPr>
            <p:ph type="sldImg" idx="2"/>
          </p:nvPr>
        </p:nvSpPr>
        <p:spPr>
          <a:xfrm>
            <a:off x="1287463" y="674688"/>
            <a:ext cx="4502150" cy="33766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277043"/>
            <a:ext cx="5661660" cy="40519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52522"/>
            <a:ext cx="3066733" cy="45021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52522"/>
            <a:ext cx="3066733" cy="450215"/>
          </a:xfrm>
          <a:prstGeom prst="rect">
            <a:avLst/>
          </a:prstGeom>
        </p:spPr>
        <p:txBody>
          <a:bodyPr vert="horz" lIns="91440" tIns="45720" rIns="91440" bIns="45720" rtlCol="0" anchor="b"/>
          <a:lstStyle>
            <a:lvl1pPr algn="r">
              <a:defRPr sz="1200"/>
            </a:lvl1pPr>
          </a:lstStyle>
          <a:p>
            <a:fld id="{D5A3B314-2A12-4D42-8441-D7A24A852F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that can be used to make accurate inferences about the person carrying the phone, their environment, and social events.</a:t>
            </a:r>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MFCC Provides fine details in the frequent bands to which human ear is most sensitive, while also capturing coarser information over the other spectral ranges.</a:t>
            </a:r>
          </a:p>
          <a:p>
            <a:r>
              <a:rPr lang="en-US" dirty="0" smtClean="0"/>
              <a:t>MFCC based algorithm is unsupervised and is processed on the go.</a:t>
            </a:r>
          </a:p>
          <a:p>
            <a:r>
              <a:rPr lang="en-US" dirty="0" smtClean="0"/>
              <a:t>MFCC Provides fine details in the frequency bands to which human ear is most sensitive, while also capturing coarser information over the other spectral ranges.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29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Mel-scaling and smoothing – this step is used to emphasize perceptually meaningful</a:t>
            </a:r>
            <a:r>
              <a:rPr lang="en-US" baseline="0" dirty="0" smtClean="0"/>
              <a:t> frequencies. This is achieved by collecting (say) 256 spectral components into (say) 40 frequency bins. </a:t>
            </a:r>
          </a:p>
          <a:p>
            <a:endParaRPr lang="en-US" baseline="0" dirty="0" smtClean="0"/>
          </a:p>
          <a:p>
            <a:r>
              <a:rPr lang="en-US" baseline="0" dirty="0" smtClean="0"/>
              <a:t>Although one would expect these bins to be equally spaced in frequency, it has been found that for speech, the lower frequencies are perceptually more important than higher frequencies. Therefore the bin spacing follows the so-called “Mel” frequency scale.</a:t>
            </a:r>
          </a:p>
          <a:p>
            <a:endParaRPr lang="en-US" baseline="0" dirty="0" smtClean="0"/>
          </a:p>
          <a:p>
            <a:r>
              <a:rPr lang="en-US" baseline="0" dirty="0" smtClean="0"/>
              <a:t>Spectral components are averaged over Mel-spaced bins to produce a smoother spectrum.</a:t>
            </a:r>
          </a:p>
          <a:p>
            <a:endParaRPr lang="en-US" baseline="0" dirty="0" smtClean="0"/>
          </a:p>
          <a:p>
            <a:r>
              <a:rPr lang="en-US" baseline="0" dirty="0" smtClean="0"/>
              <a:t>Discrete cosine transform is used to “clean up” the signal, and finally MFCC features are obtained.</a:t>
            </a:r>
          </a:p>
        </p:txBody>
      </p:sp>
      <p:sp>
        <p:nvSpPr>
          <p:cNvPr id="4" name="Slide Number Placeholder 3"/>
          <p:cNvSpPr>
            <a:spLocks noGrp="1"/>
          </p:cNvSpPr>
          <p:nvPr>
            <p:ph type="sldNum" sz="quarter" idx="10"/>
          </p:nvPr>
        </p:nvSpPr>
        <p:spPr/>
        <p:txBody>
          <a:bodyPr/>
          <a:lstStyle/>
          <a:p>
            <a:fld id="{D5A3B314-2A12-4D42-8441-D7A24A852F0F}"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Scaling -  it is difficult to scale to a large number of people</a:t>
            </a:r>
            <a:r>
              <a:rPr lang="en-US" baseline="0" dirty="0" smtClean="0"/>
              <a:t> because each person has different everyday environments.</a:t>
            </a:r>
          </a:p>
          <a:p>
            <a:endParaRPr lang="en-US" baseline="0" dirty="0" smtClean="0"/>
          </a:p>
          <a:p>
            <a:r>
              <a:rPr lang="en-US" baseline="0" dirty="0" smtClean="0"/>
              <a:t>Robustness – physical phone location matters, is the person carrying the phone in hand, is the phone in the pocket, or is it in the backpack? All of these will affect the sound received by the microphone differently.</a:t>
            </a:r>
          </a:p>
          <a:p>
            <a:endParaRPr lang="en-US" baseline="0" dirty="0" smtClean="0"/>
          </a:p>
          <a:p>
            <a:r>
              <a:rPr lang="en-US" baseline="0" dirty="0" smtClean="0"/>
              <a:t>Device integration – algorithms must be simple enough not to require a lot of computing power and resources, they must not hinder phone’s primary function, they must also safeguard the privacy of the user.</a:t>
            </a:r>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 </a:t>
            </a:r>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RMS is a quadratic mean of a continuous</a:t>
            </a:r>
            <a:r>
              <a:rPr lang="en-US" baseline="0" dirty="0" smtClean="0"/>
              <a:t> time waveform. </a:t>
            </a:r>
          </a:p>
          <a:p>
            <a:endParaRPr lang="en-US" baseline="0" dirty="0" smtClean="0"/>
          </a:p>
          <a:p>
            <a:r>
              <a:rPr lang="en-US" baseline="0" dirty="0" smtClean="0"/>
              <a:t>Frame admission is done on the basis of energy level and spectral entropy. Low energy level indicates silence or undesirable phone context, which prevents meaningful classification.</a:t>
            </a:r>
          </a:p>
          <a:p>
            <a:r>
              <a:rPr lang="en-US" baseline="0" dirty="0" smtClean="0"/>
              <a:t>Spectral entropy gives cues about the frequency pattern of the sound. A flat spectrum (silence or white noise) results in high entropy. A low value indicates a strong pattern in the spectrum.</a:t>
            </a:r>
          </a:p>
          <a:p>
            <a:endParaRPr lang="en-US" baseline="0" dirty="0" smtClean="0"/>
          </a:p>
          <a:p>
            <a:r>
              <a:rPr lang="en-US" baseline="0" dirty="0" smtClean="0"/>
              <a:t>Entropy helps differentiate “informative low volume” samples from the non-informative ones.</a:t>
            </a:r>
          </a:p>
          <a:p>
            <a:endParaRPr lang="en-US" baseline="0" dirty="0" smtClean="0"/>
          </a:p>
          <a:p>
            <a:r>
              <a:rPr lang="en-US" baseline="0" dirty="0" smtClean="0"/>
              <a:t>Two thresholds – </a:t>
            </a:r>
            <a:r>
              <a:rPr lang="en-US" baseline="0" dirty="0" err="1" smtClean="0"/>
              <a:t>rms_threshold</a:t>
            </a:r>
            <a:r>
              <a:rPr lang="en-US" baseline="0" dirty="0" smtClean="0"/>
              <a:t> and </a:t>
            </a:r>
            <a:r>
              <a:rPr lang="en-US" baseline="0" dirty="0" err="1" smtClean="0"/>
              <a:t>entropy_threshold</a:t>
            </a:r>
            <a:r>
              <a:rPr lang="en-US" baseline="0" dirty="0" smtClean="0"/>
              <a:t> are used for frame admission control. If the frame fails both of this criteria it is discarded.</a:t>
            </a:r>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Feature extraction limitation – clipping</a:t>
            </a:r>
            <a:r>
              <a:rPr lang="en-US" baseline="0" dirty="0" smtClean="0"/>
              <a:t> at 8kHz</a:t>
            </a:r>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models are way too</a:t>
            </a:r>
            <a:r>
              <a:rPr lang="en-US" baseline="0" dirty="0" smtClean="0"/>
              <a:t> complex to get into any detail. </a:t>
            </a:r>
          </a:p>
          <a:p>
            <a:endParaRPr lang="en-US" baseline="0" dirty="0" smtClean="0"/>
          </a:p>
          <a:p>
            <a:r>
              <a:rPr lang="en-US" baseline="0" dirty="0" smtClean="0"/>
              <a:t>Essentially these are machine learning / pattern recognition type models that in this case help us classify sounds based on the extracted features.</a:t>
            </a:r>
            <a:endParaRPr lang="en-US" dirty="0"/>
          </a:p>
        </p:txBody>
      </p:sp>
      <p:sp>
        <p:nvSpPr>
          <p:cNvPr id="4" name="Slide Number Placeholder 3"/>
          <p:cNvSpPr>
            <a:spLocks noGrp="1"/>
          </p:cNvSpPr>
          <p:nvPr>
            <p:ph type="sldNum" sz="quarter" idx="10"/>
          </p:nvPr>
        </p:nvSpPr>
        <p:spPr/>
        <p:txBody>
          <a:bodyPr/>
          <a:lstStyle/>
          <a:p>
            <a:fld id="{D5A3B314-2A12-4D42-8441-D7A24A852F0F}"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9E88C788-7AE6-4369-8002-D5AC1F68DECA}"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88C788-7AE6-4369-8002-D5AC1F68DE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88C788-7AE6-4369-8002-D5AC1F68DE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88C788-7AE6-4369-8002-D5AC1F68DE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E88C788-7AE6-4369-8002-D5AC1F68DECA}"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88C788-7AE6-4369-8002-D5AC1F68DE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E88C788-7AE6-4369-8002-D5AC1F68DECA}"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E88C788-7AE6-4369-8002-D5AC1F68DE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E88C788-7AE6-4369-8002-D5AC1F68DE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8027963-3B65-475B-8669-B6EE8D127744}" type="datetimeFigureOut">
              <a:rPr lang="en-US" smtClean="0"/>
              <a:pPr/>
              <a:t>2/23/2010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E88C788-7AE6-4369-8002-D5AC1F68DE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28027963-3B65-475B-8669-B6EE8D127744}" type="datetimeFigureOut">
              <a:rPr lang="en-US" smtClean="0"/>
              <a:pPr/>
              <a:t>2/23/2010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9E88C788-7AE6-4369-8002-D5AC1F68DE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8027963-3B65-475B-8669-B6EE8D127744}" type="datetimeFigureOut">
              <a:rPr lang="en-US" smtClean="0"/>
              <a:pPr/>
              <a:t>2/23/2010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E88C788-7AE6-4369-8002-D5AC1F68DEC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hyperlink" Target="http://metrosense.cs.dartmouth.edu/project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Content Placeholder 8"/>
          <p:cNvSpPr>
            <a:spLocks noGrp="1"/>
          </p:cNvSpPr>
          <p:nvPr>
            <p:ph sz="half" idx="1"/>
          </p:nvPr>
        </p:nvSpPr>
        <p:spPr>
          <a:xfrm>
            <a:off x="685800" y="3733800"/>
            <a:ext cx="7620000" cy="1887099"/>
          </a:xfrm>
        </p:spPr>
        <p:txBody>
          <a:bodyPr/>
          <a:lstStyle/>
          <a:p>
            <a:pPr algn="ctr">
              <a:buNone/>
            </a:pPr>
            <a:r>
              <a:rPr lang="en-US" sz="4800" b="1" dirty="0" smtClean="0"/>
              <a:t>SoundSense</a:t>
            </a:r>
          </a:p>
          <a:p>
            <a:pPr algn="ctr">
              <a:buNone/>
            </a:pPr>
            <a:r>
              <a:rPr lang="en-US" i="1" dirty="0" smtClean="0"/>
              <a:t>by</a:t>
            </a:r>
          </a:p>
          <a:p>
            <a:pPr algn="ctr">
              <a:buNone/>
            </a:pPr>
            <a:r>
              <a:rPr lang="en-US" i="1" dirty="0" err="1" smtClean="0"/>
              <a:t>Andrius</a:t>
            </a:r>
            <a:r>
              <a:rPr lang="en-US" i="1" dirty="0" smtClean="0"/>
              <a:t> </a:t>
            </a:r>
            <a:r>
              <a:rPr lang="en-US" i="1" dirty="0" err="1" smtClean="0"/>
              <a:t>Andrijauskas</a:t>
            </a:r>
            <a:endParaRPr lang="en-US" i="1" dirty="0" smtClean="0"/>
          </a:p>
          <a:p>
            <a:pPr>
              <a:buNone/>
            </a:pPr>
            <a:endParaRPr lang="en-US" dirty="0"/>
          </a:p>
        </p:txBody>
      </p:sp>
      <p:pic>
        <p:nvPicPr>
          <p:cNvPr id="11" name="Content Placeholder 10"/>
          <p:cNvPicPr>
            <a:picLocks noGrp="1"/>
          </p:cNvPicPr>
          <p:nvPr>
            <p:ph sz="half" idx="2"/>
          </p:nvPr>
        </p:nvPicPr>
        <p:blipFill>
          <a:blip r:embed="rId2" cstate="print"/>
          <a:srcRect/>
          <a:stretch>
            <a:fillRect/>
          </a:stretch>
        </p:blipFill>
        <p:spPr bwMode="auto">
          <a:xfrm>
            <a:off x="838200" y="762000"/>
            <a:ext cx="74676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br>
              <a:rPr lang="en-US" dirty="0" smtClean="0"/>
            </a:b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600200" y="1219200"/>
            <a:ext cx="6248400" cy="5410200"/>
          </a:xfrm>
          <a:prstGeom prst="rect">
            <a:avLst/>
          </a:prstGeom>
          <a:noFill/>
          <a:ln w="9525">
            <a:noFill/>
            <a:miter lim="800000"/>
            <a:headEnd/>
            <a:tailEnd/>
          </a:ln>
        </p:spPr>
      </p:pic>
      <p:cxnSp>
        <p:nvCxnSpPr>
          <p:cNvPr id="6" name="Straight Arrow Connector 5"/>
          <p:cNvCxnSpPr/>
          <p:nvPr/>
        </p:nvCxnSpPr>
        <p:spPr>
          <a:xfrm>
            <a:off x="609600" y="1828800"/>
            <a:ext cx="1066800" cy="7620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7" name="Left Brace 6"/>
          <p:cNvSpPr/>
          <p:nvPr/>
        </p:nvSpPr>
        <p:spPr>
          <a:xfrm>
            <a:off x="1600200" y="1981200"/>
            <a:ext cx="152400" cy="114300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Sensing and Preprocessing</a:t>
            </a:r>
            <a:br>
              <a:rPr lang="en-US" dirty="0" smtClean="0"/>
            </a:br>
            <a:endParaRPr lang="en-US" dirty="0"/>
          </a:p>
        </p:txBody>
      </p:sp>
      <p:sp>
        <p:nvSpPr>
          <p:cNvPr id="3" name="Content Placeholder 2"/>
          <p:cNvSpPr>
            <a:spLocks noGrp="1"/>
          </p:cNvSpPr>
          <p:nvPr>
            <p:ph idx="1"/>
          </p:nvPr>
        </p:nvSpPr>
        <p:spPr/>
        <p:txBody>
          <a:bodyPr/>
          <a:lstStyle/>
          <a:p>
            <a:r>
              <a:rPr lang="en-US" dirty="0" smtClean="0"/>
              <a:t>Audio stream is segmented into uniform frames.</a:t>
            </a:r>
          </a:p>
          <a:p>
            <a:r>
              <a:rPr lang="en-US" dirty="0" smtClean="0"/>
              <a:t>Frame admission control is required since frames may or may not contain “interesting” audio content.</a:t>
            </a:r>
          </a:p>
          <a:p>
            <a:r>
              <a:rPr lang="en-US" dirty="0" smtClean="0"/>
              <a:t>Uninteresting audio content can be white noise, silence, or insufficient amount of signal captured. How is this determined?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Sensing and Preprocessing</a:t>
            </a:r>
            <a:endParaRPr lang="en-US" dirty="0"/>
          </a:p>
        </p:txBody>
      </p:sp>
      <p:sp>
        <p:nvSpPr>
          <p:cNvPr id="4" name="Content Placeholder 3"/>
          <p:cNvSpPr>
            <a:spLocks noGrp="1"/>
          </p:cNvSpPr>
          <p:nvPr>
            <p:ph sz="half" idx="1"/>
          </p:nvPr>
        </p:nvSpPr>
        <p:spPr>
          <a:xfrm>
            <a:off x="464344" y="1770501"/>
            <a:ext cx="7765256" cy="896499"/>
          </a:xfrm>
        </p:spPr>
        <p:txBody>
          <a:bodyPr>
            <a:normAutofit/>
          </a:bodyPr>
          <a:lstStyle/>
          <a:p>
            <a:r>
              <a:rPr lang="en-US" dirty="0" smtClean="0"/>
              <a:t>Determining “interesting” audio content.</a:t>
            </a:r>
            <a:endParaRPr lang="en-US" dirty="0"/>
          </a:p>
        </p:txBody>
      </p:sp>
      <p:pic>
        <p:nvPicPr>
          <p:cNvPr id="4098" name="Picture 2"/>
          <p:cNvPicPr>
            <a:picLocks noGrp="1" noChangeAspect="1" noChangeArrowheads="1"/>
          </p:cNvPicPr>
          <p:nvPr>
            <p:ph sz="half" idx="2"/>
          </p:nvPr>
        </p:nvPicPr>
        <p:blipFill>
          <a:blip r:embed="rId3" cstate="print"/>
          <a:srcRect/>
          <a:stretch>
            <a:fillRect/>
          </a:stretch>
        </p:blipFill>
        <p:spPr bwMode="auto">
          <a:xfrm>
            <a:off x="2286000" y="2438400"/>
            <a:ext cx="4572000" cy="410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br>
              <a:rPr lang="en-US" dirty="0" smtClean="0"/>
            </a:b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600200" y="1219200"/>
            <a:ext cx="6248400" cy="5410200"/>
          </a:xfrm>
          <a:prstGeom prst="rect">
            <a:avLst/>
          </a:prstGeom>
          <a:noFill/>
          <a:ln w="9525">
            <a:noFill/>
            <a:miter lim="800000"/>
            <a:headEnd/>
            <a:tailEnd/>
          </a:ln>
        </p:spPr>
      </p:pic>
      <p:cxnSp>
        <p:nvCxnSpPr>
          <p:cNvPr id="6" name="Straight Arrow Connector 5"/>
          <p:cNvCxnSpPr/>
          <p:nvPr/>
        </p:nvCxnSpPr>
        <p:spPr>
          <a:xfrm>
            <a:off x="914400" y="3200400"/>
            <a:ext cx="2133600" cy="457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7" name="Left Brace 6"/>
          <p:cNvSpPr/>
          <p:nvPr/>
        </p:nvSpPr>
        <p:spPr>
          <a:xfrm>
            <a:off x="2971800" y="3352800"/>
            <a:ext cx="152400" cy="53340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 Extraction</a:t>
            </a:r>
            <a:endParaRPr lang="en-US" dirty="0"/>
          </a:p>
        </p:txBody>
      </p:sp>
      <p:sp>
        <p:nvSpPr>
          <p:cNvPr id="3" name="Content Placeholder 2"/>
          <p:cNvSpPr>
            <a:spLocks noGrp="1"/>
          </p:cNvSpPr>
          <p:nvPr>
            <p:ph idx="1"/>
          </p:nvPr>
        </p:nvSpPr>
        <p:spPr/>
        <p:txBody>
          <a:bodyPr/>
          <a:lstStyle/>
          <a:p>
            <a:r>
              <a:rPr lang="en-US" dirty="0" smtClean="0"/>
              <a:t>Zero Crossing Rate</a:t>
            </a:r>
          </a:p>
          <a:p>
            <a:r>
              <a:rPr lang="en-US" dirty="0" smtClean="0"/>
              <a:t>Low Energy Frame Rate</a:t>
            </a:r>
          </a:p>
          <a:p>
            <a:r>
              <a:rPr lang="en-US" dirty="0" smtClean="0"/>
              <a:t>Spectral Flux</a:t>
            </a:r>
          </a:p>
          <a:p>
            <a:r>
              <a:rPr lang="en-US" dirty="0" smtClean="0"/>
              <a:t>Spectral </a:t>
            </a:r>
            <a:r>
              <a:rPr lang="en-US" dirty="0" err="1" smtClean="0"/>
              <a:t>Rolloff</a:t>
            </a:r>
            <a:endParaRPr lang="en-US" dirty="0" smtClean="0"/>
          </a:p>
          <a:p>
            <a:r>
              <a:rPr lang="en-US" dirty="0" smtClean="0"/>
              <a:t>Bandwidth</a:t>
            </a:r>
          </a:p>
          <a:p>
            <a:r>
              <a:rPr lang="en-US" dirty="0" smtClean="0"/>
              <a:t>Spectral Centroid</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8153400" cy="914400"/>
          </a:xfrm>
        </p:spPr>
        <p:txBody>
          <a:bodyPr/>
          <a:lstStyle/>
          <a:p>
            <a:r>
              <a:rPr lang="en-US" sz="3600" dirty="0" smtClean="0"/>
              <a:t>Feature Extraction - ZCR</a:t>
            </a:r>
            <a:endParaRPr lang="en-US" sz="3600" dirty="0"/>
          </a:p>
        </p:txBody>
      </p:sp>
      <p:sp>
        <p:nvSpPr>
          <p:cNvPr id="5" name="Content Placeholder 4"/>
          <p:cNvSpPr>
            <a:spLocks noGrp="1"/>
          </p:cNvSpPr>
          <p:nvPr>
            <p:ph idx="1"/>
          </p:nvPr>
        </p:nvSpPr>
        <p:spPr>
          <a:xfrm>
            <a:off x="914400" y="1905000"/>
            <a:ext cx="7772400" cy="4450560"/>
          </a:xfrm>
        </p:spPr>
        <p:txBody>
          <a:bodyPr>
            <a:normAutofit lnSpcReduction="10000"/>
          </a:bodyPr>
          <a:lstStyle/>
          <a:p>
            <a:r>
              <a:rPr lang="en-US" dirty="0" smtClean="0"/>
              <a:t>Zero Crossing Rate – is a number of time domain crossings within a frame.</a:t>
            </a:r>
          </a:p>
          <a:p>
            <a:r>
              <a:rPr lang="en-US" dirty="0" smtClean="0"/>
              <a:t>Human voice consists of voiced and unvoiced sounds.</a:t>
            </a:r>
          </a:p>
          <a:p>
            <a:r>
              <a:rPr lang="en-US" dirty="0" smtClean="0"/>
              <a:t>Voiced frames – high ZCR value.</a:t>
            </a:r>
          </a:p>
          <a:p>
            <a:r>
              <a:rPr lang="en-US" dirty="0" smtClean="0"/>
              <a:t>Unvoiced frames – low ZCR values.</a:t>
            </a:r>
          </a:p>
          <a:p>
            <a:r>
              <a:rPr lang="en-US" dirty="0" smtClean="0"/>
              <a:t>Human voice will have high ZCR variation.</a:t>
            </a:r>
          </a:p>
          <a:p>
            <a:r>
              <a:rPr lang="en-US" dirty="0" smtClean="0"/>
              <a:t>Typically music does not have high ZCR variation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Feature Extraction – Low Energy Frame Rate </a:t>
            </a:r>
            <a:endParaRPr lang="en-US" sz="3600" dirty="0"/>
          </a:p>
        </p:txBody>
      </p:sp>
      <p:sp>
        <p:nvSpPr>
          <p:cNvPr id="3" name="Content Placeholder 2"/>
          <p:cNvSpPr>
            <a:spLocks noGrp="1"/>
          </p:cNvSpPr>
          <p:nvPr>
            <p:ph idx="1"/>
          </p:nvPr>
        </p:nvSpPr>
        <p:spPr>
          <a:xfrm>
            <a:off x="914400" y="2286000"/>
            <a:ext cx="7772400" cy="4069560"/>
          </a:xfrm>
        </p:spPr>
        <p:txBody>
          <a:bodyPr/>
          <a:lstStyle/>
          <a:p>
            <a:r>
              <a:rPr lang="en-US" dirty="0" smtClean="0"/>
              <a:t>Low Energy Frame Rate – number of frames within a frame window that have an RMS value less than 50% of the mean RMS for the entire window.</a:t>
            </a:r>
          </a:p>
          <a:p>
            <a:r>
              <a:rPr lang="en-US" dirty="0" smtClean="0"/>
              <a:t>Because human voice has voiced and unvoiced frames, this feature will he higher for speech than for music and constant noise.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Feature Extraction – Spectral Flux</a:t>
            </a:r>
            <a:endParaRPr lang="en-US" sz="3600" dirty="0"/>
          </a:p>
        </p:txBody>
      </p:sp>
      <p:sp>
        <p:nvSpPr>
          <p:cNvPr id="3" name="Content Placeholder 2"/>
          <p:cNvSpPr>
            <a:spLocks noGrp="1"/>
          </p:cNvSpPr>
          <p:nvPr>
            <p:ph idx="1"/>
          </p:nvPr>
        </p:nvSpPr>
        <p:spPr>
          <a:xfrm>
            <a:off x="914400" y="2286000"/>
            <a:ext cx="7772400" cy="4069560"/>
          </a:xfrm>
        </p:spPr>
        <p:txBody>
          <a:bodyPr/>
          <a:lstStyle/>
          <a:p>
            <a:r>
              <a:rPr lang="en-US" dirty="0" smtClean="0"/>
              <a:t>Spectral flux – measure how quickly the spectrum of the signal is changing.</a:t>
            </a:r>
          </a:p>
          <a:p>
            <a:r>
              <a:rPr lang="en-US" dirty="0" smtClean="0"/>
              <a:t>Calculated by comparing the power spectrum for one frame against the power spectrum from the previous frame.</a:t>
            </a:r>
          </a:p>
          <a:p>
            <a:r>
              <a:rPr lang="en-US" dirty="0" smtClean="0"/>
              <a:t>Speech generally switches quickly between voiced and unvoiced frames, resulting in a higher SF value.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Feature Extraction – Spectral </a:t>
            </a:r>
            <a:r>
              <a:rPr lang="en-US" sz="3600" dirty="0" err="1" smtClean="0"/>
              <a:t>Rolloff</a:t>
            </a:r>
            <a:endParaRPr lang="en-US" sz="3600" dirty="0"/>
          </a:p>
        </p:txBody>
      </p:sp>
      <p:sp>
        <p:nvSpPr>
          <p:cNvPr id="3" name="Content Placeholder 2"/>
          <p:cNvSpPr>
            <a:spLocks noGrp="1"/>
          </p:cNvSpPr>
          <p:nvPr>
            <p:ph idx="1"/>
          </p:nvPr>
        </p:nvSpPr>
        <p:spPr>
          <a:xfrm>
            <a:off x="914400" y="2209800"/>
            <a:ext cx="7772400" cy="4145760"/>
          </a:xfrm>
        </p:spPr>
        <p:txBody>
          <a:bodyPr/>
          <a:lstStyle/>
          <a:p>
            <a:r>
              <a:rPr lang="en-US" dirty="0" smtClean="0"/>
              <a:t>Spectral </a:t>
            </a:r>
            <a:r>
              <a:rPr lang="en-US" dirty="0" err="1" smtClean="0"/>
              <a:t>Rolloff</a:t>
            </a:r>
            <a:r>
              <a:rPr lang="en-US" dirty="0" smtClean="0"/>
              <a:t> is a measure of the </a:t>
            </a:r>
            <a:r>
              <a:rPr lang="en-US" dirty="0" err="1" smtClean="0"/>
              <a:t>skewedness</a:t>
            </a:r>
            <a:r>
              <a:rPr lang="en-US" dirty="0" smtClean="0"/>
              <a:t> of the spectral distribution.</a:t>
            </a:r>
          </a:p>
          <a:p>
            <a:r>
              <a:rPr lang="en-US" dirty="0" smtClean="0"/>
              <a:t>Right skewed (higher frequency) distribution will have higher spectral </a:t>
            </a:r>
            <a:r>
              <a:rPr lang="en-US" dirty="0" err="1" smtClean="0"/>
              <a:t>rolloff</a:t>
            </a:r>
            <a:r>
              <a:rPr lang="en-US" dirty="0" smtClean="0"/>
              <a:t> values.</a:t>
            </a:r>
          </a:p>
          <a:p>
            <a:r>
              <a:rPr lang="en-US" dirty="0" smtClean="0"/>
              <a:t>Music will typically have high spectral </a:t>
            </a:r>
            <a:r>
              <a:rPr lang="en-US" dirty="0" err="1" smtClean="0"/>
              <a:t>rolloff</a:t>
            </a:r>
            <a:r>
              <a:rPr lang="en-US" dirty="0" smtClean="0"/>
              <a:t> values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Feature Extraction – Spectral Centroid</a:t>
            </a:r>
            <a:endParaRPr lang="en-US" sz="3600" dirty="0"/>
          </a:p>
        </p:txBody>
      </p:sp>
      <p:sp>
        <p:nvSpPr>
          <p:cNvPr id="3" name="Content Placeholder 2"/>
          <p:cNvSpPr>
            <a:spLocks noGrp="1"/>
          </p:cNvSpPr>
          <p:nvPr>
            <p:ph idx="1"/>
          </p:nvPr>
        </p:nvSpPr>
        <p:spPr>
          <a:xfrm>
            <a:off x="914400" y="2286000"/>
            <a:ext cx="7772400" cy="4069560"/>
          </a:xfrm>
        </p:spPr>
        <p:txBody>
          <a:bodyPr/>
          <a:lstStyle/>
          <a:p>
            <a:r>
              <a:rPr lang="en-US" dirty="0" smtClean="0"/>
              <a:t>Spectral Centroid indicates where the “center of mass” of the spectrum is.</a:t>
            </a:r>
          </a:p>
          <a:p>
            <a:r>
              <a:rPr lang="en-US" dirty="0" smtClean="0"/>
              <a:t>Music usually involves high frequency sounds which means it will have higher spectral centroid values.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Today’s mobile phones come with various embedded sensors such as GPS, WiFi, compass, etc.</a:t>
            </a:r>
          </a:p>
          <a:p>
            <a:r>
              <a:rPr lang="en-US" dirty="0" smtClean="0"/>
              <a:t>Arguably, one of the most overlooked sensors, available on every device, is the microphone.</a:t>
            </a:r>
          </a:p>
          <a:p>
            <a:r>
              <a:rPr lang="en-US" dirty="0" smtClean="0"/>
              <a:t>Sound captured by a mobile phone’s microphone can be a rich source of information.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Feature Extraction – Bandwidth</a:t>
            </a:r>
            <a:endParaRPr lang="en-US" sz="3600" dirty="0"/>
          </a:p>
        </p:txBody>
      </p:sp>
      <p:sp>
        <p:nvSpPr>
          <p:cNvPr id="3" name="Content Placeholder 2"/>
          <p:cNvSpPr>
            <a:spLocks noGrp="1"/>
          </p:cNvSpPr>
          <p:nvPr>
            <p:ph idx="1"/>
          </p:nvPr>
        </p:nvSpPr>
        <p:spPr/>
        <p:txBody>
          <a:bodyPr/>
          <a:lstStyle/>
          <a:p>
            <a:r>
              <a:rPr lang="en-US" dirty="0" smtClean="0"/>
              <a:t>Bandwidth – range of frequencies that the signal occupies.</a:t>
            </a:r>
          </a:p>
          <a:p>
            <a:r>
              <a:rPr lang="en-US" dirty="0" smtClean="0"/>
              <a:t>In this case, it shows if the spectrum is concentrated around the spectral centroid or spread out over the whole spectrum.</a:t>
            </a:r>
          </a:p>
          <a:p>
            <a:r>
              <a:rPr lang="en-US" dirty="0" smtClean="0"/>
              <a:t>Most ambient sound consists of a limited range of frequencies.</a:t>
            </a:r>
          </a:p>
          <a:p>
            <a:r>
              <a:rPr lang="en-US" dirty="0" smtClean="0"/>
              <a:t>Music often consists of a broader mixture of frequencies than voice and ambient sound.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240536"/>
          </a:xfrm>
        </p:spPr>
        <p:txBody>
          <a:bodyPr/>
          <a:lstStyle/>
          <a:p>
            <a:r>
              <a:rPr lang="en-US" sz="3600" dirty="0" smtClean="0"/>
              <a:t>Feature Extraction – Normalized Weighted Phase Deviation</a:t>
            </a:r>
            <a:endParaRPr lang="en-US" sz="3600" dirty="0"/>
          </a:p>
        </p:txBody>
      </p:sp>
      <p:sp>
        <p:nvSpPr>
          <p:cNvPr id="3" name="Content Placeholder 2"/>
          <p:cNvSpPr>
            <a:spLocks noGrp="1"/>
          </p:cNvSpPr>
          <p:nvPr>
            <p:ph idx="1"/>
          </p:nvPr>
        </p:nvSpPr>
        <p:spPr>
          <a:xfrm>
            <a:off x="914400" y="2057400"/>
            <a:ext cx="7772400" cy="4298160"/>
          </a:xfrm>
        </p:spPr>
        <p:txBody>
          <a:bodyPr/>
          <a:lstStyle/>
          <a:p>
            <a:r>
              <a:rPr lang="en-US" sz="3200" dirty="0" smtClean="0"/>
              <a:t>Normalized Weighted Phase Deviation – shows the phase deviations of the frequency bins.</a:t>
            </a:r>
          </a:p>
          <a:p>
            <a:r>
              <a:rPr lang="en-US" sz="3200" dirty="0" smtClean="0"/>
              <a:t>Usually ambient sound and music will have a smaller phase deviation than voice.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Feature Extraction – Relative Spectral Entropy</a:t>
            </a:r>
            <a:endParaRPr lang="en-US" sz="3600" dirty="0"/>
          </a:p>
        </p:txBody>
      </p:sp>
      <p:sp>
        <p:nvSpPr>
          <p:cNvPr id="3" name="Content Placeholder 2"/>
          <p:cNvSpPr>
            <a:spLocks noGrp="1"/>
          </p:cNvSpPr>
          <p:nvPr>
            <p:ph idx="1"/>
          </p:nvPr>
        </p:nvSpPr>
        <p:spPr>
          <a:xfrm>
            <a:off x="914400" y="2286000"/>
            <a:ext cx="7772400" cy="4069560"/>
          </a:xfrm>
        </p:spPr>
        <p:txBody>
          <a:bodyPr/>
          <a:lstStyle/>
          <a:p>
            <a:r>
              <a:rPr lang="en-US" dirty="0" smtClean="0"/>
              <a:t>Relative spectral entropy - differentiates speech and other sounds.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br>
              <a:rPr lang="en-US" dirty="0" smtClean="0"/>
            </a:b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600200" y="1219200"/>
            <a:ext cx="6248400" cy="5410200"/>
          </a:xfrm>
          <a:prstGeom prst="rect">
            <a:avLst/>
          </a:prstGeom>
          <a:noFill/>
          <a:ln w="9525">
            <a:noFill/>
            <a:miter lim="800000"/>
            <a:headEnd/>
            <a:tailEnd/>
          </a:ln>
        </p:spPr>
      </p:pic>
      <p:cxnSp>
        <p:nvCxnSpPr>
          <p:cNvPr id="6" name="Straight Arrow Connector 5"/>
          <p:cNvCxnSpPr/>
          <p:nvPr/>
        </p:nvCxnSpPr>
        <p:spPr>
          <a:xfrm>
            <a:off x="990600" y="3886200"/>
            <a:ext cx="2133600" cy="457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7" name="Left Brace 6"/>
          <p:cNvSpPr/>
          <p:nvPr/>
        </p:nvSpPr>
        <p:spPr>
          <a:xfrm>
            <a:off x="3048000" y="4038600"/>
            <a:ext cx="152400" cy="53340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Decision </a:t>
            </a:r>
            <a:r>
              <a:rPr lang="en-US" sz="3600" dirty="0" smtClean="0"/>
              <a:t>tree classification</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Extracted featured are then fed to one of the following models:</a:t>
            </a:r>
          </a:p>
          <a:p>
            <a:r>
              <a:rPr lang="en-US" dirty="0" smtClean="0"/>
              <a:t>Gaussian Mixture Model</a:t>
            </a:r>
          </a:p>
          <a:p>
            <a:r>
              <a:rPr lang="en-US" dirty="0" smtClean="0"/>
              <a:t>K-Nearest Neighbors</a:t>
            </a:r>
          </a:p>
          <a:p>
            <a:r>
              <a:rPr lang="en-US" dirty="0" smtClean="0"/>
              <a:t>Hidden Markov Model</a:t>
            </a:r>
          </a:p>
          <a:p>
            <a:r>
              <a:rPr lang="en-US" dirty="0" smtClean="0"/>
              <a:t>Essentially these are machine learning / pattern recognition type models that in this case help us classify sounds (as voice, music, or ambient sound) based on the extracted features.</a:t>
            </a:r>
          </a:p>
          <a:p>
            <a:r>
              <a:rPr lang="en-US" dirty="0" smtClean="0"/>
              <a:t>All three models yielded about 80% classification accuracy.</a:t>
            </a:r>
          </a:p>
          <a:p>
            <a:endParaRPr lang="en-US" dirty="0" smtClean="0"/>
          </a:p>
          <a:p>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br>
              <a:rPr lang="en-US" dirty="0" smtClean="0"/>
            </a:b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600200" y="1219200"/>
            <a:ext cx="6248400" cy="5410200"/>
          </a:xfrm>
          <a:prstGeom prst="rect">
            <a:avLst/>
          </a:prstGeom>
          <a:noFill/>
          <a:ln w="9525">
            <a:noFill/>
            <a:miter lim="800000"/>
            <a:headEnd/>
            <a:tailEnd/>
          </a:ln>
        </p:spPr>
      </p:pic>
      <p:cxnSp>
        <p:nvCxnSpPr>
          <p:cNvPr id="6" name="Straight Arrow Connector 5"/>
          <p:cNvCxnSpPr/>
          <p:nvPr/>
        </p:nvCxnSpPr>
        <p:spPr>
          <a:xfrm>
            <a:off x="990600" y="4495800"/>
            <a:ext cx="2133600" cy="457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7" name="Left Brace 6"/>
          <p:cNvSpPr/>
          <p:nvPr/>
        </p:nvSpPr>
        <p:spPr>
          <a:xfrm>
            <a:off x="3048000" y="4648200"/>
            <a:ext cx="152400" cy="533400"/>
          </a:xfrm>
          <a:prstGeom prst="lef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Markov Recognizer</a:t>
            </a:r>
            <a:endParaRPr lang="en-US" dirty="0"/>
          </a:p>
        </p:txBody>
      </p:sp>
      <p:sp>
        <p:nvSpPr>
          <p:cNvPr id="3" name="Content Placeholder 2"/>
          <p:cNvSpPr>
            <a:spLocks noGrp="1"/>
          </p:cNvSpPr>
          <p:nvPr>
            <p:ph sz="half" idx="1"/>
          </p:nvPr>
        </p:nvSpPr>
        <p:spPr>
          <a:xfrm>
            <a:off x="464344" y="1770501"/>
            <a:ext cx="6927056" cy="972699"/>
          </a:xfrm>
        </p:spPr>
        <p:txBody>
          <a:bodyPr/>
          <a:lstStyle/>
          <a:p>
            <a:r>
              <a:rPr lang="en-US" dirty="0" smtClean="0"/>
              <a:t>Decision tree classification </a:t>
            </a:r>
            <a:r>
              <a:rPr lang="en-US" dirty="0" err="1" smtClean="0"/>
              <a:t>sampleoutput</a:t>
            </a:r>
            <a:r>
              <a:rPr lang="en-US" dirty="0" smtClean="0"/>
              <a:t>:</a:t>
            </a:r>
          </a:p>
          <a:p>
            <a:endParaRPr lang="en-US" dirty="0"/>
          </a:p>
        </p:txBody>
      </p:sp>
      <p:pic>
        <p:nvPicPr>
          <p:cNvPr id="7171" name="Picture 3"/>
          <p:cNvPicPr>
            <a:picLocks noGrp="1" noChangeAspect="1" noChangeArrowheads="1"/>
          </p:cNvPicPr>
          <p:nvPr>
            <p:ph sz="half" idx="2"/>
          </p:nvPr>
        </p:nvPicPr>
        <p:blipFill>
          <a:blip r:embed="rId2" cstate="print"/>
          <a:srcRect/>
          <a:stretch>
            <a:fillRect/>
          </a:stretch>
        </p:blipFill>
        <p:spPr bwMode="auto">
          <a:xfrm>
            <a:off x="914400" y="2438400"/>
            <a:ext cx="6477000" cy="1752600"/>
          </a:xfrm>
          <a:prstGeom prst="rect">
            <a:avLst/>
          </a:prstGeom>
          <a:noFill/>
          <a:ln w="9525">
            <a:noFill/>
            <a:miter lim="800000"/>
            <a:headEnd/>
            <a:tailEnd/>
          </a:ln>
        </p:spPr>
      </p:pic>
      <p:sp>
        <p:nvSpPr>
          <p:cNvPr id="8" name="Content Placeholder 2"/>
          <p:cNvSpPr txBox="1">
            <a:spLocks/>
          </p:cNvSpPr>
          <p:nvPr/>
        </p:nvSpPr>
        <p:spPr>
          <a:xfrm>
            <a:off x="609600" y="4648200"/>
            <a:ext cx="6400800" cy="1447800"/>
          </a:xfrm>
          <a:prstGeom prst="rect">
            <a:avLst/>
          </a:prstGeom>
        </p:spPr>
        <p:txBody>
          <a:bodyPr vert="horz">
            <a:normAutofit fontScale="92500" lnSpcReduction="10000"/>
          </a:bodyPr>
          <a:lstStyle/>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lang="en-US" sz="2800" dirty="0" smtClean="0"/>
              <a:t>0 – ambient sound</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1 – music</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lang="en-US" sz="2800" dirty="0" smtClean="0"/>
              <a:t>2 - speech</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Markov Recognizer</a:t>
            </a:r>
            <a:endParaRPr lang="en-US" sz="3600" dirty="0"/>
          </a:p>
        </p:txBody>
      </p:sp>
      <p:sp>
        <p:nvSpPr>
          <p:cNvPr id="3" name="Content Placeholder 2"/>
          <p:cNvSpPr>
            <a:spLocks noGrp="1"/>
          </p:cNvSpPr>
          <p:nvPr>
            <p:ph idx="1"/>
          </p:nvPr>
        </p:nvSpPr>
        <p:spPr>
          <a:xfrm>
            <a:off x="914400" y="2057400"/>
            <a:ext cx="7772400" cy="4298160"/>
          </a:xfrm>
        </p:spPr>
        <p:txBody>
          <a:bodyPr/>
          <a:lstStyle/>
          <a:p>
            <a:r>
              <a:rPr lang="en-US" dirty="0" smtClean="0"/>
              <a:t>Contains Markov models for each of the three categories.</a:t>
            </a:r>
          </a:p>
          <a:p>
            <a:r>
              <a:rPr lang="en-US" dirty="0" smtClean="0"/>
              <a:t>The models were trained to learn pair-wise transition probabilities.</a:t>
            </a:r>
          </a:p>
          <a:p>
            <a:r>
              <a:rPr lang="en-US" dirty="0" smtClean="0"/>
              <a:t>A sample output from classifier is fed directly to the Markov models to calculate the maximum probability for a particular sound event.</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br>
              <a:rPr lang="en-US" dirty="0" smtClean="0"/>
            </a:b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600200" y="1219200"/>
            <a:ext cx="6248400" cy="5410200"/>
          </a:xfrm>
          <a:prstGeom prst="rect">
            <a:avLst/>
          </a:prstGeom>
          <a:noFill/>
          <a:ln w="9525">
            <a:noFill/>
            <a:miter lim="800000"/>
            <a:headEnd/>
            <a:tailEnd/>
          </a:ln>
        </p:spPr>
      </p:pic>
      <p:sp>
        <p:nvSpPr>
          <p:cNvPr id="8" name="Right Brace 7"/>
          <p:cNvSpPr/>
          <p:nvPr/>
        </p:nvSpPr>
        <p:spPr>
          <a:xfrm>
            <a:off x="5867400" y="5791200"/>
            <a:ext cx="1676400" cy="45719"/>
          </a:xfrm>
          <a:prstGeom prst="righ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cxnSp>
        <p:nvCxnSpPr>
          <p:cNvPr id="12" name="Straight Arrow Connector 11"/>
          <p:cNvCxnSpPr/>
          <p:nvPr/>
        </p:nvCxnSpPr>
        <p:spPr>
          <a:xfrm rot="5400000">
            <a:off x="6477000" y="4114800"/>
            <a:ext cx="1905000" cy="1447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545336"/>
          </a:xfrm>
        </p:spPr>
        <p:txBody>
          <a:bodyPr/>
          <a:lstStyle/>
          <a:p>
            <a:r>
              <a:rPr lang="en-US" dirty="0" smtClean="0"/>
              <a:t>Unsupervised Adaptive Classification</a:t>
            </a:r>
            <a:endParaRPr lang="en-US" dirty="0"/>
          </a:p>
        </p:txBody>
      </p:sp>
      <p:sp>
        <p:nvSpPr>
          <p:cNvPr id="3" name="Content Placeholder 2"/>
          <p:cNvSpPr>
            <a:spLocks noGrp="1"/>
          </p:cNvSpPr>
          <p:nvPr>
            <p:ph idx="1"/>
          </p:nvPr>
        </p:nvSpPr>
        <p:spPr>
          <a:xfrm>
            <a:off x="914400" y="2133600"/>
            <a:ext cx="7772400" cy="4221960"/>
          </a:xfrm>
        </p:spPr>
        <p:txBody>
          <a:bodyPr>
            <a:normAutofit/>
          </a:bodyPr>
          <a:lstStyle/>
          <a:p>
            <a:r>
              <a:rPr lang="en-US" dirty="0" smtClean="0"/>
              <a:t>Unsupervised Adaptive Classification components copes with all ambient sound events.</a:t>
            </a:r>
          </a:p>
          <a:p>
            <a:r>
              <a:rPr lang="en-US" dirty="0" smtClean="0"/>
              <a:t>The objective of this component is to discover over time environmental sounds that are significant in every day life in addition to voice and music.</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From the captured sound various inferences can be made about the person carrying the phone.</a:t>
            </a:r>
            <a:br>
              <a:rPr lang="en-US" dirty="0" smtClean="0"/>
            </a:br>
            <a:endParaRPr lang="en-US" dirty="0" smtClean="0"/>
          </a:p>
          <a:p>
            <a:pPr>
              <a:buFont typeface="Courier New" pitchFamily="49" charset="0"/>
              <a:buChar char="o"/>
            </a:pPr>
            <a:r>
              <a:rPr lang="en-US" dirty="0" smtClean="0"/>
              <a:t>Conversation detection</a:t>
            </a:r>
          </a:p>
          <a:p>
            <a:pPr>
              <a:buFont typeface="Courier New" pitchFamily="49" charset="0"/>
              <a:buChar char="o"/>
            </a:pPr>
            <a:r>
              <a:rPr lang="en-US" dirty="0" smtClean="0"/>
              <a:t>Activity recognition</a:t>
            </a:r>
          </a:p>
          <a:p>
            <a:pPr>
              <a:buFont typeface="Courier New" pitchFamily="49" charset="0"/>
              <a:buChar char="o"/>
            </a:pPr>
            <a:r>
              <a:rPr lang="en-US" dirty="0" smtClean="0"/>
              <a:t>Location classification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Mel Frequency Cepstral Coefficient (MFCC)</a:t>
            </a:r>
            <a:endParaRPr lang="en-US" dirty="0"/>
          </a:p>
        </p:txBody>
      </p:sp>
      <p:sp>
        <p:nvSpPr>
          <p:cNvPr id="4" name="Rectangle 3"/>
          <p:cNvSpPr/>
          <p:nvPr/>
        </p:nvSpPr>
        <p:spPr>
          <a:xfrm>
            <a:off x="762000" y="2209800"/>
            <a:ext cx="1828800" cy="838200"/>
          </a:xfrm>
          <a:prstGeom prst="rect">
            <a:avLst/>
          </a:prstGeom>
        </p:spPr>
        <p:style>
          <a:lnRef idx="1">
            <a:schemeClr val="dk1"/>
          </a:lnRef>
          <a:fillRef idx="2">
            <a:schemeClr val="dk1"/>
          </a:fillRef>
          <a:effectRef idx="1">
            <a:schemeClr val="dk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ln w="50800"/>
                <a:solidFill>
                  <a:schemeClr val="bg1">
                    <a:shade val="50000"/>
                  </a:schemeClr>
                </a:solidFill>
              </a:rPr>
              <a:t>Waveform</a:t>
            </a:r>
            <a:endParaRPr lang="en-US" b="1" dirty="0">
              <a:ln w="50800"/>
              <a:solidFill>
                <a:schemeClr val="bg1">
                  <a:shade val="50000"/>
                </a:schemeClr>
              </a:solidFill>
            </a:endParaRPr>
          </a:p>
        </p:txBody>
      </p:sp>
      <p:sp>
        <p:nvSpPr>
          <p:cNvPr id="11" name="Rectangle 10"/>
          <p:cNvSpPr/>
          <p:nvPr/>
        </p:nvSpPr>
        <p:spPr>
          <a:xfrm>
            <a:off x="3200400" y="2209800"/>
            <a:ext cx="1828800" cy="838200"/>
          </a:xfrm>
          <a:prstGeom prst="rect">
            <a:avLst/>
          </a:prstGeom>
        </p:spPr>
        <p:style>
          <a:lnRef idx="1">
            <a:schemeClr val="dk1"/>
          </a:lnRef>
          <a:fillRef idx="2">
            <a:schemeClr val="dk1"/>
          </a:fillRef>
          <a:effectRef idx="1">
            <a:schemeClr val="dk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ln w="50800"/>
                <a:solidFill>
                  <a:schemeClr val="bg1">
                    <a:shade val="50000"/>
                  </a:schemeClr>
                </a:solidFill>
              </a:rPr>
              <a:t>Convert to Frames</a:t>
            </a:r>
            <a:endParaRPr lang="en-US" b="1" dirty="0">
              <a:ln w="50800"/>
              <a:solidFill>
                <a:schemeClr val="bg1">
                  <a:shade val="50000"/>
                </a:schemeClr>
              </a:solidFill>
            </a:endParaRPr>
          </a:p>
        </p:txBody>
      </p:sp>
      <p:sp>
        <p:nvSpPr>
          <p:cNvPr id="12" name="Rectangle 11"/>
          <p:cNvSpPr/>
          <p:nvPr/>
        </p:nvSpPr>
        <p:spPr>
          <a:xfrm>
            <a:off x="5715000" y="2209800"/>
            <a:ext cx="1828800" cy="838200"/>
          </a:xfrm>
          <a:prstGeom prst="rect">
            <a:avLst/>
          </a:prstGeom>
        </p:spPr>
        <p:style>
          <a:lnRef idx="1">
            <a:schemeClr val="dk1"/>
          </a:lnRef>
          <a:fillRef idx="2">
            <a:schemeClr val="dk1"/>
          </a:fillRef>
          <a:effectRef idx="1">
            <a:schemeClr val="dk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ln w="50800"/>
                <a:solidFill>
                  <a:schemeClr val="bg1">
                    <a:shade val="50000"/>
                  </a:schemeClr>
                </a:solidFill>
              </a:rPr>
              <a:t>DFFT</a:t>
            </a:r>
            <a:endParaRPr lang="en-US" b="1" dirty="0">
              <a:ln w="50800"/>
              <a:solidFill>
                <a:schemeClr val="bg1">
                  <a:shade val="50000"/>
                </a:schemeClr>
              </a:solidFill>
            </a:endParaRPr>
          </a:p>
        </p:txBody>
      </p:sp>
      <p:cxnSp>
        <p:nvCxnSpPr>
          <p:cNvPr id="14" name="Straight Arrow Connector 13"/>
          <p:cNvCxnSpPr>
            <a:stCxn id="4" idx="3"/>
            <a:endCxn id="11" idx="1"/>
          </p:cNvCxnSpPr>
          <p:nvPr/>
        </p:nvCxnSpPr>
        <p:spPr>
          <a:xfrm>
            <a:off x="2590800" y="2628900"/>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11" idx="3"/>
            <a:endCxn id="12" idx="1"/>
          </p:cNvCxnSpPr>
          <p:nvPr/>
        </p:nvCxnSpPr>
        <p:spPr>
          <a:xfrm>
            <a:off x="5029200" y="2628900"/>
            <a:ext cx="6858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685800" y="3657600"/>
            <a:ext cx="2133600" cy="838200"/>
          </a:xfrm>
          <a:prstGeom prst="rect">
            <a:avLst/>
          </a:prstGeom>
        </p:spPr>
        <p:style>
          <a:lnRef idx="1">
            <a:schemeClr val="dk1"/>
          </a:lnRef>
          <a:fillRef idx="2">
            <a:schemeClr val="dk1"/>
          </a:fillRef>
          <a:effectRef idx="1">
            <a:schemeClr val="dk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ln w="50800"/>
                <a:solidFill>
                  <a:schemeClr val="bg1">
                    <a:shade val="50000"/>
                  </a:schemeClr>
                </a:solidFill>
              </a:rPr>
              <a:t>Take Log of amplitude spectrum</a:t>
            </a:r>
            <a:endParaRPr lang="en-US" b="1" dirty="0">
              <a:ln w="50800"/>
              <a:solidFill>
                <a:schemeClr val="bg1">
                  <a:shade val="50000"/>
                </a:schemeClr>
              </a:solidFill>
            </a:endParaRPr>
          </a:p>
        </p:txBody>
      </p:sp>
      <p:cxnSp>
        <p:nvCxnSpPr>
          <p:cNvPr id="30" name="Shape 29"/>
          <p:cNvCxnSpPr>
            <a:stCxn id="12" idx="3"/>
            <a:endCxn id="27" idx="1"/>
          </p:cNvCxnSpPr>
          <p:nvPr/>
        </p:nvCxnSpPr>
        <p:spPr>
          <a:xfrm flipH="1">
            <a:off x="685800" y="2628900"/>
            <a:ext cx="6858000" cy="1447800"/>
          </a:xfrm>
          <a:prstGeom prst="bentConnector5">
            <a:avLst>
              <a:gd name="adj1" fmla="val -3333"/>
              <a:gd name="adj2" fmla="val 50000"/>
              <a:gd name="adj3" fmla="val 103333"/>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3429000" y="3657600"/>
            <a:ext cx="1828800" cy="838200"/>
          </a:xfrm>
          <a:prstGeom prst="rect">
            <a:avLst/>
          </a:prstGeom>
        </p:spPr>
        <p:style>
          <a:lnRef idx="1">
            <a:schemeClr val="dk1"/>
          </a:lnRef>
          <a:fillRef idx="2">
            <a:schemeClr val="dk1"/>
          </a:fillRef>
          <a:effectRef idx="1">
            <a:schemeClr val="dk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ln w="50800"/>
                <a:solidFill>
                  <a:schemeClr val="bg1">
                    <a:shade val="50000"/>
                  </a:schemeClr>
                </a:solidFill>
              </a:rPr>
              <a:t>Mel-scaling and smoothing</a:t>
            </a:r>
            <a:endParaRPr lang="en-US" b="1" dirty="0">
              <a:ln w="50800"/>
              <a:solidFill>
                <a:schemeClr val="bg1">
                  <a:shade val="50000"/>
                </a:schemeClr>
              </a:solidFill>
            </a:endParaRPr>
          </a:p>
        </p:txBody>
      </p:sp>
      <p:cxnSp>
        <p:nvCxnSpPr>
          <p:cNvPr id="35" name="Straight Arrow Connector 34"/>
          <p:cNvCxnSpPr>
            <a:stCxn id="27" idx="3"/>
            <a:endCxn id="33" idx="1"/>
          </p:cNvCxnSpPr>
          <p:nvPr/>
        </p:nvCxnSpPr>
        <p:spPr>
          <a:xfrm>
            <a:off x="2819400" y="4076700"/>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5123" name="Picture 3"/>
          <p:cNvPicPr>
            <a:picLocks noChangeAspect="1" noChangeArrowheads="1"/>
          </p:cNvPicPr>
          <p:nvPr/>
        </p:nvPicPr>
        <p:blipFill>
          <a:blip r:embed="rId3" cstate="print"/>
          <a:srcRect/>
          <a:stretch>
            <a:fillRect/>
          </a:stretch>
        </p:blipFill>
        <p:spPr bwMode="auto">
          <a:xfrm>
            <a:off x="381000" y="5029200"/>
            <a:ext cx="3743325" cy="1647825"/>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4724400" y="5181600"/>
            <a:ext cx="3276600" cy="1333500"/>
          </a:xfrm>
          <a:prstGeom prst="rect">
            <a:avLst/>
          </a:prstGeom>
          <a:noFill/>
          <a:ln w="9525">
            <a:noFill/>
            <a:miter lim="800000"/>
            <a:headEnd/>
            <a:tailEnd/>
          </a:ln>
        </p:spPr>
      </p:pic>
      <p:cxnSp>
        <p:nvCxnSpPr>
          <p:cNvPr id="45" name="Straight Arrow Connector 44"/>
          <p:cNvCxnSpPr>
            <a:stCxn id="5123" idx="3"/>
            <a:endCxn id="5124" idx="1"/>
          </p:cNvCxnSpPr>
          <p:nvPr/>
        </p:nvCxnSpPr>
        <p:spPr>
          <a:xfrm flipV="1">
            <a:off x="4124325" y="5848350"/>
            <a:ext cx="600075" cy="47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Elbow Connector 50"/>
          <p:cNvCxnSpPr>
            <a:stCxn id="33" idx="2"/>
            <a:endCxn id="5123" idx="0"/>
          </p:cNvCxnSpPr>
          <p:nvPr/>
        </p:nvCxnSpPr>
        <p:spPr>
          <a:xfrm rot="5400000">
            <a:off x="3031332" y="3717132"/>
            <a:ext cx="533400" cy="2090737"/>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53" name="Rectangle 52"/>
          <p:cNvSpPr/>
          <p:nvPr/>
        </p:nvSpPr>
        <p:spPr>
          <a:xfrm>
            <a:off x="5638800" y="3657600"/>
            <a:ext cx="1524000" cy="838200"/>
          </a:xfrm>
          <a:prstGeom prst="rect">
            <a:avLst/>
          </a:prstGeom>
        </p:spPr>
        <p:style>
          <a:lnRef idx="1">
            <a:schemeClr val="dk1"/>
          </a:lnRef>
          <a:fillRef idx="2">
            <a:schemeClr val="dk1"/>
          </a:fillRef>
          <a:effectRef idx="1">
            <a:schemeClr val="dk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ln w="50800"/>
                <a:solidFill>
                  <a:schemeClr val="bg1">
                    <a:shade val="50000"/>
                  </a:schemeClr>
                </a:solidFill>
              </a:rPr>
              <a:t>Discrete Cosine Transform</a:t>
            </a:r>
            <a:endParaRPr lang="en-US" b="1" dirty="0">
              <a:ln w="50800"/>
              <a:solidFill>
                <a:schemeClr val="bg1">
                  <a:shade val="50000"/>
                </a:schemeClr>
              </a:solidFill>
            </a:endParaRPr>
          </a:p>
        </p:txBody>
      </p:sp>
      <p:cxnSp>
        <p:nvCxnSpPr>
          <p:cNvPr id="57" name="Straight Arrow Connector 56"/>
          <p:cNvCxnSpPr>
            <a:stCxn id="33" idx="3"/>
            <a:endCxn id="53" idx="1"/>
          </p:cNvCxnSpPr>
          <p:nvPr/>
        </p:nvCxnSpPr>
        <p:spPr>
          <a:xfrm>
            <a:off x="5257800" y="4076700"/>
            <a:ext cx="38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Rectangle 59"/>
          <p:cNvSpPr/>
          <p:nvPr/>
        </p:nvSpPr>
        <p:spPr>
          <a:xfrm>
            <a:off x="7543800" y="3657600"/>
            <a:ext cx="1295400" cy="838200"/>
          </a:xfrm>
          <a:prstGeom prst="rect">
            <a:avLst/>
          </a:prstGeom>
        </p:spPr>
        <p:style>
          <a:lnRef idx="1">
            <a:schemeClr val="dk1"/>
          </a:lnRef>
          <a:fillRef idx="2">
            <a:schemeClr val="dk1"/>
          </a:fillRef>
          <a:effectRef idx="1">
            <a:schemeClr val="dk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en-US" b="1" dirty="0" smtClean="0">
                <a:ln w="50800"/>
                <a:solidFill>
                  <a:schemeClr val="bg1">
                    <a:shade val="50000"/>
                  </a:schemeClr>
                </a:solidFill>
              </a:rPr>
              <a:t>MFCC Features</a:t>
            </a:r>
            <a:endParaRPr lang="en-US" b="1" dirty="0">
              <a:ln w="50800"/>
              <a:solidFill>
                <a:schemeClr val="bg1">
                  <a:shade val="50000"/>
                </a:schemeClr>
              </a:solidFill>
            </a:endParaRPr>
          </a:p>
        </p:txBody>
      </p:sp>
      <p:cxnSp>
        <p:nvCxnSpPr>
          <p:cNvPr id="66" name="Straight Arrow Connector 65"/>
          <p:cNvCxnSpPr>
            <a:stCxn id="53" idx="3"/>
            <a:endCxn id="60" idx="1"/>
          </p:cNvCxnSpPr>
          <p:nvPr/>
        </p:nvCxnSpPr>
        <p:spPr>
          <a:xfrm>
            <a:off x="7162800" y="4076700"/>
            <a:ext cx="381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Unsupervised Adaptive Classification</a:t>
            </a:r>
            <a:endParaRPr lang="en-US" dirty="0"/>
          </a:p>
        </p:txBody>
      </p:sp>
      <p:sp>
        <p:nvSpPr>
          <p:cNvPr id="3" name="Content Placeholder 2"/>
          <p:cNvSpPr>
            <a:spLocks noGrp="1"/>
          </p:cNvSpPr>
          <p:nvPr>
            <p:ph idx="1"/>
          </p:nvPr>
        </p:nvSpPr>
        <p:spPr/>
        <p:txBody>
          <a:bodyPr/>
          <a:lstStyle/>
          <a:p>
            <a:r>
              <a:rPr lang="en-US" dirty="0" smtClean="0"/>
              <a:t>Once the event is classified as ambient sound, UAC algorithm starts to run.</a:t>
            </a:r>
          </a:p>
          <a:p>
            <a:r>
              <a:rPr lang="en-US" dirty="0" smtClean="0"/>
              <a:t>UAC algorithm extracts MFCC features of the sound event.</a:t>
            </a:r>
          </a:p>
          <a:p>
            <a:r>
              <a:rPr lang="en-US" dirty="0" smtClean="0"/>
              <a:t>System checks if the event has already been classified.</a:t>
            </a:r>
          </a:p>
          <a:p>
            <a:r>
              <a:rPr lang="en-US" dirty="0" smtClean="0"/>
              <a:t>If not then user is asked to label the unknown sound event.</a:t>
            </a:r>
          </a:p>
          <a:p>
            <a:r>
              <a:rPr lang="en-US" dirty="0" smtClean="0"/>
              <a:t>System can store up to 100 of these events.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lstStyle/>
          <a:p>
            <a:r>
              <a:rPr lang="en-US" dirty="0" smtClean="0"/>
              <a:t>SoundSense prototype is implemented as a self sustained piece of software that runs on the Apple iPhone.</a:t>
            </a:r>
          </a:p>
          <a:p>
            <a:r>
              <a:rPr lang="en-US" dirty="0" smtClean="0"/>
              <a:t>Contains approximately 5,500 lines of code.</a:t>
            </a:r>
          </a:p>
          <a:p>
            <a:r>
              <a:rPr lang="en-US" dirty="0" smtClean="0"/>
              <a:t>Written mostly in C/C++ and then implemented in Objective C.</a:t>
            </a:r>
          </a:p>
          <a:p>
            <a:r>
              <a:rPr lang="en-US" dirty="0" smtClean="0"/>
              <a:t>Complete package is about 300KB.</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609600" y="1828800"/>
            <a:ext cx="80010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In the quiet environment , the system adopts a long duty cycle, the CPU usage is less than 5%.</a:t>
            </a:r>
          </a:p>
          <a:p>
            <a:r>
              <a:rPr lang="en-US" dirty="0" smtClean="0"/>
              <a:t>Once acoustic processing starts CPU usage increases to about 25%.</a:t>
            </a:r>
          </a:p>
          <a:p>
            <a:r>
              <a:rPr lang="en-US" dirty="0" smtClean="0"/>
              <a:t>Maximum memory usage (with all bins being used) is about 5MB.</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Evaluation</a:t>
            </a:r>
            <a:endParaRPr lang="en-US"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1143000" y="2362200"/>
            <a:ext cx="6180596" cy="1295400"/>
          </a:xfrm>
          <a:prstGeom prst="rect">
            <a:avLst/>
          </a:prstGeom>
          <a:noFill/>
          <a:ln w="9525">
            <a:noFill/>
            <a:miter lim="800000"/>
            <a:headEnd/>
            <a:tailEnd/>
          </a:ln>
        </p:spPr>
      </p:pic>
      <p:pic>
        <p:nvPicPr>
          <p:cNvPr id="1027" name="Picture 3"/>
          <p:cNvPicPr>
            <a:picLocks noGrp="1" noChangeAspect="1" noChangeArrowheads="1"/>
          </p:cNvPicPr>
          <p:nvPr>
            <p:ph sz="half" idx="1"/>
          </p:nvPr>
        </p:nvPicPr>
        <p:blipFill>
          <a:blip r:embed="rId3" cstate="print"/>
          <a:srcRect/>
          <a:stretch>
            <a:fillRect/>
          </a:stretch>
        </p:blipFill>
        <p:spPr bwMode="auto">
          <a:xfrm>
            <a:off x="2971800" y="4876800"/>
            <a:ext cx="2828925" cy="1333500"/>
          </a:xfrm>
          <a:prstGeom prst="rect">
            <a:avLst/>
          </a:prstGeom>
          <a:noFill/>
          <a:ln w="9525">
            <a:noFill/>
            <a:miter lim="800000"/>
            <a:headEnd/>
            <a:tailEnd/>
          </a:ln>
        </p:spPr>
      </p:pic>
      <p:sp>
        <p:nvSpPr>
          <p:cNvPr id="15" name="Content Placeholder 2"/>
          <p:cNvSpPr txBox="1">
            <a:spLocks/>
          </p:cNvSpPr>
          <p:nvPr/>
        </p:nvSpPr>
        <p:spPr>
          <a:xfrm>
            <a:off x="1066800" y="1371600"/>
            <a:ext cx="6400800" cy="1143000"/>
          </a:xfrm>
          <a:prstGeom prst="rect">
            <a:avLst/>
          </a:prstGeom>
        </p:spPr>
        <p:txBody>
          <a:bodyPr vert="horz">
            <a:normAutofit/>
          </a:bodyPr>
          <a:lstStyle/>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lang="en-US" sz="2800" noProof="0" dirty="0" smtClean="0"/>
              <a:t>Ambient sound, music, and speech classification accuracy:</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6" name="Content Placeholder 2"/>
          <p:cNvSpPr txBox="1">
            <a:spLocks/>
          </p:cNvSpPr>
          <p:nvPr/>
        </p:nvSpPr>
        <p:spPr>
          <a:xfrm>
            <a:off x="914400" y="4038600"/>
            <a:ext cx="6858000" cy="914400"/>
          </a:xfrm>
          <a:prstGeom prst="rect">
            <a:avLst/>
          </a:prstGeom>
        </p:spPr>
        <p:txBody>
          <a:bodyPr vert="horz">
            <a:normAutofit lnSpcReduction="10000"/>
          </a:bodyPr>
          <a:lstStyle/>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lang="en-US" sz="2800" dirty="0" smtClean="0"/>
              <a:t>Unsupervised Adaptive Classification accuracy:</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Evaluation</a:t>
            </a:r>
            <a:endParaRPr lang="en-US" dirty="0"/>
          </a:p>
        </p:txBody>
      </p:sp>
      <p:sp>
        <p:nvSpPr>
          <p:cNvPr id="6" name="Content Placeholder 5"/>
          <p:cNvSpPr>
            <a:spLocks noGrp="1"/>
          </p:cNvSpPr>
          <p:nvPr>
            <p:ph sz="half" idx="2"/>
          </p:nvPr>
        </p:nvSpPr>
        <p:spPr>
          <a:xfrm>
            <a:off x="533400" y="5410200"/>
            <a:ext cx="8229600" cy="1267264"/>
          </a:xfrm>
        </p:spPr>
        <p:txBody>
          <a:bodyPr>
            <a:normAutofit/>
          </a:bodyPr>
          <a:lstStyle/>
          <a:p>
            <a:r>
              <a:rPr lang="en-US" dirty="0" smtClean="0"/>
              <a:t>Participant’s activities recognized by </a:t>
            </a:r>
            <a:r>
              <a:rPr lang="en-US" dirty="0" err="1" smtClean="0"/>
              <a:t>SoundSense</a:t>
            </a:r>
            <a:r>
              <a:rPr lang="en-US" dirty="0" smtClean="0"/>
              <a:t> on a Friday</a:t>
            </a:r>
            <a:endParaRPr lang="en-US" dirty="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304800" y="1752600"/>
            <a:ext cx="861060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err="1" smtClean="0"/>
              <a:t>SoundSense</a:t>
            </a:r>
            <a:r>
              <a:rPr lang="en-US" dirty="0" smtClean="0"/>
              <a:t> in everyday life</a:t>
            </a:r>
          </a:p>
          <a:p>
            <a:endParaRPr lang="en-US" dirty="0" smtClean="0"/>
          </a:p>
          <a:p>
            <a:r>
              <a:rPr lang="en-US" dirty="0" smtClean="0">
                <a:hlinkClick r:id="rId2"/>
              </a:rPr>
              <a:t>http://metrosense.cs.dartmouth.edu/projects.html</a:t>
            </a:r>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err="1" smtClean="0"/>
              <a:t>SoundSense</a:t>
            </a:r>
            <a:r>
              <a:rPr lang="en-US" dirty="0" smtClean="0"/>
              <a:t> is light-weight scalable framework capable of recognizing a broad set of sound events.</a:t>
            </a:r>
          </a:p>
          <a:p>
            <a:r>
              <a:rPr lang="en-US" dirty="0" smtClean="0"/>
              <a:t>In contrast to traditional audio context recognition systems that are offline, </a:t>
            </a:r>
            <a:r>
              <a:rPr lang="en-US" dirty="0" err="1" smtClean="0"/>
              <a:t>SoundSense</a:t>
            </a:r>
            <a:r>
              <a:rPr lang="en-US" dirty="0" smtClean="0"/>
              <a:t> performs online classification at a lower computational cost and yields results that are comparable to the offline systems.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t>
            </a:r>
            <a:endParaRPr lang="en-US" dirty="0"/>
          </a:p>
        </p:txBody>
      </p:sp>
      <p:sp>
        <p:nvSpPr>
          <p:cNvPr id="3" name="Content Placeholder 2"/>
          <p:cNvSpPr>
            <a:spLocks noGrp="1"/>
          </p:cNvSpPr>
          <p:nvPr>
            <p:ph idx="1"/>
          </p:nvPr>
        </p:nvSpPr>
        <p:spPr/>
        <p:txBody>
          <a:bodyPr/>
          <a:lstStyle/>
          <a:p>
            <a:r>
              <a:rPr lang="en-US" dirty="0" smtClean="0"/>
              <a:t>Questions…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Scaling</a:t>
            </a:r>
          </a:p>
          <a:p>
            <a:endParaRPr lang="en-US" dirty="0" smtClean="0"/>
          </a:p>
          <a:p>
            <a:r>
              <a:rPr lang="en-US" dirty="0" smtClean="0"/>
              <a:t>Robustness</a:t>
            </a:r>
          </a:p>
          <a:p>
            <a:endParaRPr lang="en-US" dirty="0" smtClean="0"/>
          </a:p>
          <a:p>
            <a:r>
              <a:rPr lang="en-US" dirty="0" smtClean="0"/>
              <a:t>Device integration</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SoundSense: Scalable Sound Sensing for People-Centric Applications on Mobile Phones</a:t>
            </a:r>
          </a:p>
          <a:p>
            <a:r>
              <a:rPr lang="en-US" dirty="0" smtClean="0"/>
              <a:t>Mel Frequency Cepstral Coefficients for Music Modeling</a:t>
            </a:r>
          </a:p>
          <a:p>
            <a:r>
              <a:rPr lang="en-US" dirty="0" smtClean="0"/>
              <a:t>Wikipedia</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a:t>
            </a:r>
            <a:endParaRPr lang="en-US" dirty="0"/>
          </a:p>
        </p:txBody>
      </p:sp>
      <p:sp>
        <p:nvSpPr>
          <p:cNvPr id="3" name="Content Placeholder 2"/>
          <p:cNvSpPr>
            <a:spLocks noGrp="1"/>
          </p:cNvSpPr>
          <p:nvPr>
            <p:ph idx="1"/>
          </p:nvPr>
        </p:nvSpPr>
        <p:spPr/>
        <p:txBody>
          <a:bodyPr/>
          <a:lstStyle/>
          <a:p>
            <a:r>
              <a:rPr lang="en-US" dirty="0" smtClean="0"/>
              <a:t>People live in different environments, containing a wide variety of everyday sounds.</a:t>
            </a:r>
          </a:p>
          <a:p>
            <a:r>
              <a:rPr lang="en-US" dirty="0" smtClean="0"/>
              <a:t>Typically, sounds encountered by a student will be different from those encountered by a truck driver.</a:t>
            </a:r>
          </a:p>
          <a:p>
            <a:r>
              <a:rPr lang="en-US" dirty="0" smtClean="0"/>
              <a:t>It is no feasible to collect every possible sound and classify it.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Robustness</a:t>
            </a:r>
            <a:endParaRPr lang="en-US" dirty="0"/>
          </a:p>
        </p:txBody>
      </p:sp>
      <p:sp>
        <p:nvSpPr>
          <p:cNvPr id="3" name="Content Placeholder 2"/>
          <p:cNvSpPr>
            <a:spLocks noGrp="1"/>
          </p:cNvSpPr>
          <p:nvPr>
            <p:ph idx="1"/>
          </p:nvPr>
        </p:nvSpPr>
        <p:spPr/>
        <p:txBody>
          <a:bodyPr/>
          <a:lstStyle/>
          <a:p>
            <a:r>
              <a:rPr lang="en-US" dirty="0" smtClean="0"/>
              <a:t>People carry phones in a number of different ways; for example, in the pocket, on a belt, in a bag.</a:t>
            </a:r>
          </a:p>
          <a:p>
            <a:r>
              <a:rPr lang="en-US" dirty="0" smtClean="0"/>
              <a:t>Location of the phone with respect to the body presents various challenges because in the same environment sound levels will vary based on the phone’s location.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Robustness</a:t>
            </a:r>
            <a:endParaRPr lang="en-US" dirty="0"/>
          </a:p>
        </p:txBody>
      </p:sp>
      <p:sp>
        <p:nvSpPr>
          <p:cNvPr id="4" name="Content Placeholder 3"/>
          <p:cNvSpPr>
            <a:spLocks noGrp="1"/>
          </p:cNvSpPr>
          <p:nvPr>
            <p:ph sz="half" idx="1"/>
          </p:nvPr>
        </p:nvSpPr>
        <p:spPr>
          <a:xfrm>
            <a:off x="762000" y="4191000"/>
            <a:ext cx="7467600" cy="1935163"/>
          </a:xfrm>
        </p:spPr>
        <p:txBody>
          <a:bodyPr>
            <a:normAutofit fontScale="85000" lnSpcReduction="20000"/>
          </a:bodyPr>
          <a:lstStyle/>
          <a:p>
            <a:r>
              <a:rPr lang="en-US" dirty="0" smtClean="0"/>
              <a:t>Phone context alters the volume:</a:t>
            </a:r>
          </a:p>
          <a:p>
            <a:pPr>
              <a:buFont typeface="Courier New" pitchFamily="49" charset="0"/>
              <a:buChar char="o"/>
            </a:pPr>
            <a:r>
              <a:rPr lang="en-US" dirty="0" smtClean="0"/>
              <a:t>A – in hand of a user facing source</a:t>
            </a:r>
          </a:p>
          <a:p>
            <a:pPr>
              <a:buFont typeface="Courier New" pitchFamily="49" charset="0"/>
              <a:buChar char="o"/>
            </a:pPr>
            <a:r>
              <a:rPr lang="en-US" dirty="0" smtClean="0"/>
              <a:t>B – in pocket of a user facing source</a:t>
            </a:r>
          </a:p>
          <a:p>
            <a:pPr>
              <a:buFont typeface="Courier New" pitchFamily="49" charset="0"/>
              <a:buChar char="o"/>
            </a:pPr>
            <a:r>
              <a:rPr lang="en-US" dirty="0" smtClean="0"/>
              <a:t>C – in hand of a user facing away from the source</a:t>
            </a:r>
          </a:p>
          <a:p>
            <a:pPr>
              <a:buFont typeface="Courier New" pitchFamily="49" charset="0"/>
              <a:buChar char="o"/>
            </a:pPr>
            <a:r>
              <a:rPr lang="en-US" dirty="0" smtClean="0"/>
              <a:t>D in pocket of a user facing away from the source</a:t>
            </a:r>
          </a:p>
          <a:p>
            <a:endParaRPr lang="en-US" dirty="0"/>
          </a:p>
        </p:txBody>
      </p:sp>
      <p:pic>
        <p:nvPicPr>
          <p:cNvPr id="2050" name="Picture 2"/>
          <p:cNvPicPr>
            <a:picLocks noGrp="1" noChangeAspect="1" noChangeArrowheads="1"/>
          </p:cNvPicPr>
          <p:nvPr>
            <p:ph sz="half" idx="2"/>
          </p:nvPr>
        </p:nvPicPr>
        <p:blipFill>
          <a:blip r:embed="rId3" cstate="print"/>
          <a:srcRect/>
          <a:stretch>
            <a:fillRect/>
          </a:stretch>
        </p:blipFill>
        <p:spPr bwMode="auto">
          <a:xfrm>
            <a:off x="2286000" y="1219200"/>
            <a:ext cx="44196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Device Integration</a:t>
            </a:r>
            <a:endParaRPr lang="en-US" dirty="0"/>
          </a:p>
        </p:txBody>
      </p:sp>
      <p:sp>
        <p:nvSpPr>
          <p:cNvPr id="8" name="Content Placeholder 7"/>
          <p:cNvSpPr>
            <a:spLocks noGrp="1"/>
          </p:cNvSpPr>
          <p:nvPr>
            <p:ph idx="1"/>
          </p:nvPr>
        </p:nvSpPr>
        <p:spPr/>
        <p:txBody>
          <a:bodyPr/>
          <a:lstStyle/>
          <a:p>
            <a:r>
              <a:rPr lang="en-US" dirty="0" smtClean="0"/>
              <a:t>Algorithms that perform sound sensing must be integrated in a way not to hinder phone’s primary function.</a:t>
            </a:r>
          </a:p>
          <a:p>
            <a:r>
              <a:rPr lang="en-US" dirty="0" smtClean="0"/>
              <a:t>Algorithms must be simple enough to run on a mobile device.</a:t>
            </a:r>
          </a:p>
          <a:p>
            <a:r>
              <a:rPr lang="en-US" dirty="0" smtClean="0"/>
              <a:t>Captured audio data may be privacy sensitive, so user privacy must be protected.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SoundSense</a:t>
            </a:r>
            <a:endParaRPr lang="en-US" dirty="0"/>
          </a:p>
        </p:txBody>
      </p:sp>
      <p:sp>
        <p:nvSpPr>
          <p:cNvPr id="3" name="Content Placeholder 2"/>
          <p:cNvSpPr>
            <a:spLocks noGrp="1"/>
          </p:cNvSpPr>
          <p:nvPr>
            <p:ph idx="1"/>
          </p:nvPr>
        </p:nvSpPr>
        <p:spPr/>
        <p:txBody>
          <a:bodyPr/>
          <a:lstStyle/>
          <a:p>
            <a:r>
              <a:rPr lang="en-US" dirty="0" smtClean="0"/>
              <a:t>SoundSense</a:t>
            </a:r>
            <a:r>
              <a:rPr lang="en-US" dirty="0"/>
              <a:t> </a:t>
            </a:r>
            <a:r>
              <a:rPr lang="en-US" dirty="0" smtClean="0"/>
              <a:t>– scalable sound sensing framework for mobile phones.</a:t>
            </a:r>
          </a:p>
          <a:p>
            <a:endParaRPr lang="en-US" dirty="0" smtClean="0"/>
          </a:p>
          <a:p>
            <a:r>
              <a:rPr lang="en-US" dirty="0" smtClean="0"/>
              <a:t>It is the first general purpose sound event classification system designed specifically to address scaling, robustness, and device integration.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4441</TotalTime>
  <Words>1673</Words>
  <Application>Microsoft Office PowerPoint</Application>
  <PresentationFormat>On-screen Show (4:3)</PresentationFormat>
  <Paragraphs>193</Paragraphs>
  <Slides>40</Slides>
  <Notes>11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Metro</vt:lpstr>
      <vt:lpstr>Slide 1</vt:lpstr>
      <vt:lpstr>Introduction</vt:lpstr>
      <vt:lpstr>Introduction</vt:lpstr>
      <vt:lpstr>Challenges</vt:lpstr>
      <vt:lpstr>Scaling</vt:lpstr>
      <vt:lpstr>Robustness</vt:lpstr>
      <vt:lpstr>Robustness</vt:lpstr>
      <vt:lpstr>Device Integration</vt:lpstr>
      <vt:lpstr>SoundSense</vt:lpstr>
      <vt:lpstr>Architecture </vt:lpstr>
      <vt:lpstr>Sensing and Preprocessing </vt:lpstr>
      <vt:lpstr>Sensing and Preprocessing</vt:lpstr>
      <vt:lpstr>Architecture </vt:lpstr>
      <vt:lpstr>Feature Extraction</vt:lpstr>
      <vt:lpstr>Feature Extraction - ZCR</vt:lpstr>
      <vt:lpstr>Feature Extraction – Low Energy Frame Rate </vt:lpstr>
      <vt:lpstr>Feature Extraction – Spectral Flux</vt:lpstr>
      <vt:lpstr>Feature Extraction – Spectral Rolloff</vt:lpstr>
      <vt:lpstr>Feature Extraction – Spectral Centroid</vt:lpstr>
      <vt:lpstr>Feature Extraction – Bandwidth</vt:lpstr>
      <vt:lpstr>Feature Extraction – Normalized Weighted Phase Deviation</vt:lpstr>
      <vt:lpstr>Feature Extraction – Relative Spectral Entropy</vt:lpstr>
      <vt:lpstr>Architecture </vt:lpstr>
      <vt:lpstr>Decision tree classification</vt:lpstr>
      <vt:lpstr>Architecture </vt:lpstr>
      <vt:lpstr>Markov Recognizer</vt:lpstr>
      <vt:lpstr>Markov Recognizer</vt:lpstr>
      <vt:lpstr>Architecture </vt:lpstr>
      <vt:lpstr>Unsupervised Adaptive Classification</vt:lpstr>
      <vt:lpstr>Mel Frequency Cepstral Coefficient (MFCC)</vt:lpstr>
      <vt:lpstr>Unsupervised Adaptive Classification</vt:lpstr>
      <vt:lpstr>Implementation</vt:lpstr>
      <vt:lpstr>Implementation</vt:lpstr>
      <vt:lpstr>Evaluation</vt:lpstr>
      <vt:lpstr>Evaluation</vt:lpstr>
      <vt:lpstr>Evaluation</vt:lpstr>
      <vt:lpstr>Evaluation</vt:lpstr>
      <vt:lpstr>Conclusions</vt:lpstr>
      <vt:lpstr>END</vt:lpstr>
      <vt:lpstr>References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SoundSense</dc:title>
  <dc:creator>andrius</dc:creator>
  <cp:lastModifiedBy>andrius</cp:lastModifiedBy>
  <cp:revision>153</cp:revision>
  <dcterms:created xsi:type="dcterms:W3CDTF">2010-02-20T19:17:25Z</dcterms:created>
  <dcterms:modified xsi:type="dcterms:W3CDTF">2010-02-24T02:18:22Z</dcterms:modified>
</cp:coreProperties>
</file>