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7" r:id="rId4"/>
    <p:sldId id="259" r:id="rId5"/>
    <p:sldId id="264" r:id="rId6"/>
    <p:sldId id="288" r:id="rId7"/>
    <p:sldId id="263" r:id="rId8"/>
    <p:sldId id="286" r:id="rId9"/>
    <p:sldId id="287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0" r:id="rId31"/>
    <p:sldId id="261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09ED47-20A7-43D0-B772-72CB618E3B37}" type="datetimeFigureOut">
              <a:rPr lang="en-US" smtClean="0"/>
              <a:t>2/23/2010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9030C9-695F-4749-BD13-EC82E8D220B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fectious.net/" TargetMode="External"/><Relationship Id="rId2" Type="http://schemas.openxmlformats.org/officeDocument/2006/relationships/hyperlink" Target="http://www.paulos.net/bi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rban-atmospheres.net/Jabberwocky/info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8077200" cy="1673352"/>
          </a:xfrm>
        </p:spPr>
        <p:txBody>
          <a:bodyPr/>
          <a:lstStyle/>
          <a:p>
            <a:r>
              <a:rPr lang="en-US" dirty="0" smtClean="0"/>
              <a:t>T19 – The Familiar Stranger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8077200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James Doty</a:t>
            </a:r>
            <a:endParaRPr lang="en-US" dirty="0" smtClean="0"/>
          </a:p>
          <a:p>
            <a:r>
              <a:rPr lang="en-US" dirty="0" smtClean="0"/>
              <a:t>EEL6788</a:t>
            </a:r>
          </a:p>
          <a:p>
            <a:r>
              <a:rPr lang="en-US" dirty="0" smtClean="0"/>
              <a:t>University of Central Florida</a:t>
            </a:r>
          </a:p>
          <a:p>
            <a:r>
              <a:rPr lang="en-US" dirty="0" smtClean="0"/>
              <a:t>24 Feb 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60837"/>
            <a:ext cx="7467600" cy="2239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identified by Stanley </a:t>
            </a:r>
            <a:r>
              <a:rPr lang="en-US" dirty="0" err="1" smtClean="0"/>
              <a:t>Milgram</a:t>
            </a:r>
            <a:r>
              <a:rPr lang="en-US" dirty="0" smtClean="0"/>
              <a:t> in 1972</a:t>
            </a:r>
          </a:p>
          <a:p>
            <a:pPr lvl="1"/>
            <a:r>
              <a:rPr lang="en-US" dirty="0" smtClean="0"/>
              <a:t>Stanley took photos of a subway platform during rush hour, then exactly one week later passed them out asking people who they recognized</a:t>
            </a:r>
          </a:p>
          <a:p>
            <a:pPr lvl="1"/>
            <a:r>
              <a:rPr lang="en-US" dirty="0" err="1" smtClean="0"/>
              <a:t>Milgram</a:t>
            </a:r>
            <a:r>
              <a:rPr lang="en-US" dirty="0" smtClean="0"/>
              <a:t> identified that 89% of those surveyed recognized at least one person in the photo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496175" cy="28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Milgram</a:t>
            </a:r>
            <a:r>
              <a:rPr lang="en-US" dirty="0" smtClean="0"/>
              <a:t> also recognized that some people are more recognizable than others</a:t>
            </a:r>
          </a:p>
          <a:p>
            <a:pPr lvl="1"/>
            <a:r>
              <a:rPr lang="en-US" dirty="0" smtClean="0"/>
              <a:t>Unusual features help someone stand out – </a:t>
            </a:r>
            <a:r>
              <a:rPr lang="en-US" dirty="0" err="1" smtClean="0"/>
              <a:t>Milgram’s</a:t>
            </a:r>
            <a:r>
              <a:rPr lang="en-US" dirty="0" smtClean="0"/>
              <a:t> example was a girl wearing a short skirt regularly in winter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establish a baseline for the current state of our relationship with Familiar Strangers</a:t>
            </a:r>
          </a:p>
          <a:p>
            <a:r>
              <a:rPr lang="en-US" dirty="0" smtClean="0"/>
              <a:t>Expose changes to the Familiar Stranger relationship in the past 30 years</a:t>
            </a:r>
          </a:p>
          <a:p>
            <a:pPr lvl="1"/>
            <a:r>
              <a:rPr lang="en-US" dirty="0" smtClean="0"/>
              <a:t>Authors theorize that people in constant contact with cell phones (and paying more attention to technology than surroundings) leads to a reduction in familiar strangers</a:t>
            </a:r>
          </a:p>
          <a:p>
            <a:r>
              <a:rPr lang="en-US" dirty="0" smtClean="0"/>
              <a:t>Discover how familiarity affects perception of place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 1 – </a:t>
            </a:r>
            <a:r>
              <a:rPr lang="en-US" dirty="0" err="1" smtClean="0"/>
              <a:t>Milgram</a:t>
            </a:r>
            <a:r>
              <a:rPr lang="en-US" dirty="0" smtClean="0"/>
              <a:t>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467600" cy="2743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Like </a:t>
            </a:r>
            <a:r>
              <a:rPr lang="en-US" dirty="0" err="1" smtClean="0"/>
              <a:t>Milgram’s</a:t>
            </a:r>
            <a:r>
              <a:rPr lang="en-US" dirty="0" smtClean="0"/>
              <a:t> subway photos, the authors took a photo of a public square in Berkeley, CA both at rush hour and at lunch</a:t>
            </a:r>
          </a:p>
          <a:p>
            <a:pPr lvl="1"/>
            <a:r>
              <a:rPr lang="en-US" dirty="0" smtClean="0"/>
              <a:t>They were targeting commuters at the bus transfer station at rush hour and office workers eating lunch in the park</a:t>
            </a:r>
          </a:p>
          <a:p>
            <a:r>
              <a:rPr lang="en-US" dirty="0" smtClean="0"/>
              <a:t>They returned a week later and surveyed the population about who was recognized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486" y="1066800"/>
            <a:ext cx="3955113" cy="272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Although they found less stranger familiarity than </a:t>
            </a:r>
            <a:r>
              <a:rPr lang="en-US" dirty="0" err="1" smtClean="0"/>
              <a:t>Milgram</a:t>
            </a:r>
            <a:r>
              <a:rPr lang="en-US" dirty="0" smtClean="0"/>
              <a:t>, they did find a strong recognition rate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33/63 were recognized by at least one person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2895600"/>
          <a:ext cx="6096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recognizing at least one person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recognized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3.9 at lunch</a:t>
                      </a:r>
                    </a:p>
                    <a:p>
                      <a:r>
                        <a:rPr lang="en-US" baseline="0" dirty="0" smtClean="0"/>
                        <a:t>2.3 at rush hour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Procedure 2 – Urban Walking 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They took 9 Bay Area residents on a walking tour through Berkeley’s </a:t>
            </a:r>
          </a:p>
          <a:p>
            <a:r>
              <a:rPr lang="en-US" dirty="0" smtClean="0"/>
              <a:t>Each tour was 45 minutes long and visited four distinct locations, with participants free to suggest other locations</a:t>
            </a:r>
          </a:p>
          <a:p>
            <a:pPr lvl="1"/>
            <a:r>
              <a:rPr lang="en-US" dirty="0" smtClean="0"/>
              <a:t>Constitution Plaza – from study #1</a:t>
            </a:r>
          </a:p>
          <a:p>
            <a:pPr lvl="1"/>
            <a:r>
              <a:rPr lang="en-US" dirty="0" smtClean="0"/>
              <a:t>Berkeley Post Office</a:t>
            </a:r>
            <a:endParaRPr lang="en-US" dirty="0" smtClean="0"/>
          </a:p>
          <a:p>
            <a:pPr lvl="1"/>
            <a:r>
              <a:rPr lang="en-US" dirty="0" smtClean="0"/>
              <a:t>Civic Center Park</a:t>
            </a:r>
          </a:p>
          <a:p>
            <a:pPr lvl="1"/>
            <a:r>
              <a:rPr lang="en-US" dirty="0" smtClean="0"/>
              <a:t>A common inexpensive restaurant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Tour guides were asked to rate their comfort from 1-5 and to rank their reasons:</a:t>
            </a:r>
          </a:p>
          <a:p>
            <a:pPr lvl="1"/>
            <a:r>
              <a:rPr lang="en-US" dirty="0" smtClean="0"/>
              <a:t>People around you</a:t>
            </a:r>
          </a:p>
          <a:p>
            <a:pPr lvl="1"/>
            <a:r>
              <a:rPr lang="en-US" dirty="0" smtClean="0"/>
              <a:t>Physical characteristics (of location)</a:t>
            </a:r>
          </a:p>
          <a:p>
            <a:pPr lvl="1"/>
            <a:r>
              <a:rPr lang="en-US" dirty="0" smtClean="0"/>
              <a:t>Environmental attributes (weather, time)</a:t>
            </a:r>
          </a:p>
          <a:p>
            <a:r>
              <a:rPr lang="en-US" dirty="0" smtClean="0"/>
              <a:t>They were measuring four quantifiable factors:</a:t>
            </a:r>
          </a:p>
          <a:p>
            <a:pPr lvl="1"/>
            <a:r>
              <a:rPr lang="en-US" dirty="0" smtClean="0"/>
              <a:t>Amount – how many familiar people</a:t>
            </a:r>
          </a:p>
          <a:p>
            <a:pPr lvl="1"/>
            <a:r>
              <a:rPr lang="en-US" dirty="0" smtClean="0"/>
              <a:t>History – how familiar are people</a:t>
            </a:r>
          </a:p>
          <a:p>
            <a:pPr lvl="1"/>
            <a:r>
              <a:rPr lang="en-US" dirty="0" smtClean="0"/>
              <a:t>Turf – “my kind of place”</a:t>
            </a:r>
          </a:p>
          <a:p>
            <a:pPr lvl="1"/>
            <a:r>
              <a:rPr lang="en-US" dirty="0" smtClean="0"/>
              <a:t>Tribe – “my kind of people”</a:t>
            </a:r>
          </a:p>
          <a:p>
            <a:r>
              <a:rPr lang="en-US" dirty="0" smtClean="0"/>
              <a:t>People were also re-evaluated with a simulated “familiar stranger detector” device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Comfort levels varied, more so for women than men</a:t>
            </a:r>
          </a:p>
          <a:p>
            <a:r>
              <a:rPr lang="en-US" dirty="0" smtClean="0"/>
              <a:t>Participants were most comfortable at the Post Office, least at the park</a:t>
            </a:r>
          </a:p>
          <a:p>
            <a:r>
              <a:rPr lang="en-US" dirty="0" smtClean="0"/>
              <a:t>“People around me” was the most common factor, both positive and negative</a:t>
            </a:r>
          </a:p>
          <a:p>
            <a:r>
              <a:rPr lang="en-US" dirty="0" smtClean="0"/>
              <a:t>Information from the fictitious device was valuable in all cases, especially at the park and restaurant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this lead?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Jabberwocky – the familiar stranger device</a:t>
            </a:r>
          </a:p>
          <a:p>
            <a:r>
              <a:rPr lang="en-US" dirty="0" smtClean="0"/>
              <a:t>Jabberwocky was guided by previous formal studies and anecdotal observations</a:t>
            </a:r>
          </a:p>
          <a:p>
            <a:r>
              <a:rPr lang="en-US" dirty="0" smtClean="0"/>
              <a:t>It captures and extends the essence of the Familiar Stranger relationship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Jabberwocky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digital tags</a:t>
            </a:r>
          </a:p>
          <a:p>
            <a:pPr lvl="1"/>
            <a:r>
              <a:rPr lang="en-US" dirty="0" smtClean="0"/>
              <a:t>Tags can be either worn by people or fixed to a location such as a bus stop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76600"/>
            <a:ext cx="6314065" cy="320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see the same people, day after day, but you never say hello?</a:t>
            </a:r>
          </a:p>
          <a:p>
            <a:r>
              <a:rPr lang="en-US" dirty="0" smtClean="0"/>
              <a:t>Have you ever concocted a story or name for someone you see regularly?</a:t>
            </a:r>
          </a:p>
          <a:p>
            <a:r>
              <a:rPr lang="en-US" dirty="0" smtClean="0"/>
              <a:t>What makes you comfortable in a new situation?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Scents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individual carrying a Bluetooth phone is the modern equivalent of a unique “scent”</a:t>
            </a:r>
          </a:p>
          <a:p>
            <a:r>
              <a:rPr lang="en-US" dirty="0" smtClean="0"/>
              <a:t>Fixed locations can leave “scents” as well by affixing a tag</a:t>
            </a:r>
          </a:p>
          <a:p>
            <a:r>
              <a:rPr lang="en-US" dirty="0" smtClean="0"/>
              <a:t>As two individuals approach, each person’s Jabberwocky detects and records the other’s unique scent</a:t>
            </a:r>
          </a:p>
          <a:p>
            <a:r>
              <a:rPr lang="en-US" dirty="0" err="1" smtClean="0"/>
              <a:t>Jabberwockys</a:t>
            </a:r>
            <a:r>
              <a:rPr lang="en-US" dirty="0" smtClean="0"/>
              <a:t> also record fixed locations by digital tags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Strangers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familiar strangers nearby is an intersection of the set of frequently recorded scents and the current scents nearby</a:t>
            </a:r>
          </a:p>
          <a:p>
            <a:r>
              <a:rPr lang="en-US" dirty="0" smtClean="0"/>
              <a:t>This can also tell how familiar a person or crowd is based on frequency and duration of previous contacts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Turf is marked by fixed tags</a:t>
            </a:r>
          </a:p>
          <a:p>
            <a:r>
              <a:rPr lang="en-US" dirty="0" smtClean="0"/>
              <a:t>Fixed tags emit a signal to differentiate themselves from mobile tags</a:t>
            </a:r>
          </a:p>
          <a:p>
            <a:r>
              <a:rPr lang="en-US" dirty="0" smtClean="0"/>
              <a:t>They record and communicate all of the strangers that pass by</a:t>
            </a:r>
          </a:p>
          <a:p>
            <a:r>
              <a:rPr lang="en-US" dirty="0" smtClean="0"/>
              <a:t>The intersection of your previous contacts and the device’s contacts is how much this is “your turf”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7467600" cy="2620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Prototypes used Motes</a:t>
            </a:r>
          </a:p>
          <a:p>
            <a:pPr lvl="1"/>
            <a:r>
              <a:rPr lang="en-US" dirty="0" smtClean="0"/>
              <a:t>Small, low power, embedded processors with built in wireless connectivity including Bluetooth</a:t>
            </a:r>
          </a:p>
          <a:p>
            <a:r>
              <a:rPr lang="en-US" dirty="0" smtClean="0"/>
              <a:t>One benefit is that each Jabberwocky tag owns its own data</a:t>
            </a:r>
          </a:p>
          <a:p>
            <a:pPr lvl="1"/>
            <a:r>
              <a:rPr lang="en-US" dirty="0" smtClean="0"/>
              <a:t>The lack of a centralized server helps lessen some (but not all) privacy concerns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99" y="1371600"/>
            <a:ext cx="458236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challenges</a:t>
            </a:r>
          </a:p>
          <a:p>
            <a:pPr lvl="1"/>
            <a:r>
              <a:rPr lang="en-US" dirty="0" smtClean="0"/>
              <a:t>Representing and interacting with complex social data</a:t>
            </a:r>
          </a:p>
          <a:p>
            <a:pPr lvl="1"/>
            <a:r>
              <a:rPr lang="en-US" dirty="0" smtClean="0"/>
              <a:t>It was important to avoid the feel of a personal tracking device by dealing more with groups, not individuals</a:t>
            </a:r>
          </a:p>
          <a:p>
            <a:r>
              <a:rPr lang="en-US" dirty="0" smtClean="0"/>
              <a:t>Two interfaces</a:t>
            </a:r>
          </a:p>
          <a:p>
            <a:pPr lvl="1"/>
            <a:r>
              <a:rPr lang="en-US" dirty="0" smtClean="0"/>
              <a:t>Mote</a:t>
            </a:r>
          </a:p>
          <a:p>
            <a:pPr lvl="1"/>
            <a:r>
              <a:rPr lang="en-US" dirty="0" smtClean="0"/>
              <a:t>Cell phone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958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Red</a:t>
            </a:r>
          </a:p>
          <a:p>
            <a:pPr lvl="1"/>
            <a:r>
              <a:rPr lang="en-US" dirty="0" smtClean="0"/>
              <a:t>Flashing – the number of familiar strangers who have also been here</a:t>
            </a:r>
          </a:p>
          <a:p>
            <a:pPr lvl="1"/>
            <a:r>
              <a:rPr lang="en-US" dirty="0" smtClean="0"/>
              <a:t>Solid – the number here now</a:t>
            </a:r>
          </a:p>
          <a:p>
            <a:r>
              <a:rPr lang="en-US" dirty="0" smtClean="0"/>
              <a:t>Green and blue</a:t>
            </a:r>
          </a:p>
          <a:p>
            <a:pPr lvl="1"/>
            <a:r>
              <a:rPr lang="en-US" dirty="0" smtClean="0"/>
              <a:t>Allow a user to group familiar strangers into two categories (i.e. work and home)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832998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Interface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17526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5600" y="38100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100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Cell Phone Interface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4876800"/>
            <a:ext cx="7467600" cy="124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Strangers appear at the top of the screen and slowly drift downward</a:t>
            </a:r>
          </a:p>
          <a:p>
            <a:r>
              <a:rPr lang="en-US" dirty="0" smtClean="0"/>
              <a:t>They disappear after about 10 minutes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58769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Mote required</a:t>
            </a:r>
          </a:p>
          <a:p>
            <a:r>
              <a:rPr lang="en-US" dirty="0" smtClean="0"/>
              <a:t>Uses the industry standard MIDP 2.0 and was written using Java Micro Edition (J2ME)</a:t>
            </a:r>
          </a:p>
          <a:p>
            <a:r>
              <a:rPr lang="en-US" dirty="0" smtClean="0"/>
              <a:t>Testing was done on a Nokia 6600, but any J2ME handset with Bluetooth should work</a:t>
            </a:r>
          </a:p>
          <a:p>
            <a:r>
              <a:rPr lang="en-US" dirty="0" smtClean="0"/>
              <a:t>Unfortunately, this will not run on the </a:t>
            </a:r>
            <a:r>
              <a:rPr lang="en-US" dirty="0" err="1" smtClean="0"/>
              <a:t>iPhone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authors specifically mention that these devices aren’t intended to make familiar strangers friendlier</a:t>
            </a:r>
          </a:p>
          <a:p>
            <a:pPr lvl="1"/>
            <a:r>
              <a:rPr lang="en-US" dirty="0" smtClean="0"/>
              <a:t>They act as a necessary buffer between known people and complete strangers</a:t>
            </a:r>
          </a:p>
          <a:p>
            <a:pPr lvl="1"/>
            <a:r>
              <a:rPr lang="en-US" dirty="0" smtClean="0"/>
              <a:t>The devices act merely to help identify and recognize the familiar stranger relationship and it’s relation to one’s environment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 Computer Engineering</a:t>
            </a:r>
          </a:p>
          <a:p>
            <a:pPr lvl="1"/>
            <a:r>
              <a:rPr lang="en-US" dirty="0" smtClean="0"/>
              <a:t>Purdue University, May 2006</a:t>
            </a:r>
          </a:p>
          <a:p>
            <a:r>
              <a:rPr lang="en-US" dirty="0" smtClean="0"/>
              <a:t>Software Engineer</a:t>
            </a:r>
          </a:p>
          <a:p>
            <a:pPr lvl="1"/>
            <a:r>
              <a:rPr lang="en-US" dirty="0" smtClean="0"/>
              <a:t>Harris Corporation, Palm Bay, FL</a:t>
            </a:r>
          </a:p>
          <a:p>
            <a:r>
              <a:rPr lang="en-US" dirty="0" smtClean="0"/>
              <a:t>MS Computer Engineering student</a:t>
            </a:r>
          </a:p>
          <a:p>
            <a:pPr lvl="1"/>
            <a:r>
              <a:rPr lang="en-US" dirty="0" smtClean="0"/>
              <a:t>University of Central Florida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This paper is cited by numerous other urban sociology papers</a:t>
            </a:r>
          </a:p>
          <a:p>
            <a:pPr lvl="1"/>
            <a:r>
              <a:rPr lang="en-US" dirty="0" smtClean="0"/>
              <a:t>The focus is more on the follow-up to the </a:t>
            </a:r>
            <a:r>
              <a:rPr lang="en-US" dirty="0" err="1" smtClean="0"/>
              <a:t>Millgram</a:t>
            </a:r>
            <a:r>
              <a:rPr lang="en-US" dirty="0" smtClean="0"/>
              <a:t> study</a:t>
            </a:r>
          </a:p>
          <a:p>
            <a:pPr lvl="1"/>
            <a:r>
              <a:rPr lang="en-US" dirty="0" smtClean="0"/>
              <a:t>The technical aspects and social implications of Jabberwocky are almost always ignored</a:t>
            </a:r>
          </a:p>
          <a:p>
            <a:r>
              <a:rPr lang="en-US" dirty="0" smtClean="0"/>
              <a:t>Although the Jabberwocky cell phone app is available for download, the source is not</a:t>
            </a:r>
          </a:p>
          <a:p>
            <a:pPr lvl="1"/>
            <a:r>
              <a:rPr lang="en-US" dirty="0" smtClean="0"/>
              <a:t>Runs on outdated technology – J2ME</a:t>
            </a:r>
          </a:p>
          <a:p>
            <a:r>
              <a:rPr lang="en-US" dirty="0" smtClean="0"/>
              <a:t>Because the paper authors no longer work for Intel, any further development or commercialization of Jabberwocky is unlikely at this time</a:t>
            </a:r>
          </a:p>
          <a:p>
            <a:pPr lvl="1"/>
            <a:r>
              <a:rPr lang="en-US" dirty="0" smtClean="0"/>
              <a:t>Even the Intel Research website is out of date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 had never considered the concept of Familiar Strangers before</a:t>
            </a:r>
          </a:p>
          <a:p>
            <a:pPr lvl="1"/>
            <a:r>
              <a:rPr lang="en-US" dirty="0" smtClean="0"/>
              <a:t>I’m going to start paying more attention</a:t>
            </a:r>
          </a:p>
          <a:p>
            <a:pPr lvl="1"/>
            <a:r>
              <a:rPr lang="en-US" dirty="0" smtClean="0"/>
              <a:t>I can relate to socio-metric stars</a:t>
            </a:r>
          </a:p>
          <a:p>
            <a:r>
              <a:rPr lang="en-US" dirty="0" smtClean="0"/>
              <a:t>Coming from a suburban/rural environment, I cannot relate as well as someone who lived in an urban environment like Berkeley or Manhattan</a:t>
            </a:r>
          </a:p>
          <a:p>
            <a:r>
              <a:rPr lang="en-US" dirty="0" smtClean="0"/>
              <a:t>Jabberwocky seems useful if exploring a new part of a known city, but useless (initially) in a new city</a:t>
            </a:r>
          </a:p>
          <a:p>
            <a:r>
              <a:rPr lang="en-US" dirty="0" smtClean="0"/>
              <a:t>Personally, I’m a bit uncomfortable with a device recording my movements, even if the average user does not have access to my individual data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Paulos</a:t>
            </a:r>
            <a:r>
              <a:rPr lang="en-US" dirty="0" smtClean="0"/>
              <a:t>, </a:t>
            </a:r>
            <a:r>
              <a:rPr lang="en-US" dirty="0" smtClean="0"/>
              <a:t>Eric -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www.paulos.net/bio.html</a:t>
            </a:r>
            <a:endParaRPr lang="en-US" dirty="0" smtClean="0"/>
          </a:p>
          <a:p>
            <a:r>
              <a:rPr lang="en-US" dirty="0" smtClean="0"/>
              <a:t>Goodman</a:t>
            </a:r>
            <a:r>
              <a:rPr lang="en-US" dirty="0" smtClean="0"/>
              <a:t>, Elizabeth - </a:t>
            </a:r>
            <a:r>
              <a:rPr lang="en-US" dirty="0" smtClean="0">
                <a:hlinkClick r:id="rId3"/>
              </a:rPr>
              <a:t>http://www.confectious.net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Jabberwocky, </a:t>
            </a:r>
            <a:r>
              <a:rPr lang="en-US" dirty="0" smtClean="0"/>
              <a:t>Intel Research -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www.urban-atmospheres.net/Jabberwocky/info.htm</a:t>
            </a:r>
            <a:endParaRPr lang="en-US" dirty="0" smtClean="0"/>
          </a:p>
          <a:p>
            <a:r>
              <a:rPr lang="en-US" dirty="0" err="1" smtClean="0"/>
              <a:t>Milgram</a:t>
            </a:r>
            <a:r>
              <a:rPr lang="en-US" smtClean="0"/>
              <a:t>, </a:t>
            </a:r>
            <a:r>
              <a:rPr lang="en-US" smtClean="0"/>
              <a:t>Stanley - “T</a:t>
            </a:r>
            <a:r>
              <a:rPr lang="en-US" i="1" smtClean="0"/>
              <a:t>he</a:t>
            </a:r>
            <a:r>
              <a:rPr lang="en-US" i="1" dirty="0" smtClean="0"/>
              <a:t> </a:t>
            </a:r>
            <a:r>
              <a:rPr lang="en-US" i="1" dirty="0" smtClean="0"/>
              <a:t>individual in a social world : essays </a:t>
            </a:r>
            <a:r>
              <a:rPr lang="en-US" i="1" dirty="0" smtClean="0"/>
              <a:t>and experiments.” </a:t>
            </a:r>
            <a:r>
              <a:rPr lang="en-US" dirty="0" smtClean="0"/>
              <a:t>Addison-Wesley </a:t>
            </a:r>
            <a:r>
              <a:rPr lang="en-US" dirty="0" smtClean="0"/>
              <a:t>Pub. Co., 1977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About the Authors: Eric </a:t>
            </a:r>
            <a:r>
              <a:rPr lang="en-US" dirty="0" err="1" smtClean="0"/>
              <a:t>Paulos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a Professor at Carnegie Mellon University</a:t>
            </a:r>
          </a:p>
          <a:p>
            <a:pPr lvl="1"/>
            <a:r>
              <a:rPr lang="en-US" dirty="0" smtClean="0"/>
              <a:t>Human-Computer Interaction</a:t>
            </a:r>
          </a:p>
          <a:p>
            <a:pPr lvl="1"/>
            <a:r>
              <a:rPr lang="en-US" dirty="0" smtClean="0"/>
              <a:t>Secondary appt. with Robotics Institute</a:t>
            </a:r>
          </a:p>
          <a:p>
            <a:pPr lvl="1"/>
            <a:r>
              <a:rPr lang="en-US" dirty="0" smtClean="0"/>
              <a:t>Adjunct faculty with Entertainment Technology Center</a:t>
            </a:r>
          </a:p>
          <a:p>
            <a:r>
              <a:rPr lang="en-US" dirty="0" smtClean="0"/>
              <a:t>PhD. In Electrical Engineering from UC Berkeley</a:t>
            </a:r>
          </a:p>
          <a:p>
            <a:pPr lvl="1"/>
            <a:r>
              <a:rPr lang="en-US" dirty="0" smtClean="0"/>
              <a:t>Developed some of the first internet </a:t>
            </a:r>
            <a:r>
              <a:rPr lang="en-US" dirty="0" err="1" smtClean="0"/>
              <a:t>tele</a:t>
            </a:r>
            <a:r>
              <a:rPr lang="en-US" dirty="0" smtClean="0"/>
              <a:t>-operated robots</a:t>
            </a:r>
          </a:p>
          <a:p>
            <a:r>
              <a:rPr lang="en-US" dirty="0" smtClean="0"/>
              <a:t>Formerly a Senior Research Scientist at Intel Research in Berkeley, CA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About the Authors: Elizabeth Goodman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recently, a visiting researcher at Microsoft Research</a:t>
            </a:r>
          </a:p>
          <a:p>
            <a:r>
              <a:rPr lang="en-US" dirty="0" smtClean="0"/>
              <a:t>She has written articles for magazines such as Wired, Forbes, and Salon</a:t>
            </a:r>
          </a:p>
          <a:p>
            <a:r>
              <a:rPr lang="en-US" dirty="0" smtClean="0"/>
              <a:t>Interests are varied and include urban green space design, personal media, health technology, and other urban technology studies</a:t>
            </a:r>
          </a:p>
          <a:p>
            <a:r>
              <a:rPr lang="en-US" dirty="0" smtClean="0"/>
              <a:t>Former Professor at UC Berkeley</a:t>
            </a:r>
          </a:p>
          <a:p>
            <a:pPr lvl="1"/>
            <a:r>
              <a:rPr lang="en-US" dirty="0" smtClean="0"/>
              <a:t>School of Information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Research Berkeley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Urban Atmospheres</a:t>
            </a:r>
          </a:p>
          <a:p>
            <a:r>
              <a:rPr lang="en-US" i="1" dirty="0" smtClean="0"/>
              <a:t>“… the very essence of person, place, and community are being redefined by personal wireless digital tools that transcend traditional physical constraints of time and space.”</a:t>
            </a:r>
          </a:p>
          <a:p>
            <a:r>
              <a:rPr lang="en-US" dirty="0" smtClean="0"/>
              <a:t>Other projects include mobile environmental research, place-based personal ringtones, and quantifying your relationship with a city (among other things)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Familiar Strangers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seen regularly in a location but never spoken to</a:t>
            </a:r>
          </a:p>
          <a:p>
            <a:r>
              <a:rPr lang="en-US" dirty="0" smtClean="0"/>
              <a:t>They often shape our view of a place</a:t>
            </a:r>
          </a:p>
          <a:p>
            <a:r>
              <a:rPr lang="en-US" dirty="0" smtClean="0"/>
              <a:t>They play a key role in our day-to-day social interactions</a:t>
            </a:r>
          </a:p>
          <a:p>
            <a:r>
              <a:rPr lang="en-US" dirty="0" smtClean="0"/>
              <a:t>Formal definition:</a:t>
            </a:r>
          </a:p>
          <a:p>
            <a:pPr lvl="1"/>
            <a:r>
              <a:rPr lang="en-US" dirty="0" smtClean="0"/>
              <a:t>Must be observed repeatedly</a:t>
            </a:r>
          </a:p>
          <a:p>
            <a:pPr lvl="1"/>
            <a:r>
              <a:rPr lang="en-US" dirty="0" smtClean="0"/>
              <a:t>Must have no real interaction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	“A woman </a:t>
            </a:r>
            <a:r>
              <a:rPr lang="en-US" i="1" dirty="0" smtClean="0"/>
              <a:t>who has recently graduated </a:t>
            </a:r>
            <a:r>
              <a:rPr lang="en-US" i="1" dirty="0" smtClean="0"/>
              <a:t>from college </a:t>
            </a:r>
            <a:r>
              <a:rPr lang="en-US" i="1" dirty="0" smtClean="0"/>
              <a:t>has moved to a new city and doesn’t feel at </a:t>
            </a:r>
            <a:r>
              <a:rPr lang="en-US" i="1" dirty="0" smtClean="0"/>
              <a:t>home. The </a:t>
            </a:r>
            <a:r>
              <a:rPr lang="en-US" i="1" dirty="0" smtClean="0"/>
              <a:t>display on her familiarity device reinforces </a:t>
            </a:r>
            <a:r>
              <a:rPr lang="en-US" i="1" dirty="0" smtClean="0"/>
              <a:t>her growing </a:t>
            </a:r>
            <a:r>
              <a:rPr lang="en-US" i="1" dirty="0" smtClean="0"/>
              <a:t>sense of integration within her new </a:t>
            </a:r>
            <a:r>
              <a:rPr lang="en-US" i="1" dirty="0" smtClean="0"/>
              <a:t>neighborhood, and </a:t>
            </a:r>
            <a:r>
              <a:rPr lang="en-US" i="1" dirty="0" smtClean="0"/>
              <a:t>reassures her that familiar people are nearby, even </a:t>
            </a:r>
            <a:r>
              <a:rPr lang="en-US" i="1" dirty="0" smtClean="0"/>
              <a:t>if she </a:t>
            </a:r>
            <a:r>
              <a:rPr lang="en-US" i="1" dirty="0" smtClean="0"/>
              <a:t>does not recognize their faces. When she </a:t>
            </a:r>
            <a:r>
              <a:rPr lang="en-US" i="1" dirty="0" smtClean="0"/>
              <a:t>explores unfamiliar </a:t>
            </a:r>
            <a:r>
              <a:rPr lang="en-US" i="1" dirty="0" smtClean="0"/>
              <a:t>neighborhoods in the larger city, she </a:t>
            </a:r>
            <a:r>
              <a:rPr lang="en-US" i="1" dirty="0" smtClean="0"/>
              <a:t>is occasionally </a:t>
            </a:r>
            <a:r>
              <a:rPr lang="en-US" i="1" dirty="0" smtClean="0"/>
              <a:t>surprised to discover how many people </a:t>
            </a:r>
            <a:r>
              <a:rPr lang="en-US" i="1" dirty="0" smtClean="0"/>
              <a:t>around her </a:t>
            </a:r>
            <a:r>
              <a:rPr lang="en-US" i="1" dirty="0" smtClean="0"/>
              <a:t>she has encountered before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i="1" dirty="0" smtClean="0"/>
              <a:t>	“In </a:t>
            </a:r>
            <a:r>
              <a:rPr lang="en-US" sz="2400" i="1" dirty="0" smtClean="0"/>
              <a:t>the midst of a frustrating day, an </a:t>
            </a:r>
            <a:r>
              <a:rPr lang="en-US" sz="2400" i="1" dirty="0" smtClean="0"/>
              <a:t>urban professional </a:t>
            </a:r>
            <a:r>
              <a:rPr lang="en-US" sz="2400" i="1" dirty="0" smtClean="0"/>
              <a:t>decides that he doesn’t want to eat lunch in </a:t>
            </a:r>
            <a:r>
              <a:rPr lang="en-US" sz="2400" i="1" dirty="0" smtClean="0"/>
              <a:t>his usual </a:t>
            </a:r>
            <a:r>
              <a:rPr lang="en-US" sz="2400" i="1" dirty="0" smtClean="0"/>
              <a:t>spot. After years at the same job, the large city </a:t>
            </a:r>
            <a:r>
              <a:rPr lang="en-US" sz="2400" i="1" dirty="0" smtClean="0"/>
              <a:t>seems more </a:t>
            </a:r>
            <a:r>
              <a:rPr lang="en-US" sz="2400" i="1" dirty="0" smtClean="0"/>
              <a:t>like a small town. He sees the same people every </a:t>
            </a:r>
            <a:r>
              <a:rPr lang="en-US" sz="2400" i="1" dirty="0" smtClean="0"/>
              <a:t>day in </a:t>
            </a:r>
            <a:r>
              <a:rPr lang="en-US" sz="2400" i="1" dirty="0" smtClean="0"/>
              <a:t>the same places. He wants to escape. As he </a:t>
            </a:r>
            <a:r>
              <a:rPr lang="en-US" sz="2400" i="1" dirty="0" smtClean="0"/>
              <a:t>walks quickly </a:t>
            </a:r>
            <a:r>
              <a:rPr lang="en-US" sz="2400" i="1" dirty="0" smtClean="0"/>
              <a:t>away from his work, he occasionally checks </a:t>
            </a:r>
            <a:r>
              <a:rPr lang="en-US" sz="2400" i="1" dirty="0" smtClean="0"/>
              <a:t>his familiarity </a:t>
            </a:r>
            <a:r>
              <a:rPr lang="en-US" sz="2400" i="1" dirty="0" smtClean="0"/>
              <a:t>device to see if there are any Familiar </a:t>
            </a:r>
            <a:r>
              <a:rPr lang="en-US" sz="2400" i="1" dirty="0" smtClean="0"/>
              <a:t>Strangers nearby</a:t>
            </a:r>
            <a:r>
              <a:rPr lang="en-US" sz="2400" i="1" dirty="0" smtClean="0"/>
              <a:t>. When he finds a street that the device tells him </a:t>
            </a:r>
            <a:r>
              <a:rPr lang="en-US" sz="2400" i="1" dirty="0" smtClean="0"/>
              <a:t>is completely </a:t>
            </a:r>
            <a:r>
              <a:rPr lang="en-US" sz="2400" i="1" dirty="0" smtClean="0"/>
              <a:t>unfamiliar, he chooses a restaurant. He feels </a:t>
            </a:r>
            <a:r>
              <a:rPr lang="en-US" sz="2400" i="1" dirty="0" smtClean="0"/>
              <a:t>as if </a:t>
            </a:r>
            <a:r>
              <a:rPr lang="en-US" sz="2400" i="1" dirty="0" smtClean="0"/>
              <a:t>he’s exploring new territory and though he is </a:t>
            </a:r>
            <a:r>
              <a:rPr lang="en-US" sz="2400" i="1" dirty="0" smtClean="0"/>
              <a:t>still surrounded </a:t>
            </a:r>
            <a:r>
              <a:rPr lang="en-US" sz="2400" i="1" dirty="0" smtClean="0"/>
              <a:t>by other people, he feels much less </a:t>
            </a:r>
            <a:r>
              <a:rPr lang="en-US" sz="2400" i="1" dirty="0" smtClean="0"/>
              <a:t>crowded than </a:t>
            </a:r>
            <a:r>
              <a:rPr lang="en-US" sz="2400" i="1" dirty="0" smtClean="0"/>
              <a:t>he did 15 minutes ago</a:t>
            </a:r>
            <a:r>
              <a:rPr lang="en-US" sz="2400" i="1" dirty="0" smtClean="0"/>
              <a:t>.”</a:t>
            </a:r>
            <a:endParaRPr lang="en-US" sz="2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138</TotalTime>
  <Words>1415</Words>
  <Application>Microsoft Office PowerPoint</Application>
  <PresentationFormat>On-screen Show (4:3)</PresentationFormat>
  <Paragraphs>173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Technic</vt:lpstr>
      <vt:lpstr>T19 – The Familiar Stranger</vt:lpstr>
      <vt:lpstr>Introduction</vt:lpstr>
      <vt:lpstr>About Me</vt:lpstr>
      <vt:lpstr>About the Authors: Eric Paulos</vt:lpstr>
      <vt:lpstr>About the Authors: Elizabeth Goodman</vt:lpstr>
      <vt:lpstr>Intel Research Berkeley</vt:lpstr>
      <vt:lpstr>Familiar Strangers</vt:lpstr>
      <vt:lpstr>Scenario 1</vt:lpstr>
      <vt:lpstr>Scenario 2</vt:lpstr>
      <vt:lpstr>History</vt:lpstr>
      <vt:lpstr>Other Findings</vt:lpstr>
      <vt:lpstr>Intel Research Goals</vt:lpstr>
      <vt:lpstr>Procedure 1 – Milgram Revisited</vt:lpstr>
      <vt:lpstr>Results 1</vt:lpstr>
      <vt:lpstr>Procedure 2 – Urban Walking Tour</vt:lpstr>
      <vt:lpstr>Procedure 2</vt:lpstr>
      <vt:lpstr>Procedure 2 Results</vt:lpstr>
      <vt:lpstr>Where does this lead?</vt:lpstr>
      <vt:lpstr>Jabberwocky Concept</vt:lpstr>
      <vt:lpstr>Digital Scents</vt:lpstr>
      <vt:lpstr>Familiar Strangers</vt:lpstr>
      <vt:lpstr>Turf</vt:lpstr>
      <vt:lpstr>HW Design</vt:lpstr>
      <vt:lpstr>Interface</vt:lpstr>
      <vt:lpstr>Mote Interface</vt:lpstr>
      <vt:lpstr>Cell Phone Interface</vt:lpstr>
      <vt:lpstr>Cell Phone Interface</vt:lpstr>
      <vt:lpstr>Cell Phone Interface</vt:lpstr>
      <vt:lpstr>Closing Remarks</vt:lpstr>
      <vt:lpstr>Further Research</vt:lpstr>
      <vt:lpstr>My Thoughts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T19 – The Familiar Stranger</dc:title>
  <dc:creator>James Doty</dc:creator>
  <cp:lastModifiedBy>James Doty</cp:lastModifiedBy>
  <cp:revision>25</cp:revision>
  <dcterms:created xsi:type="dcterms:W3CDTF">2010-02-24T03:30:27Z</dcterms:created>
  <dcterms:modified xsi:type="dcterms:W3CDTF">2010-02-24T05:48:42Z</dcterms:modified>
</cp:coreProperties>
</file>