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6" r:id="rId3"/>
    <p:sldId id="258" r:id="rId4"/>
    <p:sldId id="268" r:id="rId5"/>
    <p:sldId id="270" r:id="rId6"/>
    <p:sldId id="269" r:id="rId7"/>
    <p:sldId id="271" r:id="rId8"/>
    <p:sldId id="291" r:id="rId9"/>
    <p:sldId id="311" r:id="rId10"/>
    <p:sldId id="260" r:id="rId11"/>
    <p:sldId id="307" r:id="rId12"/>
    <p:sldId id="304" r:id="rId13"/>
    <p:sldId id="305" r:id="rId14"/>
    <p:sldId id="306" r:id="rId15"/>
    <p:sldId id="275" r:id="rId16"/>
    <p:sldId id="301" r:id="rId17"/>
    <p:sldId id="310" r:id="rId18"/>
    <p:sldId id="299" r:id="rId19"/>
    <p:sldId id="300" r:id="rId20"/>
    <p:sldId id="296" r:id="rId21"/>
    <p:sldId id="298" r:id="rId22"/>
    <p:sldId id="294" r:id="rId23"/>
    <p:sldId id="297" r:id="rId24"/>
    <p:sldId id="309" r:id="rId25"/>
    <p:sldId id="293" r:id="rId26"/>
    <p:sldId id="292" r:id="rId27"/>
    <p:sldId id="303" r:id="rId28"/>
    <p:sldId id="312" r:id="rId29"/>
    <p:sldId id="308" r:id="rId30"/>
    <p:sldId id="277"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82632" autoAdjust="0"/>
  </p:normalViewPr>
  <p:slideViewPr>
    <p:cSldViewPr>
      <p:cViewPr varScale="1">
        <p:scale>
          <a:sx n="61" d="100"/>
          <a:sy n="61" d="100"/>
        </p:scale>
        <p:origin x="-1182" y="-84"/>
      </p:cViewPr>
      <p:guideLst>
        <p:guide orient="horz" pos="2160"/>
        <p:guide pos="2880"/>
      </p:guideLst>
    </p:cSldViewPr>
  </p:slideViewPr>
  <p:outlineViewPr>
    <p:cViewPr>
      <p:scale>
        <a:sx n="33" d="100"/>
        <a:sy n="33" d="100"/>
      </p:scale>
      <p:origin x="0" y="61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E7A69-8586-3243-AF8B-395682864797}" type="datetimeFigureOut">
              <a:rPr lang="en-US" smtClean="0"/>
              <a:pPr/>
              <a:t>3/17/2010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08327-DA2B-F347-B5F0-0EC524B76C0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266575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708327-DA2B-F347-B5F0-0EC524B76C00}"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follows the first one.</a:t>
            </a:r>
            <a:r>
              <a:rPr lang="en-US" baseline="0" dirty="0" smtClean="0"/>
              <a:t>   Mention this is also the foundations utilized by YouTube, Wikipedia, and Facebook. </a:t>
            </a:r>
            <a:endParaRPr lang="en-US" dirty="0"/>
          </a:p>
        </p:txBody>
      </p:sp>
      <p:sp>
        <p:nvSpPr>
          <p:cNvPr id="4" name="Slide Number Placeholder 3"/>
          <p:cNvSpPr>
            <a:spLocks noGrp="1"/>
          </p:cNvSpPr>
          <p:nvPr>
            <p:ph type="sldNum" sz="quarter" idx="10"/>
          </p:nvPr>
        </p:nvSpPr>
        <p:spPr/>
        <p:txBody>
          <a:bodyPr/>
          <a:lstStyle/>
          <a:p>
            <a:fld id="{E5708327-DA2B-F347-B5F0-0EC524B76C00}"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 val="303503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follows the first one.</a:t>
            </a:r>
            <a:r>
              <a:rPr lang="en-US" baseline="0" dirty="0" smtClean="0"/>
              <a:t>   Mention this is also the foundations utilized by YouTube, Wikipedia, and Facebook. </a:t>
            </a:r>
            <a:endParaRPr lang="en-US" dirty="0"/>
          </a:p>
        </p:txBody>
      </p:sp>
      <p:sp>
        <p:nvSpPr>
          <p:cNvPr id="4" name="Slide Number Placeholder 3"/>
          <p:cNvSpPr>
            <a:spLocks noGrp="1"/>
          </p:cNvSpPr>
          <p:nvPr>
            <p:ph type="sldNum" sz="quarter" idx="10"/>
          </p:nvPr>
        </p:nvSpPr>
        <p:spPr/>
        <p:txBody>
          <a:bodyPr/>
          <a:lstStyle/>
          <a:p>
            <a:fld id="{E5708327-DA2B-F347-B5F0-0EC524B76C00}"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 val="303503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follows the first one.</a:t>
            </a:r>
            <a:r>
              <a:rPr lang="en-US" baseline="0" dirty="0" smtClean="0"/>
              <a:t>   Mention this is also the foundations utilized by YouTube, Wikipedia, and Facebook. </a:t>
            </a:r>
            <a:endParaRPr lang="en-US" dirty="0"/>
          </a:p>
        </p:txBody>
      </p:sp>
      <p:sp>
        <p:nvSpPr>
          <p:cNvPr id="4" name="Slide Number Placeholder 3"/>
          <p:cNvSpPr>
            <a:spLocks noGrp="1"/>
          </p:cNvSpPr>
          <p:nvPr>
            <p:ph type="sldNum" sz="quarter" idx="10"/>
          </p:nvPr>
        </p:nvSpPr>
        <p:spPr/>
        <p:txBody>
          <a:bodyPr/>
          <a:lstStyle/>
          <a:p>
            <a:fld id="{E5708327-DA2B-F347-B5F0-0EC524B76C00}"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 val="303503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708327-DA2B-F347-B5F0-0EC524B76C00}"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GIS software</a:t>
            </a:r>
            <a:r>
              <a:rPr lang="en-US" baseline="0" dirty="0" smtClean="0"/>
              <a:t> utilizes point of interest to detect service stations.   Also that uploading is done via cellphone internet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E5708327-DA2B-F347-B5F0-0EC524B76C00}"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 val="320015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712A9D-F1E9-4C66-BEFF-B804FD3380A1}" type="datetimeFigureOut">
              <a:rPr lang="en-US" smtClean="0"/>
              <a:pPr/>
              <a:t>3/17/2010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6F91320-55DE-42C9-914F-02691F3EFE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12A9D-F1E9-4C66-BEFF-B804FD3380A1}"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12A9D-F1E9-4C66-BEFF-B804FD3380A1}"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12A9D-F1E9-4C66-BEFF-B804FD3380A1}"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712A9D-F1E9-4C66-BEFF-B804FD3380A1}"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91320-55DE-42C9-914F-02691F3EFE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712A9D-F1E9-4C66-BEFF-B804FD3380A1}"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712A9D-F1E9-4C66-BEFF-B804FD3380A1}" type="datetimeFigureOut">
              <a:rPr lang="en-US" smtClean="0"/>
              <a:pPr/>
              <a:t>3/17/2010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712A9D-F1E9-4C66-BEFF-B804FD3380A1}" type="datetimeFigureOut">
              <a:rPr lang="en-US" smtClean="0"/>
              <a:pPr/>
              <a:t>3/17/2010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12A9D-F1E9-4C66-BEFF-B804FD3380A1}" type="datetimeFigureOut">
              <a:rPr lang="en-US" smtClean="0"/>
              <a:pPr/>
              <a:t>3/17/2010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712A9D-F1E9-4C66-BEFF-B804FD3380A1}"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91320-55DE-42C9-914F-02691F3EFE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712A9D-F1E9-4C66-BEFF-B804FD3380A1}"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6F91320-55DE-42C9-914F-02691F3EFE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712A9D-F1E9-4C66-BEFF-B804FD3380A1}" type="datetimeFigureOut">
              <a:rPr lang="en-US" smtClean="0"/>
              <a:pPr/>
              <a:t>3/17/2010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F91320-55DE-42C9-914F-02691F3EFE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851648" cy="1828800"/>
          </a:xfrm>
        </p:spPr>
        <p:txBody>
          <a:bodyPr>
            <a:normAutofit/>
          </a:bodyPr>
          <a:lstStyle/>
          <a:p>
            <a:pPr algn="ctr"/>
            <a:r>
              <a:rPr lang="en-US" dirty="0" smtClean="0"/>
              <a:t>An Experiment in Located Media Experiences</a:t>
            </a:r>
            <a:endParaRPr lang="en-US" dirty="0"/>
          </a:p>
        </p:txBody>
      </p:sp>
      <p:sp>
        <p:nvSpPr>
          <p:cNvPr id="3" name="Subtitle 2"/>
          <p:cNvSpPr>
            <a:spLocks noGrp="1"/>
          </p:cNvSpPr>
          <p:nvPr>
            <p:ph type="subTitle" idx="1"/>
          </p:nvPr>
        </p:nvSpPr>
        <p:spPr>
          <a:xfrm>
            <a:off x="685800" y="5638800"/>
            <a:ext cx="7854696" cy="533400"/>
          </a:xfrm>
        </p:spPr>
        <p:txBody>
          <a:bodyPr/>
          <a:lstStyle/>
          <a:p>
            <a:r>
              <a:rPr lang="en-US" dirty="0" smtClean="0"/>
              <a:t>Ed Leland</a:t>
            </a:r>
            <a:endParaRPr lang="en-US" dirty="0"/>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4400" y="762000"/>
            <a:ext cx="7132638" cy="27813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265401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Strands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58687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Lifestyle Research</a:t>
            </a:r>
            <a:endParaRPr lang="en-US" dirty="0"/>
          </a:p>
        </p:txBody>
      </p:sp>
      <p:sp>
        <p:nvSpPr>
          <p:cNvPr id="4" name="Content Placeholder 2"/>
          <p:cNvSpPr>
            <a:spLocks noGrp="1"/>
          </p:cNvSpPr>
          <p:nvPr>
            <p:ph idx="1"/>
          </p:nvPr>
        </p:nvSpPr>
        <p:spPr>
          <a:xfrm>
            <a:off x="228600" y="1752600"/>
            <a:ext cx="8534400" cy="4617720"/>
          </a:xfrm>
        </p:spPr>
        <p:txBody>
          <a:bodyPr>
            <a:normAutofit lnSpcReduction="10000"/>
          </a:bodyPr>
          <a:lstStyle/>
          <a:p>
            <a:pPr lvl="2"/>
            <a:r>
              <a:rPr lang="en-US" sz="2800" dirty="0" smtClean="0"/>
              <a:t>Seeks to understand the intricacies of life for different kinds of people with an eye toward the design of new technologies.</a:t>
            </a:r>
          </a:p>
          <a:p>
            <a:pPr lvl="2"/>
            <a:r>
              <a:rPr lang="en-US" sz="2800" dirty="0" smtClean="0"/>
              <a:t>Goal is to use this understanding to develop new technology concepts, and to help shape and direct other technologies currently under development in ways that people will find valuable. </a:t>
            </a:r>
          </a:p>
          <a:p>
            <a:pPr lvl="2"/>
            <a:r>
              <a:rPr lang="en-US" sz="2800" dirty="0" smtClean="0"/>
              <a:t>Context sensitive based on what “User Group” is involved </a:t>
            </a:r>
          </a:p>
          <a:p>
            <a:pPr lvl="2"/>
            <a:r>
              <a:rPr lang="en-US" sz="2800" dirty="0" smtClean="0"/>
              <a:t>Initial research focused on working parents</a:t>
            </a:r>
          </a:p>
        </p:txBody>
      </p:sp>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Design Research</a:t>
            </a:r>
            <a:endParaRPr lang="en-US" dirty="0"/>
          </a:p>
        </p:txBody>
      </p:sp>
      <p:sp>
        <p:nvSpPr>
          <p:cNvPr id="3" name="Content Placeholder 2"/>
          <p:cNvSpPr>
            <a:spLocks noGrp="1"/>
          </p:cNvSpPr>
          <p:nvPr>
            <p:ph idx="1"/>
          </p:nvPr>
        </p:nvSpPr>
        <p:spPr>
          <a:xfrm>
            <a:off x="228600" y="1752600"/>
            <a:ext cx="8686800" cy="2286000"/>
          </a:xfrm>
        </p:spPr>
        <p:txBody>
          <a:bodyPr>
            <a:normAutofit lnSpcReduction="10000"/>
          </a:bodyPr>
          <a:lstStyle/>
          <a:p>
            <a:pPr lvl="2"/>
            <a:r>
              <a:rPr lang="en-US" sz="2800" dirty="0" smtClean="0"/>
              <a:t>Centered on two main questions:</a:t>
            </a:r>
          </a:p>
          <a:p>
            <a:pPr lvl="3"/>
            <a:r>
              <a:rPr lang="en-US" sz="2700" dirty="0" smtClean="0"/>
              <a:t>What makes a technology experience compelling?</a:t>
            </a:r>
          </a:p>
          <a:p>
            <a:pPr lvl="3"/>
            <a:r>
              <a:rPr lang="en-US" sz="2700" dirty="0" smtClean="0"/>
              <a:t>How do you design situated technology experiences?</a:t>
            </a:r>
          </a:p>
        </p:txBody>
      </p:sp>
      <p:pic>
        <p:nvPicPr>
          <p:cNvPr id="1026" name="Picture 2" descr="\\.psf\Home\Desktop\exper.gif"/>
          <p:cNvPicPr>
            <a:picLocks noChangeAspect="1" noChangeArrowheads="1"/>
          </p:cNvPicPr>
          <p:nvPr/>
        </p:nvPicPr>
        <p:blipFill>
          <a:blip r:embed="rId2" cstate="print"/>
          <a:srcRect/>
          <a:stretch>
            <a:fillRect/>
          </a:stretch>
        </p:blipFill>
        <p:spPr bwMode="auto">
          <a:xfrm>
            <a:off x="457200" y="4057650"/>
            <a:ext cx="3429000" cy="2571750"/>
          </a:xfrm>
          <a:prstGeom prst="rect">
            <a:avLst/>
          </a:prstGeom>
          <a:noFill/>
        </p:spPr>
      </p:pic>
      <p:graphicFrame>
        <p:nvGraphicFramePr>
          <p:cNvPr id="8" name="Table 7"/>
          <p:cNvGraphicFramePr>
            <a:graphicFrameLocks noGrp="1"/>
          </p:cNvGraphicFramePr>
          <p:nvPr/>
        </p:nvGraphicFramePr>
        <p:xfrm>
          <a:off x="4038600" y="4114800"/>
          <a:ext cx="4648200" cy="2133600"/>
        </p:xfrm>
        <a:graphic>
          <a:graphicData uri="http://schemas.openxmlformats.org/drawingml/2006/table">
            <a:tbl>
              <a:tblPr firstRow="1" bandRow="1">
                <a:tableStyleId>{5940675A-B579-460E-94D1-54222C63F5DA}</a:tableStyleId>
              </a:tblPr>
              <a:tblGrid>
                <a:gridCol w="2324100"/>
                <a:gridCol w="2324100"/>
              </a:tblGrid>
              <a:tr h="1066800">
                <a:tc>
                  <a:txBody>
                    <a:bodyPr/>
                    <a:lstStyle/>
                    <a:p>
                      <a:pPr algn="ctr"/>
                      <a:r>
                        <a:rPr lang="en-US" dirty="0" smtClean="0"/>
                        <a:t>Single Site, Single Application</a:t>
                      </a:r>
                    </a:p>
                    <a:p>
                      <a:pPr algn="ctr"/>
                      <a:r>
                        <a:rPr lang="en-US" dirty="0" smtClean="0"/>
                        <a:t>(Fusion)</a:t>
                      </a:r>
                      <a:endParaRPr lang="en-US" dirty="0"/>
                    </a:p>
                  </a:txBody>
                  <a:tcPr/>
                </a:tc>
                <a:tc>
                  <a:txBody>
                    <a:bodyPr/>
                    <a:lstStyle/>
                    <a:p>
                      <a:pPr algn="ctr"/>
                      <a:r>
                        <a:rPr lang="en-US" dirty="0" smtClean="0"/>
                        <a:t>Multiple Sites, Single Application</a:t>
                      </a:r>
                    </a:p>
                    <a:p>
                      <a:pPr algn="ctr"/>
                      <a:r>
                        <a:rPr lang="en-US" dirty="0" smtClean="0"/>
                        <a:t>(Roaming)</a:t>
                      </a:r>
                      <a:endParaRPr lang="en-US" dirty="0"/>
                    </a:p>
                  </a:txBody>
                  <a:tcPr/>
                </a:tc>
              </a:tr>
              <a:tr h="1066800">
                <a:tc>
                  <a:txBody>
                    <a:bodyPr/>
                    <a:lstStyle/>
                    <a:p>
                      <a:pPr algn="ctr"/>
                      <a:r>
                        <a:rPr lang="en-US" dirty="0" smtClean="0"/>
                        <a:t>Single Site, Multiple Applications</a:t>
                      </a:r>
                    </a:p>
                    <a:p>
                      <a:pPr algn="ctr"/>
                      <a:r>
                        <a:rPr lang="en-US" dirty="0" smtClean="0"/>
                        <a:t>(Discovery)</a:t>
                      </a:r>
                      <a:endParaRPr lang="en-US" dirty="0"/>
                    </a:p>
                  </a:txBody>
                  <a:tcPr/>
                </a:tc>
                <a:tc>
                  <a:txBody>
                    <a:bodyPr/>
                    <a:lstStyle/>
                    <a:p>
                      <a:pPr algn="ctr"/>
                      <a:r>
                        <a:rPr lang="fr-FR" dirty="0" smtClean="0"/>
                        <a:t>Multiple Sites, Multiple Applications</a:t>
                      </a:r>
                    </a:p>
                    <a:p>
                      <a:pPr algn="ctr"/>
                      <a:r>
                        <a:rPr lang="fr-FR" dirty="0" smtClean="0"/>
                        <a:t>(</a:t>
                      </a:r>
                      <a:r>
                        <a:rPr lang="fr-FR" dirty="0" err="1" smtClean="0"/>
                        <a:t>Integration</a:t>
                      </a:r>
                      <a:r>
                        <a:rPr lang="fr-FR" dirty="0" smtClean="0"/>
                        <a:t>)</a:t>
                      </a:r>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Framework</a:t>
            </a:r>
            <a:endParaRPr lang="en-US" dirty="0"/>
          </a:p>
        </p:txBody>
      </p:sp>
      <p:sp>
        <p:nvSpPr>
          <p:cNvPr id="3" name="Content Placeholder 2"/>
          <p:cNvSpPr>
            <a:spLocks noGrp="1"/>
          </p:cNvSpPr>
          <p:nvPr>
            <p:ph idx="1"/>
          </p:nvPr>
        </p:nvSpPr>
        <p:spPr>
          <a:xfrm>
            <a:off x="228600" y="1828800"/>
            <a:ext cx="8610600" cy="3733800"/>
          </a:xfrm>
        </p:spPr>
        <p:txBody>
          <a:bodyPr>
            <a:normAutofit fontScale="92500" lnSpcReduction="20000"/>
          </a:bodyPr>
          <a:lstStyle/>
          <a:p>
            <a:pPr lvl="2"/>
            <a:r>
              <a:rPr lang="en-US" sz="2800" dirty="0" smtClean="0"/>
              <a:t>The framework reflects an emerging, mixed-reality metaphor for Mobile Bristol applications and consists of three main components:</a:t>
            </a:r>
          </a:p>
          <a:p>
            <a:pPr lvl="3"/>
            <a:r>
              <a:rPr lang="en-US" sz="2700" dirty="0" smtClean="0"/>
              <a:t>An XML based specification language for laying out the virtual world of the application and defining how client devices should respond to events</a:t>
            </a:r>
          </a:p>
          <a:p>
            <a:pPr lvl="3"/>
            <a:r>
              <a:rPr lang="en-US" sz="2700" dirty="0" smtClean="0"/>
              <a:t>A PC-based graphical authoring tool for creating application specifications in this language</a:t>
            </a:r>
          </a:p>
          <a:p>
            <a:pPr lvl="3"/>
            <a:r>
              <a:rPr lang="en-US" sz="2700" dirty="0" smtClean="0"/>
              <a:t>Portable client hardware and software that can download and interpret such specifications</a:t>
            </a:r>
          </a:p>
        </p:txBody>
      </p:sp>
      <p:pic>
        <p:nvPicPr>
          <p:cNvPr id="2050" name="Picture 2" descr="\\.psf\Home\Desktop\auth.gif"/>
          <p:cNvPicPr>
            <a:picLocks noChangeAspect="1" noChangeArrowheads="1"/>
          </p:cNvPicPr>
          <p:nvPr/>
        </p:nvPicPr>
        <p:blipFill>
          <a:blip r:embed="rId2" cstate="print"/>
          <a:srcRect/>
          <a:stretch>
            <a:fillRect/>
          </a:stretch>
        </p:blipFill>
        <p:spPr bwMode="auto">
          <a:xfrm>
            <a:off x="2209800" y="5334000"/>
            <a:ext cx="4305300" cy="1209675"/>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Infrastructure Rollout</a:t>
            </a:r>
            <a:endParaRPr lang="en-US" dirty="0"/>
          </a:p>
        </p:txBody>
      </p:sp>
      <p:pic>
        <p:nvPicPr>
          <p:cNvPr id="3074" name="Picture 2" descr="\\.psf\Home\Desktop\map2.jpg"/>
          <p:cNvPicPr>
            <a:picLocks noChangeAspect="1" noChangeArrowheads="1"/>
          </p:cNvPicPr>
          <p:nvPr/>
        </p:nvPicPr>
        <p:blipFill>
          <a:blip r:embed="rId2" cstate="print"/>
          <a:srcRect/>
          <a:stretch>
            <a:fillRect/>
          </a:stretch>
        </p:blipFill>
        <p:spPr bwMode="auto">
          <a:xfrm>
            <a:off x="2590800" y="4495800"/>
            <a:ext cx="3938329" cy="2051050"/>
          </a:xfrm>
          <a:prstGeom prst="rect">
            <a:avLst/>
          </a:prstGeom>
          <a:noFill/>
        </p:spPr>
      </p:pic>
      <p:sp>
        <p:nvSpPr>
          <p:cNvPr id="5" name="Content Placeholder 2"/>
          <p:cNvSpPr>
            <a:spLocks noGrp="1"/>
          </p:cNvSpPr>
          <p:nvPr>
            <p:ph idx="1"/>
          </p:nvPr>
        </p:nvSpPr>
        <p:spPr>
          <a:xfrm>
            <a:off x="228600" y="1447800"/>
            <a:ext cx="8534400" cy="3048000"/>
          </a:xfrm>
        </p:spPr>
        <p:txBody>
          <a:bodyPr>
            <a:normAutofit fontScale="92500" lnSpcReduction="10000"/>
          </a:bodyPr>
          <a:lstStyle/>
          <a:p>
            <a:pPr lvl="2"/>
            <a:r>
              <a:rPr lang="en-US" sz="2800" dirty="0" smtClean="0"/>
              <a:t>The goal for the Mobile Bristol network is to establish as wide a coverage of wireless LAN as possible in the center of Bristol</a:t>
            </a:r>
          </a:p>
          <a:p>
            <a:pPr lvl="2"/>
            <a:r>
              <a:rPr lang="en-US" sz="2800" dirty="0" smtClean="0"/>
              <a:t>Three tiers of access:</a:t>
            </a:r>
          </a:p>
          <a:p>
            <a:pPr lvl="3"/>
            <a:r>
              <a:rPr lang="en-US" sz="2700" dirty="0" smtClean="0"/>
              <a:t>Tier 1: 802.11 access points to BMEX backbone</a:t>
            </a:r>
          </a:p>
          <a:p>
            <a:pPr lvl="3"/>
            <a:r>
              <a:rPr lang="en-US" sz="2700" dirty="0" smtClean="0"/>
              <a:t>Tier 2: 802.11 access points to Internet</a:t>
            </a:r>
          </a:p>
          <a:p>
            <a:pPr lvl="3"/>
            <a:r>
              <a:rPr lang="en-US" sz="2700" dirty="0" smtClean="0"/>
              <a:t>Tier 3: Mobile Phone network access to Internet</a:t>
            </a:r>
          </a:p>
          <a:p>
            <a:pPr lvl="2"/>
            <a:endParaRPr lang="en-US" sz="2800" dirty="0" smtClean="0"/>
          </a:p>
        </p:txBody>
      </p:sp>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Projects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72661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47800" y="457200"/>
            <a:ext cx="6191250" cy="942975"/>
          </a:xfrm>
          <a:prstGeom prst="rect">
            <a:avLst/>
          </a:prstGeom>
          <a:noFill/>
          <a:ln w="9525">
            <a:noFill/>
            <a:miter lim="800000"/>
            <a:headEnd/>
            <a:tailEnd/>
          </a:ln>
          <a:effectLst/>
        </p:spPr>
      </p:pic>
      <p:sp>
        <p:nvSpPr>
          <p:cNvPr id="4" name="Content Placeholder 2"/>
          <p:cNvSpPr>
            <a:spLocks noGrp="1"/>
          </p:cNvSpPr>
          <p:nvPr>
            <p:ph idx="1"/>
          </p:nvPr>
        </p:nvSpPr>
        <p:spPr>
          <a:xfrm>
            <a:off x="457200" y="1600200"/>
            <a:ext cx="6096000" cy="3886200"/>
          </a:xfrm>
        </p:spPr>
        <p:txBody>
          <a:bodyPr>
            <a:normAutofit lnSpcReduction="10000"/>
          </a:bodyPr>
          <a:lstStyle/>
          <a:p>
            <a:r>
              <a:rPr lang="en-US" dirty="0" smtClean="0"/>
              <a:t>Public launch (March 2003)</a:t>
            </a:r>
          </a:p>
          <a:p>
            <a:r>
              <a:rPr lang="en-US" dirty="0" smtClean="0"/>
              <a:t>Players use an </a:t>
            </a:r>
            <a:r>
              <a:rPr lang="en-US" dirty="0" err="1" smtClean="0"/>
              <a:t>iPaq</a:t>
            </a:r>
            <a:r>
              <a:rPr lang="en-US" dirty="0" smtClean="0"/>
              <a:t> handheld computer to solve musical puzzles.</a:t>
            </a:r>
          </a:p>
          <a:p>
            <a:r>
              <a:rPr lang="en-US" dirty="0" smtClean="0"/>
              <a:t>Users can play individually or invite other users in the bar to join in a group game.</a:t>
            </a:r>
          </a:p>
          <a:p>
            <a:r>
              <a:rPr lang="en-US" dirty="0" smtClean="0"/>
              <a:t>Designed to promote social interaction and test acceptability of new technologies in social spaces</a:t>
            </a:r>
          </a:p>
          <a:p>
            <a:endParaRPr lang="en-US" dirty="0" smtClean="0"/>
          </a:p>
          <a:p>
            <a:endParaRPr lang="en-US" dirty="0" smtClean="0"/>
          </a:p>
          <a:p>
            <a:endParaRPr lang="en-US" dirty="0" smtClean="0"/>
          </a:p>
          <a:p>
            <a:endParaRPr lang="en-US" dirty="0" smtClean="0"/>
          </a:p>
          <a:p>
            <a:endParaRPr lang="en-GB" sz="2800" dirty="0" smtClean="0">
              <a:latin typeface="Arial" charset="0"/>
            </a:endParaRPr>
          </a:p>
          <a:p>
            <a:endParaRPr lang="en-US" dirty="0" smtClean="0"/>
          </a:p>
          <a:p>
            <a:endParaRPr lang="en-US" dirty="0" smtClean="0"/>
          </a:p>
          <a:p>
            <a:endParaRPr lang="en-US" dirty="0" smtClean="0"/>
          </a:p>
          <a:p>
            <a:endParaRPr lang="en-US" dirty="0" smtClean="0"/>
          </a:p>
          <a:p>
            <a:pPr lvl="1">
              <a:buNone/>
            </a:pPr>
            <a:endParaRPr lang="en-US" dirty="0" smtClean="0"/>
          </a:p>
        </p:txBody>
      </p:sp>
      <p:pic>
        <p:nvPicPr>
          <p:cNvPr id="3075" name="Picture 3"/>
          <p:cNvPicPr>
            <a:picLocks noChangeAspect="1" noChangeArrowheads="1"/>
          </p:cNvPicPr>
          <p:nvPr/>
        </p:nvPicPr>
        <p:blipFill>
          <a:blip r:embed="rId3" cstate="print"/>
          <a:srcRect/>
          <a:stretch>
            <a:fillRect/>
          </a:stretch>
        </p:blipFill>
        <p:spPr bwMode="auto">
          <a:xfrm>
            <a:off x="6477000" y="1905000"/>
            <a:ext cx="2286000" cy="3048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914400" y="5524500"/>
            <a:ext cx="5810250" cy="133350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447800" y="457200"/>
            <a:ext cx="6191250" cy="942975"/>
          </a:xfrm>
          <a:prstGeom prst="rect">
            <a:avLst/>
          </a:prstGeom>
          <a:noFill/>
          <a:ln w="9525">
            <a:noFill/>
            <a:miter lim="800000"/>
            <a:headEnd/>
            <a:tailEnd/>
          </a:ln>
          <a:effectLst/>
        </p:spPr>
      </p:pic>
      <p:sp>
        <p:nvSpPr>
          <p:cNvPr id="4" name="Content Placeholder 2"/>
          <p:cNvSpPr>
            <a:spLocks noGrp="1"/>
          </p:cNvSpPr>
          <p:nvPr>
            <p:ph idx="1"/>
          </p:nvPr>
        </p:nvSpPr>
        <p:spPr>
          <a:xfrm>
            <a:off x="457200" y="1600200"/>
            <a:ext cx="8153400" cy="2590800"/>
          </a:xfrm>
        </p:spPr>
        <p:txBody>
          <a:bodyPr>
            <a:normAutofit lnSpcReduction="10000"/>
          </a:bodyPr>
          <a:lstStyle/>
          <a:p>
            <a:r>
              <a:rPr lang="en-US" dirty="0" smtClean="0"/>
              <a:t>Implemented May-July 2003</a:t>
            </a:r>
          </a:p>
          <a:p>
            <a:r>
              <a:rPr lang="en-US" dirty="0" smtClean="0"/>
              <a:t>Used 36 children, ages 9-10 to provide input.</a:t>
            </a:r>
          </a:p>
          <a:p>
            <a:r>
              <a:rPr lang="en-US" dirty="0" smtClean="0"/>
              <a:t>The children gave their thoughts and feelings about Old Chapel Park, a familiar outdoor space</a:t>
            </a:r>
          </a:p>
          <a:p>
            <a:r>
              <a:rPr lang="en-US" dirty="0" smtClean="0"/>
              <a:t>They were then given a set of hardware and software tools to create </a:t>
            </a:r>
            <a:r>
              <a:rPr lang="en-US" dirty="0" err="1" smtClean="0"/>
              <a:t>soundscapes</a:t>
            </a:r>
            <a:r>
              <a:rPr lang="en-US" dirty="0" smtClean="0"/>
              <a:t> in that space.</a:t>
            </a:r>
          </a:p>
          <a:p>
            <a:endParaRPr lang="en-US" dirty="0" smtClean="0"/>
          </a:p>
          <a:p>
            <a:endParaRPr lang="en-US" dirty="0" smtClean="0"/>
          </a:p>
          <a:p>
            <a:endParaRPr lang="en-GB" sz="2800" dirty="0" smtClean="0">
              <a:latin typeface="Arial" charset="0"/>
            </a:endParaRPr>
          </a:p>
          <a:p>
            <a:endParaRPr lang="en-US" dirty="0" smtClean="0"/>
          </a:p>
          <a:p>
            <a:endParaRPr lang="en-US" dirty="0" smtClean="0"/>
          </a:p>
          <a:p>
            <a:endParaRPr lang="en-US" dirty="0" smtClean="0"/>
          </a:p>
          <a:p>
            <a:endParaRPr lang="en-US" dirty="0" smtClean="0"/>
          </a:p>
          <a:p>
            <a:pPr lvl="1">
              <a:buNone/>
            </a:pPr>
            <a:endParaRPr lang="en-US" dirty="0" smtClean="0"/>
          </a:p>
        </p:txBody>
      </p:sp>
      <p:pic>
        <p:nvPicPr>
          <p:cNvPr id="10243" name="Picture 3"/>
          <p:cNvPicPr>
            <a:picLocks noChangeAspect="1" noChangeArrowheads="1"/>
          </p:cNvPicPr>
          <p:nvPr/>
        </p:nvPicPr>
        <p:blipFill>
          <a:blip r:embed="rId4" cstate="print"/>
          <a:srcRect/>
          <a:stretch>
            <a:fillRect/>
          </a:stretch>
        </p:blipFill>
        <p:spPr bwMode="auto">
          <a:xfrm>
            <a:off x="3048000" y="4343400"/>
            <a:ext cx="3200400" cy="2248281"/>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447800" y="457200"/>
            <a:ext cx="6191250" cy="9429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762000" y="1295400"/>
            <a:ext cx="7848600" cy="5554178"/>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371600" y="381000"/>
            <a:ext cx="6191250" cy="9429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5486400" y="2590800"/>
            <a:ext cx="3400425" cy="2348909"/>
          </a:xfrm>
          <a:prstGeom prst="rect">
            <a:avLst/>
          </a:prstGeom>
          <a:noFill/>
          <a:ln w="9525">
            <a:noFill/>
            <a:miter lim="800000"/>
            <a:headEnd/>
            <a:tailEnd/>
          </a:ln>
          <a:effectLst/>
        </p:spPr>
      </p:pic>
      <p:sp>
        <p:nvSpPr>
          <p:cNvPr id="6" name="Content Placeholder 6"/>
          <p:cNvSpPr>
            <a:spLocks noGrp="1"/>
          </p:cNvSpPr>
          <p:nvPr>
            <p:ph idx="1"/>
          </p:nvPr>
        </p:nvSpPr>
        <p:spPr>
          <a:xfrm>
            <a:off x="457200" y="1447800"/>
            <a:ext cx="4953000" cy="5105400"/>
          </a:xfrm>
        </p:spPr>
        <p:txBody>
          <a:bodyPr>
            <a:normAutofit/>
          </a:bodyPr>
          <a:lstStyle/>
          <a:p>
            <a:r>
              <a:rPr lang="en-US" sz="2400" dirty="0" smtClean="0"/>
              <a:t>Fielded July- November 2003</a:t>
            </a:r>
          </a:p>
          <a:p>
            <a:r>
              <a:rPr lang="en-US" sz="2400" dirty="0" smtClean="0"/>
              <a:t>Uses portable, handheld technology to access location specific information</a:t>
            </a:r>
          </a:p>
          <a:p>
            <a:r>
              <a:rPr lang="en-US" sz="2400" dirty="0" smtClean="0"/>
              <a:t>Focused on the rich history of the Bristol docks</a:t>
            </a:r>
          </a:p>
          <a:p>
            <a:r>
              <a:rPr lang="en-US" sz="2400" dirty="0" smtClean="0"/>
              <a:t>Allows for interaction with other users and the ferry staff</a:t>
            </a:r>
          </a:p>
          <a:p>
            <a:r>
              <a:rPr lang="en-US" sz="2400" dirty="0" smtClean="0"/>
              <a:t>Designed as an example of an ‘Open Space’ tourism service, suitable for a park, castle or city district.</a:t>
            </a:r>
          </a:p>
        </p:txBody>
      </p:sp>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03844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19200" y="609600"/>
            <a:ext cx="6191250" cy="942975"/>
          </a:xfrm>
          <a:prstGeom prst="rect">
            <a:avLst/>
          </a:prstGeom>
          <a:noFill/>
          <a:ln w="9525">
            <a:noFill/>
            <a:miter lim="800000"/>
            <a:headEnd/>
            <a:tailEnd/>
          </a:ln>
          <a:effectLst/>
        </p:spPr>
      </p:pic>
      <p:sp>
        <p:nvSpPr>
          <p:cNvPr id="5" name="Content Placeholder 2"/>
          <p:cNvSpPr>
            <a:spLocks noGrp="1"/>
          </p:cNvSpPr>
          <p:nvPr>
            <p:ph idx="1"/>
          </p:nvPr>
        </p:nvSpPr>
        <p:spPr>
          <a:xfrm>
            <a:off x="381000" y="1524000"/>
            <a:ext cx="8382000" cy="3733800"/>
          </a:xfrm>
        </p:spPr>
        <p:txBody>
          <a:bodyPr>
            <a:normAutofit fontScale="70000" lnSpcReduction="20000"/>
          </a:bodyPr>
          <a:lstStyle/>
          <a:p>
            <a:r>
              <a:rPr lang="en-US" dirty="0" smtClean="0"/>
              <a:t>Proof of concept test – Autumn 2003</a:t>
            </a:r>
          </a:p>
          <a:p>
            <a:endParaRPr lang="en-US" dirty="0" smtClean="0"/>
          </a:p>
          <a:p>
            <a:r>
              <a:rPr lang="en-US" dirty="0" err="1" smtClean="0"/>
              <a:t>Futurelab</a:t>
            </a:r>
            <a:r>
              <a:rPr lang="en-US" dirty="0" smtClean="0"/>
              <a:t> saw the opportunity in utilizing the Mobile Bristol framework for educational purposes when they participated in our first set of workshops with local schools. Savannah is a collaborative project that explores whether children can learn about ecology and </a:t>
            </a:r>
            <a:r>
              <a:rPr lang="en-US" dirty="0" err="1" smtClean="0"/>
              <a:t>ethology</a:t>
            </a:r>
            <a:r>
              <a:rPr lang="en-US" dirty="0" smtClean="0"/>
              <a:t> by 'being an animal'.</a:t>
            </a:r>
          </a:p>
          <a:p>
            <a:endParaRPr lang="en-US" dirty="0" smtClean="0"/>
          </a:p>
          <a:p>
            <a:r>
              <a:rPr lang="en-US" dirty="0" smtClean="0"/>
              <a:t>The project is motivated by the question of what innovation and creativity mobile technologies and rich media delivery can bring to ways of learning in a game play environment. </a:t>
            </a:r>
          </a:p>
          <a:p>
            <a:endParaRPr lang="en-US" dirty="0" smtClean="0"/>
          </a:p>
          <a:p>
            <a:r>
              <a:rPr lang="en-US" dirty="0" smtClean="0"/>
              <a:t>The idea of the game is for participants to learn what it is like to be a lion by walking around in a virtual Savannah and encountering sounds of other animals or things in the environment.</a:t>
            </a:r>
          </a:p>
          <a:p>
            <a:endParaRPr lang="en-US" dirty="0" smtClean="0"/>
          </a:p>
          <a:p>
            <a:endParaRPr lang="en-US" dirty="0"/>
          </a:p>
        </p:txBody>
      </p:sp>
      <p:pic>
        <p:nvPicPr>
          <p:cNvPr id="5124" name="Picture 4"/>
          <p:cNvPicPr>
            <a:picLocks noChangeAspect="1" noChangeArrowheads="1"/>
          </p:cNvPicPr>
          <p:nvPr/>
        </p:nvPicPr>
        <p:blipFill>
          <a:blip r:embed="rId3" cstate="print"/>
          <a:srcRect/>
          <a:stretch>
            <a:fillRect/>
          </a:stretch>
        </p:blipFill>
        <p:spPr bwMode="auto">
          <a:xfrm>
            <a:off x="1600200" y="5334000"/>
            <a:ext cx="5810250" cy="133350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47800" y="457200"/>
            <a:ext cx="6191250" cy="942975"/>
          </a:xfrm>
          <a:prstGeom prst="rect">
            <a:avLst/>
          </a:prstGeom>
          <a:noFill/>
          <a:ln w="9525">
            <a:noFill/>
            <a:miter lim="800000"/>
            <a:headEnd/>
            <a:tailEnd/>
          </a:ln>
          <a:effectLst/>
        </p:spPr>
      </p:pic>
      <p:sp>
        <p:nvSpPr>
          <p:cNvPr id="5" name="Content Placeholder 6"/>
          <p:cNvSpPr>
            <a:spLocks noGrp="1"/>
          </p:cNvSpPr>
          <p:nvPr>
            <p:ph idx="1"/>
          </p:nvPr>
        </p:nvSpPr>
        <p:spPr>
          <a:xfrm>
            <a:off x="381000" y="1600200"/>
            <a:ext cx="8458200" cy="3962400"/>
          </a:xfrm>
        </p:spPr>
        <p:txBody>
          <a:bodyPr>
            <a:normAutofit fontScale="92500" lnSpcReduction="10000"/>
          </a:bodyPr>
          <a:lstStyle/>
          <a:p>
            <a:r>
              <a:rPr lang="en-US" sz="2400" dirty="0" smtClean="0"/>
              <a:t>Field trail and user evaluation (October 2003)</a:t>
            </a:r>
          </a:p>
          <a:p>
            <a:r>
              <a:rPr lang="en-US" sz="2400" dirty="0" smtClean="0"/>
              <a:t>The interactive Jukebox is designed to allow a community of people in a public space (e.g. a bar or café) to all partake in the choice of music playing</a:t>
            </a:r>
          </a:p>
          <a:p>
            <a:r>
              <a:rPr lang="en-US" sz="2400" dirty="0" smtClean="0"/>
              <a:t>Owners of the bar/cafe create MP3 music collections from which candidate tracks are nominated to be voted on by the clientele.</a:t>
            </a:r>
          </a:p>
          <a:p>
            <a:r>
              <a:rPr lang="en-US" sz="2400" dirty="0" smtClean="0"/>
              <a:t>People in the bar use wireless </a:t>
            </a:r>
            <a:r>
              <a:rPr lang="en-US" sz="2400" dirty="0" err="1" smtClean="0"/>
              <a:t>iPAQ</a:t>
            </a:r>
            <a:r>
              <a:rPr lang="en-US" sz="2400" dirty="0" smtClean="0"/>
              <a:t> handheld to view nominated tracks, find out further information about the tracks and submit their votes</a:t>
            </a:r>
          </a:p>
          <a:p>
            <a:r>
              <a:rPr lang="en-US" sz="2400" dirty="0" smtClean="0"/>
              <a:t>Votes are collated across all the </a:t>
            </a:r>
            <a:r>
              <a:rPr lang="en-US" sz="2400" dirty="0" err="1" smtClean="0"/>
              <a:t>iPAQs</a:t>
            </a:r>
            <a:r>
              <a:rPr lang="en-US" sz="2400" dirty="0" smtClean="0"/>
              <a:t> to determine the next track providing a democratic choice over the music played </a:t>
            </a:r>
          </a:p>
        </p:txBody>
      </p:sp>
      <p:pic>
        <p:nvPicPr>
          <p:cNvPr id="7171" name="Picture 3"/>
          <p:cNvPicPr>
            <a:picLocks noChangeAspect="1" noChangeArrowheads="1"/>
          </p:cNvPicPr>
          <p:nvPr/>
        </p:nvPicPr>
        <p:blipFill>
          <a:blip r:embed="rId3" cstate="print"/>
          <a:srcRect/>
          <a:stretch>
            <a:fillRect/>
          </a:stretch>
        </p:blipFill>
        <p:spPr bwMode="auto">
          <a:xfrm>
            <a:off x="1447800" y="5257800"/>
            <a:ext cx="5810250" cy="133350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62000" y="304800"/>
            <a:ext cx="6191250" cy="942975"/>
          </a:xfrm>
          <a:prstGeom prst="rect">
            <a:avLst/>
          </a:prstGeom>
          <a:noFill/>
          <a:ln w="9525">
            <a:noFill/>
            <a:miter lim="800000"/>
            <a:headEnd/>
            <a:tailEnd/>
          </a:ln>
          <a:effectLst/>
        </p:spPr>
      </p:pic>
      <p:sp>
        <p:nvSpPr>
          <p:cNvPr id="5" name="Content Placeholder 2"/>
          <p:cNvSpPr>
            <a:spLocks noGrp="1"/>
          </p:cNvSpPr>
          <p:nvPr>
            <p:ph idx="1"/>
          </p:nvPr>
        </p:nvSpPr>
        <p:spPr>
          <a:xfrm>
            <a:off x="381000" y="1219200"/>
            <a:ext cx="8610600" cy="4419600"/>
          </a:xfrm>
        </p:spPr>
        <p:txBody>
          <a:bodyPr>
            <a:normAutofit fontScale="62500" lnSpcReduction="20000"/>
          </a:bodyPr>
          <a:lstStyle/>
          <a:p>
            <a:r>
              <a:rPr lang="en-US" dirty="0" smtClean="0"/>
              <a:t>Bursary projects:  November 2003-November 2004</a:t>
            </a:r>
          </a:p>
          <a:p>
            <a:endParaRPr lang="en-US" dirty="0" smtClean="0"/>
          </a:p>
          <a:p>
            <a:r>
              <a:rPr lang="en-US" dirty="0" err="1" smtClean="0"/>
              <a:t>Schminky</a:t>
            </a:r>
            <a:r>
              <a:rPr lang="en-US" dirty="0" smtClean="0"/>
              <a:t> demonstrated that it was possible to introduce technology mediated experiences into the heart of a social space without destroying the ambiance</a:t>
            </a:r>
          </a:p>
          <a:p>
            <a:endParaRPr lang="en-US" dirty="0" smtClean="0"/>
          </a:p>
          <a:p>
            <a:r>
              <a:rPr lang="en-US" dirty="0" smtClean="0"/>
              <a:t>The project gave us the incentive to explore the integration of interactive exhibition systems into the lifestyle experience of a visit to Watershed. </a:t>
            </a:r>
          </a:p>
          <a:p>
            <a:endParaRPr lang="en-US" dirty="0" smtClean="0"/>
          </a:p>
          <a:p>
            <a:r>
              <a:rPr lang="en-US" dirty="0" smtClean="0"/>
              <a:t>The aims of the bursary: </a:t>
            </a:r>
          </a:p>
          <a:p>
            <a:pPr lvl="1"/>
            <a:r>
              <a:rPr lang="en-US" dirty="0" smtClean="0"/>
              <a:t>To enable artists and multi media producers to develop their creative practice in digital media and specifically to work with mobile technologies</a:t>
            </a:r>
          </a:p>
          <a:p>
            <a:pPr lvl="1"/>
            <a:r>
              <a:rPr lang="en-US" dirty="0" smtClean="0"/>
              <a:t>To explore the integration of interactive exhibition systems into the lifestyle experience of a visit to the Watershed.</a:t>
            </a:r>
          </a:p>
          <a:p>
            <a:pPr lvl="1"/>
            <a:r>
              <a:rPr lang="en-US" dirty="0" smtClean="0"/>
              <a:t>To foster creative collaborations between artists, technologists and Watershed to explore new working practices</a:t>
            </a:r>
          </a:p>
          <a:p>
            <a:pPr lvl="1"/>
            <a:r>
              <a:rPr lang="en-US" dirty="0" smtClean="0"/>
              <a:t>To develop the Mobile Bristol Infrastructure through practice based R&amp;D</a:t>
            </a:r>
          </a:p>
          <a:p>
            <a:pPr lvl="1"/>
            <a:r>
              <a:rPr lang="en-US" dirty="0" smtClean="0"/>
              <a:t>To make digital work and practice available to audiences in the South West through seminar, presentation, exhibition and/or publication</a:t>
            </a:r>
          </a:p>
          <a:p>
            <a:pPr lvl="1"/>
            <a:r>
              <a:rPr lang="en-US" dirty="0" smtClean="0"/>
              <a:t>To support opportunities for exchange of ideas in the wider community</a:t>
            </a:r>
          </a:p>
          <a:p>
            <a:pPr lvl="1">
              <a:buNone/>
            </a:pPr>
            <a:endParaRPr lang="en-US" dirty="0" smtClean="0"/>
          </a:p>
        </p:txBody>
      </p:sp>
      <p:pic>
        <p:nvPicPr>
          <p:cNvPr id="4099" name="Picture 3"/>
          <p:cNvPicPr>
            <a:picLocks noChangeAspect="1" noChangeArrowheads="1"/>
          </p:cNvPicPr>
          <p:nvPr/>
        </p:nvPicPr>
        <p:blipFill>
          <a:blip r:embed="rId3" cstate="print"/>
          <a:srcRect/>
          <a:stretch>
            <a:fillRect/>
          </a:stretch>
        </p:blipFill>
        <p:spPr bwMode="auto">
          <a:xfrm>
            <a:off x="1752600" y="5570720"/>
            <a:ext cx="5276850" cy="121108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95400" y="457200"/>
            <a:ext cx="6191250" cy="942975"/>
          </a:xfrm>
          <a:prstGeom prst="rect">
            <a:avLst/>
          </a:prstGeom>
          <a:noFill/>
          <a:ln w="9525">
            <a:noFill/>
            <a:miter lim="800000"/>
            <a:headEnd/>
            <a:tailEnd/>
          </a:ln>
          <a:effectLst/>
        </p:spPr>
      </p:pic>
      <p:sp>
        <p:nvSpPr>
          <p:cNvPr id="5" name="Content Placeholder 6"/>
          <p:cNvSpPr>
            <a:spLocks noGrp="1"/>
          </p:cNvSpPr>
          <p:nvPr>
            <p:ph idx="1"/>
          </p:nvPr>
        </p:nvSpPr>
        <p:spPr>
          <a:xfrm>
            <a:off x="381000" y="1600200"/>
            <a:ext cx="8458200" cy="3276600"/>
          </a:xfrm>
        </p:spPr>
        <p:txBody>
          <a:bodyPr>
            <a:normAutofit/>
          </a:bodyPr>
          <a:lstStyle/>
          <a:p>
            <a:r>
              <a:rPr lang="en-US" sz="2400" dirty="0" smtClean="0"/>
              <a:t>Works initially shown to an invited audience (February 2004)</a:t>
            </a:r>
          </a:p>
          <a:p>
            <a:r>
              <a:rPr lang="en-US" sz="2400" dirty="0" smtClean="0"/>
              <a:t>Consists of two separate interactive artworks</a:t>
            </a:r>
          </a:p>
          <a:p>
            <a:r>
              <a:rPr lang="en-US" sz="2400" dirty="0" smtClean="0"/>
              <a:t>Both Zoe and Dan used kit consisting of </a:t>
            </a:r>
            <a:r>
              <a:rPr lang="en-US" sz="2400" dirty="0" err="1" smtClean="0"/>
              <a:t>ipaq+gps</a:t>
            </a:r>
            <a:r>
              <a:rPr lang="en-US" sz="2400" dirty="0" smtClean="0"/>
              <a:t> unit to enable the ‘viewer’ to access located audio as they moved around the outdoor space. </a:t>
            </a:r>
          </a:p>
          <a:p>
            <a:r>
              <a:rPr lang="en-US" sz="2400" dirty="0" smtClean="0"/>
              <a:t>With Zoe’s piece the screen was hidden, in Dan’s the screen displayed images to draw the users attention to a particular location. </a:t>
            </a:r>
          </a:p>
        </p:txBody>
      </p:sp>
      <p:pic>
        <p:nvPicPr>
          <p:cNvPr id="6147" name="Picture 3"/>
          <p:cNvPicPr>
            <a:picLocks noChangeAspect="1" noChangeArrowheads="1"/>
          </p:cNvPicPr>
          <p:nvPr/>
        </p:nvPicPr>
        <p:blipFill>
          <a:blip r:embed="rId3" cstate="print"/>
          <a:srcRect/>
          <a:stretch>
            <a:fillRect/>
          </a:stretch>
        </p:blipFill>
        <p:spPr bwMode="auto">
          <a:xfrm>
            <a:off x="3200400" y="4724400"/>
            <a:ext cx="2552700" cy="191452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95400" y="457200"/>
            <a:ext cx="6191250" cy="942975"/>
          </a:xfrm>
          <a:prstGeom prst="rect">
            <a:avLst/>
          </a:prstGeom>
          <a:noFill/>
          <a:ln w="9525">
            <a:noFill/>
            <a:miter lim="800000"/>
            <a:headEnd/>
            <a:tailEnd/>
          </a:ln>
          <a:effectLst/>
        </p:spPr>
      </p:pic>
      <p:sp>
        <p:nvSpPr>
          <p:cNvPr id="5" name="Content Placeholder 6"/>
          <p:cNvSpPr>
            <a:spLocks noGrp="1"/>
          </p:cNvSpPr>
          <p:nvPr>
            <p:ph idx="1"/>
          </p:nvPr>
        </p:nvSpPr>
        <p:spPr>
          <a:xfrm>
            <a:off x="381000" y="1600200"/>
            <a:ext cx="8458200" cy="5029200"/>
          </a:xfrm>
        </p:spPr>
        <p:txBody>
          <a:bodyPr>
            <a:normAutofit fontScale="85000" lnSpcReduction="10000"/>
          </a:bodyPr>
          <a:lstStyle/>
          <a:p>
            <a:r>
              <a:rPr lang="en-US" sz="2400" dirty="0" smtClean="0"/>
              <a:t>Daniel Belasco Rogers’ description:</a:t>
            </a:r>
          </a:p>
          <a:p>
            <a:pPr lvl="1"/>
            <a:r>
              <a:rPr lang="en-US" sz="2000" dirty="0" smtClean="0"/>
              <a:t>As you walk down a street, do you wonder if it can remember everything that happened on it? Can bricks and mortar really record sound vibrations from the past and if so would you be able to hear yourself? </a:t>
            </a:r>
            <a:r>
              <a:rPr lang="en-US" sz="2000" b="1" dirty="0" smtClean="0"/>
              <a:t>A description of this place as if you were someone else</a:t>
            </a:r>
            <a:r>
              <a:rPr lang="en-US" sz="2000" dirty="0" smtClean="0"/>
              <a:t> is an exploration into </a:t>
            </a:r>
            <a:r>
              <a:rPr lang="en-US" sz="2000" dirty="0" err="1" smtClean="0"/>
              <a:t>siting</a:t>
            </a:r>
            <a:r>
              <a:rPr lang="en-US" sz="2000" dirty="0" smtClean="0"/>
              <a:t> personal histories in geographical locations such as Queen Square, to form the tapestry of experience, and how the viewer can use the technology to peel back the city's layers, revealing those personal stories of first kisses and car crashes.</a:t>
            </a:r>
            <a:endParaRPr lang="en-US" sz="2200" dirty="0" smtClean="0"/>
          </a:p>
          <a:p>
            <a:endParaRPr lang="en-US" sz="2400" dirty="0" smtClean="0"/>
          </a:p>
          <a:p>
            <a:r>
              <a:rPr lang="en-US" sz="2400" dirty="0" smtClean="0"/>
              <a:t>Zoe Irvine’s description:</a:t>
            </a:r>
          </a:p>
          <a:p>
            <a:pPr lvl="1"/>
            <a:r>
              <a:rPr lang="en-US" sz="2000" dirty="0" smtClean="0"/>
              <a:t>This piece takes as its points of departure the filmic sensation of using a walkman and Queen Square’s recent history as a venue for open air cinema screenings. The viewer of the work navigates the physical landscape in which there are lingering fragments of film soundtracks which have both been shown there; the Matrix and Moulin Rouge. As the viewer/listener first walks around the </a:t>
            </a:r>
            <a:r>
              <a:rPr lang="en-US" sz="2000" dirty="0" err="1" smtClean="0"/>
              <a:t>soundscape</a:t>
            </a:r>
            <a:r>
              <a:rPr lang="en-US" sz="2000" dirty="0" smtClean="0"/>
              <a:t> it takes the form of an auditory archaeological dig but as the viewer moves further the sounds begin to merge and transform taking on ideas of DJ culture and </a:t>
            </a:r>
            <a:r>
              <a:rPr lang="en-US" sz="2000" dirty="0" err="1" smtClean="0"/>
              <a:t>plunderphonics</a:t>
            </a:r>
            <a:r>
              <a:rPr lang="en-US" sz="2000" dirty="0" smtClean="0"/>
              <a:t>.</a:t>
            </a:r>
            <a:endParaRPr lang="en-US" sz="2200" dirty="0" smtClean="0"/>
          </a:p>
        </p:txBody>
      </p:sp>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29200" y="5029200"/>
            <a:ext cx="3629025" cy="1638300"/>
          </a:xfrm>
          <a:prstGeom prst="rect">
            <a:avLst/>
          </a:prstGeom>
          <a:noFill/>
          <a:ln w="9525">
            <a:noFill/>
            <a:miter lim="800000"/>
            <a:headEnd/>
            <a:tailEnd/>
          </a:ln>
          <a:effectLst/>
        </p:spPr>
      </p:pic>
      <p:sp>
        <p:nvSpPr>
          <p:cNvPr id="7" name="Content Placeholder 6"/>
          <p:cNvSpPr>
            <a:spLocks noGrp="1"/>
          </p:cNvSpPr>
          <p:nvPr>
            <p:ph idx="1"/>
          </p:nvPr>
        </p:nvSpPr>
        <p:spPr>
          <a:xfrm>
            <a:off x="457200" y="1752600"/>
            <a:ext cx="8229600" cy="3855720"/>
          </a:xfrm>
        </p:spPr>
        <p:txBody>
          <a:bodyPr>
            <a:normAutofit/>
          </a:bodyPr>
          <a:lstStyle/>
          <a:p>
            <a:r>
              <a:rPr lang="en-US" sz="2400" dirty="0" smtClean="0"/>
              <a:t>Multiplayer game experiment (May 2004)</a:t>
            </a:r>
          </a:p>
          <a:p>
            <a:r>
              <a:rPr lang="en-US" sz="2400" dirty="0" err="1" smtClean="0"/>
              <a:t>CitiTag</a:t>
            </a:r>
            <a:r>
              <a:rPr lang="en-US" sz="2400" dirty="0" smtClean="0"/>
              <a:t> is a wireless, location based multiplayer game</a:t>
            </a:r>
          </a:p>
          <a:p>
            <a:r>
              <a:rPr lang="en-US" sz="2400" dirty="0" smtClean="0"/>
              <a:t>Designed to enhance spontaneous social interaction</a:t>
            </a:r>
          </a:p>
          <a:p>
            <a:r>
              <a:rPr lang="en-US" sz="2400" dirty="0" smtClean="0"/>
              <a:t>Integrates virtual, “</a:t>
            </a:r>
            <a:r>
              <a:rPr lang="en-US" sz="2400" dirty="0" err="1" smtClean="0"/>
              <a:t>gamespace</a:t>
            </a:r>
            <a:r>
              <a:rPr lang="en-US" sz="2400" dirty="0" smtClean="0"/>
              <a:t>” presence with physical</a:t>
            </a:r>
          </a:p>
          <a:p>
            <a:r>
              <a:rPr lang="en-US" sz="2400" dirty="0" smtClean="0"/>
              <a:t>Players tag players on opposite team and are freed by friendly players</a:t>
            </a:r>
          </a:p>
          <a:p>
            <a:r>
              <a:rPr lang="en-US" sz="2400" dirty="0" smtClean="0"/>
              <a:t>Urban space becomes a playground and everyone is a suspect.</a:t>
            </a:r>
            <a:endParaRPr lang="en-US" sz="2400" dirty="0"/>
          </a:p>
        </p:txBody>
      </p:sp>
      <p:pic>
        <p:nvPicPr>
          <p:cNvPr id="2052" name="Picture 4"/>
          <p:cNvPicPr>
            <a:picLocks noChangeAspect="1" noChangeArrowheads="1"/>
          </p:cNvPicPr>
          <p:nvPr/>
        </p:nvPicPr>
        <p:blipFill>
          <a:blip r:embed="rId3" cstate="print"/>
          <a:srcRect/>
          <a:stretch>
            <a:fillRect/>
          </a:stretch>
        </p:blipFill>
        <p:spPr bwMode="auto">
          <a:xfrm>
            <a:off x="1295400" y="457200"/>
            <a:ext cx="6191250" cy="94297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524000"/>
            <a:ext cx="7010400" cy="4648200"/>
          </a:xfrm>
        </p:spPr>
        <p:txBody>
          <a:bodyPr>
            <a:normAutofit fontScale="62500" lnSpcReduction="20000"/>
          </a:bodyPr>
          <a:lstStyle/>
          <a:p>
            <a:r>
              <a:rPr lang="en-US" dirty="0" smtClean="0"/>
              <a:t>Fielded Summer 2004</a:t>
            </a:r>
          </a:p>
          <a:p>
            <a:endParaRPr lang="en-US" dirty="0" smtClean="0"/>
          </a:p>
          <a:p>
            <a:r>
              <a:rPr lang="en-US" dirty="0" smtClean="0"/>
              <a:t>Demonstrate DAB’s capability to send multimedia data alongside existing audio services. The data will complement the audio with: album images, interviews with the artists and interactive games. These will be triggered by the broadcaster. </a:t>
            </a:r>
          </a:p>
          <a:p>
            <a:endParaRPr lang="en-US" dirty="0" smtClean="0"/>
          </a:p>
          <a:p>
            <a:r>
              <a:rPr lang="en-US" dirty="0" smtClean="0"/>
              <a:t>Demonstrate conditioning of the audio by inserting downloaded sound clips at certain points in the playback. The sound clip that gets played could be chosen based on context provided by sensors, for example location.</a:t>
            </a:r>
          </a:p>
          <a:p>
            <a:endParaRPr lang="en-US" dirty="0" smtClean="0"/>
          </a:p>
          <a:p>
            <a:r>
              <a:rPr lang="en-US" dirty="0" smtClean="0"/>
              <a:t>Add in a low bandwidth backchannel allowing users to provide feedback to broadcasters, for example to vote for their favorite artist or song. </a:t>
            </a:r>
          </a:p>
          <a:p>
            <a:endParaRPr lang="en-US" dirty="0" smtClean="0"/>
          </a:p>
          <a:p>
            <a:r>
              <a:rPr lang="en-US" dirty="0" smtClean="0"/>
              <a:t>Add in a high bandwidth backchannel (possibly 802.11), making it possible to download content over the Internet. EG an advertiser could broadcast an advert that contains a link to their website. This could be viewed within the confines of the GWR-branded browser.</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467600" y="1828800"/>
            <a:ext cx="1495425" cy="37147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143000" y="457200"/>
            <a:ext cx="6191250" cy="94297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BBC Festival of Nature Walk</a:t>
            </a:r>
            <a:endParaRPr lang="en-US" dirty="0"/>
          </a:p>
        </p:txBody>
      </p:sp>
      <p:sp>
        <p:nvSpPr>
          <p:cNvPr id="3" name="Content Placeholder 6"/>
          <p:cNvSpPr>
            <a:spLocks noGrp="1"/>
          </p:cNvSpPr>
          <p:nvPr>
            <p:ph idx="1"/>
          </p:nvPr>
        </p:nvSpPr>
        <p:spPr>
          <a:xfrm>
            <a:off x="4114800" y="1981200"/>
            <a:ext cx="4876800" cy="3855720"/>
          </a:xfrm>
        </p:spPr>
        <p:txBody>
          <a:bodyPr>
            <a:normAutofit/>
          </a:bodyPr>
          <a:lstStyle/>
          <a:p>
            <a:r>
              <a:rPr lang="en-US" sz="2400" dirty="0" smtClean="0"/>
              <a:t>Ran for one week in October 2004</a:t>
            </a:r>
          </a:p>
          <a:p>
            <a:r>
              <a:rPr lang="en-US" sz="2400" dirty="0" smtClean="0"/>
              <a:t>Participants were provided with satellite navigation equipment, a small screen and a pair of headphones</a:t>
            </a:r>
          </a:p>
          <a:p>
            <a:r>
              <a:rPr lang="en-US" sz="2400" dirty="0" smtClean="0"/>
              <a:t>Multimedia content is triggered based on the users location</a:t>
            </a:r>
          </a:p>
          <a:p>
            <a:r>
              <a:rPr lang="en-US" sz="2400" dirty="0" smtClean="0"/>
              <a:t>Content provided by local experts</a:t>
            </a:r>
          </a:p>
        </p:txBody>
      </p:sp>
      <p:pic>
        <p:nvPicPr>
          <p:cNvPr id="4" name="Picture 4"/>
          <p:cNvPicPr>
            <a:picLocks noChangeAspect="1" noChangeArrowheads="1"/>
          </p:cNvPicPr>
          <p:nvPr/>
        </p:nvPicPr>
        <p:blipFill>
          <a:blip r:embed="rId2" cstate="print"/>
          <a:srcRect/>
          <a:stretch>
            <a:fillRect/>
          </a:stretch>
        </p:blipFill>
        <p:spPr bwMode="auto">
          <a:xfrm>
            <a:off x="304800" y="2514600"/>
            <a:ext cx="3810000" cy="285193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Print / I Can Read You</a:t>
            </a:r>
            <a:endParaRPr lang="en-US" dirty="0"/>
          </a:p>
        </p:txBody>
      </p:sp>
      <p:sp>
        <p:nvSpPr>
          <p:cNvPr id="3" name="Content Placeholder 2"/>
          <p:cNvSpPr>
            <a:spLocks noGrp="1"/>
          </p:cNvSpPr>
          <p:nvPr>
            <p:ph idx="1"/>
          </p:nvPr>
        </p:nvSpPr>
        <p:spPr>
          <a:xfrm>
            <a:off x="228600" y="1828800"/>
            <a:ext cx="8610600" cy="3733800"/>
          </a:xfrm>
        </p:spPr>
        <p:txBody>
          <a:bodyPr>
            <a:normAutofit/>
          </a:bodyPr>
          <a:lstStyle/>
          <a:p>
            <a:pPr lvl="2"/>
            <a:r>
              <a:rPr lang="en-US" sz="2800" dirty="0" smtClean="0"/>
              <a:t>Active Print started development in June 2003</a:t>
            </a:r>
          </a:p>
          <a:p>
            <a:pPr lvl="2"/>
            <a:r>
              <a:rPr lang="en-US" sz="2800" dirty="0" smtClean="0"/>
              <a:t>I can read you game was demonstrated May 2005</a:t>
            </a:r>
          </a:p>
          <a:p>
            <a:pPr lvl="2"/>
            <a:r>
              <a:rPr lang="en-US" sz="2800" dirty="0" smtClean="0"/>
              <a:t>Active Print allows camera equipped devices to read a barcode like symbol, then pull content from the web based on that information</a:t>
            </a:r>
          </a:p>
          <a:p>
            <a:pPr lvl="2"/>
            <a:r>
              <a:rPr lang="en-US" sz="2800" dirty="0" smtClean="0"/>
              <a:t>I can read you was a team based gather the clues game using Active Print</a:t>
            </a:r>
            <a:endParaRPr lang="en-US" sz="2800" dirty="0" smtClean="0"/>
          </a:p>
        </p:txBody>
      </p:sp>
      <p:pic>
        <p:nvPicPr>
          <p:cNvPr id="3074" name="Picture 2"/>
          <p:cNvPicPr>
            <a:picLocks noChangeAspect="1" noChangeArrowheads="1"/>
          </p:cNvPicPr>
          <p:nvPr/>
        </p:nvPicPr>
        <p:blipFill>
          <a:blip r:embed="rId2" cstate="print"/>
          <a:srcRect/>
          <a:stretch>
            <a:fillRect/>
          </a:stretch>
        </p:blipFill>
        <p:spPr bwMode="auto">
          <a:xfrm>
            <a:off x="7858125" y="0"/>
            <a:ext cx="1285875" cy="15906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2147887" y="5257800"/>
            <a:ext cx="1600200" cy="1600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5029200" y="5200650"/>
            <a:ext cx="1657350" cy="165735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879085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Mobile Bristol Project?</a:t>
            </a:r>
            <a:endParaRPr lang="en-US" dirty="0"/>
          </a:p>
        </p:txBody>
      </p:sp>
      <p:sp>
        <p:nvSpPr>
          <p:cNvPr id="3" name="Content Placeholder 2"/>
          <p:cNvSpPr>
            <a:spLocks noGrp="1"/>
          </p:cNvSpPr>
          <p:nvPr>
            <p:ph idx="1"/>
          </p:nvPr>
        </p:nvSpPr>
        <p:spPr/>
        <p:txBody>
          <a:bodyPr>
            <a:normAutofit fontScale="92500"/>
          </a:bodyPr>
          <a:lstStyle/>
          <a:p>
            <a:r>
              <a:rPr lang="en-US" dirty="0" smtClean="0"/>
              <a:t>Experimental </a:t>
            </a:r>
            <a:r>
              <a:rPr lang="en-US" dirty="0" err="1" smtClean="0"/>
              <a:t>testbed</a:t>
            </a:r>
            <a:r>
              <a:rPr lang="en-US" dirty="0" smtClean="0"/>
              <a:t> for pervasive mobile media located in Bristol, UK from November 2002 – August 2005</a:t>
            </a:r>
          </a:p>
          <a:p>
            <a:endParaRPr lang="en-US" dirty="0" smtClean="0"/>
          </a:p>
          <a:p>
            <a:r>
              <a:rPr lang="en-US" dirty="0" smtClean="0"/>
              <a:t>Focused on both technology and user  value research</a:t>
            </a:r>
          </a:p>
          <a:p>
            <a:endParaRPr lang="en-US" dirty="0" smtClean="0"/>
          </a:p>
          <a:p>
            <a:r>
              <a:rPr lang="en-US" dirty="0" smtClean="0"/>
              <a:t>Collaborative activity between industry, universities, content providers and government</a:t>
            </a:r>
          </a:p>
          <a:p>
            <a:endParaRPr lang="en-US" dirty="0" smtClean="0"/>
          </a:p>
          <a:p>
            <a:r>
              <a:rPr lang="en-US" dirty="0" smtClean="0"/>
              <a:t>Funded by the UK Department for Trade and Industry (DTI) from November 2002 – August 2005</a:t>
            </a:r>
          </a:p>
          <a:p>
            <a:endParaRPr lang="en-US" dirty="0" smtClean="0"/>
          </a:p>
          <a:p>
            <a:endParaRPr lang="en-US" dirty="0" smtClean="0"/>
          </a:p>
          <a:p>
            <a:endParaRPr lang="en-US" dirty="0" smtClean="0"/>
          </a:p>
          <a:p>
            <a:endParaRPr lang="en-GB" sz="2800" dirty="0" smtClean="0">
              <a:latin typeface="Arial" charset="0"/>
            </a:endParaRPr>
          </a:p>
          <a:p>
            <a:endParaRPr lang="en-US" dirty="0" smtClean="0"/>
          </a:p>
          <a:p>
            <a:endParaRPr lang="en-US" dirty="0" smtClean="0"/>
          </a:p>
          <a:p>
            <a:endParaRPr lang="en-US" dirty="0" smtClean="0"/>
          </a:p>
          <a:p>
            <a:endParaRPr lang="en-US" dirty="0" smtClean="0"/>
          </a:p>
          <a:p>
            <a:pPr lvl="1">
              <a:buNone/>
            </a:pP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 val="3534547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As first large scale experiment in Urban Computing, the Mobile Bristol project was a success.</a:t>
            </a:r>
          </a:p>
          <a:p>
            <a:r>
              <a:rPr lang="en-US" dirty="0" smtClean="0"/>
              <a:t>Project was broad in scope and tried to explore all facets of Urban Computing</a:t>
            </a:r>
          </a:p>
          <a:p>
            <a:r>
              <a:rPr lang="en-US" dirty="0" smtClean="0"/>
              <a:t>While some aspects have been dated by changes in technology, most basic concepts remain sound</a:t>
            </a:r>
          </a:p>
          <a:p>
            <a:r>
              <a:rPr lang="en-US" dirty="0" smtClean="0"/>
              <a:t>Multi-user participation is far more prevalent in the Mobile Bristol project than most current applications   </a:t>
            </a:r>
          </a:p>
        </p:txBody>
      </p:sp>
    </p:spTree>
    <p:extLst>
      <p:ext uri="{BB962C8B-B14F-4D97-AF65-F5344CB8AC3E}">
        <p14:creationId xmlns:mc="http://schemas.openxmlformats.org/markup-compatibility/2006" xmlns:mv="urn:schemas-microsoft-com:mac:vml" xmlns:p14="http://schemas.microsoft.com/office/powerpoint/2010/main" xmlns="" val="380153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lvl="2"/>
            <a:endParaRPr lang="en-US" sz="2400" dirty="0" smtClean="0"/>
          </a:p>
          <a:p>
            <a:pPr lvl="2"/>
            <a:r>
              <a:rPr lang="en-US" sz="2800" dirty="0" smtClean="0"/>
              <a:t>To investigate how mobile devices and wireless technology can be used to enhance the ways in which residents and visitors experience and interact with their physical environment and with each other in urban and public spaces</a:t>
            </a:r>
          </a:p>
        </p:txBody>
      </p:sp>
    </p:spTree>
    <p:extLst>
      <p:ext uri="{BB962C8B-B14F-4D97-AF65-F5344CB8AC3E}">
        <p14:creationId xmlns:mc="http://schemas.openxmlformats.org/markup-compatibility/2006" xmlns:mv="urn:schemas-microsoft-com:mac:vml" xmlns:p14="http://schemas.microsoft.com/office/powerpoint/2010/main" xmlns="" val="90051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534400" cy="896112"/>
          </a:xfrm>
        </p:spPr>
        <p:txBody>
          <a:bodyPr>
            <a:noAutofit/>
          </a:bodyPr>
          <a:lstStyle/>
          <a:p>
            <a:r>
              <a:rPr lang="en-US" sz="3800" dirty="0" smtClean="0"/>
              <a:t>Vision: A Platform for Situated Experiences</a:t>
            </a:r>
            <a:endParaRPr lang="en-US" sz="3800" dirty="0"/>
          </a:p>
        </p:txBody>
      </p:sp>
      <p:sp>
        <p:nvSpPr>
          <p:cNvPr id="3" name="Content Placeholder 2"/>
          <p:cNvSpPr>
            <a:spLocks noGrp="1"/>
          </p:cNvSpPr>
          <p:nvPr>
            <p:ph idx="1"/>
          </p:nvPr>
        </p:nvSpPr>
        <p:spPr/>
        <p:txBody>
          <a:bodyPr>
            <a:normAutofit/>
          </a:bodyPr>
          <a:lstStyle/>
          <a:p>
            <a:r>
              <a:rPr lang="en-US" sz="2800" dirty="0" smtClean="0">
                <a:latin typeface="Constantia" pitchFamily="18" charset="0"/>
              </a:rPr>
              <a:t>Provide a digital canvas over the city onto which rich digital experiences can be painted and new commercial ventures can be explored</a:t>
            </a:r>
          </a:p>
          <a:p>
            <a:pPr lvl="1"/>
            <a:r>
              <a:rPr lang="en-US" dirty="0" smtClean="0">
                <a:latin typeface="Constantia" pitchFamily="18" charset="0"/>
              </a:rPr>
              <a:t>Wireless &amp; wired Networks </a:t>
            </a:r>
          </a:p>
          <a:p>
            <a:pPr lvl="1"/>
            <a:r>
              <a:rPr lang="en-US" dirty="0" smtClean="0">
                <a:latin typeface="Constantia" pitchFamily="18" charset="0"/>
              </a:rPr>
              <a:t>Context-sensitive clients, services and experiences</a:t>
            </a:r>
          </a:p>
          <a:p>
            <a:pPr lvl="1"/>
            <a:r>
              <a:rPr lang="en-US" dirty="0" smtClean="0">
                <a:latin typeface="Constantia" pitchFamily="18" charset="0"/>
              </a:rPr>
              <a:t>Right thing at the right time, in the right place, in the right way</a:t>
            </a:r>
          </a:p>
          <a:p>
            <a:pPr lvl="1"/>
            <a:r>
              <a:rPr lang="en-US" dirty="0" smtClean="0">
                <a:latin typeface="Constantia" pitchFamily="18" charset="0"/>
              </a:rPr>
              <a:t>Creating another Dimension</a:t>
            </a:r>
          </a:p>
          <a:p>
            <a:pPr lvl="1"/>
            <a:r>
              <a:rPr lang="en-US" dirty="0" smtClean="0">
                <a:latin typeface="Constantia" pitchFamily="18" charset="0"/>
              </a:rPr>
              <a:t>City as a showcase, canvas and lab</a:t>
            </a:r>
          </a:p>
        </p:txBody>
      </p:sp>
    </p:spTree>
    <p:extLst>
      <p:ext uri="{BB962C8B-B14F-4D97-AF65-F5344CB8AC3E}">
        <p14:creationId xmlns:mc="http://schemas.openxmlformats.org/markup-compatibility/2006" xmlns:mv="urn:schemas-microsoft-com:mac:vml" xmlns:p14="http://schemas.microsoft.com/office/powerpoint/2010/main" xmlns="" val="74465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457200" y="1828800"/>
            <a:ext cx="8229600" cy="2514600"/>
          </a:xfrm>
        </p:spPr>
        <p:txBody>
          <a:bodyPr>
            <a:normAutofit lnSpcReduction="10000"/>
          </a:bodyPr>
          <a:lstStyle/>
          <a:p>
            <a:r>
              <a:rPr lang="en-US" dirty="0" smtClean="0"/>
              <a:t>Principal founders:</a:t>
            </a:r>
          </a:p>
          <a:p>
            <a:pPr lvl="1"/>
            <a:r>
              <a:rPr lang="en-US" dirty="0" smtClean="0"/>
              <a:t>Hewlett Packard Laboratories</a:t>
            </a:r>
          </a:p>
          <a:p>
            <a:pPr lvl="1"/>
            <a:r>
              <a:rPr lang="en-US" dirty="0" smtClean="0"/>
              <a:t>University of Bristol</a:t>
            </a:r>
          </a:p>
          <a:p>
            <a:pPr lvl="1"/>
            <a:r>
              <a:rPr lang="en-US" dirty="0" smtClean="0"/>
              <a:t>Appliance Studio</a:t>
            </a:r>
          </a:p>
          <a:p>
            <a:pPr lvl="1"/>
            <a:endParaRPr lang="en-US" dirty="0" smtClean="0"/>
          </a:p>
          <a:p>
            <a:r>
              <a:rPr lang="en-US" dirty="0" smtClean="0"/>
              <a:t>Other participants</a:t>
            </a:r>
          </a:p>
          <a:p>
            <a:endParaRPr lang="en-US" dirty="0" smtClean="0"/>
          </a:p>
          <a:p>
            <a:endParaRPr lang="en-US" dirty="0"/>
          </a:p>
        </p:txBody>
      </p:sp>
      <p:sp>
        <p:nvSpPr>
          <p:cNvPr id="6" name="TextBox 5"/>
          <p:cNvSpPr txBox="1"/>
          <p:nvPr/>
        </p:nvSpPr>
        <p:spPr>
          <a:xfrm>
            <a:off x="685800" y="4267200"/>
            <a:ext cx="8229600" cy="2062103"/>
          </a:xfrm>
          <a:prstGeom prst="rect">
            <a:avLst/>
          </a:prstGeom>
          <a:noFill/>
        </p:spPr>
        <p:txBody>
          <a:bodyPr wrap="square" numCol="3" rtlCol="0">
            <a:spAutoFit/>
          </a:bodyPr>
          <a:lstStyle/>
          <a:p>
            <a:r>
              <a:rPr lang="en-GB" sz="1600" dirty="0" err="1" smtClean="0">
                <a:latin typeface="Futura Lt" pitchFamily="34" charset="0"/>
              </a:rPr>
              <a:t>Arnolfini</a:t>
            </a:r>
            <a:endParaRPr lang="en-GB" sz="1600" dirty="0" smtClean="0">
              <a:latin typeface="Futura Lt" pitchFamily="34" charset="0"/>
            </a:endParaRPr>
          </a:p>
          <a:p>
            <a:r>
              <a:rPr lang="en-GB" sz="1600" dirty="0" smtClean="0">
                <a:latin typeface="Futura Lt" pitchFamily="34" charset="0"/>
              </a:rPr>
              <a:t>@Bristol</a:t>
            </a:r>
          </a:p>
          <a:p>
            <a:r>
              <a:rPr lang="en-GB" sz="1600" dirty="0" smtClean="0">
                <a:latin typeface="Futura Lt" pitchFamily="34" charset="0"/>
              </a:rPr>
              <a:t>Wolverhampton University</a:t>
            </a:r>
          </a:p>
          <a:p>
            <a:r>
              <a:rPr lang="en-GB" sz="1600" dirty="0" smtClean="0">
                <a:latin typeface="Futura Lt" pitchFamily="34" charset="0"/>
              </a:rPr>
              <a:t>Bath University </a:t>
            </a:r>
          </a:p>
          <a:p>
            <a:r>
              <a:rPr lang="en-GB" sz="1600" dirty="0" smtClean="0">
                <a:latin typeface="Futura Lt" pitchFamily="34" charset="0"/>
              </a:rPr>
              <a:t>Watershed</a:t>
            </a:r>
          </a:p>
          <a:p>
            <a:r>
              <a:rPr lang="en-GB" sz="1600" dirty="0" smtClean="0">
                <a:latin typeface="Futura Lt" pitchFamily="34" charset="0"/>
              </a:rPr>
              <a:t>Ashton Gate Primary School</a:t>
            </a:r>
          </a:p>
          <a:p>
            <a:r>
              <a:rPr lang="en-GB" sz="1600" dirty="0" err="1" smtClean="0">
                <a:latin typeface="Futura Lt" pitchFamily="34" charset="0"/>
              </a:rPr>
              <a:t>Southville</a:t>
            </a:r>
            <a:r>
              <a:rPr lang="en-GB" sz="1600" dirty="0" smtClean="0">
                <a:latin typeface="Futura Lt" pitchFamily="34" charset="0"/>
              </a:rPr>
              <a:t> Community Development Association</a:t>
            </a:r>
          </a:p>
          <a:p>
            <a:r>
              <a:rPr lang="en-GB" sz="1600" dirty="0" smtClean="0">
                <a:latin typeface="Futura Lt" pitchFamily="34" charset="0"/>
              </a:rPr>
              <a:t>Environmental Agency/BBC</a:t>
            </a:r>
          </a:p>
          <a:p>
            <a:r>
              <a:rPr lang="en-GB" sz="1600" dirty="0" smtClean="0">
                <a:latin typeface="Futura Lt" pitchFamily="34" charset="0"/>
              </a:rPr>
              <a:t>BBC NHU</a:t>
            </a:r>
          </a:p>
          <a:p>
            <a:r>
              <a:rPr lang="en-GB" sz="1600" dirty="0" err="1" smtClean="0">
                <a:latin typeface="Futura Lt" pitchFamily="34" charset="0"/>
              </a:rPr>
              <a:t>nestafuturelab</a:t>
            </a:r>
            <a:endParaRPr lang="en-GB" sz="1600" dirty="0" smtClean="0">
              <a:latin typeface="Futura Lt" pitchFamily="34" charset="0"/>
            </a:endParaRPr>
          </a:p>
          <a:p>
            <a:r>
              <a:rPr lang="en-GB" sz="1600" dirty="0" smtClean="0">
                <a:latin typeface="Futura Lt" pitchFamily="34" charset="0"/>
              </a:rPr>
              <a:t>Ordnance Survey</a:t>
            </a:r>
          </a:p>
          <a:p>
            <a:r>
              <a:rPr lang="en-GB" sz="1600" dirty="0" smtClean="0">
                <a:latin typeface="Futura Lt" pitchFamily="34" charset="0"/>
              </a:rPr>
              <a:t>University of the West of England</a:t>
            </a:r>
          </a:p>
          <a:p>
            <a:r>
              <a:rPr lang="en-GB" sz="1600" dirty="0" smtClean="0">
                <a:latin typeface="Futura Lt" pitchFamily="34" charset="0"/>
              </a:rPr>
              <a:t>Bristol University dept. of Geographical Science</a:t>
            </a:r>
          </a:p>
          <a:p>
            <a:r>
              <a:rPr lang="en-GB" sz="1600" dirty="0" smtClean="0">
                <a:latin typeface="Futura Lt" pitchFamily="34" charset="0"/>
              </a:rPr>
              <a:t>Open University</a:t>
            </a:r>
          </a:p>
          <a:p>
            <a:r>
              <a:rPr lang="en-GB" sz="1600" dirty="0" smtClean="0">
                <a:latin typeface="Futura Lt" pitchFamily="34" charset="0"/>
              </a:rPr>
              <a:t>Proboscis</a:t>
            </a:r>
          </a:p>
          <a:p>
            <a:r>
              <a:rPr lang="en-GB" sz="1600" dirty="0" smtClean="0">
                <a:latin typeface="Futura Lt" pitchFamily="34" charset="0"/>
              </a:rPr>
              <a:t>Node</a:t>
            </a:r>
          </a:p>
          <a:p>
            <a:r>
              <a:rPr lang="en-GB" sz="1600" dirty="0" smtClean="0">
                <a:latin typeface="Futura Lt" pitchFamily="34" charset="0"/>
              </a:rPr>
              <a:t>Panasonic &amp; GWR</a:t>
            </a:r>
          </a:p>
          <a:p>
            <a:r>
              <a:rPr lang="en-GB" sz="1600" dirty="0" err="1" smtClean="0">
                <a:latin typeface="Futura Lt" pitchFamily="34" charset="0"/>
              </a:rPr>
              <a:t>Qinetiq</a:t>
            </a:r>
            <a:endParaRPr lang="en-GB" sz="1600" dirty="0" smtClean="0">
              <a:latin typeface="Futura Lt" pitchFamily="34" charset="0"/>
            </a:endParaRPr>
          </a:p>
          <a:p>
            <a:r>
              <a:rPr lang="en-GB" sz="1600" dirty="0" err="1" smtClean="0">
                <a:latin typeface="Futura Lt" pitchFamily="34" charset="0"/>
              </a:rPr>
              <a:t>Adshel</a:t>
            </a:r>
            <a:r>
              <a:rPr lang="en-GB" sz="1600" dirty="0" smtClean="0">
                <a:latin typeface="Futura Lt" pitchFamily="34" charset="0"/>
              </a:rPr>
              <a:t>/</a:t>
            </a:r>
            <a:r>
              <a:rPr lang="en-GB" sz="1600" dirty="0" err="1" smtClean="0">
                <a:latin typeface="Futura Lt" pitchFamily="34" charset="0"/>
              </a:rPr>
              <a:t>Cityspace</a:t>
            </a:r>
            <a:endParaRPr lang="en-GB" sz="1600" dirty="0" smtClean="0">
              <a:latin typeface="Futura Lt" pitchFamily="34" charset="0"/>
            </a:endParaRPr>
          </a:p>
          <a:p>
            <a:r>
              <a:rPr lang="en-GB" sz="1600" dirty="0" smtClean="0">
                <a:latin typeface="Futura Lt" pitchFamily="34" charset="0"/>
              </a:rPr>
              <a:t>Vodafone</a:t>
            </a:r>
            <a:endParaRPr lang="en-GB" sz="1600" dirty="0">
              <a:latin typeface="Futura Lt"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162800" y="1524000"/>
            <a:ext cx="695325" cy="6762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162800" y="2362200"/>
            <a:ext cx="695325" cy="7143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7162800" y="3276600"/>
            <a:ext cx="695325" cy="71437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306554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828800"/>
            <a:ext cx="8229600" cy="4495800"/>
          </a:xfrm>
        </p:spPr>
        <p:txBody>
          <a:bodyPr>
            <a:normAutofit fontScale="85000" lnSpcReduction="20000"/>
          </a:bodyPr>
          <a:lstStyle/>
          <a:p>
            <a:r>
              <a:rPr lang="en-US" dirty="0" smtClean="0"/>
              <a:t>Technology</a:t>
            </a:r>
          </a:p>
          <a:p>
            <a:pPr lvl="1"/>
            <a:r>
              <a:rPr lang="en-US" dirty="0" smtClean="0"/>
              <a:t>Client architectures</a:t>
            </a:r>
          </a:p>
          <a:p>
            <a:pPr lvl="1"/>
            <a:r>
              <a:rPr lang="en-US" dirty="0" smtClean="0"/>
              <a:t>Authoring tools</a:t>
            </a:r>
          </a:p>
          <a:p>
            <a:pPr lvl="1"/>
            <a:r>
              <a:rPr lang="en-US" dirty="0" smtClean="0"/>
              <a:t>Network Integration</a:t>
            </a:r>
          </a:p>
          <a:p>
            <a:pPr lvl="1"/>
            <a:r>
              <a:rPr lang="en-US" dirty="0" smtClean="0"/>
              <a:t>Trusted Networks</a:t>
            </a:r>
          </a:p>
          <a:p>
            <a:pPr lvl="1"/>
            <a:r>
              <a:rPr lang="en-US" dirty="0" smtClean="0"/>
              <a:t>Scalable Media Delivery</a:t>
            </a:r>
          </a:p>
          <a:p>
            <a:pPr lvl="1"/>
            <a:r>
              <a:rPr lang="en-US" dirty="0" smtClean="0"/>
              <a:t>Technology &amp; Lifestyle Integration</a:t>
            </a:r>
          </a:p>
          <a:p>
            <a:r>
              <a:rPr lang="en-US" dirty="0" smtClean="0"/>
              <a:t>Methods</a:t>
            </a:r>
          </a:p>
          <a:p>
            <a:pPr lvl="1"/>
            <a:r>
              <a:rPr lang="en-US" dirty="0" smtClean="0"/>
              <a:t>Experience Design Methodology</a:t>
            </a:r>
          </a:p>
          <a:p>
            <a:r>
              <a:rPr lang="en-US" dirty="0" smtClean="0"/>
              <a:t>Businesses</a:t>
            </a:r>
          </a:p>
          <a:p>
            <a:pPr lvl="1"/>
            <a:r>
              <a:rPr lang="en-US" dirty="0" smtClean="0"/>
              <a:t>Ecosystem insights</a:t>
            </a:r>
          </a:p>
          <a:p>
            <a:r>
              <a:rPr lang="en-US" dirty="0" smtClean="0"/>
              <a:t>Technology/Lifestyle insights</a:t>
            </a:r>
          </a:p>
          <a:p>
            <a:pPr lvl="1"/>
            <a:r>
              <a:rPr lang="en-US" dirty="0" smtClean="0"/>
              <a:t>Eclectic perspectives on pervasive computing</a:t>
            </a:r>
          </a:p>
          <a:p>
            <a:r>
              <a:rPr lang="en-US" dirty="0" smtClean="0"/>
              <a:t>A City-based accessible infrastructure</a:t>
            </a:r>
          </a:p>
        </p:txBody>
      </p:sp>
    </p:spTree>
    <p:extLst>
      <p:ext uri="{BB962C8B-B14F-4D97-AF65-F5344CB8AC3E}">
        <p14:creationId xmlns:mc="http://schemas.openxmlformats.org/markup-compatibility/2006" xmlns:mv="urn:schemas-microsoft-com:mac:vml" xmlns:p14="http://schemas.microsoft.com/office/powerpoint/2010/main" xmlns="" val="403513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a:bodyPr>
          <a:lstStyle/>
          <a:p>
            <a:r>
              <a:rPr lang="en-US" sz="3600" dirty="0" smtClean="0"/>
              <a:t>Origins:  HPL &amp; Bristol University 2001-2002  </a:t>
            </a:r>
            <a:endParaRPr lang="en-US" sz="3600" dirty="0"/>
          </a:p>
        </p:txBody>
      </p:sp>
      <p:pic>
        <p:nvPicPr>
          <p:cNvPr id="4" name="Picture 2" descr="watergirl"/>
          <p:cNvPicPr>
            <a:picLocks noChangeAspect="1" noChangeArrowheads="1"/>
          </p:cNvPicPr>
          <p:nvPr/>
        </p:nvPicPr>
        <p:blipFill>
          <a:blip r:embed="rId3" cstate="print"/>
          <a:srcRect/>
          <a:stretch>
            <a:fillRect/>
          </a:stretch>
        </p:blipFill>
        <p:spPr bwMode="auto">
          <a:xfrm>
            <a:off x="533400" y="1219200"/>
            <a:ext cx="6148387" cy="4432300"/>
          </a:xfrm>
          <a:prstGeom prst="rect">
            <a:avLst/>
          </a:prstGeom>
          <a:noFill/>
        </p:spPr>
      </p:pic>
      <p:pic>
        <p:nvPicPr>
          <p:cNvPr id="5" name="Picture 4" descr="team pilot"/>
          <p:cNvPicPr>
            <a:picLocks noChangeAspect="1" noChangeArrowheads="1"/>
          </p:cNvPicPr>
          <p:nvPr/>
        </p:nvPicPr>
        <p:blipFill>
          <a:blip r:embed="rId4" cstate="print"/>
          <a:srcRect/>
          <a:stretch>
            <a:fillRect/>
          </a:stretch>
        </p:blipFill>
        <p:spPr bwMode="auto">
          <a:xfrm>
            <a:off x="685800" y="4495800"/>
            <a:ext cx="2514600" cy="1887076"/>
          </a:xfrm>
          <a:prstGeom prst="rect">
            <a:avLst/>
          </a:prstGeom>
          <a:noFill/>
        </p:spPr>
      </p:pic>
      <p:pic>
        <p:nvPicPr>
          <p:cNvPr id="6" name="Picture 5" descr="woodswalk"/>
          <p:cNvPicPr>
            <a:picLocks noChangeAspect="1" noChangeArrowheads="1"/>
          </p:cNvPicPr>
          <p:nvPr/>
        </p:nvPicPr>
        <p:blipFill>
          <a:blip r:embed="rId5" cstate="print"/>
          <a:srcRect/>
          <a:stretch>
            <a:fillRect/>
          </a:stretch>
        </p:blipFill>
        <p:spPr bwMode="auto">
          <a:xfrm>
            <a:off x="4648200" y="914400"/>
            <a:ext cx="3994150" cy="3302000"/>
          </a:xfrm>
          <a:prstGeom prst="rect">
            <a:avLst/>
          </a:prstGeom>
          <a:noFill/>
        </p:spPr>
      </p:pic>
      <p:pic>
        <p:nvPicPr>
          <p:cNvPr id="7" name="Picture 6"/>
          <p:cNvPicPr>
            <a:picLocks noChangeAspect="1" noChangeArrowheads="1"/>
          </p:cNvPicPr>
          <p:nvPr/>
        </p:nvPicPr>
        <p:blipFill>
          <a:blip r:embed="rId6" cstate="print"/>
          <a:srcRect/>
          <a:stretch>
            <a:fillRect/>
          </a:stretch>
        </p:blipFill>
        <p:spPr bwMode="auto">
          <a:xfrm>
            <a:off x="4572000" y="4343400"/>
            <a:ext cx="4032250" cy="2159000"/>
          </a:xfrm>
          <a:prstGeom prst="rect">
            <a:avLst/>
          </a:prstGeom>
          <a:noFill/>
          <a:ln w="9525">
            <a:noFill/>
            <a:miter lim="800000"/>
            <a:headEnd/>
            <a:tailEnd/>
          </a:ln>
          <a:effectLst/>
        </p:spPr>
      </p:pic>
      <p:pic>
        <p:nvPicPr>
          <p:cNvPr id="8" name="Picture 7" descr="cyberjacket1"/>
          <p:cNvPicPr>
            <a:picLocks noChangeAspect="1" noChangeArrowheads="1"/>
          </p:cNvPicPr>
          <p:nvPr/>
        </p:nvPicPr>
        <p:blipFill>
          <a:blip r:embed="rId7" cstate="print"/>
          <a:srcRect/>
          <a:stretch>
            <a:fillRect/>
          </a:stretch>
        </p:blipFill>
        <p:spPr bwMode="auto">
          <a:xfrm>
            <a:off x="914400" y="1752600"/>
            <a:ext cx="1293812" cy="16764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403513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Art 2002</a:t>
            </a:r>
            <a:endParaRPr lang="en-US" dirty="0"/>
          </a:p>
        </p:txBody>
      </p:sp>
      <p:sp>
        <p:nvSpPr>
          <p:cNvPr id="3" name="Content Placeholder 2"/>
          <p:cNvSpPr>
            <a:spLocks noGrp="1"/>
          </p:cNvSpPr>
          <p:nvPr>
            <p:ph idx="1"/>
          </p:nvPr>
        </p:nvSpPr>
        <p:spPr>
          <a:xfrm>
            <a:off x="457200" y="1828800"/>
            <a:ext cx="4800600" cy="4495800"/>
          </a:xfrm>
        </p:spPr>
        <p:txBody>
          <a:bodyPr>
            <a:normAutofit/>
          </a:bodyPr>
          <a:lstStyle/>
          <a:p>
            <a:r>
              <a:rPr lang="en-US" dirty="0" err="1" smtClean="0"/>
              <a:t>iPaq</a:t>
            </a:r>
            <a:r>
              <a:rPr lang="en-US" dirty="0" smtClean="0"/>
              <a:t> 3970</a:t>
            </a:r>
            <a:endParaRPr lang="en-US" dirty="0" smtClean="0"/>
          </a:p>
          <a:p>
            <a:pPr lvl="1"/>
            <a:r>
              <a:rPr lang="en-US" dirty="0" smtClean="0"/>
              <a:t>OS:  Pocket PC 2002</a:t>
            </a:r>
            <a:endParaRPr lang="en-US" dirty="0" smtClean="0"/>
          </a:p>
          <a:p>
            <a:pPr lvl="1"/>
            <a:r>
              <a:rPr lang="en-US" dirty="0" smtClean="0"/>
              <a:t>64MB RAM</a:t>
            </a:r>
            <a:endParaRPr lang="en-US" dirty="0" smtClean="0"/>
          </a:p>
          <a:p>
            <a:pPr lvl="1"/>
            <a:r>
              <a:rPr lang="en-US" dirty="0" smtClean="0"/>
              <a:t>48MB ROM</a:t>
            </a:r>
            <a:endParaRPr lang="en-US" dirty="0" smtClean="0"/>
          </a:p>
          <a:p>
            <a:pPr lvl="1"/>
            <a:r>
              <a:rPr lang="en-US" dirty="0" smtClean="0"/>
              <a:t>400 MHz PXA250 Processor</a:t>
            </a:r>
            <a:endParaRPr lang="en-US" dirty="0" smtClean="0"/>
          </a:p>
          <a:p>
            <a:pPr lvl="1"/>
            <a:r>
              <a:rPr lang="en-US" dirty="0" smtClean="0"/>
              <a:t>1 SD card slot</a:t>
            </a:r>
          </a:p>
          <a:p>
            <a:pPr lvl="1"/>
            <a:r>
              <a:rPr lang="en-US" dirty="0" smtClean="0"/>
              <a:t>240x320 screen</a:t>
            </a:r>
          </a:p>
          <a:p>
            <a:pPr lvl="1"/>
            <a:r>
              <a:rPr lang="en-US" dirty="0" smtClean="0"/>
              <a:t>Bluetooth 1.1</a:t>
            </a:r>
          </a:p>
          <a:p>
            <a:pPr lvl="1"/>
            <a:r>
              <a:rPr lang="en-US" dirty="0" smtClean="0"/>
              <a:t>No </a:t>
            </a:r>
            <a:r>
              <a:rPr lang="en-US" dirty="0" err="1" smtClean="0"/>
              <a:t>WiFi</a:t>
            </a:r>
            <a:endParaRPr lang="en-US" dirty="0" smtClean="0"/>
          </a:p>
          <a:p>
            <a:pPr lvl="1"/>
            <a:r>
              <a:rPr lang="en-US" dirty="0" smtClean="0"/>
              <a:t>Price: $750</a:t>
            </a:r>
            <a:endParaRPr lang="en-US" dirty="0" smtClean="0"/>
          </a:p>
          <a:p>
            <a:pPr lvl="1"/>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6324600" y="1905000"/>
            <a:ext cx="1809750" cy="1362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172200" y="3581400"/>
            <a:ext cx="2095500" cy="261937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 val="4035137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955</TotalTime>
  <Words>1846</Words>
  <Application>Microsoft Office PowerPoint</Application>
  <PresentationFormat>On-screen Show (4:3)</PresentationFormat>
  <Paragraphs>216</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An Experiment in Located Media Experiences</vt:lpstr>
      <vt:lpstr>Introduction</vt:lpstr>
      <vt:lpstr>What is the Mobile Bristol Project?</vt:lpstr>
      <vt:lpstr>Purpose</vt:lpstr>
      <vt:lpstr>Vision: A Platform for Situated Experiences</vt:lpstr>
      <vt:lpstr>Participants</vt:lpstr>
      <vt:lpstr>Goals</vt:lpstr>
      <vt:lpstr>Origins:  HPL &amp; Bristol University 2001-2002  </vt:lpstr>
      <vt:lpstr>State of the Art 2002</vt:lpstr>
      <vt:lpstr>Research Strands</vt:lpstr>
      <vt:lpstr>Lifestyle Research</vt:lpstr>
      <vt:lpstr>Experience Design Research</vt:lpstr>
      <vt:lpstr>Application Framework</vt:lpstr>
      <vt:lpstr>Infrastructure Rollout</vt:lpstr>
      <vt:lpstr>Application Projects</vt:lpstr>
      <vt:lpstr>Slide 16</vt:lpstr>
      <vt:lpstr>Slide 17</vt:lpstr>
      <vt:lpstr>Slide 18</vt:lpstr>
      <vt:lpstr>Slide 19</vt:lpstr>
      <vt:lpstr>Slide 20</vt:lpstr>
      <vt:lpstr>Slide 21</vt:lpstr>
      <vt:lpstr>Slide 22</vt:lpstr>
      <vt:lpstr>Slide 23</vt:lpstr>
      <vt:lpstr>Slide 24</vt:lpstr>
      <vt:lpstr>Slide 25</vt:lpstr>
      <vt:lpstr>Slide 26</vt:lpstr>
      <vt:lpstr>BBC Festival of Nature Walk</vt:lpstr>
      <vt:lpstr>Active Print / I Can Read You</vt:lpstr>
      <vt:lpstr>Conclusions</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Collection of Fuel Prices from a Network of Mobile Cameras</dc:title>
  <dc:creator>Tristan Gibeau</dc:creator>
  <cp:lastModifiedBy>edleland</cp:lastModifiedBy>
  <cp:revision>135</cp:revision>
  <dcterms:created xsi:type="dcterms:W3CDTF">2010-03-01T15:16:22Z</dcterms:created>
  <dcterms:modified xsi:type="dcterms:W3CDTF">2010-03-17T14:07:09Z</dcterms:modified>
</cp:coreProperties>
</file>