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2" r:id="rId2"/>
    <p:sldId id="258" r:id="rId3"/>
    <p:sldId id="264" r:id="rId4"/>
    <p:sldId id="278" r:id="rId5"/>
    <p:sldId id="288" r:id="rId6"/>
    <p:sldId id="280" r:id="rId7"/>
    <p:sldId id="285" r:id="rId8"/>
    <p:sldId id="282" r:id="rId9"/>
    <p:sldId id="276" r:id="rId10"/>
    <p:sldId id="291" r:id="rId11"/>
    <p:sldId id="289" r:id="rId12"/>
    <p:sldId id="273" r:id="rId13"/>
    <p:sldId id="271" r:id="rId14"/>
    <p:sldId id="260" r:id="rId15"/>
    <p:sldId id="265" r:id="rId16"/>
    <p:sldId id="290" r:id="rId17"/>
    <p:sldId id="293" r:id="rId18"/>
    <p:sldId id="29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344C548-297F-4564-9EF8-B814FFED7185}" type="datetimeFigureOut">
              <a:rPr lang="en-US"/>
              <a:pPr>
                <a:defRPr/>
              </a:pPr>
              <a:t>2/15/2010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B95B93-CAC2-4109-9207-8E4FC85E84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EFAEB9-CCF5-4C82-AE43-10DE25A17890}"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1FB34D94-24F7-492D-826C-2D4BE9F8A4B0}" type="datetimeFigureOut">
              <a:rPr lang="en-US" smtClean="0"/>
              <a:pPr>
                <a:defRPr/>
              </a:pPr>
              <a:t>2/15/2010</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90B39C12-2E51-4E3B-A9F2-B17209396D42}"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EAD562-1493-4059-BC52-932E40A11141}" type="datetimeFigureOut">
              <a:rPr lang="en-US" smtClean="0"/>
              <a:pPr>
                <a:defRPr/>
              </a:pPr>
              <a:t>2/15/2010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15DD4C-1A1C-42AD-910C-C0C9E4B41C3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6995242-B037-40EC-8403-F839A4BDD1C6}" type="datetimeFigureOut">
              <a:rPr lang="en-US" smtClean="0"/>
              <a:pPr>
                <a:defRPr/>
              </a:pPr>
              <a:t>2/15/2010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2F3186-3A64-4ABD-80A6-0230F6D7304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7E3EDB1-F88C-4319-9847-E7D0B8E07064}" type="datetimeFigureOut">
              <a:rPr lang="en-US" smtClean="0"/>
              <a:pPr>
                <a:defRPr/>
              </a:pPr>
              <a:t>2/15/2010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89B55A-9D63-48F0-9EF5-A528AD8E403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44BEAB9-CFD5-4C88-BCFE-F414A4913028}" type="datetimeFigureOut">
              <a:rPr lang="en-US" smtClean="0"/>
              <a:pPr>
                <a:defRPr/>
              </a:pPr>
              <a:t>2/15/2010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9B0BB2BA-F3E9-4DF5-B65E-5062182F03B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84252D1-652A-4BEF-B048-611700D37353}" type="datetimeFigureOut">
              <a:rPr lang="en-US" smtClean="0"/>
              <a:pPr>
                <a:defRPr/>
              </a:pPr>
              <a:t>2/15/2010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1A5D38-A08D-4208-BC26-93106956766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7F8CA4E-35F8-4AD1-915D-AE5DDDEF7384}" type="datetimeFigureOut">
              <a:rPr lang="en-US" smtClean="0"/>
              <a:pPr>
                <a:defRPr/>
              </a:pPr>
              <a:t>2/15/2010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6934855-5559-4D51-8078-9E2ED951879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2159A206-7A3C-4EAA-9B7A-5FE88997AA2B}" type="datetimeFigureOut">
              <a:rPr lang="en-US" smtClean="0"/>
              <a:pPr>
                <a:defRPr/>
              </a:pPr>
              <a:t>2/15/2010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4F8DC0-5CF7-4DA2-8636-30D8FA8821A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1DB4F2-8EA4-4E19-BCD7-2D924FC01039}" type="datetimeFigureOut">
              <a:rPr lang="en-US" smtClean="0"/>
              <a:pPr>
                <a:defRPr/>
              </a:pPr>
              <a:t>2/15/2010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3632B0C-30E0-45CD-9C28-C2836ABC2F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F084918-5F59-4257-BC29-234E222A2ADC}" type="datetimeFigureOut">
              <a:rPr lang="en-US" smtClean="0"/>
              <a:pPr>
                <a:defRPr/>
              </a:pPr>
              <a:t>2/15/2010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3F4AD5-B6A6-4104-9C2A-B5355017C33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9CDD8F2-E4F0-4AA6-BBF9-77358368D1D9}" type="datetimeFigureOut">
              <a:rPr lang="en-US" smtClean="0"/>
              <a:pPr>
                <a:defRPr/>
              </a:pPr>
              <a:t>2/15/2010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44EB06-18DC-40EF-9E95-1B797A1D1D4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540CC6AD-164E-43BC-B22A-DEB186401C0C}" type="datetimeFigureOut">
              <a:rPr lang="en-US" smtClean="0"/>
              <a:pPr>
                <a:defRPr/>
              </a:pPr>
              <a:t>2/15/2010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E007448-D777-4481-8D44-01CD7F74A98E}"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F1_CQGJ1Jdo&amp;feature=player_embedd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arth2tech.com/2009/04/04/visible-energy-fighting-vampires-with-ufos/" TargetMode="External"/><Relationship Id="rId2" Type="http://schemas.openxmlformats.org/officeDocument/2006/relationships/hyperlink" Target="http://www.iea.org/textbase/nppdf/free/2000/blipinthenight01.pdf" TargetMode="External"/><Relationship Id="rId1" Type="http://schemas.openxmlformats.org/officeDocument/2006/relationships/slideLayout" Target="../slideLayouts/slideLayout2.xml"/><Relationship Id="rId5" Type="http://schemas.openxmlformats.org/officeDocument/2006/relationships/hyperlink" Target="http://www.visiblenergy.com/products/homedevice/ufo.html" TargetMode="External"/><Relationship Id="rId4" Type="http://schemas.openxmlformats.org/officeDocument/2006/relationships/hyperlink" Target="http://green.venturebeat.com/2010/01/12/sdforum-the-best-future-power-mix-still-includes-fossil-fuel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4.jpeg"/><Relationship Id="rId12"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lowes.com/lowes/lkn?action=productDetail&amp;productId=121802-135-E1F50RD045V&amp;lpage=none" TargetMode="External"/><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hyperlink" Target="http://images.google.com/imgres?imgurl=http://img.alibaba.com/photo/12018119/Plasma_TV.jpg&amp;imgrefurl=http://www.alibaba.com/product/stzzuae-12018119-100636786/Plasma_TV.html&amp;usg=__e-r0Q-C6soTknUM-1hLAe9Rv5sY=&amp;h=335&amp;w=522&amp;sz=23&amp;hl=en&amp;start=4&amp;um=1&amp;tbnid=80puWbwhRyBnEM:&amp;tbnh=84&amp;tbnw=131&amp;prev=/images?q=tv+plasma&amp;hl=en&amp;um=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eaLnBrk="1" hangingPunct="1"/>
            <a:r>
              <a:rPr lang="en-US" sz="6600" dirty="0" smtClean="0"/>
              <a:t>VISIBLE ENERGY UFO</a:t>
            </a:r>
          </a:p>
        </p:txBody>
      </p:sp>
      <p:sp>
        <p:nvSpPr>
          <p:cNvPr id="2051" name="Content Placeholder 2"/>
          <p:cNvSpPr>
            <a:spLocks noGrp="1"/>
          </p:cNvSpPr>
          <p:nvPr>
            <p:ph idx="1"/>
          </p:nvPr>
        </p:nvSpPr>
        <p:spPr>
          <a:xfrm>
            <a:off x="457200" y="1981200"/>
            <a:ext cx="8229600" cy="4525963"/>
          </a:xfrm>
        </p:spPr>
        <p:txBody>
          <a:bodyPr/>
          <a:lstStyle/>
          <a:p>
            <a:pPr eaLnBrk="1" hangingPunct="1">
              <a:buFont typeface="Arial" charset="0"/>
              <a:buNone/>
            </a:pPr>
            <a:endParaRPr lang="en-US" dirty="0" smtClean="0">
              <a:solidFill>
                <a:srgbClr val="000000"/>
              </a:solidFill>
            </a:endParaRPr>
          </a:p>
          <a:p>
            <a:pPr algn="ctr" eaLnBrk="1" hangingPunct="1">
              <a:buFont typeface="Arial" charset="0"/>
              <a:buNone/>
            </a:pPr>
            <a:r>
              <a:rPr lang="en-US" sz="4000" dirty="0" smtClean="0">
                <a:solidFill>
                  <a:srgbClr val="000000"/>
                </a:solidFill>
              </a:rPr>
              <a:t>“A smart grid solution to manage home energy consumption”</a:t>
            </a:r>
          </a:p>
          <a:p>
            <a:pPr algn="r" eaLnBrk="1" hangingPunct="1">
              <a:buFont typeface="Arial" charset="0"/>
              <a:buNone/>
            </a:pPr>
            <a:endParaRPr lang="en-US" dirty="0" smtClean="0">
              <a:solidFill>
                <a:srgbClr val="000000"/>
              </a:solidFill>
            </a:endParaRPr>
          </a:p>
          <a:p>
            <a:pPr algn="r" eaLnBrk="1" hangingPunct="1">
              <a:buFont typeface="Arial" charset="0"/>
              <a:buNone/>
            </a:pPr>
            <a:r>
              <a:rPr lang="en-US" dirty="0" smtClean="0">
                <a:solidFill>
                  <a:srgbClr val="000000"/>
                </a:solidFill>
              </a:rPr>
              <a:t>Victor Velez</a:t>
            </a:r>
          </a:p>
          <a:p>
            <a:pPr algn="r" eaLnBrk="1" hangingPunct="1">
              <a:buFont typeface="Arial" charset="0"/>
              <a:buNone/>
            </a:pPr>
            <a:r>
              <a:rPr lang="en-US" dirty="0" smtClean="0">
                <a:solidFill>
                  <a:srgbClr val="000000"/>
                </a:solidFill>
              </a:rPr>
              <a:t>EEL6788</a:t>
            </a:r>
          </a:p>
          <a:p>
            <a:pPr algn="r" eaLnBrk="1" hangingPunct="1">
              <a:buFont typeface="Arial" charset="0"/>
              <a:buNone/>
            </a:pPr>
            <a:r>
              <a:rPr lang="en-US" dirty="0" smtClean="0"/>
              <a:t>Feb 15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err="1" smtClean="0"/>
              <a:t>powerstrips</a:t>
            </a:r>
            <a:r>
              <a:rPr lang="en-US" dirty="0" smtClean="0"/>
              <a:t> kill standby energy</a:t>
            </a:r>
            <a:endParaRPr lang="en-US" dirty="0"/>
          </a:p>
        </p:txBody>
      </p:sp>
      <p:sp>
        <p:nvSpPr>
          <p:cNvPr id="3" name="Content Placeholder 2"/>
          <p:cNvSpPr>
            <a:spLocks noGrp="1"/>
          </p:cNvSpPr>
          <p:nvPr>
            <p:ph idx="1"/>
          </p:nvPr>
        </p:nvSpPr>
        <p:spPr>
          <a:xfrm>
            <a:off x="457200" y="1371600"/>
            <a:ext cx="8229600" cy="4709160"/>
          </a:xfrm>
        </p:spPr>
        <p:txBody>
          <a:bodyPr/>
          <a:lstStyle/>
          <a:p>
            <a:pPr>
              <a:buNone/>
            </a:pPr>
            <a:r>
              <a:rPr lang="en-US" dirty="0" smtClean="0"/>
              <a:t> </a:t>
            </a:r>
            <a:endParaRPr lang="en-US" dirty="0"/>
          </a:p>
        </p:txBody>
      </p:sp>
      <p:cxnSp>
        <p:nvCxnSpPr>
          <p:cNvPr id="1091" name="AutoShape 67"/>
          <p:cNvCxnSpPr>
            <a:cxnSpLocks noChangeShapeType="1"/>
          </p:cNvCxnSpPr>
          <p:nvPr/>
        </p:nvCxnSpPr>
        <p:spPr bwMode="auto">
          <a:xfrm>
            <a:off x="1755775" y="2209800"/>
            <a:ext cx="0" cy="828675"/>
          </a:xfrm>
          <a:prstGeom prst="straightConnector1">
            <a:avLst/>
          </a:prstGeom>
          <a:noFill/>
          <a:ln w="9525">
            <a:solidFill>
              <a:srgbClr val="000000"/>
            </a:solidFill>
            <a:round/>
            <a:headEnd/>
            <a:tailEnd/>
          </a:ln>
        </p:spPr>
      </p:cxnSp>
      <p:sp>
        <p:nvSpPr>
          <p:cNvPr id="1092" name="Rectangle 68"/>
          <p:cNvSpPr>
            <a:spLocks noChangeArrowheads="1"/>
          </p:cNvSpPr>
          <p:nvPr/>
        </p:nvSpPr>
        <p:spPr bwMode="auto">
          <a:xfrm>
            <a:off x="1755775" y="2466975"/>
            <a:ext cx="219075" cy="342900"/>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1974850" y="2586037"/>
            <a:ext cx="1644650" cy="90488"/>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1094" name="AutoShape 70"/>
          <p:cNvCxnSpPr>
            <a:cxnSpLocks noChangeShapeType="1"/>
          </p:cNvCxnSpPr>
          <p:nvPr/>
        </p:nvCxnSpPr>
        <p:spPr bwMode="auto">
          <a:xfrm>
            <a:off x="1879600" y="1981200"/>
            <a:ext cx="0" cy="485775"/>
          </a:xfrm>
          <a:prstGeom prst="straightConnector1">
            <a:avLst/>
          </a:prstGeom>
          <a:noFill/>
          <a:ln w="9525">
            <a:solidFill>
              <a:srgbClr val="000000"/>
            </a:solidFill>
            <a:round/>
            <a:headEnd/>
            <a:tailEnd type="triangle" w="med" len="med"/>
          </a:ln>
        </p:spPr>
      </p:cxnSp>
      <p:sp>
        <p:nvSpPr>
          <p:cNvPr id="1095" name="Text Box 71"/>
          <p:cNvSpPr txBox="1">
            <a:spLocks noChangeArrowheads="1"/>
          </p:cNvSpPr>
          <p:nvPr/>
        </p:nvSpPr>
        <p:spPr bwMode="auto">
          <a:xfrm>
            <a:off x="3619500" y="2362200"/>
            <a:ext cx="1270000" cy="523875"/>
          </a:xfrm>
          <a:prstGeom prst="rect">
            <a:avLst/>
          </a:prstGeom>
          <a:solidFill>
            <a:srgbClr val="4F81BD"/>
          </a:solidFill>
          <a:ln w="38100">
            <a:solidFill>
              <a:srgbClr val="000000"/>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Cell phone Charger</a:t>
            </a:r>
            <a:endParaRPr kumimoji="0" lang="en-US" sz="1800" b="0" i="0" u="none" strike="noStrike" cap="none" normalizeH="0" baseline="0" smtClean="0">
              <a:ln>
                <a:noFill/>
              </a:ln>
              <a:solidFill>
                <a:schemeClr val="tx1"/>
              </a:solidFill>
              <a:effectLst/>
              <a:latin typeface="Arial" pitchFamily="34" charset="0"/>
            </a:endParaRPr>
          </a:p>
        </p:txBody>
      </p:sp>
      <p:cxnSp>
        <p:nvCxnSpPr>
          <p:cNvPr id="1096" name="AutoShape 72"/>
          <p:cNvCxnSpPr>
            <a:cxnSpLocks noChangeShapeType="1"/>
          </p:cNvCxnSpPr>
          <p:nvPr/>
        </p:nvCxnSpPr>
        <p:spPr bwMode="auto">
          <a:xfrm>
            <a:off x="4232275" y="1981200"/>
            <a:ext cx="0" cy="381000"/>
          </a:xfrm>
          <a:prstGeom prst="straightConnector1">
            <a:avLst/>
          </a:prstGeom>
          <a:noFill/>
          <a:ln w="9525">
            <a:solidFill>
              <a:srgbClr val="000000"/>
            </a:solidFill>
            <a:round/>
            <a:headEnd/>
            <a:tailEnd type="triangle" w="med" len="med"/>
          </a:ln>
        </p:spPr>
      </p:cxnSp>
      <p:sp>
        <p:nvSpPr>
          <p:cNvPr id="1097" name="AutoShape 73"/>
          <p:cNvSpPr>
            <a:spLocks noChangeArrowheads="1"/>
          </p:cNvSpPr>
          <p:nvPr/>
        </p:nvSpPr>
        <p:spPr bwMode="auto">
          <a:xfrm>
            <a:off x="5648325" y="2543175"/>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AutoShape 74"/>
          <p:cNvSpPr>
            <a:spLocks noChangeArrowheads="1"/>
          </p:cNvSpPr>
          <p:nvPr/>
        </p:nvSpPr>
        <p:spPr bwMode="auto">
          <a:xfrm>
            <a:off x="5803900" y="2543175"/>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Text Box 75"/>
          <p:cNvSpPr txBox="1">
            <a:spLocks noChangeArrowheads="1"/>
          </p:cNvSpPr>
          <p:nvPr/>
        </p:nvSpPr>
        <p:spPr bwMode="auto">
          <a:xfrm>
            <a:off x="5943600" y="2362200"/>
            <a:ext cx="1270000" cy="523875"/>
          </a:xfrm>
          <a:prstGeom prst="rect">
            <a:avLst/>
          </a:prstGeom>
          <a:solidFill>
            <a:srgbClr val="C0504D"/>
          </a:solidFill>
          <a:ln w="38100">
            <a:solidFill>
              <a:srgbClr val="000000"/>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Cell phone </a:t>
            </a:r>
            <a:endParaRPr kumimoji="0" lang="en-US" sz="1800" b="0" i="0" u="none" strike="noStrike" cap="none" normalizeH="0" baseline="0" smtClean="0">
              <a:ln>
                <a:noFill/>
              </a:ln>
              <a:solidFill>
                <a:schemeClr val="tx1"/>
              </a:solidFill>
              <a:effectLst/>
              <a:latin typeface="Arial" pitchFamily="34" charset="0"/>
            </a:endParaRPr>
          </a:p>
        </p:txBody>
      </p:sp>
      <p:cxnSp>
        <p:nvCxnSpPr>
          <p:cNvPr id="1100" name="AutoShape 76"/>
          <p:cNvCxnSpPr>
            <a:cxnSpLocks noChangeShapeType="1"/>
          </p:cNvCxnSpPr>
          <p:nvPr/>
        </p:nvCxnSpPr>
        <p:spPr bwMode="auto">
          <a:xfrm>
            <a:off x="6584950" y="1876425"/>
            <a:ext cx="0" cy="485775"/>
          </a:xfrm>
          <a:prstGeom prst="straightConnector1">
            <a:avLst/>
          </a:prstGeom>
          <a:noFill/>
          <a:ln w="9525">
            <a:solidFill>
              <a:srgbClr val="000000"/>
            </a:solidFill>
            <a:round/>
            <a:headEnd/>
            <a:tailEnd type="triangle" w="med" len="med"/>
          </a:ln>
        </p:spPr>
      </p:cxnSp>
      <p:sp>
        <p:nvSpPr>
          <p:cNvPr id="1101" name="Rectangle 77"/>
          <p:cNvSpPr>
            <a:spLocks noChangeArrowheads="1"/>
          </p:cNvSpPr>
          <p:nvPr/>
        </p:nvSpPr>
        <p:spPr bwMode="auto">
          <a:xfrm>
            <a:off x="1374775" y="1714500"/>
            <a:ext cx="1054100"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Power source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102" name="Rectangle 78"/>
          <p:cNvSpPr>
            <a:spLocks noChangeArrowheads="1"/>
          </p:cNvSpPr>
          <p:nvPr/>
        </p:nvSpPr>
        <p:spPr bwMode="auto">
          <a:xfrm>
            <a:off x="6183313" y="1609725"/>
            <a:ext cx="782637"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Load</a:t>
            </a:r>
            <a:endParaRPr kumimoji="0" lang="en-US" sz="1800" b="0" i="0" u="none" strike="noStrike" cap="none" normalizeH="0" baseline="0" dirty="0" smtClean="0">
              <a:ln>
                <a:noFill/>
              </a:ln>
              <a:solidFill>
                <a:schemeClr val="tx1"/>
              </a:solidFill>
              <a:effectLst/>
              <a:latin typeface="Arial" pitchFamily="34" charset="0"/>
            </a:endParaRPr>
          </a:p>
        </p:txBody>
      </p:sp>
      <p:sp>
        <p:nvSpPr>
          <p:cNvPr id="1103" name="Rectangle 79"/>
          <p:cNvSpPr>
            <a:spLocks noChangeArrowheads="1"/>
          </p:cNvSpPr>
          <p:nvPr/>
        </p:nvSpPr>
        <p:spPr bwMode="auto">
          <a:xfrm>
            <a:off x="3756025" y="1714500"/>
            <a:ext cx="1054100"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Power supply</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104" name="AutoShape 80"/>
          <p:cNvCxnSpPr>
            <a:cxnSpLocks noChangeShapeType="1"/>
          </p:cNvCxnSpPr>
          <p:nvPr/>
        </p:nvCxnSpPr>
        <p:spPr bwMode="auto">
          <a:xfrm>
            <a:off x="1755775" y="4076700"/>
            <a:ext cx="0" cy="828675"/>
          </a:xfrm>
          <a:prstGeom prst="straightConnector1">
            <a:avLst/>
          </a:prstGeom>
          <a:noFill/>
          <a:ln w="9525">
            <a:solidFill>
              <a:srgbClr val="000000"/>
            </a:solidFill>
            <a:round/>
            <a:headEnd/>
            <a:tailEnd/>
          </a:ln>
        </p:spPr>
      </p:cxnSp>
      <p:sp>
        <p:nvSpPr>
          <p:cNvPr id="1105" name="Rectangle 81"/>
          <p:cNvSpPr>
            <a:spLocks noChangeArrowheads="1"/>
          </p:cNvSpPr>
          <p:nvPr/>
        </p:nvSpPr>
        <p:spPr bwMode="auto">
          <a:xfrm>
            <a:off x="1755775" y="4333875"/>
            <a:ext cx="219075" cy="342900"/>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06" name="Rectangle 82"/>
          <p:cNvSpPr>
            <a:spLocks noChangeArrowheads="1"/>
          </p:cNvSpPr>
          <p:nvPr/>
        </p:nvSpPr>
        <p:spPr bwMode="auto">
          <a:xfrm>
            <a:off x="1974850" y="4452937"/>
            <a:ext cx="1644650" cy="90488"/>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1107" name="AutoShape 83"/>
          <p:cNvCxnSpPr>
            <a:cxnSpLocks noChangeShapeType="1"/>
          </p:cNvCxnSpPr>
          <p:nvPr/>
        </p:nvCxnSpPr>
        <p:spPr bwMode="auto">
          <a:xfrm>
            <a:off x="1879600" y="3848100"/>
            <a:ext cx="0" cy="461962"/>
          </a:xfrm>
          <a:prstGeom prst="straightConnector1">
            <a:avLst/>
          </a:prstGeom>
          <a:noFill/>
          <a:ln w="9525">
            <a:solidFill>
              <a:srgbClr val="000000"/>
            </a:solidFill>
            <a:round/>
            <a:headEnd/>
            <a:tailEnd type="triangle" w="med" len="med"/>
          </a:ln>
        </p:spPr>
      </p:cxnSp>
      <p:sp>
        <p:nvSpPr>
          <p:cNvPr id="1108" name="Text Box 84"/>
          <p:cNvSpPr txBox="1">
            <a:spLocks noChangeArrowheads="1"/>
          </p:cNvSpPr>
          <p:nvPr/>
        </p:nvSpPr>
        <p:spPr bwMode="auto">
          <a:xfrm>
            <a:off x="3619500" y="4229100"/>
            <a:ext cx="1270000" cy="523875"/>
          </a:xfrm>
          <a:prstGeom prst="rect">
            <a:avLst/>
          </a:prstGeom>
          <a:solidFill>
            <a:srgbClr val="4F81BD"/>
          </a:solidFill>
          <a:ln w="38100">
            <a:solidFill>
              <a:srgbClr val="000000"/>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109" name="AutoShape 85"/>
          <p:cNvCxnSpPr>
            <a:cxnSpLocks noChangeShapeType="1"/>
          </p:cNvCxnSpPr>
          <p:nvPr/>
        </p:nvCxnSpPr>
        <p:spPr bwMode="auto">
          <a:xfrm>
            <a:off x="4230688" y="3848100"/>
            <a:ext cx="0" cy="381000"/>
          </a:xfrm>
          <a:prstGeom prst="straightConnector1">
            <a:avLst/>
          </a:prstGeom>
          <a:noFill/>
          <a:ln w="9525">
            <a:solidFill>
              <a:srgbClr val="000000"/>
            </a:solidFill>
            <a:round/>
            <a:headEnd/>
            <a:tailEnd type="triangle" w="med" len="med"/>
          </a:ln>
        </p:spPr>
      </p:cxnSp>
      <p:sp>
        <p:nvSpPr>
          <p:cNvPr id="1110" name="AutoShape 86"/>
          <p:cNvSpPr>
            <a:spLocks noChangeArrowheads="1"/>
          </p:cNvSpPr>
          <p:nvPr/>
        </p:nvSpPr>
        <p:spPr bwMode="auto">
          <a:xfrm>
            <a:off x="5491163" y="4410075"/>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AutoShape 87"/>
          <p:cNvSpPr>
            <a:spLocks noChangeArrowheads="1"/>
          </p:cNvSpPr>
          <p:nvPr/>
        </p:nvSpPr>
        <p:spPr bwMode="auto">
          <a:xfrm>
            <a:off x="5648325" y="4410075"/>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AutoShape 88"/>
          <p:cNvSpPr>
            <a:spLocks noChangeArrowheads="1"/>
          </p:cNvSpPr>
          <p:nvPr/>
        </p:nvSpPr>
        <p:spPr bwMode="auto">
          <a:xfrm>
            <a:off x="5803900" y="4410075"/>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Text Box 89"/>
          <p:cNvSpPr txBox="1">
            <a:spLocks noChangeArrowheads="1"/>
          </p:cNvSpPr>
          <p:nvPr/>
        </p:nvSpPr>
        <p:spPr bwMode="auto">
          <a:xfrm>
            <a:off x="5943600" y="4124325"/>
            <a:ext cx="1270000" cy="628650"/>
          </a:xfrm>
          <a:prstGeom prst="rect">
            <a:avLst/>
          </a:prstGeom>
          <a:solidFill>
            <a:srgbClr val="C0504D"/>
          </a:solidFill>
          <a:ln w="38100">
            <a:solidFill>
              <a:srgbClr val="000000"/>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Secondary load</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Main load </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114" name="AutoShape 90"/>
          <p:cNvCxnSpPr>
            <a:cxnSpLocks noChangeShapeType="1"/>
          </p:cNvCxnSpPr>
          <p:nvPr/>
        </p:nvCxnSpPr>
        <p:spPr bwMode="auto">
          <a:xfrm>
            <a:off x="6584950" y="3743325"/>
            <a:ext cx="0" cy="381000"/>
          </a:xfrm>
          <a:prstGeom prst="straightConnector1">
            <a:avLst/>
          </a:prstGeom>
          <a:noFill/>
          <a:ln w="9525">
            <a:solidFill>
              <a:srgbClr val="000000"/>
            </a:solidFill>
            <a:round/>
            <a:headEnd/>
            <a:tailEnd type="triangle" w="med" len="med"/>
          </a:ln>
        </p:spPr>
      </p:cxnSp>
      <p:sp>
        <p:nvSpPr>
          <p:cNvPr id="1115" name="Rectangle 91"/>
          <p:cNvSpPr>
            <a:spLocks noChangeArrowheads="1"/>
          </p:cNvSpPr>
          <p:nvPr/>
        </p:nvSpPr>
        <p:spPr bwMode="auto">
          <a:xfrm>
            <a:off x="1374775" y="3581400"/>
            <a:ext cx="1054100"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Power source</a:t>
            </a:r>
            <a:endParaRPr kumimoji="0" lang="en-US" sz="1800" b="0" i="0" u="none" strike="noStrike" cap="none" normalizeH="0" baseline="0" smtClean="0">
              <a:ln>
                <a:noFill/>
              </a:ln>
              <a:solidFill>
                <a:schemeClr val="tx1"/>
              </a:solidFill>
              <a:effectLst/>
              <a:latin typeface="Arial" pitchFamily="34" charset="0"/>
            </a:endParaRPr>
          </a:p>
        </p:txBody>
      </p:sp>
      <p:sp>
        <p:nvSpPr>
          <p:cNvPr id="1116" name="Rectangle 92"/>
          <p:cNvSpPr>
            <a:spLocks noChangeArrowheads="1"/>
          </p:cNvSpPr>
          <p:nvPr/>
        </p:nvSpPr>
        <p:spPr bwMode="auto">
          <a:xfrm>
            <a:off x="6183313" y="3476625"/>
            <a:ext cx="782637"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Load</a:t>
            </a:r>
            <a:endParaRPr kumimoji="0" lang="en-US" sz="1800" b="0" i="0" u="none" strike="noStrike" cap="none" normalizeH="0" baseline="0" smtClean="0">
              <a:ln>
                <a:noFill/>
              </a:ln>
              <a:solidFill>
                <a:schemeClr val="tx1"/>
              </a:solidFill>
              <a:effectLst/>
              <a:latin typeface="Arial" pitchFamily="34" charset="0"/>
            </a:endParaRPr>
          </a:p>
        </p:txBody>
      </p:sp>
      <p:sp>
        <p:nvSpPr>
          <p:cNvPr id="1117" name="Rectangle 93"/>
          <p:cNvSpPr>
            <a:spLocks noChangeArrowheads="1"/>
          </p:cNvSpPr>
          <p:nvPr/>
        </p:nvSpPr>
        <p:spPr bwMode="auto">
          <a:xfrm>
            <a:off x="3689350" y="3524250"/>
            <a:ext cx="1054100"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Power supply</a:t>
            </a:r>
            <a:endParaRPr kumimoji="0" lang="en-US" sz="1800" b="0" i="0" u="none" strike="noStrike" cap="none" normalizeH="0" baseline="0" smtClean="0">
              <a:ln>
                <a:noFill/>
              </a:ln>
              <a:solidFill>
                <a:schemeClr val="tx1"/>
              </a:solidFill>
              <a:effectLst/>
              <a:latin typeface="Arial" pitchFamily="34" charset="0"/>
            </a:endParaRPr>
          </a:p>
        </p:txBody>
      </p:sp>
      <p:sp>
        <p:nvSpPr>
          <p:cNvPr id="1118" name="Rectangle 94"/>
          <p:cNvSpPr>
            <a:spLocks noChangeArrowheads="1"/>
          </p:cNvSpPr>
          <p:nvPr/>
        </p:nvSpPr>
        <p:spPr bwMode="auto">
          <a:xfrm>
            <a:off x="4889500" y="2528887"/>
            <a:ext cx="204788" cy="90488"/>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19" name="Oval 95"/>
          <p:cNvSpPr>
            <a:spLocks noChangeArrowheads="1"/>
          </p:cNvSpPr>
          <p:nvPr/>
        </p:nvSpPr>
        <p:spPr bwMode="auto">
          <a:xfrm>
            <a:off x="5094288" y="2443162"/>
            <a:ext cx="247650" cy="233363"/>
          </a:xfrm>
          <a:prstGeom prst="ellipse">
            <a:avLst/>
          </a:prstGeom>
          <a:solidFill>
            <a:srgbClr val="000000"/>
          </a:solidFill>
          <a:ln w="381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20" name="Rectangle 96"/>
          <p:cNvSpPr>
            <a:spLocks noChangeArrowheads="1"/>
          </p:cNvSpPr>
          <p:nvPr/>
        </p:nvSpPr>
        <p:spPr bwMode="auto">
          <a:xfrm rot="2088958">
            <a:off x="5341938" y="2132012"/>
            <a:ext cx="44450" cy="333375"/>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21" name="AutoShape 97"/>
          <p:cNvSpPr>
            <a:spLocks noChangeArrowheads="1"/>
          </p:cNvSpPr>
          <p:nvPr/>
        </p:nvSpPr>
        <p:spPr bwMode="auto">
          <a:xfrm>
            <a:off x="5491163" y="2543175"/>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Rectangle 98"/>
          <p:cNvSpPr>
            <a:spLocks noChangeArrowheads="1"/>
          </p:cNvSpPr>
          <p:nvPr/>
        </p:nvSpPr>
        <p:spPr bwMode="auto">
          <a:xfrm>
            <a:off x="4889500" y="4395787"/>
            <a:ext cx="204788" cy="90488"/>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23" name="Oval 99"/>
          <p:cNvSpPr>
            <a:spLocks noChangeArrowheads="1"/>
          </p:cNvSpPr>
          <p:nvPr/>
        </p:nvSpPr>
        <p:spPr bwMode="auto">
          <a:xfrm>
            <a:off x="5094288" y="4310062"/>
            <a:ext cx="247650" cy="233363"/>
          </a:xfrm>
          <a:prstGeom prst="ellipse">
            <a:avLst/>
          </a:prstGeom>
          <a:solidFill>
            <a:srgbClr val="000000"/>
          </a:solidFill>
          <a:ln w="381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24" name="AutoShape 100"/>
          <p:cNvSpPr>
            <a:spLocks noChangeArrowheads="1"/>
          </p:cNvSpPr>
          <p:nvPr/>
        </p:nvSpPr>
        <p:spPr bwMode="auto">
          <a:xfrm>
            <a:off x="5491163" y="4410075"/>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125" name="AutoShape 101"/>
          <p:cNvCxnSpPr>
            <a:cxnSpLocks noChangeShapeType="1"/>
          </p:cNvCxnSpPr>
          <p:nvPr/>
        </p:nvCxnSpPr>
        <p:spPr bwMode="auto">
          <a:xfrm flipV="1">
            <a:off x="5308600" y="4229100"/>
            <a:ext cx="574675" cy="104775"/>
          </a:xfrm>
          <a:prstGeom prst="bentConnector3">
            <a:avLst>
              <a:gd name="adj1" fmla="val 50000"/>
            </a:avLst>
          </a:prstGeom>
          <a:noFill/>
          <a:ln w="9525">
            <a:solidFill>
              <a:srgbClr val="000000"/>
            </a:solidFill>
            <a:miter lim="800000"/>
            <a:headEnd/>
            <a:tailEnd type="triangle" w="med" len="med"/>
          </a:ln>
        </p:spPr>
      </p:cxnSp>
      <p:sp>
        <p:nvSpPr>
          <p:cNvPr id="1126" name="Rectangle 102"/>
          <p:cNvSpPr>
            <a:spLocks noChangeArrowheads="1"/>
          </p:cNvSpPr>
          <p:nvPr/>
        </p:nvSpPr>
        <p:spPr bwMode="auto">
          <a:xfrm>
            <a:off x="5943600" y="4400550"/>
            <a:ext cx="1270000" cy="85725"/>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27" name="Rectangle 103"/>
          <p:cNvSpPr>
            <a:spLocks noChangeArrowheads="1"/>
          </p:cNvSpPr>
          <p:nvPr/>
        </p:nvSpPr>
        <p:spPr bwMode="auto">
          <a:xfrm>
            <a:off x="7315200" y="4267200"/>
            <a:ext cx="904875" cy="3810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Plasma TV, VCR</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128" name="AutoShape 104"/>
          <p:cNvCxnSpPr>
            <a:cxnSpLocks noChangeShapeType="1"/>
          </p:cNvCxnSpPr>
          <p:nvPr/>
        </p:nvCxnSpPr>
        <p:spPr bwMode="auto">
          <a:xfrm>
            <a:off x="1724025" y="6029325"/>
            <a:ext cx="0" cy="828675"/>
          </a:xfrm>
          <a:prstGeom prst="straightConnector1">
            <a:avLst/>
          </a:prstGeom>
          <a:noFill/>
          <a:ln w="9525">
            <a:solidFill>
              <a:srgbClr val="000000"/>
            </a:solidFill>
            <a:round/>
            <a:headEnd/>
            <a:tailEnd/>
          </a:ln>
        </p:spPr>
      </p:cxnSp>
      <p:sp>
        <p:nvSpPr>
          <p:cNvPr id="1129" name="Rectangle 105"/>
          <p:cNvSpPr>
            <a:spLocks noChangeArrowheads="1"/>
          </p:cNvSpPr>
          <p:nvPr/>
        </p:nvSpPr>
        <p:spPr bwMode="auto">
          <a:xfrm>
            <a:off x="1755775" y="6138862"/>
            <a:ext cx="219075" cy="342900"/>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30" name="Rectangle 106"/>
          <p:cNvSpPr>
            <a:spLocks noChangeArrowheads="1"/>
          </p:cNvSpPr>
          <p:nvPr/>
        </p:nvSpPr>
        <p:spPr bwMode="auto">
          <a:xfrm>
            <a:off x="1974850" y="6257925"/>
            <a:ext cx="647700" cy="90487"/>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31" name="Oval 107"/>
          <p:cNvSpPr>
            <a:spLocks noChangeArrowheads="1"/>
          </p:cNvSpPr>
          <p:nvPr/>
        </p:nvSpPr>
        <p:spPr bwMode="auto">
          <a:xfrm>
            <a:off x="2622550" y="6162675"/>
            <a:ext cx="247650" cy="233362"/>
          </a:xfrm>
          <a:prstGeom prst="ellipse">
            <a:avLst/>
          </a:prstGeom>
          <a:solidFill>
            <a:srgbClr val="000000"/>
          </a:solidFill>
          <a:ln w="38100">
            <a:solidFill>
              <a:srgbClr val="000000"/>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1132" name="AutoShape 108"/>
          <p:cNvCxnSpPr>
            <a:cxnSpLocks noChangeShapeType="1"/>
          </p:cNvCxnSpPr>
          <p:nvPr/>
        </p:nvCxnSpPr>
        <p:spPr bwMode="auto">
          <a:xfrm flipH="1">
            <a:off x="1879600" y="5653087"/>
            <a:ext cx="0" cy="485775"/>
          </a:xfrm>
          <a:prstGeom prst="straightConnector1">
            <a:avLst/>
          </a:prstGeom>
          <a:noFill/>
          <a:ln w="9525">
            <a:solidFill>
              <a:srgbClr val="000000"/>
            </a:solidFill>
            <a:round/>
            <a:headEnd/>
            <a:tailEnd type="triangle" w="med" len="med"/>
          </a:ln>
        </p:spPr>
      </p:cxnSp>
      <p:sp>
        <p:nvSpPr>
          <p:cNvPr id="1133" name="Text Box 109"/>
          <p:cNvSpPr txBox="1">
            <a:spLocks noChangeArrowheads="1"/>
          </p:cNvSpPr>
          <p:nvPr/>
        </p:nvSpPr>
        <p:spPr bwMode="auto">
          <a:xfrm>
            <a:off x="3619500" y="6034087"/>
            <a:ext cx="1270000" cy="523875"/>
          </a:xfrm>
          <a:prstGeom prst="rect">
            <a:avLst/>
          </a:prstGeom>
          <a:solidFill>
            <a:srgbClr val="4F81BD"/>
          </a:solidFill>
          <a:ln w="38100">
            <a:solidFill>
              <a:srgbClr val="000000"/>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Cell phone Charger</a:t>
            </a:r>
            <a:endParaRPr kumimoji="0" lang="en-US" sz="1800" b="0" i="0" u="none" strike="noStrike" cap="none" normalizeH="0" baseline="0" smtClean="0">
              <a:ln>
                <a:noFill/>
              </a:ln>
              <a:solidFill>
                <a:schemeClr val="tx1"/>
              </a:solidFill>
              <a:effectLst/>
              <a:latin typeface="Arial" pitchFamily="34" charset="0"/>
            </a:endParaRPr>
          </a:p>
        </p:txBody>
      </p:sp>
      <p:sp>
        <p:nvSpPr>
          <p:cNvPr id="1134" name="Rectangle 110"/>
          <p:cNvSpPr>
            <a:spLocks noChangeArrowheads="1"/>
          </p:cNvSpPr>
          <p:nvPr/>
        </p:nvSpPr>
        <p:spPr bwMode="auto">
          <a:xfrm rot="2088958">
            <a:off x="2870200" y="5854700"/>
            <a:ext cx="60325" cy="360362"/>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35" name="AutoShape 111"/>
          <p:cNvSpPr>
            <a:spLocks noChangeArrowheads="1"/>
          </p:cNvSpPr>
          <p:nvPr/>
        </p:nvSpPr>
        <p:spPr bwMode="auto">
          <a:xfrm>
            <a:off x="3203575"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AutoShape 112"/>
          <p:cNvSpPr>
            <a:spLocks noChangeArrowheads="1"/>
          </p:cNvSpPr>
          <p:nvPr/>
        </p:nvSpPr>
        <p:spPr bwMode="auto">
          <a:xfrm>
            <a:off x="3333750"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AutoShape 113"/>
          <p:cNvSpPr>
            <a:spLocks noChangeArrowheads="1"/>
          </p:cNvSpPr>
          <p:nvPr/>
        </p:nvSpPr>
        <p:spPr bwMode="auto">
          <a:xfrm>
            <a:off x="3479800"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AutoShape 114"/>
          <p:cNvSpPr>
            <a:spLocks noChangeArrowheads="1"/>
          </p:cNvSpPr>
          <p:nvPr/>
        </p:nvSpPr>
        <p:spPr bwMode="auto">
          <a:xfrm>
            <a:off x="4953000"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AutoShape 115"/>
          <p:cNvSpPr>
            <a:spLocks noChangeArrowheads="1"/>
          </p:cNvSpPr>
          <p:nvPr/>
        </p:nvSpPr>
        <p:spPr bwMode="auto">
          <a:xfrm>
            <a:off x="3076575"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140" name="AutoShape 116"/>
          <p:cNvCxnSpPr>
            <a:cxnSpLocks noChangeShapeType="1"/>
          </p:cNvCxnSpPr>
          <p:nvPr/>
        </p:nvCxnSpPr>
        <p:spPr bwMode="auto">
          <a:xfrm>
            <a:off x="4232275" y="5653087"/>
            <a:ext cx="1588" cy="381000"/>
          </a:xfrm>
          <a:prstGeom prst="straightConnector1">
            <a:avLst/>
          </a:prstGeom>
          <a:noFill/>
          <a:ln w="9525">
            <a:solidFill>
              <a:srgbClr val="000000"/>
            </a:solidFill>
            <a:round/>
            <a:headEnd/>
            <a:tailEnd type="triangle" w="med" len="med"/>
          </a:ln>
        </p:spPr>
      </p:cxnSp>
      <p:sp>
        <p:nvSpPr>
          <p:cNvPr id="1141" name="AutoShape 117"/>
          <p:cNvSpPr>
            <a:spLocks noChangeArrowheads="1"/>
          </p:cNvSpPr>
          <p:nvPr/>
        </p:nvSpPr>
        <p:spPr bwMode="auto">
          <a:xfrm>
            <a:off x="5094288" y="6215062"/>
            <a:ext cx="77787"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AutoShape 118"/>
          <p:cNvSpPr>
            <a:spLocks noChangeArrowheads="1"/>
          </p:cNvSpPr>
          <p:nvPr/>
        </p:nvSpPr>
        <p:spPr bwMode="auto">
          <a:xfrm>
            <a:off x="5229225"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AutoShape 119"/>
          <p:cNvSpPr>
            <a:spLocks noChangeArrowheads="1"/>
          </p:cNvSpPr>
          <p:nvPr/>
        </p:nvSpPr>
        <p:spPr bwMode="auto">
          <a:xfrm>
            <a:off x="5370513" y="6215062"/>
            <a:ext cx="77787"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AutoShape 120"/>
          <p:cNvSpPr>
            <a:spLocks noChangeArrowheads="1"/>
          </p:cNvSpPr>
          <p:nvPr/>
        </p:nvSpPr>
        <p:spPr bwMode="auto">
          <a:xfrm>
            <a:off x="5491163"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AutoShape 121"/>
          <p:cNvSpPr>
            <a:spLocks noChangeArrowheads="1"/>
          </p:cNvSpPr>
          <p:nvPr/>
        </p:nvSpPr>
        <p:spPr bwMode="auto">
          <a:xfrm>
            <a:off x="5648325"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AutoShape 122"/>
          <p:cNvSpPr>
            <a:spLocks noChangeArrowheads="1"/>
          </p:cNvSpPr>
          <p:nvPr/>
        </p:nvSpPr>
        <p:spPr bwMode="auto">
          <a:xfrm>
            <a:off x="5803900" y="6215062"/>
            <a:ext cx="79375" cy="76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Text Box 123"/>
          <p:cNvSpPr txBox="1">
            <a:spLocks noChangeArrowheads="1"/>
          </p:cNvSpPr>
          <p:nvPr/>
        </p:nvSpPr>
        <p:spPr bwMode="auto">
          <a:xfrm>
            <a:off x="5943600" y="6034087"/>
            <a:ext cx="1270000" cy="523875"/>
          </a:xfrm>
          <a:prstGeom prst="rect">
            <a:avLst/>
          </a:prstGeom>
          <a:solidFill>
            <a:srgbClr val="C0504D"/>
          </a:solidFill>
          <a:ln w="38100">
            <a:solidFill>
              <a:srgbClr val="000000"/>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Cell phone </a:t>
            </a:r>
            <a:endParaRPr kumimoji="0" lang="en-US" sz="1800" b="0" i="0" u="none" strike="noStrike" cap="none" normalizeH="0" baseline="0" smtClean="0">
              <a:ln>
                <a:noFill/>
              </a:ln>
              <a:solidFill>
                <a:schemeClr val="tx1"/>
              </a:solidFill>
              <a:effectLst/>
              <a:latin typeface="Arial" pitchFamily="34" charset="0"/>
            </a:endParaRPr>
          </a:p>
        </p:txBody>
      </p:sp>
      <p:cxnSp>
        <p:nvCxnSpPr>
          <p:cNvPr id="1148" name="AutoShape 124"/>
          <p:cNvCxnSpPr>
            <a:cxnSpLocks noChangeShapeType="1"/>
          </p:cNvCxnSpPr>
          <p:nvPr/>
        </p:nvCxnSpPr>
        <p:spPr bwMode="auto">
          <a:xfrm>
            <a:off x="6584950" y="5548312"/>
            <a:ext cx="0" cy="485775"/>
          </a:xfrm>
          <a:prstGeom prst="straightConnector1">
            <a:avLst/>
          </a:prstGeom>
          <a:noFill/>
          <a:ln w="9525">
            <a:solidFill>
              <a:srgbClr val="000000"/>
            </a:solidFill>
            <a:round/>
            <a:headEnd/>
            <a:tailEnd type="triangle" w="med" len="med"/>
          </a:ln>
        </p:spPr>
      </p:cxnSp>
      <p:sp>
        <p:nvSpPr>
          <p:cNvPr id="1149" name="Rectangle 125"/>
          <p:cNvSpPr>
            <a:spLocks noChangeArrowheads="1"/>
          </p:cNvSpPr>
          <p:nvPr/>
        </p:nvSpPr>
        <p:spPr bwMode="auto">
          <a:xfrm>
            <a:off x="1374775" y="5386387"/>
            <a:ext cx="1054100"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Power source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150" name="Rectangle 126"/>
          <p:cNvSpPr>
            <a:spLocks noChangeArrowheads="1"/>
          </p:cNvSpPr>
          <p:nvPr/>
        </p:nvSpPr>
        <p:spPr bwMode="auto">
          <a:xfrm>
            <a:off x="6183313" y="5281612"/>
            <a:ext cx="782637"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Load</a:t>
            </a:r>
            <a:endParaRPr kumimoji="0" lang="en-US" sz="1800" b="0" i="0" u="none" strike="noStrike" cap="none" normalizeH="0" baseline="0" dirty="0" smtClean="0">
              <a:ln>
                <a:noFill/>
              </a:ln>
              <a:solidFill>
                <a:schemeClr val="tx1"/>
              </a:solidFill>
              <a:effectLst/>
              <a:latin typeface="Arial" pitchFamily="34" charset="0"/>
            </a:endParaRPr>
          </a:p>
        </p:txBody>
      </p:sp>
      <p:sp>
        <p:nvSpPr>
          <p:cNvPr id="1151" name="Rectangle 127"/>
          <p:cNvSpPr>
            <a:spLocks noChangeArrowheads="1"/>
          </p:cNvSpPr>
          <p:nvPr/>
        </p:nvSpPr>
        <p:spPr bwMode="auto">
          <a:xfrm>
            <a:off x="3689350" y="5386387"/>
            <a:ext cx="1054100" cy="2667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Power supply</a:t>
            </a:r>
            <a:endParaRPr kumimoji="0" lang="en-US" sz="1800" b="0" i="0" u="none" strike="noStrike" cap="none" normalizeH="0" baseline="0" smtClean="0">
              <a:ln>
                <a:noFill/>
              </a:ln>
              <a:solidFill>
                <a:schemeClr val="tx1"/>
              </a:solidFill>
              <a:effectLst/>
              <a:latin typeface="Arial" pitchFamily="34" charset="0"/>
            </a:endParaRPr>
          </a:p>
        </p:txBody>
      </p:sp>
      <p:sp>
        <p:nvSpPr>
          <p:cNvPr id="1152" name="Rectangle 128"/>
          <p:cNvSpPr>
            <a:spLocks noChangeArrowheads="1"/>
          </p:cNvSpPr>
          <p:nvPr/>
        </p:nvSpPr>
        <p:spPr bwMode="auto">
          <a:xfrm>
            <a:off x="1231900" y="2362200"/>
            <a:ext cx="438150" cy="43815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A</a:t>
            </a:r>
          </a:p>
        </p:txBody>
      </p:sp>
      <p:sp>
        <p:nvSpPr>
          <p:cNvPr id="1153" name="Rectangle 129"/>
          <p:cNvSpPr>
            <a:spLocks noChangeArrowheads="1"/>
          </p:cNvSpPr>
          <p:nvPr/>
        </p:nvSpPr>
        <p:spPr bwMode="auto">
          <a:xfrm>
            <a:off x="1231900" y="4238625"/>
            <a:ext cx="438150" cy="43815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B</a:t>
            </a:r>
            <a:endParaRPr kumimoji="0" lang="en-US" sz="1800" b="0" i="0" u="none" strike="noStrike" cap="none" normalizeH="0" baseline="0" dirty="0" smtClean="0">
              <a:ln>
                <a:noFill/>
              </a:ln>
              <a:solidFill>
                <a:schemeClr val="tx1"/>
              </a:solidFill>
              <a:effectLst/>
              <a:latin typeface="Arial" pitchFamily="34" charset="0"/>
            </a:endParaRPr>
          </a:p>
        </p:txBody>
      </p:sp>
      <p:sp>
        <p:nvSpPr>
          <p:cNvPr id="1154" name="Rectangle 130"/>
          <p:cNvSpPr>
            <a:spLocks noChangeArrowheads="1"/>
          </p:cNvSpPr>
          <p:nvPr/>
        </p:nvSpPr>
        <p:spPr bwMode="auto">
          <a:xfrm>
            <a:off x="1231900" y="6119812"/>
            <a:ext cx="438150" cy="43815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C</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p>
          <a:p>
            <a:endParaRPr lang="en-US" dirty="0" smtClean="0"/>
          </a:p>
          <a:p>
            <a:endParaRPr lang="en-US" dirty="0" smtClean="0"/>
          </a:p>
          <a:p>
            <a:pPr algn="ctr">
              <a:buNone/>
            </a:pPr>
            <a:r>
              <a:rPr lang="en-US" sz="5400" dirty="0" smtClean="0"/>
              <a:t>DEMO</a:t>
            </a:r>
            <a:endParaRPr lang="en-US" sz="5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What is coming soon?</a:t>
            </a:r>
          </a:p>
        </p:txBody>
      </p:sp>
      <p:sp>
        <p:nvSpPr>
          <p:cNvPr id="11267" name="Content Placeholder 2"/>
          <p:cNvSpPr>
            <a:spLocks noGrp="1"/>
          </p:cNvSpPr>
          <p:nvPr>
            <p:ph idx="1"/>
          </p:nvPr>
        </p:nvSpPr>
        <p:spPr/>
        <p:txBody>
          <a:bodyPr/>
          <a:lstStyle/>
          <a:p>
            <a:r>
              <a:rPr lang="en-US" dirty="0" smtClean="0"/>
              <a:t>Smart circuit breaker </a:t>
            </a:r>
          </a:p>
        </p:txBody>
      </p:sp>
      <p:pic>
        <p:nvPicPr>
          <p:cNvPr id="11268" name="Picture 1" descr="Home Smart Devices - Smart Circuit Breaker"/>
          <p:cNvPicPr>
            <a:picLocks noChangeAspect="1" noChangeArrowheads="1"/>
          </p:cNvPicPr>
          <p:nvPr/>
        </p:nvPicPr>
        <p:blipFill>
          <a:blip r:embed="rId2" cstate="print"/>
          <a:srcRect/>
          <a:stretch>
            <a:fillRect/>
          </a:stretch>
        </p:blipFill>
        <p:spPr bwMode="auto">
          <a:xfrm>
            <a:off x="1981200" y="2971800"/>
            <a:ext cx="4876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r>
              <a:rPr lang="en-US" smtClean="0"/>
              <a:t>Adv/Desadvantages</a:t>
            </a:r>
          </a:p>
        </p:txBody>
      </p:sp>
      <p:sp>
        <p:nvSpPr>
          <p:cNvPr id="12291" name="Content Placeholder 2"/>
          <p:cNvSpPr>
            <a:spLocks noGrp="1"/>
          </p:cNvSpPr>
          <p:nvPr>
            <p:ph idx="1"/>
          </p:nvPr>
        </p:nvSpPr>
        <p:spPr>
          <a:xfrm>
            <a:off x="457200" y="838200"/>
            <a:ext cx="8229600" cy="5867400"/>
          </a:xfrm>
        </p:spPr>
        <p:txBody>
          <a:bodyPr/>
          <a:lstStyle/>
          <a:p>
            <a:pPr eaLnBrk="1" hangingPunct="1">
              <a:buFont typeface="Arial" charset="0"/>
              <a:buNone/>
            </a:pPr>
            <a:r>
              <a:rPr lang="en-US" dirty="0" smtClean="0"/>
              <a:t>Advantage</a:t>
            </a:r>
          </a:p>
          <a:p>
            <a:pPr eaLnBrk="1" hangingPunct="1"/>
            <a:r>
              <a:rPr lang="en-US" dirty="0" smtClean="0"/>
              <a:t>It is easy to install and operate</a:t>
            </a:r>
          </a:p>
          <a:p>
            <a:pPr eaLnBrk="1" hangingPunct="1"/>
            <a:r>
              <a:rPr lang="en-US" dirty="0" smtClean="0"/>
              <a:t>It is open to the final user and is an alternative to be used by the utility-route. </a:t>
            </a:r>
          </a:p>
          <a:p>
            <a:pPr eaLnBrk="1" hangingPunct="1">
              <a:buFont typeface="Arial" charset="0"/>
              <a:buNone/>
            </a:pPr>
            <a:r>
              <a:rPr lang="en-US" dirty="0" smtClean="0"/>
              <a:t>Disadvantages</a:t>
            </a:r>
          </a:p>
          <a:p>
            <a:pPr eaLnBrk="1" hangingPunct="1"/>
            <a:r>
              <a:rPr lang="en-US" dirty="0" smtClean="0"/>
              <a:t>Software application and hardware interface are not open to third-party developers.</a:t>
            </a:r>
          </a:p>
          <a:p>
            <a:pPr eaLnBrk="1" hangingPunct="1"/>
            <a:r>
              <a:rPr lang="en-US" dirty="0" smtClean="0"/>
              <a:t>Smart Grids are expected to take longer term to spur the kind of transformation that the internet has already brought to the way we  live, work, play and learn.</a:t>
            </a:r>
          </a:p>
          <a:p>
            <a:r>
              <a:rPr lang="en-US" dirty="0" err="1" smtClean="0"/>
              <a:t>Powerstrips</a:t>
            </a:r>
            <a:r>
              <a:rPr lang="en-US" dirty="0" smtClean="0"/>
              <a:t> and other elements are expensive.   </a:t>
            </a:r>
          </a:p>
          <a:p>
            <a:pPr eaLnBrk="1" hangingPunct="1"/>
            <a:endParaRPr lang="en-US" dirty="0" smtClean="0"/>
          </a:p>
          <a:p>
            <a:pPr eaLnBrk="1" hangingPunct="1"/>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762000"/>
            <a:ext cx="7772400" cy="1470025"/>
          </a:xfrm>
        </p:spPr>
        <p:txBody>
          <a:bodyPr>
            <a:noAutofit/>
          </a:bodyPr>
          <a:lstStyle/>
          <a:p>
            <a:pPr eaLnBrk="1" hangingPunct="1"/>
            <a:r>
              <a:rPr lang="en-US" sz="4400" dirty="0" smtClean="0"/>
              <a:t>Other </a:t>
            </a:r>
            <a:r>
              <a:rPr lang="en-US" sz="4400" dirty="0" err="1" smtClean="0"/>
              <a:t>iPhone</a:t>
            </a:r>
            <a:r>
              <a:rPr lang="en-US" sz="4400" dirty="0" smtClean="0"/>
              <a:t> Apps to manage energy consumption</a:t>
            </a:r>
          </a:p>
        </p:txBody>
      </p:sp>
      <p:sp>
        <p:nvSpPr>
          <p:cNvPr id="3" name="Subtitle 2"/>
          <p:cNvSpPr>
            <a:spLocks noGrp="1"/>
          </p:cNvSpPr>
          <p:nvPr>
            <p:ph type="subTitle" idx="1"/>
          </p:nvPr>
        </p:nvSpPr>
        <p:spPr>
          <a:xfrm>
            <a:off x="685800" y="2438400"/>
            <a:ext cx="8001000" cy="4419600"/>
          </a:xfrm>
        </p:spPr>
        <p:txBody>
          <a:bodyPr rtlCol="0">
            <a:normAutofit/>
          </a:bodyPr>
          <a:lstStyle/>
          <a:p>
            <a:pPr algn="l" eaLnBrk="1" fontAlgn="auto" hangingPunct="1">
              <a:spcAft>
                <a:spcPts val="0"/>
              </a:spcAft>
              <a:buFontTx/>
              <a:buChar char="-"/>
              <a:defRPr/>
            </a:pPr>
            <a:r>
              <a:rPr lang="en-US" sz="2800" dirty="0" smtClean="0">
                <a:cs typeface="Times New Roman" pitchFamily="18" charset="0"/>
              </a:rPr>
              <a:t>Tendril Vantage Mobil – Available in 2010</a:t>
            </a:r>
          </a:p>
          <a:p>
            <a:pPr algn="l" eaLnBrk="1" fontAlgn="auto" hangingPunct="1">
              <a:spcAft>
                <a:spcPts val="0"/>
              </a:spcAft>
              <a:buFont typeface="Arial" pitchFamily="34" charset="0"/>
              <a:buNone/>
              <a:defRPr/>
            </a:pPr>
            <a:r>
              <a:rPr lang="en-US" sz="2800" dirty="0" smtClean="0">
                <a:cs typeface="Times New Roman" pitchFamily="18" charset="0"/>
              </a:rPr>
              <a:t>        - Text-messages updates</a:t>
            </a:r>
          </a:p>
          <a:p>
            <a:pPr algn="l" eaLnBrk="1" fontAlgn="auto" hangingPunct="1">
              <a:spcAft>
                <a:spcPts val="0"/>
              </a:spcAft>
              <a:buFont typeface="Arial" pitchFamily="34" charset="0"/>
              <a:buNone/>
              <a:defRPr/>
            </a:pPr>
            <a:r>
              <a:rPr lang="en-US" sz="2800" dirty="0" smtClean="0">
                <a:cs typeface="Times New Roman" pitchFamily="18" charset="0"/>
              </a:rPr>
              <a:t>        - More graphs</a:t>
            </a:r>
          </a:p>
          <a:p>
            <a:pPr algn="l" eaLnBrk="1" fontAlgn="auto" hangingPunct="1">
              <a:spcAft>
                <a:spcPts val="0"/>
              </a:spcAft>
              <a:buFont typeface="Arial" pitchFamily="34" charset="0"/>
              <a:buNone/>
              <a:defRPr/>
            </a:pPr>
            <a:r>
              <a:rPr lang="en-US" sz="2800" dirty="0" smtClean="0">
                <a:cs typeface="Times New Roman" pitchFamily="18" charset="0"/>
              </a:rPr>
              <a:t>        - Carbon emissions – user’s energy use </a:t>
            </a:r>
          </a:p>
          <a:p>
            <a:pPr algn="l" eaLnBrk="1" fontAlgn="auto" hangingPunct="1">
              <a:spcAft>
                <a:spcPts val="0"/>
              </a:spcAft>
              <a:buFontTx/>
              <a:buChar char="-"/>
              <a:defRPr/>
            </a:pPr>
            <a:r>
              <a:rPr lang="en-US" sz="2800" dirty="0" smtClean="0">
                <a:cs typeface="Times New Roman" pitchFamily="18" charset="0"/>
              </a:rPr>
              <a:t>Control4’s My house UI </a:t>
            </a:r>
          </a:p>
          <a:p>
            <a:pPr algn="l" eaLnBrk="1" fontAlgn="auto" hangingPunct="1">
              <a:spcAft>
                <a:spcPts val="0"/>
              </a:spcAft>
              <a:buFontTx/>
              <a:buChar char="-"/>
              <a:defRPr/>
            </a:pPr>
            <a:r>
              <a:rPr lang="en-US" dirty="0" err="1" smtClean="0">
                <a:cs typeface="Times New Roman" pitchFamily="18" charset="0"/>
              </a:rPr>
              <a:t>Agilwaves</a:t>
            </a:r>
            <a:endParaRPr lang="en-US" dirty="0" smtClean="0">
              <a:cs typeface="Times New Roman" pitchFamily="18" charset="0"/>
            </a:endParaRPr>
          </a:p>
          <a:p>
            <a:pPr algn="l" eaLnBrk="1" fontAlgn="auto" hangingPunct="1">
              <a:spcAft>
                <a:spcPts val="0"/>
              </a:spcAft>
              <a:buFontTx/>
              <a:buChar char="-"/>
              <a:defRPr/>
            </a:pPr>
            <a:r>
              <a:rPr lang="en-US" sz="2800" dirty="0" err="1" smtClean="0">
                <a:cs typeface="Times New Roman" pitchFamily="18" charset="0"/>
              </a:rPr>
              <a:t>Greenbox</a:t>
            </a:r>
            <a:endParaRPr lang="en-US" sz="2800" dirty="0" smtClean="0">
              <a:cs typeface="Times New Roman" pitchFamily="18" charset="0"/>
            </a:endParaRPr>
          </a:p>
          <a:p>
            <a:pPr algn="l" eaLnBrk="1" fontAlgn="auto" hangingPunct="1">
              <a:spcAft>
                <a:spcPts val="0"/>
              </a:spcAft>
              <a:buFontTx/>
              <a:buChar char="-"/>
              <a:defRPr/>
            </a:pPr>
            <a:r>
              <a:rPr lang="en-US" dirty="0" smtClean="0">
                <a:cs typeface="Times New Roman" pitchFamily="18" charset="0"/>
              </a:rPr>
              <a:t>Green Energy Options</a:t>
            </a:r>
            <a:r>
              <a:rPr lang="en-US" u="sng" dirty="0" smtClean="0">
                <a:solidFill>
                  <a:schemeClr val="bg1"/>
                </a:solidFill>
              </a:rPr>
              <a:t> </a:t>
            </a:r>
          </a:p>
          <a:p>
            <a:pPr algn="l">
              <a:buFontTx/>
              <a:buChar char="-"/>
              <a:defRPr/>
            </a:pPr>
            <a:endParaRPr lang="en-US" sz="2800" dirty="0" smtClean="0">
              <a:cs typeface="Times New Roman" pitchFamily="18" charset="0"/>
            </a:endParaRPr>
          </a:p>
          <a:p>
            <a:pPr algn="l" eaLnBrk="1" fontAlgn="auto" hangingPunct="1">
              <a:spcAft>
                <a:spcPts val="0"/>
              </a:spcAft>
              <a:buFontTx/>
              <a:buChar char="-"/>
              <a:defRPr/>
            </a:pPr>
            <a:endParaRPr lang="en-US" sz="2800" dirty="0" smtClean="0">
              <a:cs typeface="Times New Roman" pitchFamily="18" charset="0"/>
            </a:endParaRPr>
          </a:p>
          <a:p>
            <a:pPr algn="l" eaLnBrk="1" fontAlgn="auto" hangingPunct="1">
              <a:spcAft>
                <a:spcPts val="0"/>
              </a:spcAft>
              <a:buFontTx/>
              <a:buChar char="-"/>
              <a:defRPr/>
            </a:pPr>
            <a:endParaRPr lang="en-US"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VIDEO</a:t>
            </a:r>
          </a:p>
        </p:txBody>
      </p:sp>
      <p:sp>
        <p:nvSpPr>
          <p:cNvPr id="16387" name="Content Placeholder 2"/>
          <p:cNvSpPr>
            <a:spLocks noGrp="1"/>
          </p:cNvSpPr>
          <p:nvPr>
            <p:ph idx="1"/>
          </p:nvPr>
        </p:nvSpPr>
        <p:spPr/>
        <p:txBody>
          <a:bodyPr/>
          <a:lstStyle/>
          <a:p>
            <a:pPr eaLnBrk="1" hangingPunct="1">
              <a:buNone/>
            </a:pPr>
            <a:r>
              <a:rPr lang="en-US" dirty="0" smtClean="0">
                <a:hlinkClick r:id="rId2"/>
              </a:rPr>
              <a:t>http://www.youtube.com/watch?v=F1_CQGJ1Jdo&amp;feature=player_embedded</a:t>
            </a:r>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400" dirty="0" smtClean="0"/>
              <a:t>Standby Power and How to Limit it:</a:t>
            </a:r>
          </a:p>
          <a:p>
            <a:pPr lvl="1"/>
            <a:r>
              <a:rPr lang="en-US" dirty="0" smtClean="0">
                <a:hlinkClick r:id="rId2"/>
              </a:rPr>
              <a:t>http://www.iea.org/textbase/nppdf/free/2000/blipinthenight01.pdf</a:t>
            </a:r>
            <a:endParaRPr lang="en-US" dirty="0" smtClean="0"/>
          </a:p>
          <a:p>
            <a:r>
              <a:rPr lang="en-US" sz="2400" dirty="0" smtClean="0"/>
              <a:t>Visible Energy: Fighting Vampires With UFOs</a:t>
            </a:r>
          </a:p>
          <a:p>
            <a:pPr lvl="1"/>
            <a:r>
              <a:rPr lang="en-US" dirty="0" smtClean="0">
                <a:hlinkClick r:id="rId3"/>
              </a:rPr>
              <a:t>http://earth2tech.com/2009/04/04/visible-energy-fighting-vampires-with-ufos/</a:t>
            </a:r>
            <a:endParaRPr lang="en-US" dirty="0" smtClean="0"/>
          </a:p>
          <a:p>
            <a:r>
              <a:rPr lang="en-US" sz="2400" dirty="0" smtClean="0"/>
              <a:t>The best future power mix still includes fossil fuels</a:t>
            </a:r>
          </a:p>
          <a:p>
            <a:pPr lvl="1"/>
            <a:r>
              <a:rPr lang="en-US" b="1" dirty="0" smtClean="0"/>
              <a:t> </a:t>
            </a:r>
            <a:r>
              <a:rPr lang="en-US" b="1" dirty="0" smtClean="0">
                <a:hlinkClick r:id="rId4"/>
              </a:rPr>
              <a:t>http://green.venturebeat.com/2010/01/12/sdforum-the-best-future-power-mix-still-includes-fossil-fuels/</a:t>
            </a:r>
            <a:endParaRPr lang="en-US" b="1" dirty="0" smtClean="0"/>
          </a:p>
          <a:p>
            <a:r>
              <a:rPr lang="en-US" dirty="0" smtClean="0"/>
              <a:t>Visible Energy Inc.</a:t>
            </a:r>
          </a:p>
          <a:p>
            <a:pPr lvl="1"/>
            <a:r>
              <a:rPr lang="en-US" dirty="0" smtClean="0">
                <a:hlinkClick r:id="rId5"/>
              </a:rPr>
              <a:t>http://www.visiblenergy.com/products/homedevice/ufo.html</a:t>
            </a:r>
            <a:endParaRPr lang="en-US" dirty="0" smtClean="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5400" dirty="0" smtClean="0"/>
          </a:p>
          <a:p>
            <a:pPr>
              <a:buNone/>
            </a:pPr>
            <a:endParaRPr lang="en-US" sz="5400" dirty="0" smtClean="0"/>
          </a:p>
          <a:p>
            <a:pPr>
              <a:buNone/>
            </a:pPr>
            <a:r>
              <a:rPr lang="en-US" sz="5400" dirty="0" smtClean="0"/>
              <a:t>               Questions?</a:t>
            </a:r>
            <a:endParaRPr lang="en-US" sz="5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sz="5400" dirty="0" smtClean="0"/>
              <a:t>THAN YOU</a:t>
            </a:r>
            <a:endParaRPr lang="en-US"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0"/>
            <a:ext cx="8229600" cy="1143000"/>
          </a:xfrm>
        </p:spPr>
        <p:txBody>
          <a:bodyPr/>
          <a:lstStyle/>
          <a:p>
            <a:pPr eaLnBrk="1" hangingPunct="1"/>
            <a:r>
              <a:rPr lang="en-US" smtClean="0"/>
              <a:t>OVERVIEW</a:t>
            </a:r>
          </a:p>
        </p:txBody>
      </p:sp>
      <p:sp>
        <p:nvSpPr>
          <p:cNvPr id="3075" name="Content Placeholder 2"/>
          <p:cNvSpPr>
            <a:spLocks noGrp="1"/>
          </p:cNvSpPr>
          <p:nvPr>
            <p:ph idx="1"/>
          </p:nvPr>
        </p:nvSpPr>
        <p:spPr>
          <a:xfrm>
            <a:off x="381000" y="1066800"/>
            <a:ext cx="8229600" cy="4525963"/>
          </a:xfrm>
        </p:spPr>
        <p:txBody>
          <a:bodyPr>
            <a:normAutofit fontScale="85000" lnSpcReduction="20000"/>
          </a:bodyPr>
          <a:lstStyle/>
          <a:p>
            <a:pPr eaLnBrk="1" hangingPunct="1"/>
            <a:r>
              <a:rPr lang="en-US" dirty="0" smtClean="0"/>
              <a:t>Background</a:t>
            </a:r>
          </a:p>
          <a:p>
            <a:pPr eaLnBrk="1" hangingPunct="1"/>
            <a:r>
              <a:rPr lang="en-US" dirty="0" smtClean="0"/>
              <a:t>What is VISIBLE ENERGY UFO?</a:t>
            </a:r>
          </a:p>
          <a:p>
            <a:pPr lvl="1"/>
            <a:r>
              <a:rPr lang="en-US" dirty="0" smtClean="0"/>
              <a:t>Load Management</a:t>
            </a:r>
          </a:p>
          <a:p>
            <a:pPr lvl="1"/>
            <a:r>
              <a:rPr lang="en-US" dirty="0" smtClean="0"/>
              <a:t>Stand-by Energy mode</a:t>
            </a:r>
          </a:p>
          <a:p>
            <a:pPr eaLnBrk="1" hangingPunct="1"/>
            <a:r>
              <a:rPr lang="en-US" dirty="0" smtClean="0"/>
              <a:t>Components of VISIBLE ENERGY UFO</a:t>
            </a:r>
          </a:p>
          <a:p>
            <a:r>
              <a:rPr lang="en-US" dirty="0" smtClean="0"/>
              <a:t>Goals of VISIBLE ENERGY UFO</a:t>
            </a:r>
          </a:p>
          <a:p>
            <a:r>
              <a:rPr lang="en-US" dirty="0" smtClean="0"/>
              <a:t>How does it work?</a:t>
            </a:r>
          </a:p>
          <a:p>
            <a:pPr eaLnBrk="1" hangingPunct="1"/>
            <a:r>
              <a:rPr lang="en-US" dirty="0" smtClean="0"/>
              <a:t>Demo</a:t>
            </a:r>
          </a:p>
          <a:p>
            <a:pPr eaLnBrk="1" hangingPunct="1"/>
            <a:r>
              <a:rPr lang="en-US" dirty="0" smtClean="0"/>
              <a:t>Future Development</a:t>
            </a:r>
          </a:p>
          <a:p>
            <a:pPr eaLnBrk="1" hangingPunct="1"/>
            <a:r>
              <a:rPr lang="en-US" dirty="0" smtClean="0"/>
              <a:t>Video</a:t>
            </a:r>
          </a:p>
          <a:p>
            <a:pPr eaLnBrk="1" hangingPunct="1"/>
            <a:r>
              <a:rPr lang="en-US" dirty="0" smtClean="0"/>
              <a:t>Question </a:t>
            </a:r>
          </a:p>
          <a:p>
            <a:pPr eaLnBrk="1" hangingPunct="1"/>
            <a:r>
              <a:rPr lang="en-US" dirty="0" smtClean="0"/>
              <a:t>Resources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eaLnBrk="1" hangingPunct="1"/>
            <a:r>
              <a:rPr lang="en-US" smtClean="0"/>
              <a:t>Background</a:t>
            </a:r>
          </a:p>
        </p:txBody>
      </p:sp>
      <p:sp>
        <p:nvSpPr>
          <p:cNvPr id="4099" name="Content Placeholder 2"/>
          <p:cNvSpPr>
            <a:spLocks noGrp="1"/>
          </p:cNvSpPr>
          <p:nvPr>
            <p:ph idx="1"/>
          </p:nvPr>
        </p:nvSpPr>
        <p:spPr>
          <a:xfrm>
            <a:off x="0" y="1219200"/>
            <a:ext cx="9144000" cy="5638800"/>
          </a:xfrm>
        </p:spPr>
        <p:txBody>
          <a:bodyPr/>
          <a:lstStyle/>
          <a:p>
            <a:pPr>
              <a:buFontTx/>
              <a:buChar char="-"/>
            </a:pPr>
            <a:r>
              <a:rPr lang="en-US" smtClean="0"/>
              <a:t>The current lower grid is reaching its limitations. The world will need by 2050 the double of energy we are consuming now  and smart-grid technology will be needed to increase efficiency, reliability, and security, as well as to reduce the environmental impact of supplying the electrical power needs of modern society in an era of rising costs.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dirty="0" smtClean="0"/>
              <a:t>What is Visible Energy UFO?</a:t>
            </a:r>
            <a:endParaRPr lang="en-US" dirty="0"/>
          </a:p>
        </p:txBody>
      </p:sp>
      <p:sp>
        <p:nvSpPr>
          <p:cNvPr id="3" name="Content Placeholder 2"/>
          <p:cNvSpPr>
            <a:spLocks noGrp="1"/>
          </p:cNvSpPr>
          <p:nvPr>
            <p:ph idx="1"/>
          </p:nvPr>
        </p:nvSpPr>
        <p:spPr>
          <a:xfrm>
            <a:off x="0" y="1066800"/>
            <a:ext cx="8915400" cy="5791200"/>
          </a:xfrm>
        </p:spPr>
        <p:txBody>
          <a:bodyPr/>
          <a:lstStyle/>
          <a:p>
            <a:pPr>
              <a:buNone/>
            </a:pPr>
            <a:r>
              <a:rPr lang="en-US" dirty="0" smtClean="0"/>
              <a:t>    </a:t>
            </a:r>
            <a:r>
              <a:rPr lang="en-US" sz="2800" dirty="0" smtClean="0"/>
              <a:t>Smart home energy management system that allows consumers to take control of their energy consumption.</a:t>
            </a:r>
          </a:p>
          <a:p>
            <a:pPr lvl="1"/>
            <a:r>
              <a:rPr lang="en-US" dirty="0" smtClean="0"/>
              <a:t>By helping customers to use less energy during peak times, and encouraging them to participate  in demand-response programs , which are called </a:t>
            </a:r>
            <a:r>
              <a:rPr lang="en-US" dirty="0" smtClean="0">
                <a:solidFill>
                  <a:srgbClr val="92D050"/>
                </a:solidFill>
              </a:rPr>
              <a:t>Load Management</a:t>
            </a:r>
          </a:p>
          <a:p>
            <a:pPr lvl="1"/>
            <a:r>
              <a:rPr lang="en-US" dirty="0" smtClean="0"/>
              <a:t>By offering ways to remotely turn appliances on and off and stop them from draining power on </a:t>
            </a:r>
            <a:r>
              <a:rPr lang="en-US" dirty="0" smtClean="0">
                <a:solidFill>
                  <a:srgbClr val="92D050"/>
                </a:solidFill>
              </a:rPr>
              <a:t>standby mode</a:t>
            </a:r>
            <a:r>
              <a:rPr lang="en-US" dirty="0" smtClean="0"/>
              <a:t>  (consumption: from 7% - 40% of household electricity)</a:t>
            </a:r>
          </a:p>
          <a:p>
            <a:pPr lvl="3"/>
            <a:r>
              <a:rPr lang="en-US" dirty="0" smtClean="0"/>
              <a:t>Computers,                 - Game Consoles        - cell-phone chargers</a:t>
            </a:r>
          </a:p>
          <a:p>
            <a:pPr lvl="3"/>
            <a:r>
              <a:rPr lang="en-US" dirty="0" smtClean="0"/>
              <a:t>DVD/VCR players,   - DVRs                         - Microwaves</a:t>
            </a:r>
          </a:p>
          <a:p>
            <a:pPr lvl="3"/>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smtClean="0"/>
              <a:t>load management</a:t>
            </a:r>
            <a:endParaRPr lang="en-US" smtClean="0"/>
          </a:p>
        </p:txBody>
      </p:sp>
      <p:sp>
        <p:nvSpPr>
          <p:cNvPr id="14339" name="Content Placeholder 2"/>
          <p:cNvSpPr>
            <a:spLocks noGrp="1"/>
          </p:cNvSpPr>
          <p:nvPr>
            <p:ph idx="1"/>
          </p:nvPr>
        </p:nvSpPr>
        <p:spPr/>
        <p:txBody>
          <a:bodyPr>
            <a:normAutofit fontScale="92500" lnSpcReduction="10000"/>
          </a:bodyPr>
          <a:lstStyle/>
          <a:p>
            <a:pPr>
              <a:buFont typeface="Arial" charset="0"/>
              <a:buNone/>
            </a:pPr>
            <a:r>
              <a:rPr lang="en-US" b="1" dirty="0" smtClean="0"/>
              <a:t>What is it?</a:t>
            </a:r>
          </a:p>
          <a:p>
            <a:r>
              <a:rPr lang="en-US" sz="2000" dirty="0" smtClean="0"/>
              <a:t>Load management is a way of deferring some electricity use (load) from peak-demand periods to a time when there is less demand for electric energy. Electric water-heaters, central air-conditioners, electric heat pumps and dual-fuel furnaces are appliances whose load can be managed with very little, if any, customer inconvenience. Most customers won't even know when this load is being managed. </a:t>
            </a:r>
          </a:p>
          <a:p>
            <a:endParaRPr lang="en-US" sz="2000" dirty="0" smtClean="0"/>
          </a:p>
          <a:p>
            <a:r>
              <a:rPr lang="en-US" sz="2000" dirty="0" smtClean="0"/>
              <a:t>Average on Power interruption on central AC is every 30 minutes for 7.5 minutes</a:t>
            </a:r>
          </a:p>
          <a:p>
            <a:r>
              <a:rPr lang="en-US" sz="2000" dirty="0" smtClean="0"/>
              <a:t>Ratepayers get discounts for helping utilities prevent outages. (Progress Energy ≈ USD$ 12.00 </a:t>
            </a:r>
            <a:r>
              <a:rPr lang="en-US" sz="2000" smtClean="0"/>
              <a:t>per </a:t>
            </a:r>
            <a:r>
              <a:rPr lang="en-US" sz="2000" smtClean="0"/>
              <a:t>house: </a:t>
            </a:r>
            <a:r>
              <a:rPr lang="en-US" sz="2000" dirty="0" smtClean="0"/>
              <a:t>AC, Pump, Water heater)</a:t>
            </a:r>
          </a:p>
          <a:p>
            <a:r>
              <a:rPr lang="en-US" sz="2000" dirty="0" smtClean="0"/>
              <a:t>It will reduce peak demand and save money every month.</a:t>
            </a:r>
          </a:p>
          <a:p>
            <a:r>
              <a:rPr lang="en-US" sz="2000" dirty="0" smtClean="0"/>
              <a:t>The demand for electricity varies every hour of the day and every day of the year.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Standby mode energy losses</a:t>
            </a:r>
            <a:endParaRPr lang="en-US" dirty="0"/>
          </a:p>
        </p:txBody>
      </p:sp>
      <p:pic>
        <p:nvPicPr>
          <p:cNvPr id="8" name="Picture 7" descr="http://post.cloudfront.goodinc.com/wp-content/uploads/2008/10/008_vampire_energy.jpg"/>
          <p:cNvPicPr/>
          <p:nvPr/>
        </p:nvPicPr>
        <p:blipFill>
          <a:blip r:embed="rId2" cstate="print"/>
          <a:srcRect/>
          <a:stretch>
            <a:fillRect/>
          </a:stretch>
        </p:blipFill>
        <p:spPr bwMode="auto">
          <a:xfrm>
            <a:off x="228600" y="1066800"/>
            <a:ext cx="8686799"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228600"/>
            <a:ext cx="8686800" cy="1143000"/>
          </a:xfrm>
        </p:spPr>
        <p:txBody>
          <a:bodyPr>
            <a:normAutofit fontScale="90000"/>
          </a:bodyPr>
          <a:lstStyle/>
          <a:p>
            <a:pPr algn="l"/>
            <a:r>
              <a:rPr lang="en-US" sz="4000" dirty="0" smtClean="0"/>
              <a:t>Components and Technical Specifications</a:t>
            </a:r>
          </a:p>
        </p:txBody>
      </p:sp>
      <p:sp>
        <p:nvSpPr>
          <p:cNvPr id="6147" name="Content Placeholder 2"/>
          <p:cNvSpPr>
            <a:spLocks noGrp="1"/>
          </p:cNvSpPr>
          <p:nvPr>
            <p:ph idx="1"/>
          </p:nvPr>
        </p:nvSpPr>
        <p:spPr>
          <a:xfrm>
            <a:off x="457200" y="1600200"/>
            <a:ext cx="8229600" cy="4800600"/>
          </a:xfrm>
        </p:spPr>
        <p:txBody>
          <a:bodyPr>
            <a:normAutofit fontScale="62500" lnSpcReduction="20000"/>
          </a:bodyPr>
          <a:lstStyle/>
          <a:p>
            <a:pPr>
              <a:buNone/>
            </a:pPr>
            <a:r>
              <a:rPr lang="en-US" sz="2800" dirty="0" err="1" smtClean="0"/>
              <a:t>iPhone</a:t>
            </a:r>
            <a:r>
              <a:rPr lang="en-US" sz="2800" dirty="0" smtClean="0"/>
              <a:t> or iPod          Gateway             Smart </a:t>
            </a:r>
            <a:r>
              <a:rPr lang="en-US" sz="2800" dirty="0" err="1" smtClean="0"/>
              <a:t>Powerstrips</a:t>
            </a: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dirty="0" smtClean="0"/>
          </a:p>
          <a:p>
            <a:pPr>
              <a:buNone/>
            </a:pPr>
            <a:endParaRPr lang="en-US" dirty="0" smtClean="0"/>
          </a:p>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6148" name="Picture 5" descr="VE5 by marcoeg."/>
          <p:cNvPicPr>
            <a:picLocks noChangeAspect="1" noChangeArrowheads="1"/>
          </p:cNvPicPr>
          <p:nvPr/>
        </p:nvPicPr>
        <p:blipFill>
          <a:blip r:embed="rId2" cstate="print"/>
          <a:srcRect/>
          <a:stretch>
            <a:fillRect/>
          </a:stretch>
        </p:blipFill>
        <p:spPr bwMode="auto">
          <a:xfrm>
            <a:off x="6019800" y="2438400"/>
            <a:ext cx="2425700" cy="1819275"/>
          </a:xfrm>
          <a:prstGeom prst="rect">
            <a:avLst/>
          </a:prstGeom>
          <a:noFill/>
          <a:ln w="9525">
            <a:noFill/>
            <a:miter lim="800000"/>
            <a:headEnd/>
            <a:tailEnd/>
          </a:ln>
        </p:spPr>
      </p:pic>
      <p:pic>
        <p:nvPicPr>
          <p:cNvPr id="6149" name="Picture 13" descr="Energy Management System"/>
          <p:cNvPicPr>
            <a:picLocks noChangeAspect="1" noChangeArrowheads="1"/>
          </p:cNvPicPr>
          <p:nvPr/>
        </p:nvPicPr>
        <p:blipFill>
          <a:blip r:embed="rId3" cstate="print"/>
          <a:srcRect/>
          <a:stretch>
            <a:fillRect/>
          </a:stretch>
        </p:blipFill>
        <p:spPr bwMode="auto">
          <a:xfrm>
            <a:off x="3124200" y="2438400"/>
            <a:ext cx="2286000" cy="1828800"/>
          </a:xfrm>
          <a:prstGeom prst="rect">
            <a:avLst/>
          </a:prstGeom>
          <a:noFill/>
          <a:ln w="9525">
            <a:noFill/>
            <a:miter lim="800000"/>
            <a:headEnd/>
            <a:tailEnd/>
          </a:ln>
        </p:spPr>
      </p:pic>
      <p:pic>
        <p:nvPicPr>
          <p:cNvPr id="6150" name="Picture 9" descr="http://cache-01.gawkerassets.com/assets/images/gallery/4/2009/04/medium_3426815712_65cd1b9dcc_o.png"/>
          <p:cNvPicPr>
            <a:picLocks noChangeAspect="1" noChangeArrowheads="1"/>
          </p:cNvPicPr>
          <p:nvPr/>
        </p:nvPicPr>
        <p:blipFill>
          <a:blip r:embed="rId4" cstate="print"/>
          <a:srcRect/>
          <a:stretch>
            <a:fillRect/>
          </a:stretch>
        </p:blipFill>
        <p:spPr bwMode="auto">
          <a:xfrm>
            <a:off x="838200" y="2362200"/>
            <a:ext cx="1752600" cy="1981200"/>
          </a:xfrm>
          <a:prstGeom prst="rect">
            <a:avLst/>
          </a:prstGeom>
          <a:noFill/>
          <a:ln w="9525">
            <a:noFill/>
            <a:miter lim="800000"/>
            <a:headEnd/>
            <a:tailEnd/>
          </a:ln>
        </p:spPr>
      </p:pic>
      <p:sp>
        <p:nvSpPr>
          <p:cNvPr id="8" name="Text Box 30"/>
          <p:cNvSpPr txBox="1">
            <a:spLocks noChangeArrowheads="1"/>
          </p:cNvSpPr>
          <p:nvPr/>
        </p:nvSpPr>
        <p:spPr bwMode="auto">
          <a:xfrm>
            <a:off x="990600" y="4572000"/>
            <a:ext cx="1769716" cy="459100"/>
          </a:xfrm>
          <a:prstGeom prst="rect">
            <a:avLst/>
          </a:prstGeom>
          <a:noFill/>
          <a:ln w="12699">
            <a:noFill/>
            <a:miter lim="800000"/>
            <a:headEnd/>
            <a:tailEnd/>
          </a:ln>
        </p:spPr>
        <p:txBody>
          <a:bodyPr wrap="none" lIns="90488" tIns="44450" rIns="90488" bIns="44450">
            <a:spAutoFit/>
          </a:bodyPr>
          <a:lstStyle/>
          <a:p>
            <a:r>
              <a:rPr lang="en-US" sz="1200" dirty="0" smtClean="0">
                <a:sym typeface="Wingdings" pitchFamily="2" charset="2"/>
              </a:rPr>
              <a:t>Application : 0.5 Mb</a:t>
            </a:r>
          </a:p>
          <a:p>
            <a:r>
              <a:rPr lang="en-US" sz="1200" dirty="0" err="1" smtClean="0">
                <a:sym typeface="Wingdings" pitchFamily="2" charset="2"/>
              </a:rPr>
              <a:t>iPhone</a:t>
            </a:r>
            <a:r>
              <a:rPr lang="en-US" sz="1200" dirty="0" smtClean="0">
                <a:sym typeface="Wingdings" pitchFamily="2" charset="2"/>
              </a:rPr>
              <a:t> OS 2.2 or later</a:t>
            </a:r>
            <a:endParaRPr lang="en-US" sz="1200" dirty="0"/>
          </a:p>
        </p:txBody>
      </p:sp>
      <p:sp>
        <p:nvSpPr>
          <p:cNvPr id="11" name="Text Box 30"/>
          <p:cNvSpPr txBox="1">
            <a:spLocks noChangeArrowheads="1"/>
          </p:cNvSpPr>
          <p:nvPr/>
        </p:nvSpPr>
        <p:spPr bwMode="auto">
          <a:xfrm>
            <a:off x="6248401" y="4419600"/>
            <a:ext cx="2743199" cy="1382430"/>
          </a:xfrm>
          <a:prstGeom prst="rect">
            <a:avLst/>
          </a:prstGeom>
          <a:noFill/>
          <a:ln w="12699">
            <a:noFill/>
            <a:miter lim="800000"/>
            <a:headEnd/>
            <a:tailEnd/>
          </a:ln>
        </p:spPr>
        <p:txBody>
          <a:bodyPr wrap="square" lIns="90488" tIns="44450" rIns="90488" bIns="44450">
            <a:spAutoFit/>
          </a:bodyPr>
          <a:lstStyle/>
          <a:p>
            <a:r>
              <a:rPr lang="en-US" sz="1200" dirty="0" smtClean="0"/>
              <a:t>American: </a:t>
            </a:r>
          </a:p>
          <a:p>
            <a:r>
              <a:rPr lang="en-US" sz="1200" dirty="0" smtClean="0"/>
              <a:t>    4 Outlets : 110-120 volts each</a:t>
            </a:r>
          </a:p>
          <a:p>
            <a:r>
              <a:rPr lang="en-US" sz="1200" dirty="0" smtClean="0"/>
              <a:t>    Frequency : 60 Hz</a:t>
            </a:r>
          </a:p>
          <a:p>
            <a:r>
              <a:rPr lang="en-US" sz="1200" dirty="0" smtClean="0"/>
              <a:t>EU:</a:t>
            </a:r>
          </a:p>
          <a:p>
            <a:r>
              <a:rPr lang="en-US" sz="1200" dirty="0"/>
              <a:t> </a:t>
            </a:r>
            <a:r>
              <a:rPr lang="en-US" sz="1200" dirty="0" smtClean="0"/>
              <a:t>   4 Outlets : 250 volts each</a:t>
            </a:r>
          </a:p>
          <a:p>
            <a:r>
              <a:rPr lang="en-US" sz="1200" dirty="0"/>
              <a:t> </a:t>
            </a:r>
            <a:r>
              <a:rPr lang="en-US" sz="1200" dirty="0" smtClean="0"/>
              <a:t>    Frequency : 50 Hz</a:t>
            </a:r>
          </a:p>
          <a:p>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algn="l" eaLnBrk="1" hangingPunct="1"/>
            <a:r>
              <a:rPr lang="en-US" dirty="0" smtClean="0"/>
              <a:t>Goals of Visible Energy UFO</a:t>
            </a:r>
          </a:p>
        </p:txBody>
      </p:sp>
      <p:sp>
        <p:nvSpPr>
          <p:cNvPr id="10243" name="Content Placeholder 2"/>
          <p:cNvSpPr>
            <a:spLocks noGrp="1"/>
          </p:cNvSpPr>
          <p:nvPr>
            <p:ph idx="1"/>
          </p:nvPr>
        </p:nvSpPr>
        <p:spPr>
          <a:xfrm>
            <a:off x="457200" y="1066800"/>
            <a:ext cx="8686800" cy="5791200"/>
          </a:xfrm>
        </p:spPr>
        <p:txBody>
          <a:bodyPr/>
          <a:lstStyle/>
          <a:p>
            <a:pPr eaLnBrk="1" hangingPunct="1"/>
            <a:r>
              <a:rPr lang="en-US" dirty="0" smtClean="0"/>
              <a:t>To monitor and show homes energy consumption in real time or in the last day(s), week(s) or up to 2 months.</a:t>
            </a:r>
          </a:p>
          <a:p>
            <a:pPr lvl="2" eaLnBrk="1" hangingPunct="1"/>
            <a:r>
              <a:rPr lang="en-US" sz="3200" dirty="0" smtClean="0"/>
              <a:t>kW </a:t>
            </a:r>
          </a:p>
          <a:p>
            <a:pPr lvl="2" eaLnBrk="1" hangingPunct="1"/>
            <a:endParaRPr lang="en-US" sz="3200" dirty="0" smtClean="0"/>
          </a:p>
          <a:p>
            <a:pPr lvl="2" eaLnBrk="1" hangingPunct="1"/>
            <a:r>
              <a:rPr lang="en-US" sz="3200" dirty="0" smtClean="0"/>
              <a:t>USD $</a:t>
            </a:r>
          </a:p>
          <a:p>
            <a:pPr eaLnBrk="1" hangingPunct="1"/>
            <a:endParaRPr lang="en-US" dirty="0" smtClean="0"/>
          </a:p>
          <a:p>
            <a:pPr eaLnBrk="1" hangingPunct="1"/>
            <a:r>
              <a:rPr lang="en-US" dirty="0" smtClean="0"/>
              <a:t>To control and schedule ON/OFF</a:t>
            </a:r>
          </a:p>
          <a:p>
            <a:pPr eaLnBrk="1" hangingPunct="1">
              <a:buFont typeface="Arial" charset="0"/>
              <a:buNone/>
            </a:pPr>
            <a:r>
              <a:rPr lang="en-US" dirty="0" smtClean="0"/>
              <a:t>    of connected appliances remotely</a:t>
            </a:r>
          </a:p>
          <a:p>
            <a:pPr eaLnBrk="1" hangingPunct="1">
              <a:buNone/>
            </a:pPr>
            <a:r>
              <a:rPr lang="en-US" dirty="0" smtClean="0"/>
              <a:t>    to smart </a:t>
            </a:r>
            <a:r>
              <a:rPr lang="en-US" dirty="0" err="1" smtClean="0"/>
              <a:t>powerstrips</a:t>
            </a:r>
            <a:r>
              <a:rPr lang="en-US" dirty="0" smtClean="0"/>
              <a:t>.</a:t>
            </a:r>
          </a:p>
        </p:txBody>
      </p:sp>
      <p:pic>
        <p:nvPicPr>
          <p:cNvPr id="10244" name="Picture 5" descr="http://cache-01.gawkerassets.com/assets/images/gallery/4/2009/04/medium_3426815600_0e85346883_o.png"/>
          <p:cNvPicPr>
            <a:picLocks noChangeAspect="1" noChangeArrowheads="1"/>
          </p:cNvPicPr>
          <p:nvPr/>
        </p:nvPicPr>
        <p:blipFill>
          <a:blip r:embed="rId2" cstate="print"/>
          <a:srcRect/>
          <a:stretch>
            <a:fillRect/>
          </a:stretch>
        </p:blipFill>
        <p:spPr bwMode="auto">
          <a:xfrm>
            <a:off x="4648200" y="2133600"/>
            <a:ext cx="1165225" cy="1981200"/>
          </a:xfrm>
          <a:prstGeom prst="rect">
            <a:avLst/>
          </a:prstGeom>
          <a:noFill/>
          <a:ln w="9525">
            <a:noFill/>
            <a:miter lim="800000"/>
            <a:headEnd/>
            <a:tailEnd/>
          </a:ln>
        </p:spPr>
      </p:pic>
      <p:pic>
        <p:nvPicPr>
          <p:cNvPr id="10245" name="Picture 7" descr="http://cache-01.gawkerassets.com/assets/images/gallery/4/2009/04/medium_3426815864_a6eae57e9c_o.png"/>
          <p:cNvPicPr>
            <a:picLocks noChangeAspect="1" noChangeArrowheads="1"/>
          </p:cNvPicPr>
          <p:nvPr/>
        </p:nvPicPr>
        <p:blipFill>
          <a:blip r:embed="rId3" cstate="print"/>
          <a:srcRect/>
          <a:stretch>
            <a:fillRect/>
          </a:stretch>
        </p:blipFill>
        <p:spPr bwMode="auto">
          <a:xfrm>
            <a:off x="6019800" y="2133600"/>
            <a:ext cx="1219200" cy="1981200"/>
          </a:xfrm>
          <a:prstGeom prst="rect">
            <a:avLst/>
          </a:prstGeom>
          <a:noFill/>
          <a:ln w="9525">
            <a:noFill/>
            <a:miter lim="800000"/>
            <a:headEnd/>
            <a:tailEnd/>
          </a:ln>
        </p:spPr>
      </p:pic>
      <p:pic>
        <p:nvPicPr>
          <p:cNvPr id="10246" name="Picture 9" descr="http://cache-01.gawkerassets.com/assets/images/gallery/4/2009/04/medium_3426815712_65cd1b9dcc_o.png"/>
          <p:cNvPicPr>
            <a:picLocks noChangeAspect="1" noChangeArrowheads="1"/>
          </p:cNvPicPr>
          <p:nvPr/>
        </p:nvPicPr>
        <p:blipFill>
          <a:blip r:embed="rId4" cstate="print"/>
          <a:srcRect/>
          <a:stretch>
            <a:fillRect/>
          </a:stretch>
        </p:blipFill>
        <p:spPr bwMode="auto">
          <a:xfrm>
            <a:off x="3200400" y="2133600"/>
            <a:ext cx="1219200" cy="1981200"/>
          </a:xfrm>
          <a:prstGeom prst="rect">
            <a:avLst/>
          </a:prstGeom>
          <a:noFill/>
          <a:ln w="9525">
            <a:noFill/>
            <a:miter lim="800000"/>
            <a:headEnd/>
            <a:tailEnd/>
          </a:ln>
        </p:spPr>
      </p:pic>
      <p:pic>
        <p:nvPicPr>
          <p:cNvPr id="10247" name="Picture 11" descr="http://cache-01.gawkerassets.com/assets/images/gallery/4/2009/04/medium_3426815918_01014aa7a8_o.png"/>
          <p:cNvPicPr>
            <a:picLocks noChangeAspect="1" noChangeArrowheads="1"/>
          </p:cNvPicPr>
          <p:nvPr/>
        </p:nvPicPr>
        <p:blipFill>
          <a:blip r:embed="rId5" cstate="print"/>
          <a:srcRect/>
          <a:stretch>
            <a:fillRect/>
          </a:stretch>
        </p:blipFill>
        <p:spPr bwMode="auto">
          <a:xfrm>
            <a:off x="6781800" y="4419600"/>
            <a:ext cx="1295400"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371600" y="152400"/>
            <a:ext cx="6400800" cy="533400"/>
          </a:xfrm>
        </p:spPr>
        <p:txBody>
          <a:bodyPr/>
          <a:lstStyle/>
          <a:p>
            <a:pPr algn="ctr">
              <a:buFont typeface="Arial" charset="0"/>
              <a:buNone/>
            </a:pPr>
            <a:r>
              <a:rPr lang="en-US" b="1" dirty="0" smtClean="0">
                <a:solidFill>
                  <a:schemeClr val="accent1"/>
                </a:solidFill>
                <a:effectLst>
                  <a:outerShdw blurRad="38100" dist="38100" dir="2700000" algn="tl">
                    <a:srgbClr val="000000">
                      <a:alpha val="43137"/>
                    </a:srgbClr>
                  </a:outerShdw>
                </a:effectLst>
                <a:latin typeface="+mj-lt"/>
              </a:rPr>
              <a:t>HOW DOES IT WORK?</a:t>
            </a:r>
          </a:p>
        </p:txBody>
      </p:sp>
      <p:sp>
        <p:nvSpPr>
          <p:cNvPr id="8195" name="AutoShape 6" descr="XL19i"/>
          <p:cNvSpPr>
            <a:spLocks noChangeAspect="1" noChangeArrowheads="1"/>
          </p:cNvSpPr>
          <p:nvPr/>
        </p:nvSpPr>
        <p:spPr bwMode="auto">
          <a:xfrm>
            <a:off x="3943350" y="4137025"/>
            <a:ext cx="1428750" cy="2095500"/>
          </a:xfrm>
          <a:prstGeom prst="rect">
            <a:avLst/>
          </a:prstGeom>
          <a:noFill/>
          <a:ln w="9525">
            <a:noFill/>
            <a:miter lim="800000"/>
            <a:headEnd/>
            <a:tailEnd/>
          </a:ln>
        </p:spPr>
        <p:txBody>
          <a:bodyPr/>
          <a:lstStyle/>
          <a:p>
            <a:endParaRPr lang="en-US"/>
          </a:p>
        </p:txBody>
      </p:sp>
      <p:sp>
        <p:nvSpPr>
          <p:cNvPr id="8196" name="AutoShape 7" descr="XL19i"/>
          <p:cNvSpPr>
            <a:spLocks noChangeAspect="1" noChangeArrowheads="1"/>
          </p:cNvSpPr>
          <p:nvPr/>
        </p:nvSpPr>
        <p:spPr bwMode="auto">
          <a:xfrm>
            <a:off x="3943350" y="4137025"/>
            <a:ext cx="1428750" cy="2095500"/>
          </a:xfrm>
          <a:prstGeom prst="rect">
            <a:avLst/>
          </a:prstGeom>
          <a:noFill/>
          <a:ln w="9525">
            <a:noFill/>
            <a:miter lim="800000"/>
            <a:headEnd/>
            <a:tailEnd/>
          </a:ln>
        </p:spPr>
        <p:txBody>
          <a:bodyPr/>
          <a:lstStyle/>
          <a:p>
            <a:endParaRPr lang="en-US"/>
          </a:p>
        </p:txBody>
      </p:sp>
      <p:sp>
        <p:nvSpPr>
          <p:cNvPr id="8197" name="AutoShape 8" descr="XL19i"/>
          <p:cNvSpPr>
            <a:spLocks noChangeAspect="1" noChangeArrowheads="1"/>
          </p:cNvSpPr>
          <p:nvPr/>
        </p:nvSpPr>
        <p:spPr bwMode="auto">
          <a:xfrm>
            <a:off x="3943350" y="4137025"/>
            <a:ext cx="1428750" cy="2095500"/>
          </a:xfrm>
          <a:prstGeom prst="rect">
            <a:avLst/>
          </a:prstGeom>
          <a:noFill/>
          <a:ln w="9525">
            <a:noFill/>
            <a:miter lim="800000"/>
            <a:headEnd/>
            <a:tailEnd/>
          </a:ln>
        </p:spPr>
        <p:txBody>
          <a:bodyPr/>
          <a:lstStyle/>
          <a:p>
            <a:endParaRPr lang="en-US"/>
          </a:p>
        </p:txBody>
      </p:sp>
      <p:pic>
        <p:nvPicPr>
          <p:cNvPr id="8198" name="Picture 9" descr="xl19i"/>
          <p:cNvPicPr>
            <a:picLocks noChangeAspect="1" noChangeArrowheads="1"/>
          </p:cNvPicPr>
          <p:nvPr/>
        </p:nvPicPr>
        <p:blipFill>
          <a:blip r:embed="rId2" cstate="print"/>
          <a:srcRect/>
          <a:stretch>
            <a:fillRect/>
          </a:stretch>
        </p:blipFill>
        <p:spPr bwMode="auto">
          <a:xfrm>
            <a:off x="7467600" y="5410200"/>
            <a:ext cx="414338" cy="609600"/>
          </a:xfrm>
          <a:prstGeom prst="rect">
            <a:avLst/>
          </a:prstGeom>
          <a:noFill/>
          <a:ln w="9525">
            <a:noFill/>
            <a:miter lim="800000"/>
            <a:headEnd/>
            <a:tailEnd/>
          </a:ln>
        </p:spPr>
      </p:pic>
      <p:sp>
        <p:nvSpPr>
          <p:cNvPr id="8199" name="Rectangle 10"/>
          <p:cNvSpPr>
            <a:spLocks noChangeArrowheads="1"/>
          </p:cNvSpPr>
          <p:nvPr/>
        </p:nvSpPr>
        <p:spPr bwMode="auto">
          <a:xfrm>
            <a:off x="4267200" y="3505200"/>
            <a:ext cx="4567238" cy="2809875"/>
          </a:xfrm>
          <a:prstGeom prst="rect">
            <a:avLst/>
          </a:prstGeom>
          <a:noFill/>
          <a:ln w="38100">
            <a:solidFill>
              <a:schemeClr val="tx1"/>
            </a:solidFill>
            <a:miter lim="800000"/>
            <a:headEnd/>
            <a:tailEnd/>
          </a:ln>
        </p:spPr>
        <p:txBody>
          <a:bodyPr wrap="none" anchor="ctr"/>
          <a:lstStyle/>
          <a:p>
            <a:endParaRPr lang="en-US"/>
          </a:p>
        </p:txBody>
      </p:sp>
      <p:sp>
        <p:nvSpPr>
          <p:cNvPr id="8200" name="AutoShape 11"/>
          <p:cNvSpPr>
            <a:spLocks noChangeArrowheads="1"/>
          </p:cNvSpPr>
          <p:nvPr/>
        </p:nvSpPr>
        <p:spPr bwMode="auto">
          <a:xfrm>
            <a:off x="4267200" y="2971800"/>
            <a:ext cx="4567238" cy="538163"/>
          </a:xfrm>
          <a:prstGeom prst="triangle">
            <a:avLst>
              <a:gd name="adj" fmla="val 50000"/>
            </a:avLst>
          </a:prstGeom>
          <a:noFill/>
          <a:ln w="38100">
            <a:solidFill>
              <a:schemeClr val="tx1"/>
            </a:solidFill>
            <a:miter lim="800000"/>
            <a:headEnd/>
            <a:tailEnd/>
          </a:ln>
        </p:spPr>
        <p:txBody>
          <a:bodyPr wrap="none" anchor="ctr"/>
          <a:lstStyle/>
          <a:p>
            <a:endParaRPr lang="en-US"/>
          </a:p>
        </p:txBody>
      </p:sp>
      <p:sp>
        <p:nvSpPr>
          <p:cNvPr id="8201" name="Line 12"/>
          <p:cNvSpPr>
            <a:spLocks noChangeShapeType="1"/>
          </p:cNvSpPr>
          <p:nvPr/>
        </p:nvSpPr>
        <p:spPr bwMode="auto">
          <a:xfrm>
            <a:off x="4267200" y="5257800"/>
            <a:ext cx="4567238" cy="1588"/>
          </a:xfrm>
          <a:prstGeom prst="line">
            <a:avLst/>
          </a:prstGeom>
          <a:noFill/>
          <a:ln w="38100">
            <a:solidFill>
              <a:schemeClr val="tx1"/>
            </a:solidFill>
            <a:round/>
            <a:headEnd/>
            <a:tailEnd/>
          </a:ln>
        </p:spPr>
        <p:txBody>
          <a:bodyPr/>
          <a:lstStyle/>
          <a:p>
            <a:endParaRPr lang="en-US"/>
          </a:p>
        </p:txBody>
      </p:sp>
      <p:sp>
        <p:nvSpPr>
          <p:cNvPr id="8202" name="Line 13"/>
          <p:cNvSpPr>
            <a:spLocks noChangeShapeType="1"/>
          </p:cNvSpPr>
          <p:nvPr/>
        </p:nvSpPr>
        <p:spPr bwMode="auto">
          <a:xfrm>
            <a:off x="4267200" y="3962400"/>
            <a:ext cx="4567238" cy="1588"/>
          </a:xfrm>
          <a:prstGeom prst="line">
            <a:avLst/>
          </a:prstGeom>
          <a:noFill/>
          <a:ln w="38100">
            <a:solidFill>
              <a:schemeClr val="tx1"/>
            </a:solidFill>
            <a:round/>
            <a:headEnd/>
            <a:tailEnd/>
          </a:ln>
        </p:spPr>
        <p:txBody>
          <a:bodyPr/>
          <a:lstStyle/>
          <a:p>
            <a:endParaRPr lang="en-US"/>
          </a:p>
        </p:txBody>
      </p:sp>
      <p:pic>
        <p:nvPicPr>
          <p:cNvPr id="8203" name="Picture 14" descr="product_ah_large"/>
          <p:cNvPicPr>
            <a:picLocks noChangeAspect="1" noChangeArrowheads="1"/>
          </p:cNvPicPr>
          <p:nvPr/>
        </p:nvPicPr>
        <p:blipFill>
          <a:blip r:embed="rId3" cstate="print"/>
          <a:srcRect/>
          <a:stretch>
            <a:fillRect/>
          </a:stretch>
        </p:blipFill>
        <p:spPr bwMode="auto">
          <a:xfrm>
            <a:off x="4419600" y="5715000"/>
            <a:ext cx="296863" cy="549275"/>
          </a:xfrm>
          <a:prstGeom prst="rect">
            <a:avLst/>
          </a:prstGeom>
          <a:noFill/>
          <a:ln w="9525">
            <a:noFill/>
            <a:miter lim="800000"/>
            <a:headEnd/>
            <a:tailEnd/>
          </a:ln>
        </p:spPr>
      </p:pic>
      <p:sp>
        <p:nvSpPr>
          <p:cNvPr id="8204" name="Text Box 15"/>
          <p:cNvSpPr txBox="1">
            <a:spLocks noChangeArrowheads="1"/>
          </p:cNvSpPr>
          <p:nvPr/>
        </p:nvSpPr>
        <p:spPr bwMode="auto">
          <a:xfrm>
            <a:off x="6096000" y="6096000"/>
            <a:ext cx="830263" cy="214313"/>
          </a:xfrm>
          <a:prstGeom prst="rect">
            <a:avLst/>
          </a:prstGeom>
          <a:noFill/>
          <a:ln w="9525">
            <a:noFill/>
            <a:miter lim="800000"/>
            <a:headEnd/>
            <a:tailEnd/>
          </a:ln>
        </p:spPr>
        <p:txBody>
          <a:bodyPr>
            <a:spAutoFit/>
          </a:bodyPr>
          <a:lstStyle/>
          <a:p>
            <a:r>
              <a:rPr lang="en-US" sz="800"/>
              <a:t>Water Heater</a:t>
            </a:r>
          </a:p>
        </p:txBody>
      </p:sp>
      <p:sp>
        <p:nvSpPr>
          <p:cNvPr id="8205" name="Text Box 30"/>
          <p:cNvSpPr txBox="1">
            <a:spLocks noChangeArrowheads="1"/>
          </p:cNvSpPr>
          <p:nvPr/>
        </p:nvSpPr>
        <p:spPr bwMode="auto">
          <a:xfrm>
            <a:off x="4267200" y="3505200"/>
            <a:ext cx="2162175" cy="274638"/>
          </a:xfrm>
          <a:prstGeom prst="rect">
            <a:avLst/>
          </a:prstGeom>
          <a:noFill/>
          <a:ln w="12699">
            <a:noFill/>
            <a:miter lim="800000"/>
            <a:headEnd/>
            <a:tailEnd/>
          </a:ln>
        </p:spPr>
        <p:txBody>
          <a:bodyPr wrap="none" lIns="90488" tIns="44450" rIns="90488" bIns="44450">
            <a:spAutoFit/>
          </a:bodyPr>
          <a:lstStyle/>
          <a:p>
            <a:r>
              <a:rPr lang="en-US" sz="1200">
                <a:sym typeface="Wingdings" pitchFamily="2" charset="2"/>
              </a:rPr>
              <a:t>Energy Management System</a:t>
            </a:r>
            <a:endParaRPr lang="en-US" sz="1200"/>
          </a:p>
        </p:txBody>
      </p:sp>
      <p:sp>
        <p:nvSpPr>
          <p:cNvPr id="8206" name="Text Box 44"/>
          <p:cNvSpPr txBox="1">
            <a:spLocks noChangeArrowheads="1"/>
          </p:cNvSpPr>
          <p:nvPr/>
        </p:nvSpPr>
        <p:spPr bwMode="auto">
          <a:xfrm>
            <a:off x="4267200" y="5334000"/>
            <a:ext cx="685800" cy="336550"/>
          </a:xfrm>
          <a:prstGeom prst="rect">
            <a:avLst/>
          </a:prstGeom>
          <a:noFill/>
          <a:ln w="9525">
            <a:noFill/>
            <a:miter lim="800000"/>
            <a:headEnd/>
            <a:tailEnd/>
          </a:ln>
        </p:spPr>
        <p:txBody>
          <a:bodyPr>
            <a:spAutoFit/>
          </a:bodyPr>
          <a:lstStyle/>
          <a:p>
            <a:r>
              <a:rPr lang="en-US" sz="800"/>
              <a:t>Warm Air Furnace</a:t>
            </a:r>
          </a:p>
        </p:txBody>
      </p:sp>
      <p:sp>
        <p:nvSpPr>
          <p:cNvPr id="8207" name="Text Box 45"/>
          <p:cNvSpPr txBox="1">
            <a:spLocks noChangeArrowheads="1"/>
          </p:cNvSpPr>
          <p:nvPr/>
        </p:nvSpPr>
        <p:spPr bwMode="auto">
          <a:xfrm>
            <a:off x="5181600" y="6096000"/>
            <a:ext cx="852488" cy="242888"/>
          </a:xfrm>
          <a:prstGeom prst="rect">
            <a:avLst/>
          </a:prstGeom>
          <a:noFill/>
          <a:ln w="12699">
            <a:noFill/>
            <a:miter lim="800000"/>
            <a:headEnd/>
            <a:tailEnd/>
          </a:ln>
        </p:spPr>
        <p:txBody>
          <a:bodyPr lIns="90488" tIns="44450" rIns="90488" bIns="44450">
            <a:spAutoFit/>
          </a:bodyPr>
          <a:lstStyle/>
          <a:p>
            <a:r>
              <a:rPr lang="en-US" sz="1000"/>
              <a:t>Appliances</a:t>
            </a:r>
          </a:p>
        </p:txBody>
      </p:sp>
      <p:pic>
        <p:nvPicPr>
          <p:cNvPr id="8208" name="Picture 46"/>
          <p:cNvPicPr>
            <a:picLocks noChangeAspect="1" noChangeArrowheads="1"/>
          </p:cNvPicPr>
          <p:nvPr/>
        </p:nvPicPr>
        <p:blipFill>
          <a:blip r:embed="rId4" cstate="print"/>
          <a:srcRect/>
          <a:stretch>
            <a:fillRect/>
          </a:stretch>
        </p:blipFill>
        <p:spPr bwMode="auto">
          <a:xfrm>
            <a:off x="5181600" y="5638800"/>
            <a:ext cx="250825" cy="457200"/>
          </a:xfrm>
          <a:prstGeom prst="rect">
            <a:avLst/>
          </a:prstGeom>
          <a:noFill/>
          <a:ln w="12699">
            <a:noFill/>
            <a:miter lim="800000"/>
            <a:headEnd/>
            <a:tailEnd/>
          </a:ln>
        </p:spPr>
      </p:pic>
      <p:pic>
        <p:nvPicPr>
          <p:cNvPr id="8209" name="Picture 47" descr="cat-hero-dryers"/>
          <p:cNvPicPr>
            <a:picLocks noChangeAspect="1" noChangeArrowheads="1"/>
          </p:cNvPicPr>
          <p:nvPr/>
        </p:nvPicPr>
        <p:blipFill>
          <a:blip r:embed="rId5" cstate="print"/>
          <a:srcRect/>
          <a:stretch>
            <a:fillRect/>
          </a:stretch>
        </p:blipFill>
        <p:spPr bwMode="auto">
          <a:xfrm>
            <a:off x="5486400" y="5638800"/>
            <a:ext cx="390525" cy="519113"/>
          </a:xfrm>
          <a:prstGeom prst="rect">
            <a:avLst/>
          </a:prstGeom>
          <a:noFill/>
          <a:ln w="9525">
            <a:noFill/>
            <a:miter lim="800000"/>
            <a:headEnd/>
            <a:tailEnd/>
          </a:ln>
        </p:spPr>
      </p:pic>
      <p:sp>
        <p:nvSpPr>
          <p:cNvPr id="8210" name="Text Box 48"/>
          <p:cNvSpPr txBox="1">
            <a:spLocks noChangeArrowheads="1"/>
          </p:cNvSpPr>
          <p:nvPr/>
        </p:nvSpPr>
        <p:spPr bwMode="auto">
          <a:xfrm>
            <a:off x="7391400" y="6096000"/>
            <a:ext cx="928688" cy="257175"/>
          </a:xfrm>
          <a:prstGeom prst="rect">
            <a:avLst/>
          </a:prstGeom>
          <a:noFill/>
          <a:ln w="12699">
            <a:noFill/>
            <a:miter lim="800000"/>
            <a:headEnd/>
            <a:tailEnd/>
          </a:ln>
        </p:spPr>
        <p:txBody>
          <a:bodyPr lIns="90488" tIns="44450" rIns="90488" bIns="44450">
            <a:spAutoFit/>
          </a:bodyPr>
          <a:lstStyle/>
          <a:p>
            <a:r>
              <a:rPr lang="en-US" sz="1000"/>
              <a:t>A/C unit</a:t>
            </a:r>
          </a:p>
        </p:txBody>
      </p:sp>
      <p:sp>
        <p:nvSpPr>
          <p:cNvPr id="8211" name="AutoShape 51" descr="Backyardpool"/>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8212" name="Picture 55" descr="035505862754sm">
            <a:hlinkClick r:id="rId6"/>
          </p:cNvPr>
          <p:cNvPicPr>
            <a:picLocks noChangeAspect="1" noChangeArrowheads="1"/>
          </p:cNvPicPr>
          <p:nvPr/>
        </p:nvPicPr>
        <p:blipFill>
          <a:blip r:embed="rId7" cstate="print"/>
          <a:srcRect/>
          <a:stretch>
            <a:fillRect/>
          </a:stretch>
        </p:blipFill>
        <p:spPr bwMode="auto">
          <a:xfrm>
            <a:off x="6248400" y="5486400"/>
            <a:ext cx="609600" cy="609600"/>
          </a:xfrm>
          <a:prstGeom prst="rect">
            <a:avLst/>
          </a:prstGeom>
          <a:noFill/>
          <a:ln w="9525">
            <a:noFill/>
            <a:miter lim="800000"/>
            <a:headEnd/>
            <a:tailEnd/>
          </a:ln>
        </p:spPr>
      </p:pic>
      <p:pic>
        <p:nvPicPr>
          <p:cNvPr id="8213" name="Picture 73" descr="THX9320R-500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19600" y="3657600"/>
            <a:ext cx="1271588" cy="692150"/>
          </a:xfrm>
          <a:prstGeom prst="rect">
            <a:avLst/>
          </a:prstGeom>
          <a:noFill/>
          <a:ln w="9525">
            <a:noFill/>
            <a:miter lim="800000"/>
            <a:headEnd/>
            <a:tailEnd/>
          </a:ln>
        </p:spPr>
      </p:pic>
      <p:pic>
        <p:nvPicPr>
          <p:cNvPr id="8214" name="Picture 57" descr="Plasma_TV">
            <a:hlinkClick r:id="rId9"/>
          </p:cNvPr>
          <p:cNvPicPr>
            <a:picLocks noChangeAspect="1" noChangeArrowheads="1"/>
          </p:cNvPicPr>
          <p:nvPr/>
        </p:nvPicPr>
        <p:blipFill>
          <a:blip r:embed="rId10" cstate="print"/>
          <a:srcRect/>
          <a:stretch>
            <a:fillRect/>
          </a:stretch>
        </p:blipFill>
        <p:spPr bwMode="auto">
          <a:xfrm>
            <a:off x="7543800" y="3657600"/>
            <a:ext cx="1076325" cy="690563"/>
          </a:xfrm>
          <a:prstGeom prst="rect">
            <a:avLst/>
          </a:prstGeom>
          <a:noFill/>
          <a:ln w="9525">
            <a:noFill/>
            <a:miter lim="800000"/>
            <a:headEnd/>
            <a:tailEnd/>
          </a:ln>
        </p:spPr>
      </p:pic>
      <p:pic>
        <p:nvPicPr>
          <p:cNvPr id="8215" name="Picture 9" descr="http://cache-01.gawkerassets.com/assets/images/gallery/4/2009/04/medium_3426815712_65cd1b9dcc_o.png"/>
          <p:cNvPicPr>
            <a:picLocks noChangeAspect="1" noChangeArrowheads="1"/>
          </p:cNvPicPr>
          <p:nvPr/>
        </p:nvPicPr>
        <p:blipFill>
          <a:blip r:embed="rId11" cstate="print"/>
          <a:srcRect/>
          <a:stretch>
            <a:fillRect/>
          </a:stretch>
        </p:blipFill>
        <p:spPr bwMode="auto">
          <a:xfrm>
            <a:off x="2895600" y="4343400"/>
            <a:ext cx="762000" cy="1238250"/>
          </a:xfrm>
          <a:prstGeom prst="rect">
            <a:avLst/>
          </a:prstGeom>
          <a:noFill/>
          <a:ln w="9525">
            <a:noFill/>
            <a:miter lim="800000"/>
            <a:headEnd/>
            <a:tailEnd/>
          </a:ln>
        </p:spPr>
      </p:pic>
      <p:sp>
        <p:nvSpPr>
          <p:cNvPr id="8216" name="Text Box 45"/>
          <p:cNvSpPr txBox="1">
            <a:spLocks noChangeArrowheads="1"/>
          </p:cNvSpPr>
          <p:nvPr/>
        </p:nvSpPr>
        <p:spPr bwMode="auto">
          <a:xfrm>
            <a:off x="533400" y="5867400"/>
            <a:ext cx="609600" cy="242888"/>
          </a:xfrm>
          <a:prstGeom prst="rect">
            <a:avLst/>
          </a:prstGeom>
          <a:noFill/>
          <a:ln w="12699">
            <a:noFill/>
            <a:miter lim="800000"/>
            <a:headEnd/>
            <a:tailEnd/>
          </a:ln>
        </p:spPr>
        <p:txBody>
          <a:bodyPr lIns="90488" tIns="44450" rIns="90488" bIns="44450">
            <a:spAutoFit/>
          </a:bodyPr>
          <a:lstStyle/>
          <a:p>
            <a:r>
              <a:rPr lang="en-US" sz="1000"/>
              <a:t>iPhone</a:t>
            </a:r>
          </a:p>
        </p:txBody>
      </p:sp>
      <p:pic>
        <p:nvPicPr>
          <p:cNvPr id="8217" name="Picture 5" descr="VE5 by marcoeg."/>
          <p:cNvPicPr>
            <a:picLocks noChangeAspect="1" noChangeArrowheads="1"/>
          </p:cNvPicPr>
          <p:nvPr/>
        </p:nvPicPr>
        <p:blipFill>
          <a:blip r:embed="rId12" cstate="print"/>
          <a:srcRect/>
          <a:stretch>
            <a:fillRect/>
          </a:stretch>
        </p:blipFill>
        <p:spPr bwMode="auto">
          <a:xfrm>
            <a:off x="6553200" y="4191000"/>
            <a:ext cx="533400" cy="400050"/>
          </a:xfrm>
          <a:prstGeom prst="rect">
            <a:avLst/>
          </a:prstGeom>
          <a:noFill/>
          <a:ln w="9525">
            <a:noFill/>
            <a:miter lim="800000"/>
            <a:headEnd/>
            <a:tailEnd/>
          </a:ln>
        </p:spPr>
      </p:pic>
      <p:pic>
        <p:nvPicPr>
          <p:cNvPr id="8218" name="Picture 2"/>
          <p:cNvPicPr>
            <a:picLocks noChangeAspect="1" noChangeArrowheads="1"/>
          </p:cNvPicPr>
          <p:nvPr/>
        </p:nvPicPr>
        <p:blipFill>
          <a:blip r:embed="rId13" cstate="print"/>
          <a:srcRect/>
          <a:stretch>
            <a:fillRect/>
          </a:stretch>
        </p:blipFill>
        <p:spPr bwMode="auto">
          <a:xfrm>
            <a:off x="7620000" y="4495800"/>
            <a:ext cx="1019175" cy="685800"/>
          </a:xfrm>
          <a:prstGeom prst="rect">
            <a:avLst/>
          </a:prstGeom>
          <a:noFill/>
          <a:ln w="9525">
            <a:noFill/>
            <a:miter lim="800000"/>
            <a:headEnd/>
            <a:tailEnd/>
          </a:ln>
        </p:spPr>
      </p:pic>
      <p:pic>
        <p:nvPicPr>
          <p:cNvPr id="8219" name="Picture 5" descr="VE5 by marcoeg."/>
          <p:cNvPicPr>
            <a:picLocks noChangeAspect="1" noChangeArrowheads="1"/>
          </p:cNvPicPr>
          <p:nvPr/>
        </p:nvPicPr>
        <p:blipFill>
          <a:blip r:embed="rId12" cstate="print"/>
          <a:srcRect/>
          <a:stretch>
            <a:fillRect/>
          </a:stretch>
        </p:blipFill>
        <p:spPr bwMode="auto">
          <a:xfrm>
            <a:off x="4800600" y="4800600"/>
            <a:ext cx="533400" cy="400050"/>
          </a:xfrm>
          <a:prstGeom prst="rect">
            <a:avLst/>
          </a:prstGeom>
          <a:noFill/>
          <a:ln w="9525">
            <a:noFill/>
            <a:miter lim="800000"/>
            <a:headEnd/>
            <a:tailEnd/>
          </a:ln>
        </p:spPr>
      </p:pic>
      <p:sp>
        <p:nvSpPr>
          <p:cNvPr id="8220" name="Text Box 45"/>
          <p:cNvSpPr txBox="1">
            <a:spLocks noChangeArrowheads="1"/>
          </p:cNvSpPr>
          <p:nvPr/>
        </p:nvSpPr>
        <p:spPr bwMode="auto">
          <a:xfrm>
            <a:off x="7924800" y="3505200"/>
            <a:ext cx="852488" cy="242888"/>
          </a:xfrm>
          <a:prstGeom prst="rect">
            <a:avLst/>
          </a:prstGeom>
          <a:noFill/>
          <a:ln w="12699">
            <a:noFill/>
            <a:miter lim="800000"/>
            <a:headEnd/>
            <a:tailEnd/>
          </a:ln>
        </p:spPr>
        <p:txBody>
          <a:bodyPr lIns="90488" tIns="44450" rIns="90488" bIns="44450">
            <a:spAutoFit/>
          </a:bodyPr>
          <a:lstStyle/>
          <a:p>
            <a:r>
              <a:rPr lang="en-US" sz="1000"/>
              <a:t>TV</a:t>
            </a:r>
          </a:p>
        </p:txBody>
      </p:sp>
      <p:sp>
        <p:nvSpPr>
          <p:cNvPr id="8221" name="Text Box 45"/>
          <p:cNvSpPr txBox="1">
            <a:spLocks noChangeArrowheads="1"/>
          </p:cNvSpPr>
          <p:nvPr/>
        </p:nvSpPr>
        <p:spPr bwMode="auto">
          <a:xfrm>
            <a:off x="7772400" y="4343400"/>
            <a:ext cx="852488" cy="242888"/>
          </a:xfrm>
          <a:prstGeom prst="rect">
            <a:avLst/>
          </a:prstGeom>
          <a:noFill/>
          <a:ln w="12699">
            <a:noFill/>
            <a:miter lim="800000"/>
            <a:headEnd/>
            <a:tailEnd/>
          </a:ln>
        </p:spPr>
        <p:txBody>
          <a:bodyPr lIns="90488" tIns="44450" rIns="90488" bIns="44450">
            <a:spAutoFit/>
          </a:bodyPr>
          <a:lstStyle/>
          <a:p>
            <a:r>
              <a:rPr lang="en-US" sz="1000"/>
              <a:t>Computer</a:t>
            </a:r>
          </a:p>
        </p:txBody>
      </p:sp>
      <p:pic>
        <p:nvPicPr>
          <p:cNvPr id="8222" name="Picture 5" descr="VE5 by marcoeg."/>
          <p:cNvPicPr>
            <a:picLocks noChangeAspect="1" noChangeArrowheads="1"/>
          </p:cNvPicPr>
          <p:nvPr/>
        </p:nvPicPr>
        <p:blipFill>
          <a:blip r:embed="rId12" cstate="print"/>
          <a:srcRect/>
          <a:stretch>
            <a:fillRect/>
          </a:stretch>
        </p:blipFill>
        <p:spPr bwMode="auto">
          <a:xfrm>
            <a:off x="5867400" y="4800600"/>
            <a:ext cx="533400" cy="400050"/>
          </a:xfrm>
          <a:prstGeom prst="rect">
            <a:avLst/>
          </a:prstGeom>
          <a:noFill/>
          <a:ln w="9525">
            <a:noFill/>
            <a:miter lim="800000"/>
            <a:headEnd/>
            <a:tailEnd/>
          </a:ln>
        </p:spPr>
      </p:pic>
      <p:sp>
        <p:nvSpPr>
          <p:cNvPr id="8223" name="Text Box 45"/>
          <p:cNvSpPr txBox="1">
            <a:spLocks noChangeArrowheads="1"/>
          </p:cNvSpPr>
          <p:nvPr/>
        </p:nvSpPr>
        <p:spPr bwMode="auto">
          <a:xfrm>
            <a:off x="4648200" y="4572000"/>
            <a:ext cx="852488" cy="242888"/>
          </a:xfrm>
          <a:prstGeom prst="rect">
            <a:avLst/>
          </a:prstGeom>
          <a:noFill/>
          <a:ln w="12699">
            <a:noFill/>
            <a:miter lim="800000"/>
            <a:headEnd/>
            <a:tailEnd/>
          </a:ln>
        </p:spPr>
        <p:txBody>
          <a:bodyPr lIns="90488" tIns="44450" rIns="90488" bIns="44450">
            <a:spAutoFit/>
          </a:bodyPr>
          <a:lstStyle/>
          <a:p>
            <a:r>
              <a:rPr lang="en-US" sz="1000"/>
              <a:t>Powerstrip</a:t>
            </a:r>
          </a:p>
        </p:txBody>
      </p:sp>
      <p:sp>
        <p:nvSpPr>
          <p:cNvPr id="8224" name="Text Box 45"/>
          <p:cNvSpPr txBox="1">
            <a:spLocks noChangeArrowheads="1"/>
          </p:cNvSpPr>
          <p:nvPr/>
        </p:nvSpPr>
        <p:spPr bwMode="auto">
          <a:xfrm>
            <a:off x="5715000" y="4572000"/>
            <a:ext cx="852488" cy="242888"/>
          </a:xfrm>
          <a:prstGeom prst="rect">
            <a:avLst/>
          </a:prstGeom>
          <a:noFill/>
          <a:ln w="12699">
            <a:noFill/>
            <a:miter lim="800000"/>
            <a:headEnd/>
            <a:tailEnd/>
          </a:ln>
        </p:spPr>
        <p:txBody>
          <a:bodyPr lIns="90488" tIns="44450" rIns="90488" bIns="44450">
            <a:spAutoFit/>
          </a:bodyPr>
          <a:lstStyle/>
          <a:p>
            <a:r>
              <a:rPr lang="en-US" sz="1000"/>
              <a:t>Powerstrip</a:t>
            </a:r>
          </a:p>
        </p:txBody>
      </p:sp>
      <p:sp>
        <p:nvSpPr>
          <p:cNvPr id="8225" name="Text Box 45"/>
          <p:cNvSpPr txBox="1">
            <a:spLocks noChangeArrowheads="1"/>
          </p:cNvSpPr>
          <p:nvPr/>
        </p:nvSpPr>
        <p:spPr bwMode="auto">
          <a:xfrm>
            <a:off x="6400800" y="3962400"/>
            <a:ext cx="852488" cy="242888"/>
          </a:xfrm>
          <a:prstGeom prst="rect">
            <a:avLst/>
          </a:prstGeom>
          <a:noFill/>
          <a:ln w="12699">
            <a:noFill/>
            <a:miter lim="800000"/>
            <a:headEnd/>
            <a:tailEnd/>
          </a:ln>
        </p:spPr>
        <p:txBody>
          <a:bodyPr lIns="90488" tIns="44450" rIns="90488" bIns="44450">
            <a:spAutoFit/>
          </a:bodyPr>
          <a:lstStyle/>
          <a:p>
            <a:r>
              <a:rPr lang="en-US" sz="1000"/>
              <a:t>Powerstrip</a:t>
            </a:r>
          </a:p>
        </p:txBody>
      </p:sp>
      <p:sp>
        <p:nvSpPr>
          <p:cNvPr id="8226" name="Text Box 45"/>
          <p:cNvSpPr txBox="1">
            <a:spLocks noChangeArrowheads="1"/>
          </p:cNvSpPr>
          <p:nvPr/>
        </p:nvSpPr>
        <p:spPr bwMode="auto">
          <a:xfrm>
            <a:off x="6553200" y="4724400"/>
            <a:ext cx="852488" cy="242888"/>
          </a:xfrm>
          <a:prstGeom prst="rect">
            <a:avLst/>
          </a:prstGeom>
          <a:noFill/>
          <a:ln w="12699">
            <a:noFill/>
            <a:miter lim="800000"/>
            <a:headEnd/>
            <a:tailEnd/>
          </a:ln>
        </p:spPr>
        <p:txBody>
          <a:bodyPr lIns="90488" tIns="44450" rIns="90488" bIns="44450">
            <a:spAutoFit/>
          </a:bodyPr>
          <a:lstStyle/>
          <a:p>
            <a:r>
              <a:rPr lang="en-US" sz="1000"/>
              <a:t>HAN</a:t>
            </a:r>
          </a:p>
        </p:txBody>
      </p:sp>
      <p:sp>
        <p:nvSpPr>
          <p:cNvPr id="8227" name="Text Box 45"/>
          <p:cNvSpPr txBox="1">
            <a:spLocks noChangeArrowheads="1"/>
          </p:cNvSpPr>
          <p:nvPr/>
        </p:nvSpPr>
        <p:spPr bwMode="auto">
          <a:xfrm>
            <a:off x="5334000" y="4800600"/>
            <a:ext cx="533400" cy="242888"/>
          </a:xfrm>
          <a:prstGeom prst="rect">
            <a:avLst/>
          </a:prstGeom>
          <a:noFill/>
          <a:ln w="12699">
            <a:noFill/>
            <a:miter lim="800000"/>
            <a:headEnd/>
            <a:tailEnd/>
          </a:ln>
        </p:spPr>
        <p:txBody>
          <a:bodyPr lIns="90488" tIns="44450" rIns="90488" bIns="44450">
            <a:spAutoFit/>
          </a:bodyPr>
          <a:lstStyle/>
          <a:p>
            <a:r>
              <a:rPr lang="en-US" sz="1000"/>
              <a:t>HAN</a:t>
            </a:r>
          </a:p>
        </p:txBody>
      </p:sp>
      <p:pic>
        <p:nvPicPr>
          <p:cNvPr id="8228" name="Picture 157" descr="THX9320R-500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667000" y="1295400"/>
            <a:ext cx="1271588" cy="692150"/>
          </a:xfrm>
          <a:prstGeom prst="rect">
            <a:avLst/>
          </a:prstGeom>
          <a:noFill/>
          <a:ln w="9525">
            <a:noFill/>
            <a:miter lim="800000"/>
            <a:headEnd/>
            <a:tailEnd/>
          </a:ln>
        </p:spPr>
      </p:pic>
      <p:pic>
        <p:nvPicPr>
          <p:cNvPr id="8229" name="Picture 5" descr="VE5 by marcoeg."/>
          <p:cNvPicPr>
            <a:picLocks noChangeAspect="1" noChangeArrowheads="1"/>
          </p:cNvPicPr>
          <p:nvPr/>
        </p:nvPicPr>
        <p:blipFill>
          <a:blip r:embed="rId12" cstate="print"/>
          <a:srcRect/>
          <a:stretch>
            <a:fillRect/>
          </a:stretch>
        </p:blipFill>
        <p:spPr bwMode="auto">
          <a:xfrm>
            <a:off x="5334000" y="1295400"/>
            <a:ext cx="685800" cy="609600"/>
          </a:xfrm>
          <a:prstGeom prst="rect">
            <a:avLst/>
          </a:prstGeom>
          <a:noFill/>
          <a:ln w="9525">
            <a:noFill/>
            <a:miter lim="800000"/>
            <a:headEnd/>
            <a:tailEnd/>
          </a:ln>
        </p:spPr>
      </p:pic>
      <p:pic>
        <p:nvPicPr>
          <p:cNvPr id="8230" name="Picture 9" descr="http://cache-01.gawkerassets.com/assets/images/gallery/4/2009/04/medium_3426815712_65cd1b9dcc_o.png"/>
          <p:cNvPicPr>
            <a:picLocks noChangeAspect="1" noChangeArrowheads="1"/>
          </p:cNvPicPr>
          <p:nvPr/>
        </p:nvPicPr>
        <p:blipFill>
          <a:blip r:embed="rId11" cstate="print"/>
          <a:srcRect/>
          <a:stretch>
            <a:fillRect/>
          </a:stretch>
        </p:blipFill>
        <p:spPr bwMode="auto">
          <a:xfrm>
            <a:off x="457200" y="4648200"/>
            <a:ext cx="762000" cy="1238250"/>
          </a:xfrm>
          <a:prstGeom prst="rect">
            <a:avLst/>
          </a:prstGeom>
          <a:noFill/>
          <a:ln w="9525">
            <a:noFill/>
            <a:miter lim="800000"/>
            <a:headEnd/>
            <a:tailEnd/>
          </a:ln>
        </p:spPr>
      </p:pic>
      <p:pic>
        <p:nvPicPr>
          <p:cNvPr id="8231" name="Picture 57" descr="Plasma_TV">
            <a:hlinkClick r:id="rId9"/>
          </p:cNvPr>
          <p:cNvPicPr>
            <a:picLocks noChangeAspect="1" noChangeArrowheads="1"/>
          </p:cNvPicPr>
          <p:nvPr/>
        </p:nvPicPr>
        <p:blipFill>
          <a:blip r:embed="rId10" cstate="print"/>
          <a:srcRect/>
          <a:stretch>
            <a:fillRect/>
          </a:stretch>
        </p:blipFill>
        <p:spPr bwMode="auto">
          <a:xfrm>
            <a:off x="7315200" y="1295400"/>
            <a:ext cx="1076325" cy="690563"/>
          </a:xfrm>
          <a:prstGeom prst="rect">
            <a:avLst/>
          </a:prstGeom>
          <a:noFill/>
          <a:ln w="9525">
            <a:noFill/>
            <a:miter lim="800000"/>
            <a:headEnd/>
            <a:tailEnd/>
          </a:ln>
        </p:spPr>
      </p:pic>
      <p:sp>
        <p:nvSpPr>
          <p:cNvPr id="8232" name="Text Box 30"/>
          <p:cNvSpPr txBox="1">
            <a:spLocks noChangeArrowheads="1"/>
          </p:cNvSpPr>
          <p:nvPr/>
        </p:nvSpPr>
        <p:spPr bwMode="auto">
          <a:xfrm>
            <a:off x="2209800" y="762000"/>
            <a:ext cx="2162452" cy="459100"/>
          </a:xfrm>
          <a:prstGeom prst="rect">
            <a:avLst/>
          </a:prstGeom>
          <a:noFill/>
          <a:ln w="12699">
            <a:noFill/>
            <a:miter lim="800000"/>
            <a:headEnd/>
            <a:tailEnd/>
          </a:ln>
        </p:spPr>
        <p:txBody>
          <a:bodyPr wrap="none" lIns="90488" tIns="44450" rIns="90488" bIns="44450">
            <a:spAutoFit/>
          </a:bodyPr>
          <a:lstStyle/>
          <a:p>
            <a:pPr algn="ctr"/>
            <a:r>
              <a:rPr lang="en-US" sz="1200" dirty="0" smtClean="0">
                <a:sym typeface="Wingdings" pitchFamily="2" charset="2"/>
              </a:rPr>
              <a:t>Gateway</a:t>
            </a:r>
          </a:p>
          <a:p>
            <a:r>
              <a:rPr lang="en-US" sz="1200" dirty="0" smtClean="0">
                <a:sym typeface="Wingdings" pitchFamily="2" charset="2"/>
              </a:rPr>
              <a:t>Energy </a:t>
            </a:r>
            <a:r>
              <a:rPr lang="en-US" sz="1200" dirty="0">
                <a:sym typeface="Wingdings" pitchFamily="2" charset="2"/>
              </a:rPr>
              <a:t>Management System</a:t>
            </a:r>
            <a:endParaRPr lang="en-US" sz="1200" dirty="0"/>
          </a:p>
        </p:txBody>
      </p:sp>
      <p:sp>
        <p:nvSpPr>
          <p:cNvPr id="8233" name="Text Box 30"/>
          <p:cNvSpPr txBox="1">
            <a:spLocks noChangeArrowheads="1"/>
          </p:cNvSpPr>
          <p:nvPr/>
        </p:nvSpPr>
        <p:spPr bwMode="auto">
          <a:xfrm>
            <a:off x="4876800" y="762000"/>
            <a:ext cx="1556068" cy="459100"/>
          </a:xfrm>
          <a:prstGeom prst="rect">
            <a:avLst/>
          </a:prstGeom>
          <a:noFill/>
          <a:ln w="12699">
            <a:noFill/>
            <a:miter lim="800000"/>
            <a:headEnd/>
            <a:tailEnd/>
          </a:ln>
        </p:spPr>
        <p:txBody>
          <a:bodyPr wrap="none" lIns="90488" tIns="44450" rIns="90488" bIns="44450">
            <a:spAutoFit/>
          </a:bodyPr>
          <a:lstStyle/>
          <a:p>
            <a:pPr algn="ctr"/>
            <a:r>
              <a:rPr lang="en-US" sz="1200" dirty="0" err="1" smtClean="0">
                <a:sym typeface="Wingdings" pitchFamily="2" charset="2"/>
              </a:rPr>
              <a:t>Powerstrips</a:t>
            </a:r>
            <a:endParaRPr lang="en-US" sz="1200" dirty="0" smtClean="0">
              <a:sym typeface="Wingdings" pitchFamily="2" charset="2"/>
            </a:endParaRPr>
          </a:p>
          <a:p>
            <a:r>
              <a:rPr lang="en-US" sz="1200" dirty="0" smtClean="0">
                <a:sym typeface="Wingdings" pitchFamily="2" charset="2"/>
              </a:rPr>
              <a:t>Home </a:t>
            </a:r>
            <a:r>
              <a:rPr lang="en-US" sz="1200" dirty="0">
                <a:sym typeface="Wingdings" pitchFamily="2" charset="2"/>
              </a:rPr>
              <a:t>Area Network</a:t>
            </a:r>
            <a:endParaRPr lang="en-US" sz="1200" dirty="0"/>
          </a:p>
        </p:txBody>
      </p:sp>
      <p:sp>
        <p:nvSpPr>
          <p:cNvPr id="8234" name="Text Box 30"/>
          <p:cNvSpPr txBox="1">
            <a:spLocks noChangeArrowheads="1"/>
          </p:cNvSpPr>
          <p:nvPr/>
        </p:nvSpPr>
        <p:spPr bwMode="auto">
          <a:xfrm>
            <a:off x="3048000" y="1143000"/>
            <a:ext cx="515938" cy="274638"/>
          </a:xfrm>
          <a:prstGeom prst="rect">
            <a:avLst/>
          </a:prstGeom>
          <a:noFill/>
          <a:ln w="12699">
            <a:noFill/>
            <a:miter lim="800000"/>
            <a:headEnd/>
            <a:tailEnd/>
          </a:ln>
        </p:spPr>
        <p:txBody>
          <a:bodyPr wrap="none" lIns="90488" tIns="44450" rIns="90488" bIns="44450">
            <a:spAutoFit/>
          </a:bodyPr>
          <a:lstStyle/>
          <a:p>
            <a:r>
              <a:rPr lang="en-US" sz="1200">
                <a:sym typeface="Wingdings" pitchFamily="2" charset="2"/>
              </a:rPr>
              <a:t>EMS</a:t>
            </a:r>
            <a:endParaRPr lang="en-US" sz="1200"/>
          </a:p>
        </p:txBody>
      </p:sp>
      <p:sp>
        <p:nvSpPr>
          <p:cNvPr id="8235" name="Text Box 30"/>
          <p:cNvSpPr txBox="1">
            <a:spLocks noChangeArrowheads="1"/>
          </p:cNvSpPr>
          <p:nvPr/>
        </p:nvSpPr>
        <p:spPr bwMode="auto">
          <a:xfrm>
            <a:off x="5334000" y="1066800"/>
            <a:ext cx="506413" cy="274638"/>
          </a:xfrm>
          <a:prstGeom prst="rect">
            <a:avLst/>
          </a:prstGeom>
          <a:noFill/>
          <a:ln w="12699">
            <a:noFill/>
            <a:miter lim="800000"/>
            <a:headEnd/>
            <a:tailEnd/>
          </a:ln>
        </p:spPr>
        <p:txBody>
          <a:bodyPr wrap="none" lIns="90488" tIns="44450" rIns="90488" bIns="44450">
            <a:spAutoFit/>
          </a:bodyPr>
          <a:lstStyle/>
          <a:p>
            <a:r>
              <a:rPr lang="en-US" sz="1200">
                <a:sym typeface="Wingdings" pitchFamily="2" charset="2"/>
              </a:rPr>
              <a:t>HAN</a:t>
            </a:r>
            <a:endParaRPr lang="en-US" sz="1200"/>
          </a:p>
        </p:txBody>
      </p:sp>
      <p:sp>
        <p:nvSpPr>
          <p:cNvPr id="8236" name="Text Box 30"/>
          <p:cNvSpPr txBox="1">
            <a:spLocks noChangeArrowheads="1"/>
          </p:cNvSpPr>
          <p:nvPr/>
        </p:nvSpPr>
        <p:spPr bwMode="auto">
          <a:xfrm>
            <a:off x="1752600" y="1981200"/>
            <a:ext cx="2819400" cy="1013098"/>
          </a:xfrm>
          <a:prstGeom prst="rect">
            <a:avLst/>
          </a:prstGeom>
          <a:noFill/>
          <a:ln w="12699">
            <a:noFill/>
            <a:miter lim="800000"/>
            <a:headEnd/>
            <a:tailEnd/>
          </a:ln>
        </p:spPr>
        <p:txBody>
          <a:bodyPr wrap="square" lIns="90488" tIns="44450" rIns="90488" bIns="44450">
            <a:spAutoFit/>
          </a:bodyPr>
          <a:lstStyle/>
          <a:p>
            <a:pPr algn="just"/>
            <a:r>
              <a:rPr lang="en-US" sz="1200" dirty="0" smtClean="0">
                <a:sym typeface="Wingdings" pitchFamily="2" charset="2"/>
              </a:rPr>
              <a:t>It </a:t>
            </a:r>
            <a:r>
              <a:rPr lang="en-US" sz="1200" dirty="0">
                <a:sym typeface="Wingdings" pitchFamily="2" charset="2"/>
              </a:rPr>
              <a:t>holds relevant </a:t>
            </a:r>
            <a:r>
              <a:rPr lang="en-US" sz="1200" dirty="0" smtClean="0">
                <a:sym typeface="Wingdings" pitchFamily="2" charset="2"/>
              </a:rPr>
              <a:t>energy consumption  </a:t>
            </a:r>
            <a:r>
              <a:rPr lang="en-US" sz="1200" dirty="0">
                <a:sym typeface="Wingdings" pitchFamily="2" charset="2"/>
              </a:rPr>
              <a:t>and  </a:t>
            </a:r>
            <a:r>
              <a:rPr lang="en-US" sz="1200" dirty="0" smtClean="0">
                <a:sym typeface="Wingdings" pitchFamily="2" charset="2"/>
              </a:rPr>
              <a:t>management data </a:t>
            </a:r>
            <a:r>
              <a:rPr lang="en-US" sz="1200" dirty="0">
                <a:sym typeface="Wingdings" pitchFamily="2" charset="2"/>
              </a:rPr>
              <a:t>to be used by </a:t>
            </a:r>
            <a:r>
              <a:rPr lang="en-US" sz="1200" dirty="0" smtClean="0">
                <a:sym typeface="Wingdings" pitchFamily="2" charset="2"/>
              </a:rPr>
              <a:t>the user.</a:t>
            </a:r>
            <a:r>
              <a:rPr lang="en-US" sz="1200" dirty="0" smtClean="0"/>
              <a:t> </a:t>
            </a:r>
            <a:r>
              <a:rPr lang="en-US" sz="1200" dirty="0" err="1" smtClean="0"/>
              <a:t>Powerstrips</a:t>
            </a:r>
            <a:r>
              <a:rPr lang="en-US" sz="1200" dirty="0" smtClean="0"/>
              <a:t> can connect, through the EMS, using a broadband connection  to the back-end network.</a:t>
            </a:r>
            <a:endParaRPr lang="en-US" sz="1200" dirty="0"/>
          </a:p>
        </p:txBody>
      </p:sp>
      <p:pic>
        <p:nvPicPr>
          <p:cNvPr id="8237" name="Picture 46"/>
          <p:cNvPicPr>
            <a:picLocks noChangeAspect="1" noChangeArrowheads="1"/>
          </p:cNvPicPr>
          <p:nvPr/>
        </p:nvPicPr>
        <p:blipFill>
          <a:blip r:embed="rId4" cstate="print"/>
          <a:srcRect/>
          <a:stretch>
            <a:fillRect/>
          </a:stretch>
        </p:blipFill>
        <p:spPr bwMode="auto">
          <a:xfrm>
            <a:off x="609600" y="1447800"/>
            <a:ext cx="609600" cy="457200"/>
          </a:xfrm>
          <a:prstGeom prst="rect">
            <a:avLst/>
          </a:prstGeom>
          <a:noFill/>
          <a:ln w="12699">
            <a:noFill/>
            <a:miter lim="800000"/>
            <a:headEnd/>
            <a:tailEnd/>
          </a:ln>
        </p:spPr>
      </p:pic>
      <p:sp>
        <p:nvSpPr>
          <p:cNvPr id="8238" name="Text Box 30"/>
          <p:cNvSpPr txBox="1">
            <a:spLocks noChangeArrowheads="1"/>
          </p:cNvSpPr>
          <p:nvPr/>
        </p:nvSpPr>
        <p:spPr bwMode="auto">
          <a:xfrm>
            <a:off x="304800" y="990600"/>
            <a:ext cx="1512888" cy="274638"/>
          </a:xfrm>
          <a:prstGeom prst="rect">
            <a:avLst/>
          </a:prstGeom>
          <a:noFill/>
          <a:ln w="12699">
            <a:noFill/>
            <a:miter lim="800000"/>
            <a:headEnd/>
            <a:tailEnd/>
          </a:ln>
        </p:spPr>
        <p:txBody>
          <a:bodyPr wrap="none" lIns="90488" tIns="44450" rIns="90488" bIns="44450">
            <a:spAutoFit/>
          </a:bodyPr>
          <a:lstStyle/>
          <a:p>
            <a:r>
              <a:rPr lang="en-US" sz="1200">
                <a:sym typeface="Wingdings" pitchFamily="2" charset="2"/>
              </a:rPr>
              <a:t>Local Area Network</a:t>
            </a:r>
            <a:endParaRPr lang="en-US" sz="1200"/>
          </a:p>
        </p:txBody>
      </p:sp>
      <p:sp>
        <p:nvSpPr>
          <p:cNvPr id="8239" name="Text Box 30"/>
          <p:cNvSpPr txBox="1">
            <a:spLocks noChangeArrowheads="1"/>
          </p:cNvSpPr>
          <p:nvPr/>
        </p:nvSpPr>
        <p:spPr bwMode="auto">
          <a:xfrm>
            <a:off x="685800" y="1219200"/>
            <a:ext cx="481013" cy="274638"/>
          </a:xfrm>
          <a:prstGeom prst="rect">
            <a:avLst/>
          </a:prstGeom>
          <a:noFill/>
          <a:ln w="12699">
            <a:noFill/>
            <a:miter lim="800000"/>
            <a:headEnd/>
            <a:tailEnd/>
          </a:ln>
        </p:spPr>
        <p:txBody>
          <a:bodyPr wrap="none" lIns="90488" tIns="44450" rIns="90488" bIns="44450">
            <a:spAutoFit/>
          </a:bodyPr>
          <a:lstStyle/>
          <a:p>
            <a:r>
              <a:rPr lang="en-US" sz="1200">
                <a:sym typeface="Wingdings" pitchFamily="2" charset="2"/>
              </a:rPr>
              <a:t>LAN</a:t>
            </a:r>
            <a:endParaRPr lang="en-US" sz="1200"/>
          </a:p>
        </p:txBody>
      </p:sp>
      <p:sp>
        <p:nvSpPr>
          <p:cNvPr id="8240" name="Text Box 30"/>
          <p:cNvSpPr txBox="1">
            <a:spLocks noChangeArrowheads="1"/>
          </p:cNvSpPr>
          <p:nvPr/>
        </p:nvSpPr>
        <p:spPr bwMode="auto">
          <a:xfrm>
            <a:off x="457200" y="2590800"/>
            <a:ext cx="703263" cy="274638"/>
          </a:xfrm>
          <a:prstGeom prst="rect">
            <a:avLst/>
          </a:prstGeom>
          <a:noFill/>
          <a:ln w="12699">
            <a:noFill/>
            <a:miter lim="800000"/>
            <a:headEnd/>
            <a:tailEnd/>
          </a:ln>
        </p:spPr>
        <p:txBody>
          <a:bodyPr wrap="none" lIns="90488" tIns="44450" rIns="90488" bIns="44450">
            <a:spAutoFit/>
          </a:bodyPr>
          <a:lstStyle/>
          <a:p>
            <a:r>
              <a:rPr lang="en-US" sz="1200">
                <a:sym typeface="Wingdings" pitchFamily="2" charset="2"/>
              </a:rPr>
              <a:t>Internet</a:t>
            </a:r>
            <a:endParaRPr lang="en-US" sz="1200"/>
          </a:p>
        </p:txBody>
      </p:sp>
      <p:sp>
        <p:nvSpPr>
          <p:cNvPr id="182" name="Flowchart: Connector 181"/>
          <p:cNvSpPr/>
          <p:nvPr/>
        </p:nvSpPr>
        <p:spPr>
          <a:xfrm>
            <a:off x="762000" y="28956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Flowchart: Connector 182"/>
          <p:cNvSpPr/>
          <p:nvPr/>
        </p:nvSpPr>
        <p:spPr>
          <a:xfrm>
            <a:off x="762000" y="30480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Flowchart: Connector 183"/>
          <p:cNvSpPr/>
          <p:nvPr/>
        </p:nvSpPr>
        <p:spPr>
          <a:xfrm>
            <a:off x="762000" y="34290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Flowchart: Connector 184"/>
          <p:cNvSpPr/>
          <p:nvPr/>
        </p:nvSpPr>
        <p:spPr>
          <a:xfrm>
            <a:off x="762000" y="35814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5" name="Text Box 30"/>
          <p:cNvSpPr txBox="1">
            <a:spLocks noChangeArrowheads="1"/>
          </p:cNvSpPr>
          <p:nvPr/>
        </p:nvSpPr>
        <p:spPr bwMode="auto">
          <a:xfrm>
            <a:off x="457200" y="3733800"/>
            <a:ext cx="703263" cy="274638"/>
          </a:xfrm>
          <a:prstGeom prst="rect">
            <a:avLst/>
          </a:prstGeom>
          <a:noFill/>
          <a:ln w="12699">
            <a:noFill/>
            <a:miter lim="800000"/>
            <a:headEnd/>
            <a:tailEnd/>
          </a:ln>
        </p:spPr>
        <p:txBody>
          <a:bodyPr wrap="none" lIns="90488" tIns="44450" rIns="90488" bIns="44450">
            <a:spAutoFit/>
          </a:bodyPr>
          <a:lstStyle/>
          <a:p>
            <a:r>
              <a:rPr lang="en-US" sz="1200" dirty="0">
                <a:sym typeface="Wingdings" pitchFamily="2" charset="2"/>
              </a:rPr>
              <a:t>Internet</a:t>
            </a:r>
            <a:endParaRPr lang="en-US" sz="1200" dirty="0"/>
          </a:p>
        </p:txBody>
      </p:sp>
      <p:sp>
        <p:nvSpPr>
          <p:cNvPr id="8246" name="Text Box 45"/>
          <p:cNvSpPr txBox="1">
            <a:spLocks noChangeArrowheads="1"/>
          </p:cNvSpPr>
          <p:nvPr/>
        </p:nvSpPr>
        <p:spPr bwMode="auto">
          <a:xfrm>
            <a:off x="2971800" y="5638800"/>
            <a:ext cx="609600" cy="242888"/>
          </a:xfrm>
          <a:prstGeom prst="rect">
            <a:avLst/>
          </a:prstGeom>
          <a:noFill/>
          <a:ln w="12699">
            <a:noFill/>
            <a:miter lim="800000"/>
            <a:headEnd/>
            <a:tailEnd/>
          </a:ln>
        </p:spPr>
        <p:txBody>
          <a:bodyPr lIns="90488" tIns="44450" rIns="90488" bIns="44450">
            <a:spAutoFit/>
          </a:bodyPr>
          <a:lstStyle/>
          <a:p>
            <a:r>
              <a:rPr lang="en-US" sz="1000"/>
              <a:t>iPhone</a:t>
            </a:r>
          </a:p>
        </p:txBody>
      </p:sp>
      <p:sp>
        <p:nvSpPr>
          <p:cNvPr id="190" name="Left-Right Arrow 189"/>
          <p:cNvSpPr/>
          <p:nvPr/>
        </p:nvSpPr>
        <p:spPr>
          <a:xfrm>
            <a:off x="7086600" y="4191000"/>
            <a:ext cx="457200" cy="1524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191" name="Left-Right Arrow 190"/>
          <p:cNvSpPr/>
          <p:nvPr/>
        </p:nvSpPr>
        <p:spPr>
          <a:xfrm>
            <a:off x="7162800" y="4495800"/>
            <a:ext cx="457200" cy="1524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Left-Right Arrow 191"/>
          <p:cNvSpPr/>
          <p:nvPr/>
        </p:nvSpPr>
        <p:spPr>
          <a:xfrm rot="1647118">
            <a:off x="6453188" y="5299075"/>
            <a:ext cx="949325" cy="125413"/>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Left-Right Arrow 192"/>
          <p:cNvSpPr/>
          <p:nvPr/>
        </p:nvSpPr>
        <p:spPr>
          <a:xfrm rot="2849298">
            <a:off x="6002338" y="5402263"/>
            <a:ext cx="457200" cy="1524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 name="Left-Right Arrow 193"/>
          <p:cNvSpPr/>
          <p:nvPr/>
        </p:nvSpPr>
        <p:spPr>
          <a:xfrm>
            <a:off x="5867400" y="4038600"/>
            <a:ext cx="457200" cy="152400"/>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Left-Right Arrow 194"/>
          <p:cNvSpPr/>
          <p:nvPr/>
        </p:nvSpPr>
        <p:spPr>
          <a:xfrm rot="3000964">
            <a:off x="5486400" y="4419600"/>
            <a:ext cx="381000" cy="152400"/>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Left-Right Arrow 195"/>
          <p:cNvSpPr/>
          <p:nvPr/>
        </p:nvSpPr>
        <p:spPr>
          <a:xfrm rot="5400000">
            <a:off x="4886325" y="4424363"/>
            <a:ext cx="304800" cy="152400"/>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Left-Right Arrow 196"/>
          <p:cNvSpPr/>
          <p:nvPr/>
        </p:nvSpPr>
        <p:spPr>
          <a:xfrm>
            <a:off x="3657600" y="4114800"/>
            <a:ext cx="457200" cy="1524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Left-Right Arrow 197"/>
          <p:cNvSpPr/>
          <p:nvPr/>
        </p:nvSpPr>
        <p:spPr>
          <a:xfrm rot="3000964">
            <a:off x="5095875" y="5376863"/>
            <a:ext cx="381000" cy="1524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Left-Right Arrow 198"/>
          <p:cNvSpPr/>
          <p:nvPr/>
        </p:nvSpPr>
        <p:spPr>
          <a:xfrm rot="7534312">
            <a:off x="4706938" y="5457825"/>
            <a:ext cx="381000" cy="1524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Left-Right Arrow 199"/>
          <p:cNvSpPr/>
          <p:nvPr/>
        </p:nvSpPr>
        <p:spPr>
          <a:xfrm>
            <a:off x="6224588" y="1582738"/>
            <a:ext cx="949325" cy="1270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Left-Right Arrow 200"/>
          <p:cNvSpPr/>
          <p:nvPr/>
        </p:nvSpPr>
        <p:spPr>
          <a:xfrm>
            <a:off x="4191000" y="1600200"/>
            <a:ext cx="949325" cy="127000"/>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Left-Right Arrow 201"/>
          <p:cNvSpPr/>
          <p:nvPr/>
        </p:nvSpPr>
        <p:spPr>
          <a:xfrm>
            <a:off x="1447800" y="1600200"/>
            <a:ext cx="949325" cy="1270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Left-Right Arrow 202"/>
          <p:cNvSpPr/>
          <p:nvPr/>
        </p:nvSpPr>
        <p:spPr>
          <a:xfrm rot="16200000">
            <a:off x="514350" y="2228850"/>
            <a:ext cx="647700" cy="1524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Left-Right Arrow 203"/>
          <p:cNvSpPr/>
          <p:nvPr/>
        </p:nvSpPr>
        <p:spPr>
          <a:xfrm rot="16200000">
            <a:off x="514350" y="4210050"/>
            <a:ext cx="647700" cy="15240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2" name="Rectangle 69"/>
          <p:cNvSpPr>
            <a:spLocks noChangeArrowheads="1"/>
          </p:cNvSpPr>
          <p:nvPr/>
        </p:nvSpPr>
        <p:spPr bwMode="auto">
          <a:xfrm>
            <a:off x="4724400" y="1981200"/>
            <a:ext cx="3505200" cy="830997"/>
          </a:xfrm>
          <a:prstGeom prst="rect">
            <a:avLst/>
          </a:prstGeom>
          <a:noFill/>
          <a:ln w="9525">
            <a:noFill/>
            <a:miter lim="800000"/>
            <a:headEnd/>
            <a:tailEnd/>
          </a:ln>
        </p:spPr>
        <p:txBody>
          <a:bodyPr wrap="square">
            <a:spAutoFit/>
          </a:bodyPr>
          <a:lstStyle/>
          <a:p>
            <a:r>
              <a:rPr lang="en-US" sz="1200" dirty="0"/>
              <a:t>It uses a technology of </a:t>
            </a:r>
            <a:r>
              <a:rPr lang="en-US" sz="1200" dirty="0" smtClean="0"/>
              <a:t>radio-controlled switches.</a:t>
            </a:r>
          </a:p>
          <a:p>
            <a:r>
              <a:rPr lang="en-US" sz="1200" dirty="0" smtClean="0"/>
              <a:t>The electricity used by each of its four electrical outlets is measured and logged during usage.</a:t>
            </a:r>
          </a:p>
          <a:p>
            <a:endParaRPr lang="en-US"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2003</TotalTime>
  <Words>751</Words>
  <Application>Microsoft Office PowerPoint</Application>
  <PresentationFormat>On-screen Show (4:3)</PresentationFormat>
  <Paragraphs>169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VISIBLE ENERGY UFO</vt:lpstr>
      <vt:lpstr>OVERVIEW</vt:lpstr>
      <vt:lpstr>Background</vt:lpstr>
      <vt:lpstr>What is Visible Energy UFO?</vt:lpstr>
      <vt:lpstr>load management</vt:lpstr>
      <vt:lpstr>Standby mode energy losses</vt:lpstr>
      <vt:lpstr>Components and Technical Specifications</vt:lpstr>
      <vt:lpstr>Goals of Visible Energy UFO</vt:lpstr>
      <vt:lpstr>Slide 9</vt:lpstr>
      <vt:lpstr>How powerstrips kill standby energy</vt:lpstr>
      <vt:lpstr>Slide 11</vt:lpstr>
      <vt:lpstr>What is coming soon?</vt:lpstr>
      <vt:lpstr>Adv/Desadvantages</vt:lpstr>
      <vt:lpstr>Other iPhone Apps to manage energy consumption</vt:lpstr>
      <vt:lpstr>VIDEO</vt:lpstr>
      <vt:lpstr>Resources</vt:lpstr>
      <vt:lpstr>Slide 17</vt:lpstr>
      <vt:lpstr>Slide 18</vt:lpstr>
    </vt:vector>
  </TitlesOfParts>
  <Company>UCF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iPhone Apps to manage energy consumption</dc:title>
  <dc:creator>lab257</dc:creator>
  <cp:lastModifiedBy>lab257</cp:lastModifiedBy>
  <cp:revision>207</cp:revision>
  <dcterms:created xsi:type="dcterms:W3CDTF">2010-02-09T18:56:47Z</dcterms:created>
  <dcterms:modified xsi:type="dcterms:W3CDTF">2010-02-15T18:16:03Z</dcterms:modified>
</cp:coreProperties>
</file>