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76" r:id="rId4"/>
    <p:sldId id="258" r:id="rId5"/>
    <p:sldId id="268" r:id="rId6"/>
    <p:sldId id="269" r:id="rId7"/>
    <p:sldId id="270" r:id="rId8"/>
    <p:sldId id="271" r:id="rId9"/>
    <p:sldId id="275" r:id="rId10"/>
    <p:sldId id="259" r:id="rId11"/>
    <p:sldId id="272" r:id="rId12"/>
    <p:sldId id="273" r:id="rId13"/>
    <p:sldId id="260" r:id="rId14"/>
    <p:sldId id="263" r:id="rId15"/>
    <p:sldId id="277" r:id="rId16"/>
    <p:sldId id="278" r:id="rId17"/>
    <p:sldId id="279" r:id="rId18"/>
    <p:sldId id="261" r:id="rId19"/>
    <p:sldId id="262" r:id="rId20"/>
    <p:sldId id="280" r:id="rId21"/>
    <p:sldId id="281" r:id="rId22"/>
    <p:sldId id="282" r:id="rId23"/>
    <p:sldId id="283" r:id="rId24"/>
    <p:sldId id="284" r:id="rId25"/>
    <p:sldId id="265" r:id="rId26"/>
    <p:sldId id="285" r:id="rId27"/>
    <p:sldId id="286" r:id="rId28"/>
    <p:sldId id="287" r:id="rId29"/>
    <p:sldId id="266" r:id="rId30"/>
    <p:sldId id="288" r:id="rId31"/>
    <p:sldId id="267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0" autoAdjust="0"/>
    <p:restoredTop sz="91767" autoAdjust="0"/>
  </p:normalViewPr>
  <p:slideViewPr>
    <p:cSldViewPr>
      <p:cViewPr varScale="1">
        <p:scale>
          <a:sx n="151" d="100"/>
          <a:sy n="151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E7A69-8586-3243-AF8B-395682864797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8327-DA2B-F347-B5F0-0EC524B76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657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this is the first step</a:t>
            </a:r>
          </a:p>
          <a:p>
            <a:endParaRPr lang="en-US" dirty="0" smtClean="0"/>
          </a:p>
          <a:p>
            <a:r>
              <a:rPr lang="en-US" dirty="0" smtClean="0"/>
              <a:t>BP</a:t>
            </a:r>
            <a:r>
              <a:rPr lang="en-US" baseline="0" dirty="0" smtClean="0"/>
              <a:t> </a:t>
            </a:r>
            <a:r>
              <a:rPr lang="en-US" baseline="0" dirty="0" smtClean="0"/>
              <a:t>is green, and Mobil is Blue </a:t>
            </a:r>
            <a:r>
              <a:rPr lang="en-US" baseline="0" dirty="0" err="1" smtClean="0">
                <a:sym typeface="Wingdings"/>
              </a:rPr>
              <a:t></a:t>
            </a:r>
            <a:r>
              <a:rPr lang="en-US" baseline="0" dirty="0" smtClean="0">
                <a:sym typeface="Wingdings"/>
              </a:rPr>
              <a:t> Mention this</a:t>
            </a:r>
          </a:p>
          <a:p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by Step 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Original</a:t>
            </a:r>
            <a:r>
              <a:rPr lang="en-US" baseline="0" dirty="0" smtClean="0"/>
              <a:t> image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Separate image in RGB Spectrum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Apply color </a:t>
            </a:r>
            <a:r>
              <a:rPr lang="en-US" baseline="0" dirty="0" err="1" smtClean="0"/>
              <a:t>thresholding</a:t>
            </a:r>
            <a:endParaRPr lang="en-US" baseline="0" dirty="0" smtClean="0"/>
          </a:p>
          <a:p>
            <a:pPr marL="228600" indent="-228600">
              <a:buAutoNum type="alphaLcParenBoth"/>
            </a:pPr>
            <a:r>
              <a:rPr lang="en-US" baseline="0" dirty="0" smtClean="0"/>
              <a:t>Segment out the color we want, Mobil Blue in his respect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Get dimensions of the segments 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Grab the dimensions that follow a price billboard sign size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Image with segmentations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Final image after histogram comparison is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how the bounding boxes are different colors, this depicts</a:t>
            </a:r>
            <a:r>
              <a:rPr lang="en-US" baseline="0" dirty="0" smtClean="0"/>
              <a:t> the </a:t>
            </a:r>
            <a:r>
              <a:rPr lang="en-US" baseline="0" smtClean="0"/>
              <a:t>fuel type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Mention for recognition that the sample</a:t>
            </a:r>
            <a:r>
              <a:rPr lang="en-US" baseline="0" dirty="0" smtClean="0"/>
              <a:t> images have the character stored in them.  The algorithm then is able to use that data to properly identify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Detecting </a:t>
            </a:r>
            <a:r>
              <a:rPr lang="en-US" dirty="0" smtClean="0"/>
              <a:t>the proper</a:t>
            </a:r>
            <a:r>
              <a:rPr lang="en-US" dirty="0" smtClean="0"/>
              <a:t> Fuel </a:t>
            </a:r>
            <a:r>
              <a:rPr lang="en-US" dirty="0" smtClean="0"/>
              <a:t>Price is determined as a 3 or 4 numeric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how the Mobil Classification rate is lower due to the white boarder of the price board being reported as a character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</a:t>
            </a:r>
            <a:r>
              <a:rPr lang="en-US" baseline="0" dirty="0" smtClean="0"/>
              <a:t> view with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maps: to be able to detect prices of gas stations for local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</a:t>
            </a:r>
            <a:r>
              <a:rPr lang="en-US" baseline="0" dirty="0" smtClean="0"/>
              <a:t> the system to work with current GIS: be able to have prices displayed on Garmin GPS devices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 more competition between service stations:</a:t>
            </a:r>
            <a:r>
              <a:rPr lang="en-US" baseline="0" dirty="0" smtClean="0"/>
              <a:t> This may create a better competition between service station chains, </a:t>
            </a:r>
            <a:r>
              <a:rPr lang="en-US" baseline="0" dirty="0" err="1" smtClean="0"/>
              <a:t>espeically</a:t>
            </a:r>
            <a:r>
              <a:rPr lang="en-US" baseline="0" dirty="0" smtClean="0"/>
              <a:t> if they know there prices are readily available on the internet.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paper follows the first one.</a:t>
            </a:r>
            <a:r>
              <a:rPr lang="en-US" baseline="0" dirty="0" smtClean="0"/>
              <a:t>   Mention this is also the foundations utilized by YouTube, Wikipedia, and Facebook.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503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for problems that the prices change a different times</a:t>
            </a:r>
            <a:r>
              <a:rPr lang="en-US" baseline="0" dirty="0" smtClean="0"/>
              <a:t> of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651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this is only an ideal configuration, their paper focus mainly on computer vision algorithm. </a:t>
            </a:r>
          </a:p>
          <a:p>
            <a:endParaRPr lang="en-US" dirty="0" smtClean="0"/>
          </a:p>
          <a:p>
            <a:r>
              <a:rPr lang="en-US" dirty="0" smtClean="0"/>
              <a:t>Mention</a:t>
            </a:r>
            <a:r>
              <a:rPr lang="en-US" baseline="0" dirty="0" smtClean="0"/>
              <a:t> that I will also go thru a step by step process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965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GIS software</a:t>
            </a:r>
            <a:r>
              <a:rPr lang="en-US" baseline="0" dirty="0" smtClean="0"/>
              <a:t> utilizes point of interest to detect service stations.   Also that uploading is done via cellphone internet service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015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for old fuel prices they are kept in history to see the trends of gas</a:t>
            </a:r>
            <a:r>
              <a:rPr lang="en-US" baseline="0" dirty="0" smtClean="0"/>
              <a:t>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611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thru each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how the group project leaders wanted to ensure that detection of fuel prices was possible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 as mention before about gathering images</a:t>
            </a:r>
            <a:r>
              <a:rPr lang="en-US" baseline="0" dirty="0" smtClean="0"/>
              <a:t> of billboards,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you</a:t>
            </a:r>
            <a:r>
              <a:rPr lang="en-US" baseline="0" dirty="0" smtClean="0"/>
              <a:t> took classes specifically in this subject, no matter how much work you put into it, the system will not be perfect.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8327-DA2B-F347-B5F0-0EC524B76C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712A9D-F1E9-4C66-BEFF-B804FD3380A1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F91320-55DE-42C9-914F-02691F3EFE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Collection of Fuel Prices from a Network of Mobile Cameras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Tristan </a:t>
            </a:r>
            <a:r>
              <a:rPr lang="en-US" dirty="0" err="1" smtClean="0"/>
              <a:t>Gibeau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40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&amp;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types of</a:t>
            </a:r>
            <a:r>
              <a:rPr lang="en-US" dirty="0" smtClean="0"/>
              <a:t> </a:t>
            </a:r>
            <a:r>
              <a:rPr lang="en-US" dirty="0" smtClean="0"/>
              <a:t>projects</a:t>
            </a:r>
            <a:endParaRPr lang="en-US" dirty="0" smtClean="0"/>
          </a:p>
          <a:p>
            <a:pPr lvl="1"/>
            <a:r>
              <a:rPr lang="en-US" dirty="0" smtClean="0"/>
              <a:t>USA</a:t>
            </a:r>
          </a:p>
          <a:p>
            <a:pPr lvl="2"/>
            <a:r>
              <a:rPr lang="en-US" dirty="0" err="1" smtClean="0"/>
              <a:t>GasBuddy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Gaswatch</a:t>
            </a:r>
            <a:endParaRPr lang="en-US" dirty="0" smtClean="0"/>
          </a:p>
          <a:p>
            <a:pPr lvl="1"/>
            <a:r>
              <a:rPr lang="en-US" dirty="0" smtClean="0"/>
              <a:t>UK</a:t>
            </a:r>
          </a:p>
          <a:p>
            <a:pPr lvl="2"/>
            <a:r>
              <a:rPr lang="en-US" dirty="0" err="1" smtClean="0"/>
              <a:t>Fuelprice</a:t>
            </a:r>
            <a:endParaRPr lang="en-US" dirty="0" smtClean="0"/>
          </a:p>
          <a:p>
            <a:pPr lvl="1"/>
            <a:r>
              <a:rPr lang="en-US" dirty="0" smtClean="0"/>
              <a:t>Australia</a:t>
            </a:r>
          </a:p>
          <a:p>
            <a:pPr lvl="2"/>
            <a:r>
              <a:rPr lang="en-US" dirty="0" err="1" smtClean="0"/>
              <a:t>Motormouth</a:t>
            </a:r>
            <a:endParaRPr lang="en-US" dirty="0" smtClean="0"/>
          </a:p>
          <a:p>
            <a:pPr lvl="2"/>
            <a:r>
              <a:rPr lang="en-US" dirty="0" err="1" smtClean="0"/>
              <a:t>Fuelwatch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90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GasBuddy</a:t>
            </a:r>
            <a:r>
              <a:rPr lang="en-US" dirty="0" smtClean="0"/>
              <a:t>, </a:t>
            </a:r>
            <a:r>
              <a:rPr lang="en-US" dirty="0" err="1" smtClean="0"/>
              <a:t>Gaswatch</a:t>
            </a:r>
            <a:r>
              <a:rPr lang="en-US" dirty="0" smtClean="0"/>
              <a:t>, &amp; </a:t>
            </a:r>
            <a:r>
              <a:rPr lang="en-US" dirty="0" err="1" smtClean="0"/>
              <a:t>FuelPrice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Participatory Sensor Network</a:t>
            </a:r>
          </a:p>
          <a:p>
            <a:pPr lvl="1"/>
            <a:r>
              <a:rPr lang="en-US" dirty="0" smtClean="0"/>
              <a:t>Workers and Volunteers update prices</a:t>
            </a:r>
          </a:p>
          <a:p>
            <a:r>
              <a:rPr lang="en-US" dirty="0" smtClean="0"/>
              <a:t>Covers both US, Canada, &amp; UK (</a:t>
            </a:r>
            <a:r>
              <a:rPr lang="en-US" dirty="0" err="1" smtClean="0"/>
              <a:t>FuelPrice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Search by state, province, city, or address</a:t>
            </a:r>
          </a:p>
          <a:p>
            <a:pPr lvl="1"/>
            <a:r>
              <a:rPr lang="en-US" dirty="0" smtClean="0"/>
              <a:t>View service stations via maps</a:t>
            </a:r>
          </a:p>
          <a:p>
            <a:r>
              <a:rPr lang="en-US" dirty="0" smtClean="0"/>
              <a:t>iPhone &amp; Smart Phone integration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Manual Collection</a:t>
            </a:r>
          </a:p>
          <a:p>
            <a:pPr lvl="2"/>
            <a:r>
              <a:rPr lang="en-US" dirty="0" smtClean="0"/>
              <a:t>Data may be wrong, out of date, or just not available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841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Motormouth</a:t>
            </a:r>
            <a:r>
              <a:rPr lang="en-US" dirty="0" smtClean="0"/>
              <a:t> &amp; </a:t>
            </a:r>
            <a:r>
              <a:rPr lang="en-US" dirty="0" err="1" smtClean="0"/>
              <a:t>Fuelwatch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GasBuddy</a:t>
            </a:r>
            <a:r>
              <a:rPr lang="en-US" dirty="0" smtClean="0"/>
              <a:t>, </a:t>
            </a:r>
            <a:r>
              <a:rPr lang="en-US" dirty="0" err="1" smtClean="0"/>
              <a:t>Gaswatch</a:t>
            </a:r>
            <a:r>
              <a:rPr lang="en-US" dirty="0" smtClean="0"/>
              <a:t> &amp; </a:t>
            </a:r>
            <a:r>
              <a:rPr lang="en-US" dirty="0" err="1" smtClean="0"/>
              <a:t>FuelPrice</a:t>
            </a:r>
            <a:endParaRPr lang="en-US" dirty="0" smtClean="0"/>
          </a:p>
          <a:p>
            <a:pPr lvl="1"/>
            <a:r>
              <a:rPr lang="en-US" dirty="0" smtClean="0"/>
              <a:t>Focus on major cities in Australia </a:t>
            </a:r>
          </a:p>
          <a:p>
            <a:r>
              <a:rPr lang="en-US" dirty="0" smtClean="0"/>
              <a:t>Backed and Sponsored by the Australian Government</a:t>
            </a:r>
          </a:p>
          <a:p>
            <a:pPr lvl="1"/>
            <a:r>
              <a:rPr lang="en-US" dirty="0" smtClean="0"/>
              <a:t>Keeps prices regulated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Still manual entry</a:t>
            </a:r>
          </a:p>
          <a:p>
            <a:pPr lvl="1"/>
            <a:r>
              <a:rPr lang="en-US" dirty="0" smtClean="0"/>
              <a:t>Lack of some service stations not offered</a:t>
            </a:r>
          </a:p>
          <a:p>
            <a:pPr marL="6675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80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Ideal Configuration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68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Key Features</a:t>
            </a:r>
          </a:p>
          <a:p>
            <a:pPr lvl="1"/>
            <a:r>
              <a:rPr lang="en-US" dirty="0" smtClean="0"/>
              <a:t>Fuel Price Collection</a:t>
            </a:r>
          </a:p>
          <a:p>
            <a:pPr lvl="1"/>
            <a:r>
              <a:rPr lang="en-US" dirty="0" smtClean="0"/>
              <a:t>User Query</a:t>
            </a:r>
          </a:p>
          <a:p>
            <a:r>
              <a:rPr lang="en-US" dirty="0" smtClean="0"/>
              <a:t>Utilize a WSN with </a:t>
            </a:r>
            <a:r>
              <a:rPr lang="en-US" dirty="0" err="1" smtClean="0"/>
              <a:t>SenseMart</a:t>
            </a:r>
            <a:endParaRPr lang="en-US" dirty="0" smtClean="0"/>
          </a:p>
          <a:p>
            <a:pPr lvl="1"/>
            <a:r>
              <a:rPr lang="en-US" dirty="0" err="1" smtClean="0"/>
              <a:t>SenseMart</a:t>
            </a:r>
            <a:r>
              <a:rPr lang="en-US" dirty="0" smtClean="0"/>
              <a:t> uses existing infrastructure</a:t>
            </a:r>
          </a:p>
          <a:p>
            <a:pPr lvl="2"/>
            <a:r>
              <a:rPr lang="en-US" dirty="0" smtClean="0"/>
              <a:t>Help cut down on cost</a:t>
            </a:r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Mobile Smart Phone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GIS</a:t>
            </a:r>
          </a:p>
          <a:p>
            <a:r>
              <a:rPr lang="en-US" dirty="0" smtClean="0"/>
              <a:t>Remote Server</a:t>
            </a:r>
          </a:p>
          <a:p>
            <a:pPr lvl="1"/>
            <a:r>
              <a:rPr lang="en-US" dirty="0" smtClean="0"/>
              <a:t>Price Detection Algorithm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7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taken from mobile phone automatically</a:t>
            </a:r>
          </a:p>
          <a:p>
            <a:pPr lvl="1"/>
            <a:r>
              <a:rPr lang="en-US" dirty="0" smtClean="0"/>
              <a:t>Triggered by proximity of service station</a:t>
            </a:r>
          </a:p>
          <a:p>
            <a:pPr lvl="2"/>
            <a:r>
              <a:rPr lang="en-US" dirty="0" smtClean="0"/>
              <a:t>Utilized by GPS &amp; GIS software running on device</a:t>
            </a:r>
          </a:p>
          <a:p>
            <a:r>
              <a:rPr lang="en-US" dirty="0" smtClean="0"/>
              <a:t>When in proximity</a:t>
            </a:r>
          </a:p>
          <a:p>
            <a:pPr lvl="1"/>
            <a:r>
              <a:rPr lang="en-US" dirty="0" smtClean="0"/>
              <a:t>GIS software initializes photo trigger event</a:t>
            </a:r>
          </a:p>
          <a:p>
            <a:pPr lvl="2"/>
            <a:r>
              <a:rPr lang="en-US" dirty="0" smtClean="0"/>
              <a:t>Series of photos are taken</a:t>
            </a:r>
          </a:p>
          <a:p>
            <a:r>
              <a:rPr lang="en-US" dirty="0" smtClean="0"/>
              <a:t>Photos are then uploaded to remote server</a:t>
            </a:r>
          </a:p>
          <a:p>
            <a:pPr lvl="1"/>
            <a:r>
              <a:rPr lang="en-US" dirty="0" smtClean="0"/>
              <a:t>They are then processed by price detection algorithm</a:t>
            </a:r>
          </a:p>
          <a:p>
            <a:pPr lvl="2"/>
            <a:r>
              <a:rPr lang="en-US" dirty="0" smtClean="0"/>
              <a:t>Computer Vision Algorithm </a:t>
            </a:r>
          </a:p>
          <a:p>
            <a:pPr lvl="1"/>
            <a:r>
              <a:rPr lang="en-US" dirty="0" smtClean="0"/>
              <a:t>GPS &amp; service station are uploaded as well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153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Prices Storage</a:t>
            </a:r>
          </a:p>
          <a:p>
            <a:pPr lvl="1"/>
            <a:r>
              <a:rPr lang="en-US" dirty="0" smtClean="0"/>
              <a:t>Database setup with user interface</a:t>
            </a:r>
          </a:p>
          <a:p>
            <a:pPr lvl="1"/>
            <a:r>
              <a:rPr lang="en-US" dirty="0" smtClean="0"/>
              <a:t>Old fuel prices are kept for history</a:t>
            </a:r>
          </a:p>
          <a:p>
            <a:r>
              <a:rPr lang="en-US" dirty="0" smtClean="0"/>
              <a:t>User Query</a:t>
            </a:r>
          </a:p>
          <a:p>
            <a:pPr lvl="1"/>
            <a:r>
              <a:rPr lang="en-US" dirty="0" smtClean="0"/>
              <a:t>User initializes query via</a:t>
            </a:r>
          </a:p>
          <a:p>
            <a:pPr lvl="2"/>
            <a:r>
              <a:rPr lang="en-US" dirty="0" smtClean="0"/>
              <a:t>Web page</a:t>
            </a:r>
          </a:p>
          <a:p>
            <a:pPr lvl="2"/>
            <a:r>
              <a:rPr lang="en-US" dirty="0" smtClean="0"/>
              <a:t>Mobile Application</a:t>
            </a:r>
          </a:p>
          <a:p>
            <a:pPr lvl="2"/>
            <a:r>
              <a:rPr lang="en-US" dirty="0" smtClean="0"/>
              <a:t>Short Message Service (SMS)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979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System Diagram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61716"/>
            <a:ext cx="8883650" cy="451528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474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Prototype &amp; Computer Vision Algorithm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53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Developed First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Ensure that the critical components work</a:t>
            </a:r>
          </a:p>
          <a:p>
            <a:r>
              <a:rPr lang="en-US" dirty="0" smtClean="0">
                <a:sym typeface="Wingdings" pitchFamily="2" charset="2"/>
              </a:rPr>
              <a:t>Data Gathering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Images of service station fuel price billboards</a:t>
            </a:r>
          </a:p>
          <a:p>
            <a:r>
              <a:rPr lang="en-US" dirty="0" smtClean="0">
                <a:sym typeface="Wingdings" pitchFamily="2" charset="2"/>
              </a:rPr>
              <a:t>Computer Vision Algorithm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Select &amp; Clean up image for segmentation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Segment out billboard from image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Detect fuel prices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16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History &amp; Background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Computer Vision Algorithms</a:t>
            </a:r>
          </a:p>
          <a:p>
            <a:r>
              <a:rPr lang="en-US" dirty="0" smtClean="0"/>
              <a:t>Evaluation &amp; Prototype Testing</a:t>
            </a:r>
          </a:p>
          <a:p>
            <a:r>
              <a:rPr lang="en-US" dirty="0" smtClean="0"/>
              <a:t>Future Developments</a:t>
            </a:r>
          </a:p>
          <a:p>
            <a:r>
              <a:rPr lang="en-US" dirty="0" smtClean="0"/>
              <a:t>Conclusion &amp; Thoughts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346984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History</a:t>
            </a:r>
          </a:p>
          <a:p>
            <a:pPr lvl="1"/>
            <a:r>
              <a:rPr lang="en-US" dirty="0" smtClean="0"/>
              <a:t>Detecting items in images is complicated</a:t>
            </a:r>
          </a:p>
          <a:p>
            <a:pPr lvl="2"/>
            <a:r>
              <a:rPr lang="en-US" dirty="0" smtClean="0"/>
              <a:t>Blurry, out of focus, motion sensitive and low light</a:t>
            </a:r>
          </a:p>
          <a:p>
            <a:pPr lvl="2"/>
            <a:r>
              <a:rPr lang="en-US" dirty="0" smtClean="0"/>
              <a:t>Items may appear like others</a:t>
            </a:r>
          </a:p>
          <a:p>
            <a:pPr lvl="3"/>
            <a:r>
              <a:rPr lang="en-US" dirty="0" smtClean="0"/>
              <a:t>Similar color or shape</a:t>
            </a:r>
          </a:p>
          <a:p>
            <a:pPr lvl="2"/>
            <a:r>
              <a:rPr lang="en-US" dirty="0" smtClean="0"/>
              <a:t>Target blind spots</a:t>
            </a:r>
          </a:p>
          <a:p>
            <a:pPr lvl="3"/>
            <a:r>
              <a:rPr lang="en-US" dirty="0" smtClean="0"/>
              <a:t>Things may block the view of target</a:t>
            </a:r>
          </a:p>
          <a:p>
            <a:pPr lvl="4"/>
            <a:r>
              <a:rPr lang="en-US" dirty="0" smtClean="0"/>
              <a:t>Trees, people, cars, signs, and so on…</a:t>
            </a:r>
          </a:p>
          <a:p>
            <a:pPr lvl="1"/>
            <a:r>
              <a:rPr lang="en-US" dirty="0" smtClean="0"/>
              <a:t>Developing an algorithm that is perfect</a:t>
            </a:r>
          </a:p>
          <a:p>
            <a:pPr lvl="2"/>
            <a:r>
              <a:rPr lang="en-US" dirty="0" smtClean="0"/>
              <a:t>IMPOSSIBLE!!!!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r>
              <a:rPr lang="en-US" dirty="0" smtClean="0"/>
              <a:t>Segmentation &amp; Color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pPr lvl="1"/>
            <a:r>
              <a:rPr lang="en-US" dirty="0" smtClean="0"/>
              <a:t>Programmed with two sign types</a:t>
            </a:r>
          </a:p>
          <a:p>
            <a:pPr lvl="2"/>
            <a:r>
              <a:rPr lang="en-US" dirty="0" smtClean="0"/>
              <a:t>Mobil &amp; BP</a:t>
            </a:r>
          </a:p>
          <a:p>
            <a:pPr lvl="1"/>
            <a:r>
              <a:rPr lang="en-US" dirty="0" smtClean="0"/>
              <a:t>Segment out the billboard color configuration</a:t>
            </a:r>
          </a:p>
          <a:p>
            <a:pPr lvl="2"/>
            <a:r>
              <a:rPr lang="en-US" dirty="0" smtClean="0"/>
              <a:t>This allows the algorithm to ignore everything else</a:t>
            </a:r>
          </a:p>
          <a:p>
            <a:pPr lvl="2"/>
            <a:r>
              <a:rPr lang="en-US" dirty="0" smtClean="0"/>
              <a:t>Based on Red, Green, &amp; Blue (RGB) </a:t>
            </a:r>
          </a:p>
          <a:p>
            <a:pPr lvl="3"/>
            <a:r>
              <a:rPr lang="en-US" dirty="0" smtClean="0"/>
              <a:t>Hue, Intensity, and Saturation (HIS)</a:t>
            </a:r>
          </a:p>
          <a:p>
            <a:r>
              <a:rPr lang="en-US" dirty="0" smtClean="0"/>
              <a:t>Dimension &amp; Histogram Comparison</a:t>
            </a:r>
          </a:p>
          <a:p>
            <a:pPr lvl="1"/>
            <a:r>
              <a:rPr lang="en-US" dirty="0" smtClean="0"/>
              <a:t>Utilize what is known about the price area</a:t>
            </a:r>
          </a:p>
          <a:p>
            <a:pPr lvl="2"/>
            <a:r>
              <a:rPr lang="en-US" dirty="0" smtClean="0"/>
              <a:t>Compare the dimensions of the fuel prices</a:t>
            </a:r>
          </a:p>
          <a:p>
            <a:pPr lvl="2"/>
            <a:r>
              <a:rPr lang="en-US" dirty="0" smtClean="0"/>
              <a:t>Analyze the histogram to see if it has the same trend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 of Segmentation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8915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922520"/>
          </a:xfrm>
        </p:spPr>
        <p:txBody>
          <a:bodyPr/>
          <a:lstStyle/>
          <a:p>
            <a:r>
              <a:rPr lang="en-US" dirty="0" smtClean="0"/>
              <a:t>Utilizes </a:t>
            </a:r>
            <a:r>
              <a:rPr lang="en-US" dirty="0" err="1" smtClean="0"/>
              <a:t>Feedforward</a:t>
            </a:r>
            <a:r>
              <a:rPr lang="en-US" dirty="0" smtClean="0"/>
              <a:t> </a:t>
            </a:r>
            <a:r>
              <a:rPr lang="en-US" dirty="0" err="1" smtClean="0"/>
              <a:t>Backpropagation</a:t>
            </a:r>
            <a:r>
              <a:rPr lang="en-US" dirty="0" smtClean="0"/>
              <a:t> Neural Network (FFBPNN)</a:t>
            </a:r>
          </a:p>
          <a:p>
            <a:pPr lvl="1"/>
            <a:r>
              <a:rPr lang="en-US" dirty="0" smtClean="0"/>
              <a:t>Extraction of characters</a:t>
            </a:r>
          </a:p>
          <a:p>
            <a:pPr lvl="1"/>
            <a:r>
              <a:rPr lang="en-US" dirty="0" smtClean="0"/>
              <a:t>Classification by a neural network</a:t>
            </a:r>
          </a:p>
          <a:p>
            <a:r>
              <a:rPr lang="en-US" dirty="0" smtClean="0"/>
              <a:t>Character Extraction</a:t>
            </a:r>
          </a:p>
          <a:p>
            <a:pPr lvl="1"/>
            <a:r>
              <a:rPr lang="en-US" dirty="0" smtClean="0"/>
              <a:t>Binary Image Conversion</a:t>
            </a:r>
          </a:p>
          <a:p>
            <a:pPr lvl="1"/>
            <a:r>
              <a:rPr lang="en-US" dirty="0" smtClean="0"/>
              <a:t>Bounding box algorithm</a:t>
            </a:r>
          </a:p>
          <a:p>
            <a:pPr lvl="2"/>
            <a:r>
              <a:rPr lang="en-US" dirty="0" smtClean="0"/>
              <a:t>Construction of feature vectors</a:t>
            </a:r>
          </a:p>
          <a:p>
            <a:pPr lvl="1"/>
            <a:r>
              <a:rPr lang="en-US" dirty="0" smtClean="0"/>
              <a:t>Recognition</a:t>
            </a:r>
          </a:p>
          <a:p>
            <a:pPr lvl="2"/>
            <a:r>
              <a:rPr lang="en-US" dirty="0" smtClean="0"/>
              <a:t>Trained from other sample fuel price boards</a:t>
            </a:r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43200"/>
            <a:ext cx="2414552" cy="2705100"/>
          </a:xfrm>
          <a:prstGeom prst="rect">
            <a:avLst/>
          </a:prstGeom>
          <a:effectLst>
            <a:outerShdw blurRad="762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&amp; </a:t>
            </a:r>
            <a:br>
              <a:rPr lang="en-US" dirty="0" smtClean="0"/>
            </a:br>
            <a:r>
              <a:rPr lang="en-US" dirty="0" smtClean="0"/>
              <a:t>Prototype Testing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and Prototype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52 Image Set</a:t>
            </a:r>
          </a:p>
          <a:p>
            <a:pPr lvl="1"/>
            <a:r>
              <a:rPr lang="en-US" dirty="0" smtClean="0"/>
              <a:t>3 BP Service Stations</a:t>
            </a:r>
          </a:p>
          <a:p>
            <a:pPr lvl="1"/>
            <a:r>
              <a:rPr lang="en-US" dirty="0" smtClean="0"/>
              <a:t>5 Mobil Service Stations</a:t>
            </a:r>
          </a:p>
          <a:p>
            <a:r>
              <a:rPr lang="en-US" dirty="0" smtClean="0"/>
              <a:t>Imaging Devices</a:t>
            </a:r>
          </a:p>
          <a:p>
            <a:pPr lvl="1"/>
            <a:r>
              <a:rPr lang="en-US" dirty="0" smtClean="0"/>
              <a:t>5 Megapixel Nokia N95 Mobile Phone</a:t>
            </a:r>
          </a:p>
          <a:p>
            <a:pPr lvl="1"/>
            <a:r>
              <a:rPr lang="en-US" dirty="0" smtClean="0"/>
              <a:t>4 Megapixel Canon IXUS 400 Camera</a:t>
            </a:r>
          </a:p>
          <a:p>
            <a:pPr lvl="1"/>
            <a:r>
              <a:rPr lang="en-US" dirty="0" smtClean="0"/>
              <a:t>Mounted by passenger in vehicle</a:t>
            </a:r>
          </a:p>
          <a:p>
            <a:r>
              <a:rPr lang="en-US" dirty="0" smtClean="0"/>
              <a:t>Testing Images based on</a:t>
            </a:r>
          </a:p>
          <a:p>
            <a:pPr lvl="1"/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Weather (Sunny or Cloudy)</a:t>
            </a:r>
          </a:p>
          <a:p>
            <a:pPr lvl="1"/>
            <a:r>
              <a:rPr lang="en-US" dirty="0" smtClean="0"/>
              <a:t>Daylight Disparities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7563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Detection Algorithm Results – Billboard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15/52 image set were blurry or out of focus</a:t>
            </a:r>
          </a:p>
          <a:p>
            <a:pPr lvl="1"/>
            <a:r>
              <a:rPr lang="en-US" dirty="0" smtClean="0"/>
              <a:t>Algorithm did not detect properly</a:t>
            </a:r>
          </a:p>
          <a:p>
            <a:r>
              <a:rPr lang="en-US" dirty="0" smtClean="0"/>
              <a:t>Positive Detection: 33 Images</a:t>
            </a:r>
          </a:p>
          <a:p>
            <a:pPr lvl="1"/>
            <a:r>
              <a:rPr lang="en-US" dirty="0" smtClean="0"/>
              <a:t>15 Mobil &amp; 18 BP</a:t>
            </a:r>
          </a:p>
          <a:p>
            <a:pPr lvl="1"/>
            <a:r>
              <a:rPr lang="en-US" dirty="0" smtClean="0"/>
              <a:t>330 Characters &amp; 99 Fuel Prices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97284"/>
            <a:ext cx="8839200" cy="13889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Station Fuel Billboard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2496912"/>
            <a:ext cx="9137650" cy="22274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and test the ideal system</a:t>
            </a:r>
          </a:p>
          <a:p>
            <a:pPr lvl="1"/>
            <a:r>
              <a:rPr lang="en-US" dirty="0" smtClean="0"/>
              <a:t>Test both GPS and GIS integration</a:t>
            </a:r>
          </a:p>
          <a:p>
            <a:r>
              <a:rPr lang="en-US" dirty="0" smtClean="0"/>
              <a:t>Move the image processing to the mobile phone</a:t>
            </a:r>
          </a:p>
          <a:p>
            <a:pPr lvl="1"/>
            <a:r>
              <a:rPr lang="en-US" dirty="0" smtClean="0"/>
              <a:t>Help reduce the overhead between the client and server</a:t>
            </a:r>
          </a:p>
          <a:p>
            <a:r>
              <a:rPr lang="en-US" dirty="0" smtClean="0"/>
              <a:t>Enhance Fuel Price Detection Algorithm</a:t>
            </a:r>
          </a:p>
          <a:p>
            <a:pPr lvl="1"/>
            <a:r>
              <a:rPr lang="en-US" dirty="0" smtClean="0"/>
              <a:t>Support for more service station chains</a:t>
            </a:r>
          </a:p>
          <a:p>
            <a:pPr lvl="1"/>
            <a:r>
              <a:rPr lang="en-US" dirty="0" smtClean="0"/>
              <a:t>Integrate with GIS</a:t>
            </a:r>
          </a:p>
          <a:p>
            <a:pPr lvl="2"/>
            <a:r>
              <a:rPr lang="en-US" dirty="0" smtClean="0"/>
              <a:t>Such as Street View with Google Maps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424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8448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</a:t>
            </a:r>
          </a:p>
          <a:p>
            <a:pPr lvl="1"/>
            <a:r>
              <a:rPr lang="en-US" dirty="0" smtClean="0"/>
              <a:t>Good use of wireless sensor networks</a:t>
            </a:r>
          </a:p>
          <a:p>
            <a:pPr lvl="1"/>
            <a:r>
              <a:rPr lang="en-US" dirty="0" smtClean="0"/>
              <a:t>First use of an WSN for consumer pricing information</a:t>
            </a:r>
          </a:p>
          <a:p>
            <a:pPr lvl="1"/>
            <a:r>
              <a:rPr lang="en-US" dirty="0" smtClean="0"/>
              <a:t>Help make users aware of current gas prices</a:t>
            </a:r>
          </a:p>
          <a:p>
            <a:pPr lvl="1"/>
            <a:r>
              <a:rPr lang="en-US" dirty="0" smtClean="0"/>
              <a:t>Make prices more easily updated</a:t>
            </a:r>
          </a:p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87.7% successful detection of fuel prices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3410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the system to work with current GIS</a:t>
            </a:r>
          </a:p>
          <a:p>
            <a:pPr lvl="1"/>
            <a:r>
              <a:rPr lang="en-US" dirty="0" smtClean="0"/>
              <a:t>Integrate into Google Maps</a:t>
            </a:r>
          </a:p>
          <a:p>
            <a:pPr lvl="2"/>
            <a:r>
              <a:rPr lang="en-US" dirty="0" smtClean="0"/>
              <a:t>Display current prices of service stations</a:t>
            </a:r>
          </a:p>
          <a:p>
            <a:pPr lvl="1"/>
            <a:r>
              <a:rPr lang="en-US" dirty="0" smtClean="0"/>
              <a:t>Integrate with GPS &amp; GIS providers</a:t>
            </a:r>
          </a:p>
          <a:p>
            <a:r>
              <a:rPr lang="en-US" dirty="0" smtClean="0"/>
              <a:t>Creates more competition between service stations</a:t>
            </a:r>
          </a:p>
          <a:p>
            <a:pPr lvl="1"/>
            <a:r>
              <a:rPr lang="en-US" dirty="0" smtClean="0"/>
              <a:t>May reduce the prices of fuel</a:t>
            </a:r>
          </a:p>
          <a:p>
            <a:r>
              <a:rPr lang="en-US" dirty="0" smtClean="0"/>
              <a:t>Work with service stations to supply their current prices</a:t>
            </a:r>
          </a:p>
          <a:p>
            <a:pPr lvl="1"/>
            <a:r>
              <a:rPr lang="en-US" dirty="0" smtClean="0"/>
              <a:t>Build infrastructure to integrate with service station computer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Prices</a:t>
            </a:r>
          </a:p>
          <a:p>
            <a:pPr lvl="1"/>
            <a:r>
              <a:rPr lang="en-US" dirty="0" smtClean="0"/>
              <a:t>In the past they have been very flexible</a:t>
            </a:r>
          </a:p>
          <a:p>
            <a:pPr lvl="1"/>
            <a:r>
              <a:rPr lang="en-US" dirty="0" smtClean="0"/>
              <a:t>No way to see who has the cheapest prices</a:t>
            </a:r>
          </a:p>
          <a:p>
            <a:pPr lvl="1"/>
            <a:r>
              <a:rPr lang="en-US" dirty="0" smtClean="0"/>
              <a:t>What to say they will not go back up!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45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current fuel prices via mobile network of cameras</a:t>
            </a:r>
          </a:p>
          <a:p>
            <a:pPr lvl="1"/>
            <a:r>
              <a:rPr lang="en-US" dirty="0" smtClean="0"/>
              <a:t>Developed by</a:t>
            </a:r>
          </a:p>
          <a:p>
            <a:pPr lvl="2"/>
            <a:r>
              <a:rPr lang="en-US" dirty="0" smtClean="0"/>
              <a:t>University of New South Wales, Sidney, Australia </a:t>
            </a:r>
          </a:p>
          <a:p>
            <a:pPr lvl="3"/>
            <a:r>
              <a:rPr lang="en-US" dirty="0" smtClean="0"/>
              <a:t>Y.F. Dong </a:t>
            </a:r>
          </a:p>
          <a:p>
            <a:pPr lvl="3"/>
            <a:r>
              <a:rPr lang="en-US" dirty="0" smtClean="0"/>
              <a:t>S. </a:t>
            </a:r>
            <a:r>
              <a:rPr lang="en-US" dirty="0" err="1" smtClean="0"/>
              <a:t>Kanhere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C.T. Chou</a:t>
            </a:r>
          </a:p>
          <a:p>
            <a:pPr lvl="2"/>
            <a:r>
              <a:rPr lang="en-US" dirty="0" smtClean="0"/>
              <a:t>Portland State University, USA</a:t>
            </a:r>
          </a:p>
          <a:p>
            <a:pPr lvl="3"/>
            <a:r>
              <a:rPr lang="en-US" dirty="0"/>
              <a:t>N. </a:t>
            </a:r>
            <a:r>
              <a:rPr lang="en-US" dirty="0" err="1"/>
              <a:t>Bulusu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051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176" b="18438"/>
          <a:stretch/>
        </p:blipFill>
        <p:spPr>
          <a:xfrm>
            <a:off x="6241440" y="3362326"/>
            <a:ext cx="2673473" cy="3162538"/>
          </a:xfrm>
          <a:prstGeom prst="rect">
            <a:avLst/>
          </a:prstGeom>
          <a:effectLst>
            <a:outerShdw blurRad="114300" dist="635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collect the fuel prices?</a:t>
            </a:r>
          </a:p>
          <a:p>
            <a:pPr lvl="1"/>
            <a:r>
              <a:rPr lang="en-US" dirty="0" smtClean="0"/>
              <a:t>Develop a system of Wireless Sensor Networks (WSN)</a:t>
            </a:r>
          </a:p>
          <a:p>
            <a:pPr lvl="2"/>
            <a:r>
              <a:rPr lang="en-US" dirty="0" smtClean="0"/>
              <a:t>Key Features</a:t>
            </a:r>
          </a:p>
          <a:p>
            <a:pPr lvl="3"/>
            <a:r>
              <a:rPr lang="en-US" dirty="0" smtClean="0"/>
              <a:t>Mobile Camera</a:t>
            </a:r>
          </a:p>
          <a:p>
            <a:pPr lvl="3"/>
            <a:r>
              <a:rPr lang="en-US" dirty="0" smtClean="0"/>
              <a:t>Global Positioning System (GPS)</a:t>
            </a:r>
          </a:p>
          <a:p>
            <a:pPr lvl="3"/>
            <a:r>
              <a:rPr lang="en-US" dirty="0" smtClean="0"/>
              <a:t>Geographic Information System (GIS)</a:t>
            </a:r>
          </a:p>
          <a:p>
            <a:pPr lvl="1"/>
            <a:r>
              <a:rPr lang="en-US" dirty="0" smtClean="0"/>
              <a:t>Collect fuel price images</a:t>
            </a:r>
          </a:p>
          <a:p>
            <a:pPr lvl="2"/>
            <a:r>
              <a:rPr lang="en-US" dirty="0" smtClean="0"/>
              <a:t>Road side service station billboard 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554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Key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Vision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Extracting Fuel Prices from </a:t>
            </a:r>
            <a:r>
              <a:rPr lang="en-US" dirty="0" smtClean="0"/>
              <a:t>images</a:t>
            </a:r>
          </a:p>
          <a:p>
            <a:pPr lvl="2"/>
            <a:r>
              <a:rPr lang="en-US" dirty="0" smtClean="0"/>
              <a:t>Segmentation</a:t>
            </a:r>
          </a:p>
          <a:p>
            <a:pPr lvl="2"/>
            <a:r>
              <a:rPr lang="en-US" dirty="0" smtClean="0"/>
              <a:t>Dimensions &amp; Histogram Comparison </a:t>
            </a:r>
          </a:p>
          <a:p>
            <a:pPr lvl="2"/>
            <a:r>
              <a:rPr lang="en-US" dirty="0" smtClean="0"/>
              <a:t>Character Extraction &amp; Classification</a:t>
            </a:r>
            <a:endParaRPr lang="en-US" dirty="0" smtClean="0"/>
          </a:p>
          <a:p>
            <a:pPr lvl="1"/>
            <a:r>
              <a:rPr lang="en-US" dirty="0" smtClean="0"/>
              <a:t>Necessary component of the system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465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Elements of Successful Software</a:t>
            </a:r>
          </a:p>
          <a:p>
            <a:pPr lvl="1"/>
            <a:r>
              <a:rPr lang="en-US" dirty="0" smtClean="0"/>
              <a:t>Easy use of software for end user</a:t>
            </a:r>
          </a:p>
          <a:p>
            <a:pPr lvl="2"/>
            <a:r>
              <a:rPr lang="en-US" dirty="0" smtClean="0"/>
              <a:t>Uploading</a:t>
            </a:r>
          </a:p>
          <a:p>
            <a:pPr lvl="2"/>
            <a:r>
              <a:rPr lang="en-US" dirty="0" smtClean="0"/>
              <a:t>Sharing</a:t>
            </a:r>
          </a:p>
          <a:p>
            <a:pPr lvl="2"/>
            <a:r>
              <a:rPr lang="en-US" dirty="0" smtClean="0"/>
              <a:t>Searching Data</a:t>
            </a:r>
          </a:p>
          <a:p>
            <a:pPr lvl="1"/>
            <a:r>
              <a:rPr lang="en-US" dirty="0" smtClean="0"/>
              <a:t>Low cost for usage</a:t>
            </a:r>
          </a:p>
          <a:p>
            <a:pPr lvl="2"/>
            <a:r>
              <a:rPr lang="en-US" dirty="0" smtClean="0"/>
              <a:t>Uploads &amp; Downloads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513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&amp; 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617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1322</Words>
  <Application>Microsoft Macintosh PowerPoint</Application>
  <PresentationFormat>On-screen Show (4:3)</PresentationFormat>
  <Paragraphs>267</Paragraphs>
  <Slides>33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Automatic Collection of Fuel Prices from a Network of Mobile Cameras</vt:lpstr>
      <vt:lpstr>Outline</vt:lpstr>
      <vt:lpstr>Introduction</vt:lpstr>
      <vt:lpstr>Introduction</vt:lpstr>
      <vt:lpstr>Solution…</vt:lpstr>
      <vt:lpstr>Focus</vt:lpstr>
      <vt:lpstr>Critical Key Element</vt:lpstr>
      <vt:lpstr>Foundations</vt:lpstr>
      <vt:lpstr>History &amp; Background</vt:lpstr>
      <vt:lpstr>History &amp; Background</vt:lpstr>
      <vt:lpstr>GasBuddy, Gaswatch, &amp; FuelPrice</vt:lpstr>
      <vt:lpstr>Motormouth &amp; Fuelwatch</vt:lpstr>
      <vt:lpstr>System Design</vt:lpstr>
      <vt:lpstr>Ideal Configuration</vt:lpstr>
      <vt:lpstr>Fuel Price Collection</vt:lpstr>
      <vt:lpstr>User Query</vt:lpstr>
      <vt:lpstr>Ideal System Diagram</vt:lpstr>
      <vt:lpstr>System Design</vt:lpstr>
      <vt:lpstr>Prototype</vt:lpstr>
      <vt:lpstr>Computer Vision Algorithm</vt:lpstr>
      <vt:lpstr>Fuel Price Detection</vt:lpstr>
      <vt:lpstr>Step by Step of Segmentation</vt:lpstr>
      <vt:lpstr>Character Recognition</vt:lpstr>
      <vt:lpstr>Evaluation &amp;  Prototype Testing</vt:lpstr>
      <vt:lpstr>Evaluation and Prototype Testing</vt:lpstr>
      <vt:lpstr>Results</vt:lpstr>
      <vt:lpstr>Billboard Breakdown</vt:lpstr>
      <vt:lpstr>Future Developments</vt:lpstr>
      <vt:lpstr>Future Developments</vt:lpstr>
      <vt:lpstr>Conclusion &amp; Thoughts</vt:lpstr>
      <vt:lpstr>Conclusion</vt:lpstr>
      <vt:lpstr>Thoughts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Collection of Fuel Prices from a Network of Mobile Cameras</dc:title>
  <dc:creator>Tristan Gibeau</dc:creator>
  <cp:lastModifiedBy>Tristan</cp:lastModifiedBy>
  <cp:revision>47</cp:revision>
  <dcterms:created xsi:type="dcterms:W3CDTF">2010-03-01T15:16:22Z</dcterms:created>
  <dcterms:modified xsi:type="dcterms:W3CDTF">2010-03-01T15:29:42Z</dcterms:modified>
</cp:coreProperties>
</file>