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9" r:id="rId1"/>
  </p:sldMasterIdLst>
  <p:handoutMasterIdLst>
    <p:handoutMasterId r:id="rId42"/>
  </p:handoutMasterIdLst>
  <p:sldIdLst>
    <p:sldId id="256" r:id="rId2"/>
    <p:sldId id="258" r:id="rId3"/>
    <p:sldId id="291" r:id="rId4"/>
    <p:sldId id="276" r:id="rId5"/>
    <p:sldId id="263" r:id="rId6"/>
    <p:sldId id="264" r:id="rId7"/>
    <p:sldId id="257" r:id="rId8"/>
    <p:sldId id="277" r:id="rId9"/>
    <p:sldId id="282" r:id="rId10"/>
    <p:sldId id="283" r:id="rId11"/>
    <p:sldId id="284" r:id="rId12"/>
    <p:sldId id="265" r:id="rId13"/>
    <p:sldId id="271" r:id="rId14"/>
    <p:sldId id="272" r:id="rId15"/>
    <p:sldId id="273" r:id="rId16"/>
    <p:sldId id="274" r:id="rId17"/>
    <p:sldId id="275" r:id="rId18"/>
    <p:sldId id="287" r:id="rId19"/>
    <p:sldId id="266" r:id="rId20"/>
    <p:sldId id="286" r:id="rId21"/>
    <p:sldId id="270" r:id="rId22"/>
    <p:sldId id="267" r:id="rId23"/>
    <p:sldId id="288" r:id="rId24"/>
    <p:sldId id="268" r:id="rId25"/>
    <p:sldId id="295" r:id="rId26"/>
    <p:sldId id="269" r:id="rId27"/>
    <p:sldId id="289" r:id="rId28"/>
    <p:sldId id="290" r:id="rId29"/>
    <p:sldId id="292" r:id="rId30"/>
    <p:sldId id="293" r:id="rId31"/>
    <p:sldId id="278" r:id="rId32"/>
    <p:sldId id="279" r:id="rId33"/>
    <p:sldId id="280" r:id="rId34"/>
    <p:sldId id="281" r:id="rId35"/>
    <p:sldId id="259" r:id="rId36"/>
    <p:sldId id="260" r:id="rId37"/>
    <p:sldId id="261" r:id="rId38"/>
    <p:sldId id="262" r:id="rId39"/>
    <p:sldId id="297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8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49591-9D10-49B3-95EF-25D0B35F5ABE}" type="datetimeFigureOut">
              <a:rPr lang="en-US" smtClean="0"/>
              <a:t>2/22/2010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F78B1-E417-4CB9-AA4C-7BA134F518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4A39-197F-E24A-B255-3744E5841FDA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4A39-197F-E24A-B255-3744E5841FDA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D728-A7CD-454B-BEA0-0FF66B2D4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904A39-197F-E24A-B255-3744E5841FDA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9604A-DDD4-4BE5-9F0F-C50D317D1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904A39-197F-E24A-B255-3744E5841FDA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D728-A7CD-454B-BEA0-0FF66B2D4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904A39-197F-E24A-B255-3744E5841FDA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D728-A7CD-454B-BEA0-0FF66B2D4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4A39-197F-E24A-B255-3744E5841FDA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D728-A7CD-454B-BEA0-0FF66B2D4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4A39-197F-E24A-B255-3744E5841FDA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D728-A7CD-454B-BEA0-0FF66B2D4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4A39-197F-E24A-B255-3744E5841FDA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D728-A7CD-454B-BEA0-0FF66B2D4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4A39-197F-E24A-B255-3744E5841FDA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D728-A7CD-454B-BEA0-0FF66B2D4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904A39-197F-E24A-B255-3744E5841FDA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4A39-197F-E24A-B255-3744E5841FDA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D728-A7CD-454B-BEA0-0FF66B2D4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4A39-197F-E24A-B255-3744E5841FDA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D728-A7CD-454B-BEA0-0FF66B2D4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4A39-197F-E24A-B255-3744E5841FDA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D728-A7CD-454B-BEA0-0FF66B2D4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4A39-197F-E24A-B255-3744E5841FDA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D728-A7CD-454B-BEA0-0FF66B2D4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4A39-197F-E24A-B255-3744E5841FDA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D728-A7CD-454B-BEA0-0FF66B2D4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4A39-197F-E24A-B255-3744E5841FDA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D728-A7CD-454B-BEA0-0FF66B2D4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904A39-197F-E24A-B255-3744E5841FDA}" type="datetimeFigureOut">
              <a:rPr lang="en-US" smtClean="0"/>
              <a:pPr/>
              <a:t>2/22/2010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ED728-A7CD-454B-BEA0-0FF66B2D4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On-board_diagnostic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nms.lcs.mit.edu/papers/index.php?detail=18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artel.csail.mit.edu/doku.php?id=wi-fi_monitori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wmf"/><Relationship Id="rId7" Type="http://schemas.openxmlformats.org/officeDocument/2006/relationships/image" Target="../media/image16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cartel.csail.mit.edu/icedb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cartel.csail.mit.edu/doku.php?id=wi-fi_monitori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tunes.apple.com/us/app/icartel/id333244991?mt=8" TargetMode="External"/><Relationship Id="rId2" Type="http://schemas.openxmlformats.org/officeDocument/2006/relationships/hyperlink" Target="http://icartel.net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artel.csail.mit.edu/doku.php?id=wi-fi_monitoring" TargetMode="External"/><Relationship Id="rId2" Type="http://schemas.openxmlformats.org/officeDocument/2006/relationships/hyperlink" Target="http://cartel.csail.mit.edu/doku.php?id=fleet_testbe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CarTel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Mark </a:t>
            </a:r>
            <a:r>
              <a:rPr lang="en-US" dirty="0" err="1" smtClean="0"/>
              <a:t>Mucha</a:t>
            </a:r>
            <a:endParaRPr lang="en-US" dirty="0" smtClean="0"/>
          </a:p>
          <a:p>
            <a:r>
              <a:rPr lang="en-US" dirty="0" smtClean="0"/>
              <a:t>University of Central Florida</a:t>
            </a:r>
          </a:p>
          <a:p>
            <a:r>
              <a:rPr lang="en-US" dirty="0" smtClean="0"/>
              <a:t>EEL </a:t>
            </a:r>
            <a:r>
              <a:rPr lang="en-US" dirty="0" smtClean="0"/>
              <a:t>6788</a:t>
            </a:r>
          </a:p>
          <a:p>
            <a:r>
              <a:rPr lang="en-US" dirty="0" smtClean="0"/>
              <a:t>Professor: Dr</a:t>
            </a:r>
            <a:r>
              <a:rPr lang="en-US" dirty="0" smtClean="0"/>
              <a:t>. </a:t>
            </a:r>
            <a:r>
              <a:rPr lang="en-US" dirty="0" err="1" smtClean="0"/>
              <a:t>Lotzi</a:t>
            </a:r>
            <a:r>
              <a:rPr lang="en-US" dirty="0" smtClean="0"/>
              <a:t> </a:t>
            </a:r>
            <a:r>
              <a:rPr lang="en-US" dirty="0" err="1" smtClean="0"/>
              <a:t>Bölöni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</a:t>
            </a:r>
            <a:r>
              <a:rPr lang="en-US" dirty="0" err="1" smtClean="0"/>
              <a:t>CarTel</a:t>
            </a:r>
            <a:r>
              <a:rPr lang="en-US" dirty="0" smtClean="0"/>
              <a:t>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On-board automotive diagnostics &amp; notification</a:t>
            </a:r>
          </a:p>
          <a:p>
            <a:pPr lvl="1"/>
            <a:r>
              <a:rPr lang="en-US" dirty="0" smtClean="0"/>
              <a:t>Uses ODB-II interface (standard, made mandatory for all cars sold in the US in 1996  [</a:t>
            </a:r>
            <a:r>
              <a:rPr lang="en-US" dirty="0" smtClean="0">
                <a:hlinkClick r:id="rId2"/>
              </a:rPr>
              <a:t>source</a:t>
            </a:r>
            <a:r>
              <a:rPr lang="en-US" dirty="0" smtClean="0"/>
              <a:t>] )</a:t>
            </a:r>
          </a:p>
          <a:p>
            <a:r>
              <a:rPr lang="en-US" dirty="0" smtClean="0"/>
              <a:t>Monitor and report</a:t>
            </a:r>
          </a:p>
          <a:p>
            <a:pPr lvl="1"/>
            <a:r>
              <a:rPr lang="en-US" dirty="0" smtClean="0"/>
              <a:t>Emissions</a:t>
            </a:r>
          </a:p>
          <a:p>
            <a:pPr lvl="1"/>
            <a:r>
              <a:rPr lang="en-US" dirty="0" smtClean="0"/>
              <a:t>Gas mileage</a:t>
            </a:r>
          </a:p>
          <a:p>
            <a:pPr lvl="1"/>
            <a:r>
              <a:rPr lang="en-US" dirty="0" smtClean="0"/>
              <a:t>RPM</a:t>
            </a:r>
          </a:p>
          <a:p>
            <a:r>
              <a:rPr lang="en-US" dirty="0" smtClean="0"/>
              <a:t>Long term view of car performance</a:t>
            </a:r>
          </a:p>
          <a:p>
            <a:r>
              <a:rPr lang="en-US" dirty="0" smtClean="0"/>
              <a:t>Comparison against other cars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</a:t>
            </a:r>
            <a:r>
              <a:rPr lang="en-US" dirty="0" err="1" smtClean="0"/>
              <a:t>CarTel</a:t>
            </a:r>
            <a:r>
              <a:rPr lang="en-US" dirty="0" smtClean="0"/>
              <a:t>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Cars as Mules</a:t>
            </a:r>
          </a:p>
          <a:p>
            <a:pPr lvl="1"/>
            <a:r>
              <a:rPr lang="en-US" dirty="0" err="1" smtClean="0"/>
              <a:t>CafNet</a:t>
            </a:r>
            <a:r>
              <a:rPr lang="en-US" dirty="0" smtClean="0"/>
              <a:t> (“carry and forward network”)</a:t>
            </a:r>
          </a:p>
          <a:p>
            <a:pPr lvl="2"/>
            <a:r>
              <a:rPr lang="en-US" dirty="0" smtClean="0"/>
              <a:t>Data delivery between nodes that aren’t typically connected</a:t>
            </a:r>
          </a:p>
          <a:p>
            <a:pPr lvl="1"/>
            <a:r>
              <a:rPr lang="en-US" dirty="0" smtClean="0"/>
              <a:t>Deliver data to internet servers from mobile sensors with short-range radio connectivity on the </a:t>
            </a:r>
            <a:r>
              <a:rPr lang="en-US" dirty="0" err="1" smtClean="0"/>
              <a:t>CarTel</a:t>
            </a:r>
            <a:r>
              <a:rPr lang="en-US" dirty="0" smtClean="0"/>
              <a:t> node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369710" y="1108934"/>
            <a:ext cx="2062997" cy="2615366"/>
            <a:chOff x="6369710" y="1108934"/>
            <a:chExt cx="2062997" cy="2615366"/>
          </a:xfrm>
        </p:grpSpPr>
        <p:pic>
          <p:nvPicPr>
            <p:cNvPr id="1027" name="Picture 3" descr="C:\Program Files (x86)\Microsoft Office\MEDIA\CAGCAT10\j0212957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69710" y="2574899"/>
              <a:ext cx="1830629" cy="1149401"/>
            </a:xfrm>
            <a:prstGeom prst="rect">
              <a:avLst/>
            </a:prstGeom>
            <a:noFill/>
          </p:spPr>
        </p:pic>
        <p:pic>
          <p:nvPicPr>
            <p:cNvPr id="1026" name="Picture 2" descr="C:\Users\mucham\AppData\Local\Microsoft\Windows\Temporary Internet Files\Content.IE5\GS3JCZ2X\MCj01394970000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69710" y="1108934"/>
              <a:ext cx="2062997" cy="224386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Reinventing the wheel?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sensors </a:t>
            </a:r>
          </a:p>
          <a:p>
            <a:pPr lvl="1"/>
            <a:r>
              <a:rPr lang="en-US" dirty="0" smtClean="0"/>
              <a:t>Can provide the same data the designers of </a:t>
            </a:r>
            <a:r>
              <a:rPr lang="en-US" dirty="0" err="1" smtClean="0"/>
              <a:t>CarTel</a:t>
            </a:r>
            <a:r>
              <a:rPr lang="en-US" dirty="0" smtClean="0"/>
              <a:t>  have expressed interest in </a:t>
            </a:r>
          </a:p>
          <a:p>
            <a:pPr lvl="1"/>
            <a:r>
              <a:rPr lang="en-US" dirty="0" smtClean="0"/>
              <a:t>Great for a high traffic area, not so for back roads and most residential areas</a:t>
            </a:r>
          </a:p>
          <a:p>
            <a:pPr lvl="1"/>
            <a:r>
              <a:rPr lang="en-US" dirty="0" smtClean="0"/>
              <a:t>Hard to get coverage over a large area</a:t>
            </a:r>
          </a:p>
          <a:p>
            <a:pPr lvl="2"/>
            <a:r>
              <a:rPr lang="en-US" dirty="0" smtClean="0"/>
              <a:t>Some sensors are very expensive</a:t>
            </a:r>
          </a:p>
          <a:p>
            <a:pPr lvl="3"/>
            <a:r>
              <a:rPr lang="en-US" dirty="0" smtClean="0"/>
              <a:t>Static might not be an optimal use of the asset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chemical and pollution sensors</a:t>
            </a:r>
          </a:p>
          <a:p>
            <a:r>
              <a:rPr lang="en-US" dirty="0" smtClean="0"/>
              <a:t>Cover a larger geographical area with fewer sensors compared to static sensors</a:t>
            </a:r>
          </a:p>
          <a:p>
            <a:r>
              <a:rPr lang="en-US" dirty="0" smtClean="0"/>
              <a:t>Chemical and pollution sensors are costly, so covering a larger area with fewer sensors would be preferred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Infrastructure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 state of roads &amp; bridges</a:t>
            </a:r>
          </a:p>
          <a:p>
            <a:r>
              <a:rPr lang="en-US" dirty="0" smtClean="0"/>
              <a:t>Detect vibration, potholes, and black ice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Automotive Diagnostics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Obtain information from vehicles onboard sensors</a:t>
            </a:r>
          </a:p>
          <a:p>
            <a:r>
              <a:rPr lang="en-US" dirty="0" smtClean="0"/>
              <a:t>Aid in making preventative maintenance preventative</a:t>
            </a:r>
          </a:p>
          <a:p>
            <a:r>
              <a:rPr lang="en-US" dirty="0" smtClean="0"/>
              <a:t>Compare diagnostics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Geo-Imaging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Cameras attached to cars</a:t>
            </a:r>
          </a:p>
          <a:p>
            <a:r>
              <a:rPr lang="en-US" dirty="0" smtClean="0"/>
              <a:t>Mobile phone cameras (location tagged video/images)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Muling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Cars (and people) = the mules or “delivery networks” for remote </a:t>
            </a:r>
            <a:r>
              <a:rPr lang="en-US" dirty="0" err="1" smtClean="0"/>
              <a:t>sensornets</a:t>
            </a:r>
            <a:endParaRPr lang="en-US" dirty="0" smtClean="0"/>
          </a:p>
          <a:p>
            <a:r>
              <a:rPr lang="en-US" dirty="0" smtClean="0"/>
              <a:t>Data sent to Internet servers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CafNet</a:t>
            </a:r>
            <a:r>
              <a:rPr lang="en-US" dirty="0" smtClean="0"/>
              <a:t> (main component, more later)</a:t>
            </a:r>
          </a:p>
          <a:p>
            <a:r>
              <a:rPr lang="en-US" dirty="0" smtClean="0">
                <a:hlinkClick r:id="rId2"/>
              </a:rPr>
              <a:t>Cabernet</a:t>
            </a:r>
            <a:endParaRPr lang="en-US" dirty="0" smtClean="0"/>
          </a:p>
          <a:p>
            <a:pPr lvl="1"/>
            <a:r>
              <a:rPr lang="en-US" dirty="0" smtClean="0"/>
              <a:t>Fast end-to-end connectivity across set of changing Wi-Fi access points</a:t>
            </a:r>
          </a:p>
          <a:p>
            <a:pPr lvl="1"/>
            <a:r>
              <a:rPr lang="en-US" dirty="0" smtClean="0"/>
              <a:t>Usable network even with short connection times (a few seconds)</a:t>
            </a:r>
          </a:p>
          <a:p>
            <a:r>
              <a:rPr lang="en-US" dirty="0" err="1" smtClean="0"/>
              <a:t>dpipe</a:t>
            </a:r>
            <a:endParaRPr lang="en-US" dirty="0" smtClean="0"/>
          </a:p>
          <a:p>
            <a:pPr lvl="1"/>
            <a:r>
              <a:rPr lang="en-US" dirty="0" smtClean="0"/>
              <a:t>Delay-tolerant pipe</a:t>
            </a:r>
          </a:p>
          <a:p>
            <a:pPr lvl="1"/>
            <a:r>
              <a:rPr lang="en-US" dirty="0" smtClean="0"/>
              <a:t>Allows producer and consumer to transport data across intermittent connection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CarTel</a:t>
            </a:r>
            <a:r>
              <a:rPr lang="en-US" dirty="0" smtClean="0"/>
              <a:t>: 3 </a:t>
            </a:r>
            <a:r>
              <a:rPr lang="en-US" dirty="0" smtClean="0"/>
              <a:t>main software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AutoPortal</a:t>
            </a:r>
            <a:endParaRPr lang="en-US" dirty="0" smtClean="0"/>
          </a:p>
          <a:p>
            <a:r>
              <a:rPr lang="en-US" dirty="0" err="1" smtClean="0"/>
              <a:t>CafNet</a:t>
            </a:r>
            <a:endParaRPr lang="en-US" dirty="0" smtClean="0"/>
          </a:p>
          <a:p>
            <a:r>
              <a:rPr lang="en-US" dirty="0" smtClean="0"/>
              <a:t>ICEDB</a:t>
            </a:r>
          </a:p>
          <a:p>
            <a:r>
              <a:rPr lang="en-US" dirty="0" smtClean="0"/>
              <a:t>2 common abstractions</a:t>
            </a:r>
          </a:p>
          <a:p>
            <a:pPr lvl="1"/>
            <a:r>
              <a:rPr lang="en-US" dirty="0" smtClean="0"/>
              <a:t>Pipes</a:t>
            </a:r>
          </a:p>
          <a:p>
            <a:pPr lvl="1"/>
            <a:r>
              <a:rPr lang="en-US" dirty="0" smtClean="0"/>
              <a:t>Databases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CarTel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 distributed sensor computing system</a:t>
            </a:r>
          </a:p>
          <a:p>
            <a:pPr lvl="1"/>
            <a:r>
              <a:rPr lang="en-US" dirty="0" smtClean="0"/>
              <a:t>Important and emerging category of sensor networks</a:t>
            </a:r>
          </a:p>
          <a:p>
            <a:pPr lvl="2"/>
            <a:r>
              <a:rPr lang="en-US" dirty="0" smtClean="0"/>
              <a:t>Mobile</a:t>
            </a:r>
          </a:p>
          <a:p>
            <a:pPr lvl="2"/>
            <a:r>
              <a:rPr lang="en-US" dirty="0" smtClean="0"/>
              <a:t>Involves heterogeneous sensor data</a:t>
            </a:r>
          </a:p>
          <a:p>
            <a:pPr lvl="1"/>
            <a:r>
              <a:rPr lang="en-US" dirty="0" smtClean="0"/>
              <a:t>Driven by a “technology push”</a:t>
            </a:r>
          </a:p>
          <a:p>
            <a:pPr lvl="2"/>
            <a:r>
              <a:rPr lang="en-US" dirty="0" smtClean="0"/>
              <a:t>Flood of underlying hardware components</a:t>
            </a:r>
          </a:p>
          <a:p>
            <a:pPr lvl="1"/>
            <a:r>
              <a:rPr lang="en-US" dirty="0" smtClean="0"/>
              <a:t>Also driven by “application pull”</a:t>
            </a:r>
          </a:p>
          <a:p>
            <a:pPr lvl="2"/>
            <a:r>
              <a:rPr lang="en-US" dirty="0" smtClean="0"/>
              <a:t>Demand for similar applications</a:t>
            </a:r>
          </a:p>
          <a:p>
            <a:r>
              <a:rPr lang="en-US" dirty="0" smtClean="0"/>
              <a:t>Reusable data management system for querying and collecting </a:t>
            </a:r>
            <a:r>
              <a:rPr lang="en-US" dirty="0" smtClean="0"/>
              <a:t>data </a:t>
            </a:r>
            <a:r>
              <a:rPr lang="en-US" dirty="0" smtClean="0"/>
              <a:t>from intermittently connected devices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Distributed, mobile sensor network, and </a:t>
            </a:r>
            <a:r>
              <a:rPr lang="en-US" dirty="0" err="1" smtClean="0"/>
              <a:t>telematics</a:t>
            </a:r>
            <a:r>
              <a:rPr lang="en-US" dirty="0" smtClean="0"/>
              <a:t>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</a:t>
            </a:r>
            <a:endParaRPr lang="en-US" dirty="0"/>
          </a:p>
        </p:txBody>
      </p:sp>
      <p:pic>
        <p:nvPicPr>
          <p:cNvPr id="4" name="Content Placeholder 3" descr="soft_arch_bloc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4400" y="1488141"/>
            <a:ext cx="4607719" cy="4668951"/>
          </a:xfrm>
        </p:spPr>
      </p:pic>
      <p:sp>
        <p:nvSpPr>
          <p:cNvPr id="5" name="TextBox 4"/>
          <p:cNvSpPr txBox="1"/>
          <p:nvPr/>
        </p:nvSpPr>
        <p:spPr>
          <a:xfrm>
            <a:off x="5588000" y="5972426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source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CarTel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1026" name="Cloud"/>
          <p:cNvSpPr>
            <a:spLocks noGrp="1" noChangeAspect="1" noEditPoints="1" noChangeArrowheads="1"/>
          </p:cNvSpPr>
          <p:nvPr>
            <p:ph idx="1"/>
          </p:nvPr>
        </p:nvSpPr>
        <p:spPr bwMode="auto">
          <a:xfrm>
            <a:off x="3478305" y="3445786"/>
            <a:ext cx="2205318" cy="118000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600" dirty="0" smtClean="0"/>
              <a:t>Internet</a:t>
            </a:r>
            <a:endParaRPr lang="en-US" sz="1600" dirty="0"/>
          </a:p>
        </p:txBody>
      </p:sp>
      <p:pic>
        <p:nvPicPr>
          <p:cNvPr id="1027" name="Picture 3" descr="C:\Users\mucham\AppData\Local\Microsoft\Windows\Temporary Internet Files\Content.IE5\2EFO54PS\MCj0440454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8539" y="1377735"/>
            <a:ext cx="1079452" cy="139722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00446" y="2774958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Clients</a:t>
            </a:r>
            <a:endParaRPr lang="en-US" dirty="0"/>
          </a:p>
        </p:txBody>
      </p:sp>
      <p:pic>
        <p:nvPicPr>
          <p:cNvPr id="1028" name="Picture 4" descr="C:\Users\mucham\AppData\Local\Microsoft\Windows\Temporary Internet Files\Content.IE5\Y9XX3J5B\MCj0349993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8539" y="4625788"/>
            <a:ext cx="719967" cy="12118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225463" y="5837614"/>
            <a:ext cx="1676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User’s Wireless</a:t>
            </a:r>
          </a:p>
          <a:p>
            <a:pPr algn="ctr"/>
            <a:r>
              <a:rPr lang="en-US" dirty="0" smtClean="0"/>
              <a:t>Access Point</a:t>
            </a:r>
            <a:endParaRPr lang="en-US" dirty="0"/>
          </a:p>
        </p:txBody>
      </p:sp>
      <p:pic>
        <p:nvPicPr>
          <p:cNvPr id="1030" name="Picture 6" descr="C:\Users\mucham\AppData\Local\Microsoft\Windows\Temporary Internet Files\Content.IE5\HV93VCH0\MMj0283197000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724" y="4035787"/>
            <a:ext cx="1323975" cy="1295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6170" y="5201771"/>
            <a:ext cx="1611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Open Wireless</a:t>
            </a:r>
          </a:p>
          <a:p>
            <a:pPr algn="ctr"/>
            <a:r>
              <a:rPr lang="en-US" dirty="0" smtClean="0"/>
              <a:t>Access Point</a:t>
            </a:r>
            <a:endParaRPr lang="en-US" dirty="0"/>
          </a:p>
        </p:txBody>
      </p:sp>
      <p:pic>
        <p:nvPicPr>
          <p:cNvPr id="1031" name="Picture 7" descr="C:\Users\mucham\AppData\Local\Microsoft\Windows\Temporary Internet Files\Content.IE5\2EFO54PS\MPj04393290000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8345" y="4998763"/>
            <a:ext cx="1510553" cy="1510553"/>
          </a:xfrm>
          <a:prstGeom prst="rect">
            <a:avLst/>
          </a:prstGeom>
          <a:noFill/>
        </p:spPr>
      </p:pic>
      <p:pic>
        <p:nvPicPr>
          <p:cNvPr id="1032" name="Picture 8" descr="C:\Users\mucham\AppData\Local\Microsoft\Windows\Temporary Internet Files\Content.IE5\803QGEQD\MPj04387190000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50637" y="4998763"/>
            <a:ext cx="1631958" cy="1485182"/>
          </a:xfrm>
          <a:prstGeom prst="rect">
            <a:avLst/>
          </a:prstGeom>
          <a:noFill/>
        </p:spPr>
      </p:pic>
      <p:pic>
        <p:nvPicPr>
          <p:cNvPr id="1033" name="Picture 9" descr="C:\Users\mucham\AppData\Local\Microsoft\Windows\Temporary Internet Files\Content.IE5\JL64PN7L\MCj04403410000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1712" y="2431413"/>
            <a:ext cx="1738925" cy="1014373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>
            <a:stCxn id="1027" idx="1"/>
          </p:cNvCxnSpPr>
          <p:nvPr/>
        </p:nvCxnSpPr>
        <p:spPr>
          <a:xfrm rot="10800000" flipV="1">
            <a:off x="5683623" y="2076346"/>
            <a:ext cx="1904916" cy="136943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hape 17"/>
          <p:cNvCxnSpPr>
            <a:endCxn id="1031" idx="3"/>
          </p:cNvCxnSpPr>
          <p:nvPr/>
        </p:nvCxnSpPr>
        <p:spPr>
          <a:xfrm>
            <a:off x="3917956" y="5754040"/>
            <a:ext cx="2520942" cy="1588"/>
          </a:xfrm>
          <a:prstGeom prst="curvedConnector5">
            <a:avLst>
              <a:gd name="adj1" fmla="val 20040"/>
              <a:gd name="adj2" fmla="val -61956927"/>
              <a:gd name="adj3" fmla="val 109068"/>
            </a:avLst>
          </a:prstGeom>
          <a:ln>
            <a:solidFill>
              <a:schemeClr val="accent1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1"/>
          </p:cNvCxnSpPr>
          <p:nvPr/>
        </p:nvCxnSpPr>
        <p:spPr>
          <a:xfrm rot="10800000" flipV="1">
            <a:off x="6438899" y="6160780"/>
            <a:ext cx="786564" cy="4279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1028" idx="0"/>
          </p:cNvCxnSpPr>
          <p:nvPr/>
        </p:nvCxnSpPr>
        <p:spPr>
          <a:xfrm rot="16200000" flipV="1">
            <a:off x="6466450" y="3143715"/>
            <a:ext cx="699247" cy="2264900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26" idx="0"/>
            <a:endCxn id="1030" idx="0"/>
          </p:cNvCxnSpPr>
          <p:nvPr/>
        </p:nvCxnSpPr>
        <p:spPr>
          <a:xfrm flipH="1">
            <a:off x="911712" y="4035787"/>
            <a:ext cx="2573434" cy="1588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5683623" y="4267202"/>
            <a:ext cx="1904916" cy="1006286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108342" y="5618051"/>
            <a:ext cx="981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Ad-hoc</a:t>
            </a:r>
          </a:p>
          <a:p>
            <a:r>
              <a:rPr lang="en-US" dirty="0" smtClean="0"/>
              <a:t>network</a:t>
            </a:r>
            <a:endParaRPr lang="en-US" dirty="0"/>
          </a:p>
        </p:txBody>
      </p:sp>
      <p:cxnSp>
        <p:nvCxnSpPr>
          <p:cNvPr id="35" name="Curved Connector 34"/>
          <p:cNvCxnSpPr/>
          <p:nvPr/>
        </p:nvCxnSpPr>
        <p:spPr>
          <a:xfrm>
            <a:off x="2094143" y="3145878"/>
            <a:ext cx="1384162" cy="891497"/>
          </a:xfrm>
          <a:prstGeom prst="curvedConnector3">
            <a:avLst>
              <a:gd name="adj1" fmla="val -106775"/>
            </a:avLst>
          </a:prstGeom>
          <a:ln>
            <a:solidFill>
              <a:schemeClr val="accent1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C:\Users\mucham\AppData\Local\Microsoft\Windows\Temporary Internet Files\Content.IE5\GS3JCZ2X\MMj01631050000[1]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17865" y="1377735"/>
            <a:ext cx="1000125" cy="866775"/>
          </a:xfrm>
          <a:prstGeom prst="rect">
            <a:avLst/>
          </a:prstGeom>
          <a:noFill/>
        </p:spPr>
      </p:pic>
      <p:cxnSp>
        <p:nvCxnSpPr>
          <p:cNvPr id="45" name="Straight Arrow Connector 44"/>
          <p:cNvCxnSpPr>
            <a:stCxn id="1026" idx="3"/>
            <a:endCxn id="1034" idx="2"/>
          </p:cNvCxnSpPr>
          <p:nvPr/>
        </p:nvCxnSpPr>
        <p:spPr>
          <a:xfrm flipH="1" flipV="1">
            <a:off x="4517928" y="2244510"/>
            <a:ext cx="63036" cy="1268744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 flipH="1" flipV="1">
            <a:off x="3465903" y="2696563"/>
            <a:ext cx="1268744" cy="36463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907704" y="1488141"/>
            <a:ext cx="775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Portal</a:t>
            </a:r>
            <a:endParaRPr lang="en-US" dirty="0"/>
          </a:p>
        </p:txBody>
      </p:sp>
      <p:sp>
        <p:nvSpPr>
          <p:cNvPr id="49" name="Flowchart: Magnetic Disk 48"/>
          <p:cNvSpPr/>
          <p:nvPr/>
        </p:nvSpPr>
        <p:spPr>
          <a:xfrm>
            <a:off x="2100984" y="1190832"/>
            <a:ext cx="1205306" cy="1053678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ICEDB Server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1" name="Straight Arrow Connector 50"/>
          <p:cNvCxnSpPr>
            <a:stCxn id="1034" idx="1"/>
            <a:endCxn id="49" idx="4"/>
          </p:cNvCxnSpPr>
          <p:nvPr/>
        </p:nvCxnSpPr>
        <p:spPr>
          <a:xfrm rot="10800000">
            <a:off x="3306291" y="1717671"/>
            <a:ext cx="711575" cy="93452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Flowchart: Magnetic Disk 52"/>
          <p:cNvSpPr/>
          <p:nvPr/>
        </p:nvSpPr>
        <p:spPr>
          <a:xfrm>
            <a:off x="5930838" y="6355392"/>
            <a:ext cx="508060" cy="30784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>
            <a:off x="6438899" y="6509318"/>
            <a:ext cx="786564" cy="1539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153747" y="6501878"/>
            <a:ext cx="1400961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ICEDB Remote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CarTel</a:t>
            </a:r>
            <a:r>
              <a:rPr lang="en-US" dirty="0" smtClean="0"/>
              <a:t>: </a:t>
            </a:r>
            <a:r>
              <a:rPr lang="en-US" dirty="0" err="1" smtClean="0"/>
              <a:t>AutoPortal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AutoPortal</a:t>
            </a:r>
            <a:endParaRPr lang="en-US" dirty="0" smtClean="0"/>
          </a:p>
          <a:p>
            <a:pPr lvl="1"/>
            <a:r>
              <a:rPr lang="en-US" dirty="0" smtClean="0"/>
              <a:t>Server software</a:t>
            </a:r>
          </a:p>
          <a:p>
            <a:pPr lvl="1"/>
            <a:r>
              <a:rPr lang="en-US" dirty="0" smtClean="0"/>
              <a:t>Provides</a:t>
            </a:r>
          </a:p>
          <a:p>
            <a:pPr lvl="2"/>
            <a:r>
              <a:rPr lang="en-US" dirty="0" smtClean="0"/>
              <a:t>Data management</a:t>
            </a:r>
          </a:p>
          <a:p>
            <a:pPr lvl="2"/>
            <a:r>
              <a:rPr lang="en-US" dirty="0" smtClean="0"/>
              <a:t>Visualization</a:t>
            </a:r>
          </a:p>
          <a:p>
            <a:pPr lvl="2"/>
            <a:r>
              <a:rPr lang="en-US" dirty="0" smtClean="0"/>
              <a:t>Web-based querying</a:t>
            </a:r>
          </a:p>
          <a:p>
            <a:pPr lvl="1"/>
            <a:r>
              <a:rPr lang="en-US" dirty="0" smtClean="0"/>
              <a:t>Requests data from remote nodes</a:t>
            </a:r>
          </a:p>
          <a:p>
            <a:pPr lvl="1"/>
            <a:r>
              <a:rPr lang="en-US" dirty="0" smtClean="0"/>
              <a:t>Aggregates reports from nodes to get high level view of conditions, providing visualization of collected data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CarTel</a:t>
            </a:r>
            <a:r>
              <a:rPr lang="en-US" dirty="0" smtClean="0"/>
              <a:t>: </a:t>
            </a:r>
            <a:r>
              <a:rPr lang="en-US" dirty="0" err="1" smtClean="0"/>
              <a:t>AutoPortal</a:t>
            </a:r>
            <a:endParaRPr lang="en-US" dirty="0"/>
          </a:p>
        </p:txBody>
      </p:sp>
      <p:pic>
        <p:nvPicPr>
          <p:cNvPr id="4" name="Content Placeholder 3" descr="auto_portal_scree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039" y="1879600"/>
            <a:ext cx="7418061" cy="403542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CarTel</a:t>
            </a:r>
            <a:r>
              <a:rPr lang="en-US" dirty="0" smtClean="0"/>
              <a:t>: </a:t>
            </a:r>
            <a:r>
              <a:rPr lang="en-US" dirty="0" err="1" smtClean="0"/>
              <a:t>CafNet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networking infrastructure for carry-and-forward networks</a:t>
            </a:r>
          </a:p>
          <a:p>
            <a:pPr lvl="1"/>
            <a:r>
              <a:rPr lang="en-US" dirty="0" smtClean="0"/>
              <a:t>Leverages variable and intermittent network connectivity</a:t>
            </a:r>
          </a:p>
          <a:p>
            <a:pPr lvl="1"/>
            <a:r>
              <a:rPr lang="en-US" dirty="0" smtClean="0"/>
              <a:t>Extends reach of traditional networks by the routing of data over a wide array of high latency and unreliable links</a:t>
            </a:r>
          </a:p>
          <a:p>
            <a:pPr lvl="1"/>
            <a:r>
              <a:rPr lang="en-US" dirty="0" smtClean="0"/>
              <a:t>Mobility of network medium is a strength, not a </a:t>
            </a:r>
            <a:r>
              <a:rPr lang="en-US" dirty="0" smtClean="0"/>
              <a:t>weakness</a:t>
            </a:r>
          </a:p>
          <a:p>
            <a:pPr lvl="1"/>
            <a:r>
              <a:rPr lang="en-US" dirty="0" smtClean="0"/>
              <a:t>Delay-tolerant </a:t>
            </a:r>
            <a:r>
              <a:rPr lang="en-US" dirty="0" smtClean="0"/>
              <a:t>stack</a:t>
            </a:r>
          </a:p>
          <a:p>
            <a:pPr lvl="1"/>
            <a:r>
              <a:rPr lang="en-US" dirty="0" smtClean="0"/>
              <a:t>Mobile data </a:t>
            </a:r>
            <a:r>
              <a:rPr lang="en-US" dirty="0" err="1" smtClean="0"/>
              <a:t>muling</a:t>
            </a:r>
            <a:endParaRPr lang="en-US" dirty="0" smtClean="0"/>
          </a:p>
          <a:p>
            <a:pPr lvl="1"/>
            <a:r>
              <a:rPr lang="en-US" dirty="0" smtClean="0"/>
              <a:t>Data transfer across an intermittent network connection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CarTel</a:t>
            </a:r>
            <a:r>
              <a:rPr lang="en-US" dirty="0" smtClean="0"/>
              <a:t>: </a:t>
            </a:r>
            <a:r>
              <a:rPr lang="en-US" dirty="0" err="1" smtClean="0"/>
              <a:t>CafNet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78906" y="1488141"/>
            <a:ext cx="78258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App 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794" y="1506675"/>
            <a:ext cx="853119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App 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31494" y="1533107"/>
            <a:ext cx="41549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88324" y="2254943"/>
            <a:ext cx="4317336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Transport Layer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Registers data to be transmitted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Delivers incoming data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Request data from the application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Notifies application of successful delivery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2"/>
          </p:cNvCxnSpPr>
          <p:nvPr/>
        </p:nvCxnSpPr>
        <p:spPr>
          <a:xfrm rot="16200000" flipH="1">
            <a:off x="2667111" y="1860561"/>
            <a:ext cx="397470" cy="3912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</p:cNvCxnSpPr>
          <p:nvPr/>
        </p:nvCxnSpPr>
        <p:spPr>
          <a:xfrm rot="5400000">
            <a:off x="6501606" y="1852195"/>
            <a:ext cx="378936" cy="4265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70199" y="4173437"/>
            <a:ext cx="3923062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Network Layer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Notifies transport layer of free buffers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Schedules data for transmission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Selects routes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Buffers data for transmission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4412506" y="3952457"/>
            <a:ext cx="44037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20999" y="6064934"/>
            <a:ext cx="385964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Mule Adaptation Layer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Provides uniform neighbor discovery</a:t>
            </a:r>
            <a:endParaRPr lang="en-US" dirty="0"/>
          </a:p>
        </p:txBody>
      </p:sp>
      <p:cxnSp>
        <p:nvCxnSpPr>
          <p:cNvPr id="19" name="Straight Arrow Connector 18"/>
          <p:cNvCxnSpPr>
            <a:endCxn id="17" idx="0"/>
          </p:cNvCxnSpPr>
          <p:nvPr/>
        </p:nvCxnSpPr>
        <p:spPr>
          <a:xfrm rot="5400000">
            <a:off x="4443739" y="5857850"/>
            <a:ext cx="414167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7200" y="6223000"/>
            <a:ext cx="15498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Device Driver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251252" y="6190734"/>
            <a:ext cx="15498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Device Driver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007048" y="6400800"/>
            <a:ext cx="663151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572778" y="6402388"/>
            <a:ext cx="663151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CarTel</a:t>
            </a:r>
            <a:r>
              <a:rPr lang="en-US" dirty="0" smtClean="0"/>
              <a:t>: ICEDB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Device-level data management infrastructure</a:t>
            </a:r>
          </a:p>
          <a:p>
            <a:r>
              <a:rPr lang="en-US" dirty="0" smtClean="0"/>
              <a:t>Collects, pre-processes, and prioritizes information on remote nodes running </a:t>
            </a:r>
            <a:r>
              <a:rPr lang="en-US" dirty="0" err="1" smtClean="0"/>
              <a:t>CarTel</a:t>
            </a:r>
            <a:r>
              <a:rPr lang="en-US" dirty="0" smtClean="0"/>
              <a:t> software.</a:t>
            </a:r>
          </a:p>
          <a:p>
            <a:r>
              <a:rPr lang="en-US" dirty="0" smtClean="0"/>
              <a:t>Schema auto-adjusted based on available sensors in the car.</a:t>
            </a:r>
          </a:p>
          <a:p>
            <a:r>
              <a:rPr lang="en-US" dirty="0" smtClean="0"/>
              <a:t>Stream-processing engine responsible for data aggregation and processing queries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Query selects sensor and rate of data acquisition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CarTel</a:t>
            </a:r>
            <a:r>
              <a:rPr lang="en-US" dirty="0" smtClean="0"/>
              <a:t>: ICEDB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Query results are streamed across intermittent connection</a:t>
            </a:r>
          </a:p>
          <a:p>
            <a:r>
              <a:rPr lang="en-US" dirty="0" smtClean="0"/>
              <a:t>Local prioritization (FIFO, random, threshold, bisect prioritization schemes)</a:t>
            </a:r>
          </a:p>
          <a:p>
            <a:r>
              <a:rPr lang="en-US" dirty="0" smtClean="0"/>
              <a:t>Summarization queries (global prioritization)</a:t>
            </a:r>
          </a:p>
          <a:p>
            <a:r>
              <a:rPr lang="en-US" dirty="0" smtClean="0"/>
              <a:t>Built on </a:t>
            </a:r>
            <a:r>
              <a:rPr lang="en-US" dirty="0" err="1" smtClean="0"/>
              <a:t>Postgresql</a:t>
            </a:r>
            <a:endParaRPr lang="en-US" dirty="0" smtClean="0"/>
          </a:p>
          <a:p>
            <a:r>
              <a:rPr lang="en-US" dirty="0" smtClean="0"/>
              <a:t>Adds continuous queries</a:t>
            </a:r>
          </a:p>
          <a:p>
            <a:pPr lvl="1"/>
            <a:r>
              <a:rPr lang="en-US" dirty="0" smtClean="0"/>
              <a:t>Rate n</a:t>
            </a:r>
          </a:p>
          <a:p>
            <a:pPr lvl="1"/>
            <a:r>
              <a:rPr lang="en-US" dirty="0" smtClean="0"/>
              <a:t>Every n</a:t>
            </a:r>
          </a:p>
          <a:p>
            <a:r>
              <a:rPr lang="en-US" dirty="0" smtClean="0">
                <a:hlinkClick r:id="rId2"/>
              </a:rPr>
              <a:t>More Info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CarTel</a:t>
            </a:r>
            <a:r>
              <a:rPr lang="en-US" dirty="0" smtClean="0"/>
              <a:t>: ICEDB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Continuous query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SELECT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carid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traceid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time, location FROM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gps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WHERE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gps.time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BETWEEN now()-1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mins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and now() RATE 5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mins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CarTel</a:t>
            </a:r>
            <a:r>
              <a:rPr lang="en-US" dirty="0" smtClean="0"/>
              <a:t>: ICEDB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Example: Local Prioritization</a:t>
            </a:r>
          </a:p>
          <a:p>
            <a:r>
              <a:rPr lang="en-US" dirty="0" smtClean="0"/>
              <a:t>With limited connection times, data must be prioritized locally</a:t>
            </a:r>
            <a:endParaRPr lang="en-US" dirty="0" smtClean="0"/>
          </a:p>
          <a:p>
            <a:r>
              <a:rPr lang="en-US" dirty="0" smtClean="0"/>
              <a:t>Two added statements: PRIORITY and DELIVERY ORDER</a:t>
            </a:r>
            <a:endParaRPr lang="en-US" dirty="0" smtClean="0"/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SELECT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carid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traceid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time, location FROM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gps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WHERE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gps.time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BETWEEN now()-1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mins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and now() PRIORITY 2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CarTel</a:t>
            </a:r>
            <a:r>
              <a:rPr lang="en-US" dirty="0" smtClean="0"/>
              <a:t>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Provide a simple programming interface</a:t>
            </a:r>
          </a:p>
          <a:p>
            <a:pPr lvl="1"/>
            <a:r>
              <a:rPr lang="en-US" dirty="0" smtClean="0"/>
              <a:t>Easy for application developers, easy to write as web applications</a:t>
            </a:r>
          </a:p>
          <a:p>
            <a:r>
              <a:rPr lang="en-US" dirty="0" smtClean="0"/>
              <a:t>Handle large amounts of heterogeneous sensor data</a:t>
            </a:r>
          </a:p>
          <a:p>
            <a:pPr lvl="1"/>
            <a:r>
              <a:rPr lang="en-US" dirty="0" smtClean="0"/>
              <a:t>Types of sensors isn’t constrained</a:t>
            </a:r>
          </a:p>
          <a:p>
            <a:pPr lvl="1"/>
            <a:r>
              <a:rPr lang="en-US" dirty="0" smtClean="0"/>
              <a:t>Easy to integrate new sensors</a:t>
            </a:r>
          </a:p>
          <a:p>
            <a:pPr lvl="1"/>
            <a:r>
              <a:rPr lang="en-US" dirty="0" smtClean="0"/>
              <a:t>Provide local buffering and processing on mobile nodes</a:t>
            </a:r>
          </a:p>
          <a:p>
            <a:r>
              <a:rPr lang="en-US" dirty="0" smtClean="0"/>
              <a:t>Handle intermittent connectivity</a:t>
            </a:r>
          </a:p>
          <a:p>
            <a:pPr lvl="1"/>
            <a:r>
              <a:rPr lang="en-US" dirty="0" smtClean="0"/>
              <a:t>Primary mode of network access for mobile </a:t>
            </a:r>
            <a:r>
              <a:rPr lang="en-US" dirty="0" err="1" smtClean="0"/>
              <a:t>CarTel</a:t>
            </a:r>
            <a:r>
              <a:rPr lang="en-US" dirty="0" smtClean="0"/>
              <a:t> nodes is opportunistic wireless [Bluetooth, Wi-Fi, etc.]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CarTel</a:t>
            </a:r>
            <a:r>
              <a:rPr lang="en-US" dirty="0" smtClean="0"/>
              <a:t>: ICEDB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Example: Global Prioritization</a:t>
            </a:r>
          </a:p>
          <a:p>
            <a:r>
              <a:rPr lang="en-US" dirty="0" smtClean="0"/>
              <a:t>With limited connection times, data must also be prioritized globally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en-US" dirty="0" smtClean="0"/>
              <a:t>dded statement: SUMMARIZE AS</a:t>
            </a:r>
            <a:endParaRPr lang="en-US" dirty="0" smtClean="0"/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SELECT …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EVERY …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BUFFER in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bufname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SUMMARIZE AS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SELECT f1,f2,…,fn FROM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bufname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WHERE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pred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GROUP BY f1,f2,…,fn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CarTel</a:t>
            </a:r>
            <a:r>
              <a:rPr lang="en-US" dirty="0" smtClean="0"/>
              <a:t>: Pothole Patrol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</a:t>
            </a:r>
            <a:r>
              <a:rPr lang="en-US" baseline="30000" dirty="0" smtClean="0"/>
              <a:t>2</a:t>
            </a:r>
            <a:r>
              <a:rPr lang="en-US" dirty="0" smtClean="0"/>
              <a:t> (Pothole Patrol)</a:t>
            </a:r>
          </a:p>
          <a:p>
            <a:pPr lvl="1"/>
            <a:r>
              <a:rPr lang="en-US" dirty="0" err="1" smtClean="0"/>
              <a:t>CarTel</a:t>
            </a:r>
            <a:r>
              <a:rPr lang="en-US" dirty="0" smtClean="0"/>
              <a:t> + Machine Learning to auto classify road surface </a:t>
            </a:r>
            <a:r>
              <a:rPr lang="en-US" dirty="0" smtClean="0"/>
              <a:t>conditions</a:t>
            </a:r>
          </a:p>
          <a:p>
            <a:pPr lvl="1"/>
            <a:r>
              <a:rPr lang="en-US" dirty="0" err="1" smtClean="0"/>
              <a:t>CarTel</a:t>
            </a:r>
            <a:r>
              <a:rPr lang="en-US" dirty="0" smtClean="0"/>
              <a:t> node with 3-axis acceleration and GPS sensors</a:t>
            </a:r>
          </a:p>
          <a:p>
            <a:pPr lvl="1"/>
            <a:r>
              <a:rPr lang="en-US" dirty="0" smtClean="0"/>
              <a:t>Gathers location tagged vibration data @ 400 Hz</a:t>
            </a:r>
            <a:endParaRPr lang="en-US" dirty="0" smtClean="0"/>
          </a:p>
          <a:p>
            <a:r>
              <a:rPr lang="en-US" dirty="0" smtClean="0"/>
              <a:t>Deployed on 10 taxis in the Boston area</a:t>
            </a:r>
          </a:p>
          <a:p>
            <a:r>
              <a:rPr lang="en-US" dirty="0" smtClean="0"/>
              <a:t>Analysis algorithms calibrated with human perception of road surface quality</a:t>
            </a:r>
          </a:p>
          <a:p>
            <a:r>
              <a:rPr lang="en-US" dirty="0" smtClean="0"/>
              <a:t>Able to predict 75% of bad surface conditions as reported by drivers</a:t>
            </a:r>
          </a:p>
          <a:p>
            <a:r>
              <a:rPr lang="en-US" dirty="0" smtClean="0"/>
              <a:t>One week of driving</a:t>
            </a:r>
          </a:p>
          <a:p>
            <a:pPr lvl="1"/>
            <a:r>
              <a:rPr lang="en-US" dirty="0" smtClean="0"/>
              <a:t>4,800 bad surface locations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CatTel</a:t>
            </a:r>
            <a:r>
              <a:rPr lang="en-US" dirty="0" smtClean="0"/>
              <a:t>: Pothole Patrol</a:t>
            </a:r>
            <a:endParaRPr lang="en-US" dirty="0"/>
          </a:p>
        </p:txBody>
      </p:sp>
      <p:pic>
        <p:nvPicPr>
          <p:cNvPr id="4" name="Content Placeholder 3" descr="fetch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0505" y="1332278"/>
            <a:ext cx="6065496" cy="4549122"/>
          </a:xfrm>
        </p:spPr>
      </p:pic>
      <p:sp>
        <p:nvSpPr>
          <p:cNvPr id="5" name="TextBox 4"/>
          <p:cNvSpPr txBox="1"/>
          <p:nvPr/>
        </p:nvSpPr>
        <p:spPr>
          <a:xfrm>
            <a:off x="2389909" y="6101834"/>
            <a:ext cx="4696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Road surface issues detected by Pothole Patrol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CarTel</a:t>
            </a:r>
            <a:r>
              <a:rPr lang="en-US" dirty="0" smtClean="0"/>
              <a:t> :Pothole Patrol</a:t>
            </a:r>
            <a:endParaRPr lang="en-US" dirty="0"/>
          </a:p>
        </p:txBody>
      </p:sp>
      <p:pic>
        <p:nvPicPr>
          <p:cNvPr id="4" name="Content Placeholder 3" descr="pothole_detect_bloc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9460" y="3114836"/>
            <a:ext cx="7263493" cy="2577778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CarTel</a:t>
            </a:r>
            <a:r>
              <a:rPr lang="en-US" dirty="0" smtClean="0"/>
              <a:t>: Pothole Patrol</a:t>
            </a:r>
            <a:endParaRPr lang="en-US" dirty="0"/>
          </a:p>
        </p:txBody>
      </p:sp>
      <p:pic>
        <p:nvPicPr>
          <p:cNvPr id="4" name="Content Placeholder 3" descr="pothole_detect_ma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9746" y="1269932"/>
            <a:ext cx="4809768" cy="4786918"/>
          </a:xfrm>
        </p:spPr>
      </p:pic>
      <p:sp>
        <p:nvSpPr>
          <p:cNvPr id="5" name="TextBox 4"/>
          <p:cNvSpPr txBox="1"/>
          <p:nvPr/>
        </p:nvSpPr>
        <p:spPr>
          <a:xfrm>
            <a:off x="3200400" y="6278479"/>
            <a:ext cx="263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Bad surfaces mapped out</a:t>
            </a:r>
            <a:endParaRPr lang="en-US" dirty="0"/>
          </a:p>
        </p:txBody>
      </p:sp>
      <p:cxnSp>
        <p:nvCxnSpPr>
          <p:cNvPr id="7" name="Straight Arrow Connector 6"/>
          <p:cNvCxnSpPr>
            <a:endCxn id="8" idx="1"/>
          </p:cNvCxnSpPr>
          <p:nvPr/>
        </p:nvCxnSpPr>
        <p:spPr>
          <a:xfrm>
            <a:off x="6161809" y="2919845"/>
            <a:ext cx="1021565" cy="4963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83374" y="3231573"/>
            <a:ext cx="1843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Avoid this bridge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iCarTel</a:t>
            </a:r>
            <a:r>
              <a:rPr lang="en-US" dirty="0" smtClean="0"/>
              <a:t> (</a:t>
            </a:r>
            <a:r>
              <a:rPr lang="en-US" dirty="0" err="1" smtClean="0"/>
              <a:t>iPhone</a:t>
            </a:r>
            <a:r>
              <a:rPr lang="en-US" dirty="0" smtClean="0"/>
              <a:t> Application)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61071"/>
            <a:ext cx="7662864" cy="2197282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iCartel</a:t>
            </a:r>
            <a:r>
              <a:rPr lang="en-US" dirty="0" smtClean="0"/>
              <a:t> is a free 3G or 3GS application that will help you reduce the time you spend stuck in traffic. </a:t>
            </a:r>
            <a:r>
              <a:rPr lang="en-US" dirty="0" err="1" smtClean="0"/>
              <a:t>iCartel</a:t>
            </a:r>
            <a:r>
              <a:rPr lang="en-US" dirty="0" smtClean="0"/>
              <a:t>, based on the MIT </a:t>
            </a:r>
            <a:r>
              <a:rPr lang="en-US" dirty="0" err="1" smtClean="0"/>
              <a:t>CarTel</a:t>
            </a:r>
            <a:r>
              <a:rPr lang="en-US" dirty="0" smtClean="0"/>
              <a:t> ("Car Telecommunications") research project, builds on a community approach to delivering reliable traffic information and helping users plan around it.”</a:t>
            </a:r>
            <a:endParaRPr lang="en-US" dirty="0"/>
          </a:p>
        </p:txBody>
      </p:sp>
      <p:pic>
        <p:nvPicPr>
          <p:cNvPr id="5" name="Picture 4" descr="icartel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562" y="4558353"/>
            <a:ext cx="1666875" cy="166687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iCarTel</a:t>
            </a:r>
            <a:endParaRPr lang="en-US" dirty="0"/>
          </a:p>
        </p:txBody>
      </p:sp>
      <p:pic>
        <p:nvPicPr>
          <p:cNvPr id="4" name="Content Placeholder 3" descr="icartel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88141"/>
            <a:ext cx="3336878" cy="5005317"/>
          </a:xfrm>
        </p:spPr>
      </p:pic>
      <p:pic>
        <p:nvPicPr>
          <p:cNvPr id="5" name="Picture 4" descr="icartel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922" y="1488141"/>
            <a:ext cx="3336878" cy="500531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iCarTel</a:t>
            </a:r>
            <a:endParaRPr lang="en-US" dirty="0"/>
          </a:p>
        </p:txBody>
      </p:sp>
      <p:pic>
        <p:nvPicPr>
          <p:cNvPr id="4" name="Content Placeholder 3" descr="icartel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88141"/>
            <a:ext cx="3405116" cy="5107674"/>
          </a:xfrm>
        </p:spPr>
      </p:pic>
      <p:pic>
        <p:nvPicPr>
          <p:cNvPr id="5" name="Picture 4" descr="icartel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249" y="1488141"/>
            <a:ext cx="3405116" cy="510767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iCarTel</a:t>
            </a:r>
            <a:endParaRPr lang="en-US" dirty="0"/>
          </a:p>
        </p:txBody>
      </p:sp>
      <p:pic>
        <p:nvPicPr>
          <p:cNvPr id="4" name="Content Placeholder 3" descr="icartel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8986" y="1488141"/>
            <a:ext cx="3176338" cy="4764507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</a:t>
            </a:r>
            <a:r>
              <a:rPr lang="en-US" dirty="0" err="1" smtClean="0"/>
              <a:t>CarTel</a:t>
            </a:r>
            <a:r>
              <a:rPr lang="en-US" dirty="0" smtClean="0"/>
              <a:t>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Allows applications to</a:t>
            </a:r>
          </a:p>
          <a:p>
            <a:pPr lvl="1"/>
            <a:r>
              <a:rPr lang="en-US" dirty="0" smtClean="0"/>
              <a:t>Collect Data</a:t>
            </a:r>
          </a:p>
          <a:p>
            <a:pPr lvl="1"/>
            <a:r>
              <a:rPr lang="en-US" dirty="0" smtClean="0"/>
              <a:t>Process Data</a:t>
            </a:r>
          </a:p>
          <a:p>
            <a:pPr lvl="1"/>
            <a:r>
              <a:rPr lang="en-US" dirty="0" smtClean="0"/>
              <a:t>Analyze Data</a:t>
            </a:r>
          </a:p>
          <a:p>
            <a:pPr lvl="1"/>
            <a:r>
              <a:rPr lang="en-US" dirty="0" smtClean="0"/>
              <a:t>Visualize Data</a:t>
            </a:r>
          </a:p>
          <a:p>
            <a:r>
              <a:rPr lang="en-US" dirty="0" err="1" smtClean="0"/>
              <a:t>CarTel</a:t>
            </a:r>
            <a:r>
              <a:rPr lang="en-US" dirty="0" smtClean="0"/>
              <a:t> uses sensors on automobiles and </a:t>
            </a:r>
            <a:r>
              <a:rPr lang="en-US" dirty="0" err="1" smtClean="0"/>
              <a:t>Smartphones</a:t>
            </a:r>
            <a:endParaRPr lang="en-US" dirty="0" smtClean="0"/>
          </a:p>
          <a:p>
            <a:r>
              <a:rPr lang="en-US" dirty="0" smtClean="0"/>
              <a:t>Uses wireless networks opportunistically</a:t>
            </a:r>
          </a:p>
          <a:p>
            <a:pPr lvl="1"/>
            <a:r>
              <a:rPr lang="en-US" dirty="0" smtClean="0"/>
              <a:t>Wi-Fi, Bluetooth, cellular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CarTel</a:t>
            </a:r>
            <a:r>
              <a:rPr lang="en-US" dirty="0" smtClean="0">
                <a:hlinkClick r:id="rId2"/>
              </a:rPr>
              <a:t> website</a:t>
            </a:r>
            <a:endParaRPr lang="en-US" dirty="0" smtClean="0"/>
          </a:p>
          <a:p>
            <a:r>
              <a:rPr lang="en-US" b="1" dirty="0" err="1" smtClean="0"/>
              <a:t>CarTel</a:t>
            </a:r>
            <a:r>
              <a:rPr lang="en-US" b="1" dirty="0" smtClean="0"/>
              <a:t>: A Distributed Mobile Sensor Computing </a:t>
            </a:r>
            <a:r>
              <a:rPr lang="en-US" b="1" dirty="0" smtClean="0"/>
              <a:t>System</a:t>
            </a:r>
          </a:p>
          <a:p>
            <a:pPr lvl="1"/>
            <a:r>
              <a:rPr lang="en-US" dirty="0" smtClean="0"/>
              <a:t>Bret </a:t>
            </a:r>
            <a:r>
              <a:rPr lang="en-US" dirty="0" smtClean="0"/>
              <a:t>Hull, Vladimir </a:t>
            </a:r>
            <a:r>
              <a:rPr lang="en-US" dirty="0" err="1" smtClean="0"/>
              <a:t>Bychkovsky</a:t>
            </a:r>
            <a:r>
              <a:rPr lang="en-US" dirty="0" smtClean="0"/>
              <a:t>, Yang Zhang, Kevin Chen, Michel </a:t>
            </a:r>
            <a:r>
              <a:rPr lang="en-US" dirty="0" err="1" smtClean="0"/>
              <a:t>Goraczko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Allen </a:t>
            </a:r>
            <a:r>
              <a:rPr lang="en-US" dirty="0" err="1" smtClean="0"/>
              <a:t>Miu</a:t>
            </a:r>
            <a:r>
              <a:rPr lang="en-US" dirty="0" smtClean="0"/>
              <a:t>, Eugene Shih,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Balakrishnan</a:t>
            </a:r>
            <a:r>
              <a:rPr lang="en-US" dirty="0" smtClean="0"/>
              <a:t> and Samuel </a:t>
            </a:r>
            <a:r>
              <a:rPr lang="en-US" dirty="0" smtClean="0"/>
              <a:t>Madden</a:t>
            </a:r>
          </a:p>
          <a:p>
            <a:pPr lvl="1"/>
            <a:r>
              <a:rPr lang="en-US" dirty="0" smtClean="0"/>
              <a:t>MIT Computer Science and Artificial Intelligence Laboratory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Push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Ubiquitous cheap, embedded, sensor-equipped computers and mobile phones</a:t>
            </a:r>
          </a:p>
          <a:p>
            <a:pPr lvl="1"/>
            <a:r>
              <a:rPr lang="en-US" dirty="0" smtClean="0"/>
              <a:t>Phones</a:t>
            </a:r>
          </a:p>
          <a:p>
            <a:pPr lvl="2"/>
            <a:r>
              <a:rPr lang="en-US" dirty="0" err="1" smtClean="0"/>
              <a:t>iPhone</a:t>
            </a:r>
            <a:endParaRPr lang="en-US" dirty="0" smtClean="0"/>
          </a:p>
          <a:p>
            <a:pPr lvl="2"/>
            <a:r>
              <a:rPr lang="en-US" dirty="0" smtClean="0"/>
              <a:t>Droid</a:t>
            </a:r>
          </a:p>
          <a:p>
            <a:pPr lvl="1"/>
            <a:r>
              <a:rPr lang="en-US" dirty="0" smtClean="0"/>
              <a:t>Other hardware</a:t>
            </a:r>
          </a:p>
          <a:p>
            <a:pPr lvl="2"/>
            <a:r>
              <a:rPr lang="en-US" dirty="0" smtClean="0"/>
              <a:t>Routers (modifiable, running Linux)</a:t>
            </a:r>
          </a:p>
          <a:p>
            <a:pPr lvl="2"/>
            <a:r>
              <a:rPr lang="en-US" dirty="0" err="1" smtClean="0"/>
              <a:t>Netbooks</a:t>
            </a:r>
            <a:endParaRPr lang="en-US" dirty="0" smtClean="0"/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Over 600 million automobiles worldwide</a:t>
            </a:r>
          </a:p>
          <a:p>
            <a:pPr lvl="1"/>
            <a:r>
              <a:rPr lang="en-US" dirty="0" smtClean="0"/>
              <a:t>A lot of potential for sensor data</a:t>
            </a:r>
          </a:p>
          <a:p>
            <a:pPr lvl="1"/>
            <a:r>
              <a:rPr lang="en-US" dirty="0" smtClean="0"/>
              <a:t>Current generation of cars have 100+ sensors</a:t>
            </a:r>
          </a:p>
          <a:p>
            <a:pPr lvl="1"/>
            <a:r>
              <a:rPr lang="en-US" dirty="0" smtClean="0"/>
              <a:t>Resource-rich</a:t>
            </a:r>
          </a:p>
          <a:p>
            <a:pPr lvl="2"/>
            <a:r>
              <a:rPr lang="en-US" dirty="0" smtClean="0"/>
              <a:t>Can support relatively robust computation and communication systems</a:t>
            </a:r>
          </a:p>
          <a:p>
            <a:r>
              <a:rPr lang="en-US" dirty="0" smtClean="0"/>
              <a:t>Cars would be natural collectors of the following info</a:t>
            </a:r>
          </a:p>
          <a:p>
            <a:pPr lvl="1"/>
            <a:r>
              <a:rPr lang="en-US" dirty="0" smtClean="0"/>
              <a:t>Traffic Monitoring and route planning</a:t>
            </a:r>
          </a:p>
          <a:p>
            <a:pPr lvl="1"/>
            <a:r>
              <a:rPr lang="en-US" dirty="0" smtClean="0"/>
              <a:t>Preventative maintenance and diagnostics of cars</a:t>
            </a:r>
          </a:p>
          <a:p>
            <a:pPr lvl="1"/>
            <a:r>
              <a:rPr lang="en-US" dirty="0" smtClean="0"/>
              <a:t>Civil Infrastructure monitoring</a:t>
            </a:r>
          </a:p>
          <a:p>
            <a:pPr lvl="1"/>
            <a:r>
              <a:rPr lang="en-US" dirty="0" smtClean="0"/>
              <a:t>Monitoring of driver preferences (radio stations, shopping,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Mobile Sensors on Vehicles</a:t>
            </a:r>
            <a:br>
              <a:rPr lang="en-US" dirty="0" smtClean="0"/>
            </a:br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Environmental Monitoring</a:t>
            </a:r>
          </a:p>
          <a:p>
            <a:r>
              <a:rPr lang="en-US" dirty="0" smtClean="0"/>
              <a:t>Civil Infrastructure Monitoring</a:t>
            </a:r>
          </a:p>
          <a:p>
            <a:r>
              <a:rPr lang="en-US" dirty="0" smtClean="0"/>
              <a:t>Automotive Diagnostics</a:t>
            </a:r>
          </a:p>
          <a:p>
            <a:r>
              <a:rPr lang="en-US" dirty="0" smtClean="0"/>
              <a:t>Geo-Imaging</a:t>
            </a:r>
          </a:p>
          <a:p>
            <a:r>
              <a:rPr lang="en-US" dirty="0" smtClean="0"/>
              <a:t>Data </a:t>
            </a:r>
            <a:r>
              <a:rPr lang="en-US" dirty="0" err="1" smtClean="0"/>
              <a:t>muling</a:t>
            </a:r>
            <a:endParaRPr lang="en-US" dirty="0" smtClean="0"/>
          </a:p>
          <a:p>
            <a:r>
              <a:rPr lang="en-US" dirty="0" smtClean="0"/>
              <a:t>My Ideas</a:t>
            </a:r>
          </a:p>
          <a:p>
            <a:pPr lvl="1"/>
            <a:r>
              <a:rPr lang="en-US" dirty="0" smtClean="0"/>
              <a:t>Rank a Driver</a:t>
            </a:r>
          </a:p>
          <a:p>
            <a:pPr lvl="1"/>
            <a:r>
              <a:rPr lang="en-US" dirty="0" smtClean="0"/>
              <a:t>Law enforcement applications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</a:t>
            </a:r>
            <a:r>
              <a:rPr lang="en-US" dirty="0" err="1" smtClean="0"/>
              <a:t>CarTel</a:t>
            </a:r>
            <a:r>
              <a:rPr lang="en-US" dirty="0" smtClean="0"/>
              <a:t>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Commute and Traffic Portal</a:t>
            </a:r>
          </a:p>
          <a:p>
            <a:pPr lvl="1"/>
            <a:r>
              <a:rPr lang="en-US" dirty="0" smtClean="0"/>
              <a:t>See the data @ </a:t>
            </a:r>
            <a:r>
              <a:rPr lang="en-US" dirty="0" smtClean="0">
                <a:hlinkClick r:id="rId2"/>
              </a:rPr>
              <a:t>icartel.net</a:t>
            </a:r>
            <a:endParaRPr lang="en-US" dirty="0" smtClean="0"/>
          </a:p>
          <a:p>
            <a:r>
              <a:rPr lang="en-US" dirty="0" smtClean="0"/>
              <a:t>Traffic mitigation</a:t>
            </a:r>
          </a:p>
          <a:p>
            <a:pPr lvl="1"/>
            <a:r>
              <a:rPr lang="en-US" dirty="0" smtClean="0"/>
              <a:t>Using predictive delay models and traffic-aware route planning </a:t>
            </a:r>
            <a:r>
              <a:rPr lang="en-US" dirty="0" err="1" smtClean="0"/>
              <a:t>algos</a:t>
            </a:r>
            <a:endParaRPr lang="en-US" dirty="0" smtClean="0"/>
          </a:p>
          <a:p>
            <a:pPr lvl="1"/>
            <a:r>
              <a:rPr lang="en-US" dirty="0" err="1" smtClean="0">
                <a:hlinkClick r:id="rId3"/>
              </a:rPr>
              <a:t>iPhone</a:t>
            </a:r>
            <a:r>
              <a:rPr lang="en-US" dirty="0" smtClean="0">
                <a:hlinkClick r:id="rId3"/>
              </a:rPr>
              <a:t> Application</a:t>
            </a:r>
            <a:endParaRPr lang="en-US" dirty="0" smtClean="0"/>
          </a:p>
          <a:p>
            <a:r>
              <a:rPr lang="en-US" dirty="0" smtClean="0"/>
              <a:t>Pothole Patrol (P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</a:t>
            </a:r>
            <a:r>
              <a:rPr lang="en-US" dirty="0" err="1" smtClean="0"/>
              <a:t>CarTel</a:t>
            </a:r>
            <a:r>
              <a:rPr lang="en-US" dirty="0" smtClean="0"/>
              <a:t>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Fleet </a:t>
            </a:r>
            <a:r>
              <a:rPr lang="en-US" dirty="0" err="1" smtClean="0"/>
              <a:t>testbed</a:t>
            </a:r>
            <a:endParaRPr lang="en-US" dirty="0" smtClean="0"/>
          </a:p>
          <a:p>
            <a:pPr lvl="1"/>
            <a:r>
              <a:rPr lang="en-US" dirty="0" err="1" smtClean="0"/>
              <a:t>CarTel</a:t>
            </a:r>
            <a:r>
              <a:rPr lang="en-US" dirty="0" smtClean="0"/>
              <a:t> deployed on 27 car fleet of Boston area limo company.</a:t>
            </a:r>
          </a:p>
          <a:p>
            <a:pPr lvl="1"/>
            <a:r>
              <a:rPr lang="en-US" dirty="0" smtClean="0">
                <a:hlinkClick r:id="rId2"/>
              </a:rPr>
              <a:t>Link</a:t>
            </a:r>
            <a:endParaRPr lang="en-US" dirty="0" smtClean="0"/>
          </a:p>
          <a:p>
            <a:r>
              <a:rPr lang="en-US" dirty="0" smtClean="0"/>
              <a:t>Wi-Fi Monitoring</a:t>
            </a:r>
          </a:p>
          <a:p>
            <a:pPr lvl="1"/>
            <a:r>
              <a:rPr lang="en-US" dirty="0" smtClean="0">
                <a:hlinkClick r:id="rId3"/>
              </a:rPr>
              <a:t>Link</a:t>
            </a:r>
            <a:endParaRPr lang="en-US" dirty="0" smtClean="0"/>
          </a:p>
          <a:p>
            <a:pPr lvl="1"/>
            <a:r>
              <a:rPr lang="en-US" dirty="0" smtClean="0"/>
              <a:t>Monitor urban Wi-Fi connectivity</a:t>
            </a:r>
          </a:p>
          <a:p>
            <a:pPr lvl="1"/>
            <a:r>
              <a:rPr lang="en-US" dirty="0" smtClean="0"/>
              <a:t>290 driving hours found over 13,000 access points in a year’s time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</TotalTime>
  <Words>1223</Words>
  <Application>Microsoft Office PowerPoint</Application>
  <PresentationFormat>On-screen Show (4:3)</PresentationFormat>
  <Paragraphs>236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Genesis</vt:lpstr>
      <vt:lpstr>CarTel</vt:lpstr>
      <vt:lpstr>What is CarTel?</vt:lpstr>
      <vt:lpstr>CarTel Goals</vt:lpstr>
      <vt:lpstr>What does CarTel do?</vt:lpstr>
      <vt:lpstr>Technology Push</vt:lpstr>
      <vt:lpstr>Why not?</vt:lpstr>
      <vt:lpstr>Mobile Sensors on Vehicles Examples</vt:lpstr>
      <vt:lpstr>How is CarTel used?</vt:lpstr>
      <vt:lpstr>How is CarTel used?</vt:lpstr>
      <vt:lpstr>How is CarTel used?</vt:lpstr>
      <vt:lpstr>How is CarTel used?</vt:lpstr>
      <vt:lpstr>Reinventing the wheel?</vt:lpstr>
      <vt:lpstr>Environmental Monitoring</vt:lpstr>
      <vt:lpstr>Civil Infrastructure Monitoring</vt:lpstr>
      <vt:lpstr>Automotive Diagnostics</vt:lpstr>
      <vt:lpstr>Geo-Imaging</vt:lpstr>
      <vt:lpstr>Data Muling</vt:lpstr>
      <vt:lpstr>Networking</vt:lpstr>
      <vt:lpstr>CarTel: 3 main software components</vt:lpstr>
      <vt:lpstr>Block Diagram</vt:lpstr>
      <vt:lpstr>CarTel Architecture</vt:lpstr>
      <vt:lpstr>CarTel: AutoPortal</vt:lpstr>
      <vt:lpstr>CarTel: AutoPortal</vt:lpstr>
      <vt:lpstr>CarTel: CafNet</vt:lpstr>
      <vt:lpstr>CarTel: CafNet</vt:lpstr>
      <vt:lpstr>CarTel: ICEDB</vt:lpstr>
      <vt:lpstr>CarTel: ICEDB</vt:lpstr>
      <vt:lpstr>CarTel: ICEDB</vt:lpstr>
      <vt:lpstr>CarTel: ICEDB</vt:lpstr>
      <vt:lpstr>CarTel: ICEDB</vt:lpstr>
      <vt:lpstr>CarTel: Pothole Patrol</vt:lpstr>
      <vt:lpstr>CatTel: Pothole Patrol</vt:lpstr>
      <vt:lpstr>CarTel :Pothole Patrol</vt:lpstr>
      <vt:lpstr>CarTel: Pothole Patrol</vt:lpstr>
      <vt:lpstr>iCarTel (iPhone Application)</vt:lpstr>
      <vt:lpstr>iCarTel</vt:lpstr>
      <vt:lpstr>iCarTel</vt:lpstr>
      <vt:lpstr>iCarTel</vt:lpstr>
      <vt:lpstr>Questions?</vt:lpstr>
      <vt:lpstr>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CarTel</dc:title>
  <dc:creator>Mark Mucha</dc:creator>
  <cp:lastModifiedBy>mucham</cp:lastModifiedBy>
  <cp:revision>293</cp:revision>
  <dcterms:created xsi:type="dcterms:W3CDTF">2010-02-22T01:36:12Z</dcterms:created>
  <dcterms:modified xsi:type="dcterms:W3CDTF">2010-02-22T18:04:31Z</dcterms:modified>
</cp:coreProperties>
</file>