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71" r:id="rId3"/>
    <p:sldId id="279" r:id="rId4"/>
    <p:sldId id="257" r:id="rId5"/>
    <p:sldId id="272" r:id="rId6"/>
    <p:sldId id="273" r:id="rId7"/>
    <p:sldId id="275" r:id="rId8"/>
    <p:sldId id="274" r:id="rId9"/>
    <p:sldId id="276" r:id="rId10"/>
    <p:sldId id="280" r:id="rId11"/>
    <p:sldId id="277" r:id="rId12"/>
    <p:sldId id="278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90" r:id="rId22"/>
    <p:sldId id="291" r:id="rId23"/>
    <p:sldId id="289" r:id="rId24"/>
    <p:sldId id="292" r:id="rId25"/>
    <p:sldId id="293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1161"/>
  </p:normalViewPr>
  <p:slideViewPr>
    <p:cSldViewPr snapToGrid="0" snapToObjects="1">
      <p:cViewPr varScale="1">
        <p:scale>
          <a:sx n="109" d="100"/>
          <a:sy n="109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309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84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6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6911" y="6567985"/>
            <a:ext cx="551737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Shape 30"/>
          <p:cNvSpPr txBox="1"/>
          <p:nvPr/>
        </p:nvSpPr>
        <p:spPr>
          <a:xfrm>
            <a:off x="406581" y="365126"/>
            <a:ext cx="7096625" cy="14294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</a:pPr>
            <a:endParaRPr sz="4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Shape 31"/>
          <p:cNvSpPr>
            <a:spLocks noGrp="1"/>
          </p:cNvSpPr>
          <p:nvPr>
            <p:ph type="chart" idx="2"/>
          </p:nvPr>
        </p:nvSpPr>
        <p:spPr>
          <a:xfrm>
            <a:off x="406581" y="1939894"/>
            <a:ext cx="8472500" cy="40507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6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6567985"/>
            <a:ext cx="9144000" cy="290014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16053" y="6087030"/>
            <a:ext cx="571343" cy="77096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12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234895" y="1583128"/>
            <a:ext cx="8671500" cy="1948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lnSpc>
                <a:spcPct val="100000"/>
              </a:lnSpc>
              <a:buClr>
                <a:schemeClr val="lt1"/>
              </a:buClr>
              <a:buSzPct val="25000"/>
            </a:pPr>
            <a:r>
              <a:rPr lang="en-US" b="1" dirty="0">
                <a:solidFill>
                  <a:schemeClr val="lt1"/>
                </a:solidFill>
              </a:rPr>
              <a:t>Challenges of IoT - the expected and the unforeseen</a:t>
            </a: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6053" y="6087030"/>
            <a:ext cx="571343" cy="7709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500700" y="2924725"/>
            <a:ext cx="8486700" cy="3310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3000" b="1" dirty="0">
                <a:solidFill>
                  <a:schemeClr val="lt1"/>
                </a:solidFill>
              </a:rPr>
              <a:t>Damla Turgut</a:t>
            </a:r>
            <a:br>
              <a:rPr lang="en-US" sz="3000" b="1" dirty="0">
                <a:solidFill>
                  <a:schemeClr val="lt1"/>
                </a:solidFill>
              </a:rPr>
            </a:br>
            <a:r>
              <a:rPr lang="en-US" sz="2000" b="1" dirty="0">
                <a:solidFill>
                  <a:schemeClr val="lt1"/>
                </a:solidFill>
              </a:rPr>
              <a:t>Professor</a:t>
            </a:r>
            <a:br>
              <a:rPr lang="en-US" sz="2000" b="1" dirty="0">
                <a:solidFill>
                  <a:schemeClr val="lt1"/>
                </a:solidFill>
              </a:rPr>
            </a:br>
            <a:r>
              <a:rPr lang="en-US" sz="2000" b="1" dirty="0">
                <a:solidFill>
                  <a:schemeClr val="lt1"/>
                </a:solidFill>
              </a:rPr>
              <a:t>Computer Science Dept., University of Central Florida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8664-203C-44E3-9C6A-3F6A529B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21136" cy="1325562"/>
          </a:xfrm>
        </p:spPr>
        <p:txBody>
          <a:bodyPr/>
          <a:lstStyle/>
          <a:p>
            <a:r>
              <a:rPr lang="en-US" sz="3200" b="1" dirty="0"/>
              <a:t>Challenges that turned out to be easier than we thought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563A8-EBA2-4C25-AD2C-98E273003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627414"/>
            <a:ext cx="7886700" cy="4554992"/>
          </a:xfrm>
        </p:spPr>
        <p:txBody>
          <a:bodyPr/>
          <a:lstStyle/>
          <a:p>
            <a:r>
              <a:rPr lang="en-US" dirty="0"/>
              <a:t> Power consumption</a:t>
            </a:r>
          </a:p>
          <a:p>
            <a:pPr lvl="1"/>
            <a:r>
              <a:rPr lang="en-US" dirty="0"/>
              <a:t> We assumed that one of the challenges of IoT will be the energy consumption of the devices. </a:t>
            </a:r>
          </a:p>
          <a:p>
            <a:pPr lvl="1"/>
            <a:r>
              <a:rPr lang="en-US" dirty="0"/>
              <a:t> Turns out that many of the compelling IoT devices are stationary</a:t>
            </a:r>
          </a:p>
          <a:p>
            <a:pPr lvl="2"/>
            <a:r>
              <a:rPr lang="en-US" dirty="0"/>
              <a:t> All the Google Home, Amazon Alexa, Nest </a:t>
            </a:r>
            <a:r>
              <a:rPr lang="en-US" dirty="0" err="1"/>
              <a:t>etc</a:t>
            </a:r>
            <a:r>
              <a:rPr lang="en-US" dirty="0"/>
              <a:t> devices are wire powered</a:t>
            </a:r>
          </a:p>
          <a:p>
            <a:pPr lvl="2"/>
            <a:r>
              <a:rPr lang="en-US" dirty="0"/>
              <a:t> For many other ones, wireless charging is a possibility. </a:t>
            </a:r>
          </a:p>
          <a:p>
            <a:r>
              <a:rPr lang="en-US" dirty="0"/>
              <a:t> All this doesn’t mean that there are no work left</a:t>
            </a:r>
          </a:p>
          <a:p>
            <a:pPr lvl="1"/>
            <a:r>
              <a:rPr lang="en-US" dirty="0"/>
              <a:t> In fact, achieving optimization is quite often harder than “just get things working”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ADF11-9ADA-4719-95F5-EEB8F3B20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479" y="304121"/>
            <a:ext cx="2034949" cy="11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3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7AB1-176B-4006-8735-1E0985EF3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359979" cy="739774"/>
          </a:xfrm>
        </p:spPr>
        <p:txBody>
          <a:bodyPr/>
          <a:lstStyle/>
          <a:p>
            <a:r>
              <a:rPr lang="en-US" sz="3200" b="1" dirty="0"/>
              <a:t>Challenges we expected to be tough, and they still 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5C329-1757-42F0-A4C2-C869DCFE5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607" y="1273629"/>
            <a:ext cx="6496050" cy="4968649"/>
          </a:xfrm>
        </p:spPr>
        <p:txBody>
          <a:bodyPr/>
          <a:lstStyle/>
          <a:p>
            <a:r>
              <a:rPr lang="en-US" dirty="0"/>
              <a:t> Security</a:t>
            </a:r>
          </a:p>
          <a:p>
            <a:pPr lvl="1"/>
            <a:r>
              <a:rPr lang="en-US" dirty="0"/>
              <a:t> We always knew that the security challenges of computers will be transferred into the IoT domain, and they did </a:t>
            </a:r>
          </a:p>
          <a:p>
            <a:pPr lvl="1"/>
            <a:r>
              <a:rPr lang="en-US" dirty="0"/>
              <a:t> There was an assumption that this is just an expansion of the security model for computers… </a:t>
            </a:r>
          </a:p>
          <a:p>
            <a:r>
              <a:rPr lang="en-US" dirty="0"/>
              <a:t> Privacy</a:t>
            </a:r>
          </a:p>
          <a:p>
            <a:pPr lvl="1"/>
            <a:r>
              <a:rPr lang="en-US" dirty="0"/>
              <a:t> We developed deep theoretical models of how privacy can be maintained by manipulating transferred information</a:t>
            </a:r>
          </a:p>
        </p:txBody>
      </p:sp>
      <p:pic>
        <p:nvPicPr>
          <p:cNvPr id="2052" name="Picture 4" descr="Image result for knight">
            <a:extLst>
              <a:ext uri="{FF2B5EF4-FFF2-40B4-BE49-F238E27FC236}">
                <a16:creationId xmlns:a16="http://schemas.microsoft.com/office/drawing/2014/main" id="{9003DF79-E0CD-4554-899B-CB8E92A9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0629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81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8A72-647C-4B7C-919F-06A9E3DD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157107" cy="1325562"/>
          </a:xfrm>
        </p:spPr>
        <p:txBody>
          <a:bodyPr/>
          <a:lstStyle/>
          <a:p>
            <a:r>
              <a:rPr lang="en-US" sz="3200" b="1" dirty="0"/>
              <a:t>Some unexpected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EE149-0F52-4C30-8E2F-C90E7CA81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The problem of value</a:t>
            </a:r>
          </a:p>
          <a:p>
            <a:pPr lvl="1"/>
            <a:r>
              <a:rPr lang="en-US" dirty="0"/>
              <a:t> Lack of a killer application</a:t>
            </a:r>
          </a:p>
          <a:p>
            <a:pPr lvl="1"/>
            <a:r>
              <a:rPr lang="en-US" dirty="0"/>
              <a:t> Consumer resistance</a:t>
            </a:r>
          </a:p>
          <a:p>
            <a:pPr lvl="1"/>
            <a:r>
              <a:rPr lang="en-US" dirty="0"/>
              <a:t> Business model challenges</a:t>
            </a:r>
          </a:p>
          <a:p>
            <a:r>
              <a:rPr lang="en-US" dirty="0"/>
              <a:t> “Day two problems” </a:t>
            </a:r>
          </a:p>
          <a:p>
            <a:pPr lvl="1"/>
            <a:r>
              <a:rPr lang="en-US" dirty="0"/>
              <a:t> Need for a system and competing systems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Unpatchable</a:t>
            </a:r>
            <a:r>
              <a:rPr lang="en-US" dirty="0"/>
              <a:t> IoT devices</a:t>
            </a:r>
          </a:p>
          <a:p>
            <a:pPr lvl="1"/>
            <a:r>
              <a:rPr lang="en-US" dirty="0"/>
              <a:t> Upgrade paths and device obsolescence</a:t>
            </a:r>
          </a:p>
        </p:txBody>
      </p:sp>
      <p:pic>
        <p:nvPicPr>
          <p:cNvPr id="3074" name="Picture 2" descr="Image result for surprise cat">
            <a:extLst>
              <a:ext uri="{FF2B5EF4-FFF2-40B4-BE49-F238E27FC236}">
                <a16:creationId xmlns:a16="http://schemas.microsoft.com/office/drawing/2014/main" id="{08C1FB2E-D4AF-47D5-ADC4-1F5AF495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75" y="122464"/>
            <a:ext cx="3015503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43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2EFC-E7B7-43BB-9809-28CF2A17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3188"/>
          </a:xfrm>
        </p:spPr>
        <p:txBody>
          <a:bodyPr/>
          <a:lstStyle/>
          <a:p>
            <a:r>
              <a:rPr lang="en-US" sz="3200" b="1" dirty="0"/>
              <a:t>The problem of value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707F-51F3-486F-BA84-D9716DC84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84514"/>
            <a:ext cx="5870121" cy="4892449"/>
          </a:xfrm>
        </p:spPr>
        <p:txBody>
          <a:bodyPr/>
          <a:lstStyle/>
          <a:p>
            <a:r>
              <a:rPr lang="en-US" dirty="0"/>
              <a:t> We can connect things to the internet</a:t>
            </a:r>
          </a:p>
          <a:p>
            <a:pPr lvl="1"/>
            <a:r>
              <a:rPr lang="en-US" dirty="0"/>
              <a:t> Teapots</a:t>
            </a:r>
          </a:p>
          <a:p>
            <a:pPr lvl="1"/>
            <a:r>
              <a:rPr lang="en-US" dirty="0"/>
              <a:t> Beds</a:t>
            </a:r>
          </a:p>
          <a:p>
            <a:pPr lvl="1"/>
            <a:r>
              <a:rPr lang="en-US" dirty="0"/>
              <a:t> Shoes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Waterbottles</a:t>
            </a:r>
            <a:endParaRPr lang="en-US" dirty="0"/>
          </a:p>
          <a:p>
            <a:r>
              <a:rPr lang="en-US" dirty="0"/>
              <a:t> But why should we do it?</a:t>
            </a:r>
          </a:p>
          <a:p>
            <a:r>
              <a:rPr lang="en-US" dirty="0"/>
              <a:t> What kind of value we gain by doing so?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8814F-70D2-47CE-8B0A-94037D5C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641" y="1817915"/>
            <a:ext cx="3265715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3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75D1-1075-4997-8E64-07316F26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63" y="201840"/>
            <a:ext cx="8177893" cy="734331"/>
          </a:xfrm>
        </p:spPr>
        <p:txBody>
          <a:bodyPr/>
          <a:lstStyle/>
          <a:p>
            <a:r>
              <a:rPr lang="en-US" sz="3200" b="1" dirty="0"/>
              <a:t>Value, cont’d: Lack of a killer application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EBBF4-9D0B-437C-AAC3-493104CFA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936171"/>
            <a:ext cx="8210550" cy="5622471"/>
          </a:xfrm>
        </p:spPr>
        <p:txBody>
          <a:bodyPr/>
          <a:lstStyle/>
          <a:p>
            <a:r>
              <a:rPr lang="en-US" dirty="0"/>
              <a:t> There is no “must have” application in IoT</a:t>
            </a:r>
          </a:p>
          <a:p>
            <a:r>
              <a:rPr lang="en-US" dirty="0"/>
              <a:t> Personal computers had several</a:t>
            </a:r>
          </a:p>
          <a:p>
            <a:pPr lvl="1"/>
            <a:r>
              <a:rPr lang="en-US" dirty="0"/>
              <a:t> Word processors, spreadsheets</a:t>
            </a:r>
          </a:p>
          <a:p>
            <a:pPr lvl="1"/>
            <a:r>
              <a:rPr lang="en-US" dirty="0"/>
              <a:t> Games</a:t>
            </a:r>
          </a:p>
          <a:p>
            <a:pPr lvl="1"/>
            <a:r>
              <a:rPr lang="en-US" dirty="0"/>
              <a:t> … and finally: the web browser</a:t>
            </a:r>
          </a:p>
          <a:p>
            <a:r>
              <a:rPr lang="en-US" dirty="0"/>
              <a:t> Smartphones had several</a:t>
            </a:r>
          </a:p>
          <a:p>
            <a:pPr lvl="1"/>
            <a:r>
              <a:rPr lang="en-US" dirty="0"/>
              <a:t> SMS</a:t>
            </a:r>
          </a:p>
          <a:p>
            <a:pPr lvl="1"/>
            <a:r>
              <a:rPr lang="en-US" dirty="0"/>
              <a:t> Web browser…</a:t>
            </a:r>
          </a:p>
          <a:p>
            <a:r>
              <a:rPr lang="en-US" dirty="0"/>
              <a:t> Internet of things</a:t>
            </a:r>
          </a:p>
          <a:p>
            <a:pPr lvl="1"/>
            <a:r>
              <a:rPr lang="en-US" dirty="0"/>
              <a:t> Most popular apps are not exactly “must have”</a:t>
            </a:r>
          </a:p>
          <a:p>
            <a:pPr lvl="2"/>
            <a:r>
              <a:rPr lang="en-US" dirty="0"/>
              <a:t> Smart lightbulbs</a:t>
            </a:r>
          </a:p>
          <a:p>
            <a:pPr lvl="2"/>
            <a:r>
              <a:rPr lang="en-US" dirty="0"/>
              <a:t> Connected speakers</a:t>
            </a:r>
          </a:p>
          <a:p>
            <a:pPr lvl="2"/>
            <a:r>
              <a:rPr lang="en-US" dirty="0"/>
              <a:t> Nest thermostat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5122" name="Picture 2" descr="Image result for furby">
            <a:extLst>
              <a:ext uri="{FF2B5EF4-FFF2-40B4-BE49-F238E27FC236}">
                <a16:creationId xmlns:a16="http://schemas.microsoft.com/office/drawing/2014/main" id="{203FF914-406F-4D70-8856-65F97300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03" y="1482499"/>
            <a:ext cx="2054603" cy="20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96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A869-28F8-4A4E-9A1A-855B9941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Consumer resistance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CA3D4-8AD6-4C3C-A8DF-8975592A0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143" y="1393371"/>
            <a:ext cx="4909457" cy="4783592"/>
          </a:xfrm>
        </p:spPr>
        <p:txBody>
          <a:bodyPr/>
          <a:lstStyle/>
          <a:p>
            <a:r>
              <a:rPr lang="en-US" dirty="0"/>
              <a:t> Unexpected consumer resistance to some products</a:t>
            </a:r>
          </a:p>
          <a:p>
            <a:r>
              <a:rPr lang="en-US" dirty="0"/>
              <a:t> Google Glass – public movement against perceived privacy issues </a:t>
            </a:r>
          </a:p>
          <a:p>
            <a:r>
              <a:rPr lang="en-US" dirty="0"/>
              <a:t> </a:t>
            </a:r>
            <a:r>
              <a:rPr lang="en-US" dirty="0" err="1"/>
              <a:t>Juicero</a:t>
            </a:r>
            <a:r>
              <a:rPr lang="en-US" dirty="0"/>
              <a:t> connected juice maker: customers dislike the fact that the company can remotely disable functionality</a:t>
            </a:r>
          </a:p>
          <a:p>
            <a:r>
              <a:rPr lang="en-US" dirty="0"/>
              <a:t> and many others…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98408-E036-4B80-AE6C-F73DBEFEE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783" y="3075055"/>
            <a:ext cx="3391144" cy="344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BA98-2B29-4C45-B714-C5850220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51" y="566916"/>
            <a:ext cx="2645709" cy="24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2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6BA3C-FA6B-46C6-9C73-99DD64D5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4331"/>
          </a:xfrm>
        </p:spPr>
        <p:txBody>
          <a:bodyPr/>
          <a:lstStyle/>
          <a:p>
            <a:r>
              <a:rPr lang="en-US" sz="3200" b="1" dirty="0"/>
              <a:t>Business model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140DB-B5F1-4EE3-AD0D-4338EB0FB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557" y="1061357"/>
            <a:ext cx="5083629" cy="5115606"/>
          </a:xfrm>
        </p:spPr>
        <p:txBody>
          <a:bodyPr/>
          <a:lstStyle/>
          <a:p>
            <a:r>
              <a:rPr lang="en-US" dirty="0"/>
              <a:t> Companies try to avoid the fate of Singer sewing machines</a:t>
            </a:r>
          </a:p>
          <a:p>
            <a:pPr lvl="1"/>
            <a:r>
              <a:rPr lang="en-US" dirty="0"/>
              <a:t> Brisk initial business</a:t>
            </a:r>
          </a:p>
          <a:p>
            <a:pPr lvl="1"/>
            <a:r>
              <a:rPr lang="en-US" dirty="0"/>
              <a:t> Machines last for many decades</a:t>
            </a:r>
          </a:p>
          <a:p>
            <a:pPr lvl="1"/>
            <a:r>
              <a:rPr lang="en-US" dirty="0"/>
              <a:t> No repeat purchase</a:t>
            </a:r>
          </a:p>
          <a:p>
            <a:pPr lvl="1"/>
            <a:r>
              <a:rPr lang="en-US" dirty="0"/>
              <a:t> Company goes out of business</a:t>
            </a:r>
          </a:p>
          <a:p>
            <a:r>
              <a:rPr lang="en-US" dirty="0"/>
              <a:t> Gillette model</a:t>
            </a:r>
          </a:p>
          <a:p>
            <a:pPr lvl="1"/>
            <a:r>
              <a:rPr lang="en-US" dirty="0"/>
              <a:t> Give away the razor </a:t>
            </a:r>
          </a:p>
          <a:p>
            <a:pPr lvl="1"/>
            <a:r>
              <a:rPr lang="en-US" dirty="0"/>
              <a:t> Sell the blades</a:t>
            </a:r>
          </a:p>
          <a:p>
            <a:pPr lvl="1"/>
            <a:r>
              <a:rPr lang="en-US" dirty="0"/>
              <a:t> Near constant flow of income</a:t>
            </a:r>
          </a:p>
          <a:p>
            <a:endParaRPr lang="en-US" dirty="0"/>
          </a:p>
        </p:txBody>
      </p:sp>
      <p:pic>
        <p:nvPicPr>
          <p:cNvPr id="3074" name="Picture 2" descr="Image result for singer sewing machine">
            <a:extLst>
              <a:ext uri="{FF2B5EF4-FFF2-40B4-BE49-F238E27FC236}">
                <a16:creationId xmlns:a16="http://schemas.microsoft.com/office/drawing/2014/main" id="{BE972080-9D6D-40F9-AA3A-C547069A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511" y="1794442"/>
            <a:ext cx="2947819" cy="192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CDB4D-866D-4182-A52A-4BE8234F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511" y="3827350"/>
            <a:ext cx="233095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1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53FFB-046A-4BBF-A832-9F43802D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3817"/>
          </a:xfrm>
        </p:spPr>
        <p:txBody>
          <a:bodyPr/>
          <a:lstStyle/>
          <a:p>
            <a:r>
              <a:rPr lang="en-US" sz="3200" b="1" dirty="0"/>
              <a:t>Business model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A9C78-C8E0-484C-9990-FF8B1277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57300"/>
            <a:ext cx="7886700" cy="4919663"/>
          </a:xfrm>
        </p:spPr>
        <p:txBody>
          <a:bodyPr/>
          <a:lstStyle/>
          <a:p>
            <a:r>
              <a:rPr lang="en-US" dirty="0"/>
              <a:t> IoT variation:</a:t>
            </a:r>
          </a:p>
          <a:p>
            <a:pPr lvl="1"/>
            <a:r>
              <a:rPr lang="en-US" dirty="0"/>
              <a:t> Give away the hardware (or sell it cheap)</a:t>
            </a:r>
          </a:p>
          <a:p>
            <a:pPr lvl="1"/>
            <a:r>
              <a:rPr lang="en-US" dirty="0"/>
              <a:t> Make the hardware useless without associated software services </a:t>
            </a:r>
          </a:p>
          <a:p>
            <a:pPr lvl="2"/>
            <a:r>
              <a:rPr lang="en-US" dirty="0"/>
              <a:t> Customers might not like it</a:t>
            </a:r>
          </a:p>
          <a:p>
            <a:pPr lvl="2"/>
            <a:r>
              <a:rPr lang="en-US" dirty="0"/>
              <a:t> Makes it difficult to integrate into a system</a:t>
            </a:r>
          </a:p>
          <a:p>
            <a:pPr lvl="1"/>
            <a:r>
              <a:rPr lang="en-US" dirty="0"/>
              <a:t> Or: make a business on collecting and monetizing customer data</a:t>
            </a:r>
          </a:p>
          <a:p>
            <a:pPr lvl="2"/>
            <a:r>
              <a:rPr lang="en-US" dirty="0"/>
              <a:t> Customers might not like it</a:t>
            </a:r>
          </a:p>
          <a:p>
            <a:pPr lvl="2"/>
            <a:r>
              <a:rPr lang="en-US" dirty="0"/>
              <a:t> Creates privacy issues </a:t>
            </a:r>
          </a:p>
          <a:p>
            <a:r>
              <a:rPr lang="en-US" dirty="0"/>
              <a:t> Can the value for privacy exchange be a reasonable business model?</a:t>
            </a:r>
          </a:p>
          <a:p>
            <a:pPr lvl="1"/>
            <a:r>
              <a:rPr lang="en-US" dirty="0"/>
              <a:t> Yes, if both sides give their informed consent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1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DDA8E-41B3-4A43-BB85-E88C760F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5717"/>
          </a:xfrm>
        </p:spPr>
        <p:txBody>
          <a:bodyPr/>
          <a:lstStyle/>
          <a:p>
            <a:r>
              <a:rPr lang="en-US" sz="3200" b="1" dirty="0"/>
              <a:t>“Day two problems”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6DBCB-3A01-4825-AC5B-7C90CABBF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113" y="1436914"/>
            <a:ext cx="8387443" cy="4740049"/>
          </a:xfrm>
        </p:spPr>
        <p:txBody>
          <a:bodyPr/>
          <a:lstStyle/>
          <a:p>
            <a:r>
              <a:rPr lang="en-US" dirty="0"/>
              <a:t> In system administration, “day two problems” refers to the challenges that appear </a:t>
            </a:r>
            <a:r>
              <a:rPr lang="en-US" b="1" dirty="0"/>
              <a:t>after</a:t>
            </a:r>
            <a:r>
              <a:rPr lang="en-US" dirty="0"/>
              <a:t> a certain technology had been adopted</a:t>
            </a:r>
          </a:p>
          <a:p>
            <a:r>
              <a:rPr lang="en-US" dirty="0"/>
              <a:t> How do you handle </a:t>
            </a:r>
          </a:p>
          <a:p>
            <a:pPr lvl="1"/>
            <a:r>
              <a:rPr lang="en-US" dirty="0"/>
              <a:t> maintenance</a:t>
            </a:r>
          </a:p>
          <a:p>
            <a:pPr lvl="1"/>
            <a:r>
              <a:rPr lang="en-US" dirty="0"/>
              <a:t> failure</a:t>
            </a:r>
          </a:p>
          <a:p>
            <a:pPr lvl="1"/>
            <a:r>
              <a:rPr lang="en-US" dirty="0"/>
              <a:t> updates</a:t>
            </a:r>
          </a:p>
          <a:p>
            <a:pPr lvl="1"/>
            <a:r>
              <a:rPr lang="en-US" dirty="0"/>
              <a:t> obsolescence</a:t>
            </a:r>
          </a:p>
          <a:p>
            <a:pPr lvl="1"/>
            <a:r>
              <a:rPr lang="en-US" dirty="0"/>
              <a:t> further technology transitions</a:t>
            </a:r>
          </a:p>
        </p:txBody>
      </p:sp>
    </p:spTree>
    <p:extLst>
      <p:ext uri="{BB962C8B-B14F-4D97-AF65-F5344CB8AC3E}">
        <p14:creationId xmlns:p14="http://schemas.microsoft.com/office/powerpoint/2010/main" val="173492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D54C-EA03-49EA-B9E7-77F1904E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9645"/>
          </a:xfrm>
        </p:spPr>
        <p:txBody>
          <a:bodyPr/>
          <a:lstStyle/>
          <a:p>
            <a:r>
              <a:rPr lang="en-US" sz="3200" b="1" dirty="0"/>
              <a:t>Need for a “system”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C189E-8374-4F32-90C6-8C2745B5B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686" y="1164771"/>
            <a:ext cx="8199664" cy="463731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400" dirty="0"/>
              <a:t>The original IoT vision assumed that each thing is an independent entity connected to the internet</a:t>
            </a:r>
          </a:p>
          <a:p>
            <a:pPr lvl="1"/>
            <a:r>
              <a:rPr lang="en-US" sz="2000" dirty="0"/>
              <a:t> We should have realized that this is a management nightmare</a:t>
            </a:r>
          </a:p>
          <a:p>
            <a:r>
              <a:rPr lang="en-US" sz="2400" dirty="0"/>
              <a:t> IoT devices need to be integrated into and managed as a system</a:t>
            </a:r>
          </a:p>
          <a:p>
            <a:pPr lvl="1"/>
            <a:r>
              <a:rPr lang="en-US" sz="2000" dirty="0"/>
              <a:t> For instance: common user interface, updates etc.</a:t>
            </a:r>
          </a:p>
          <a:p>
            <a:r>
              <a:rPr lang="en-US" sz="2400" dirty="0"/>
              <a:t> Commercial entities are highly motivated to push their own system</a:t>
            </a:r>
          </a:p>
          <a:p>
            <a:pPr lvl="1"/>
            <a:r>
              <a:rPr lang="en-US" sz="2000" dirty="0"/>
              <a:t> Google Home, Amazon ecosystem, etc. </a:t>
            </a:r>
          </a:p>
          <a:p>
            <a:pPr lvl="1"/>
            <a:r>
              <a:rPr lang="en-US" sz="2000" dirty="0"/>
              <a:t> They will also prefer to keep the system logic on their own premises</a:t>
            </a:r>
          </a:p>
          <a:p>
            <a:pPr lvl="1"/>
            <a:r>
              <a:rPr lang="en-US" sz="2000" dirty="0"/>
              <a:t> Competition among providers creates incompatible “walled gardens”</a:t>
            </a:r>
          </a:p>
          <a:p>
            <a:pPr lvl="1"/>
            <a:r>
              <a:rPr lang="en-US" sz="2000" dirty="0"/>
              <a:t> Difficult to do academic research when the functionality is locked down to a system.  </a:t>
            </a:r>
          </a:p>
        </p:txBody>
      </p:sp>
    </p:spTree>
    <p:extLst>
      <p:ext uri="{BB962C8B-B14F-4D97-AF65-F5344CB8AC3E}">
        <p14:creationId xmlns:p14="http://schemas.microsoft.com/office/powerpoint/2010/main" val="123661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B604B9-0620-4080-A592-C8146467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Internet of Things – The 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AFCA3-C12E-4FE8-80F1-3C79914C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89314"/>
            <a:ext cx="7886700" cy="4587649"/>
          </a:xfrm>
        </p:spPr>
        <p:txBody>
          <a:bodyPr/>
          <a:lstStyle/>
          <a:p>
            <a:r>
              <a:rPr lang="en-US" sz="2400" dirty="0"/>
              <a:t> Objects of our day-to-day life, connected to the internet and each other</a:t>
            </a:r>
          </a:p>
          <a:p>
            <a:r>
              <a:rPr lang="en-US" sz="2400" dirty="0"/>
              <a:t> Improve everyday objects </a:t>
            </a:r>
          </a:p>
          <a:p>
            <a:r>
              <a:rPr lang="en-US" sz="2400" dirty="0"/>
              <a:t> Better functionality, availability, performance, ease of use </a:t>
            </a:r>
          </a:p>
          <a:p>
            <a:r>
              <a:rPr lang="en-US" sz="2400" dirty="0"/>
              <a:t> A logical next step for the evolution of the internet beyond “computers” </a:t>
            </a:r>
          </a:p>
        </p:txBody>
      </p:sp>
    </p:spTree>
    <p:extLst>
      <p:ext uri="{BB962C8B-B14F-4D97-AF65-F5344CB8AC3E}">
        <p14:creationId xmlns:p14="http://schemas.microsoft.com/office/powerpoint/2010/main" val="901348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9E65-78CE-4022-9FC6-F9ECAE9D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2431"/>
          </a:xfrm>
        </p:spPr>
        <p:txBody>
          <a:bodyPr/>
          <a:lstStyle/>
          <a:p>
            <a:r>
              <a:rPr lang="en-US" b="1" dirty="0" err="1"/>
              <a:t>Unpatchable</a:t>
            </a:r>
            <a:r>
              <a:rPr lang="en-US" b="1" dirty="0"/>
              <a:t>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4566A-5586-416C-8F82-2B40AB69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679" y="1170215"/>
            <a:ext cx="7886700" cy="2917372"/>
          </a:xfrm>
        </p:spPr>
        <p:txBody>
          <a:bodyPr/>
          <a:lstStyle/>
          <a:p>
            <a:r>
              <a:rPr lang="en-US" dirty="0"/>
              <a:t> IoT devices developed by small companies</a:t>
            </a:r>
          </a:p>
          <a:p>
            <a:pPr lvl="1"/>
            <a:r>
              <a:rPr lang="en-US" dirty="0"/>
              <a:t> Poor (or "commodity") engineering, insecure default settings, the use of hard-coded (permanent) "backdoor" accounts  </a:t>
            </a:r>
          </a:p>
          <a:p>
            <a:pPr lvl="1"/>
            <a:r>
              <a:rPr lang="en-US" dirty="0"/>
              <a:t> No incentive to provide software patches</a:t>
            </a:r>
          </a:p>
          <a:p>
            <a:pPr lvl="1"/>
            <a:r>
              <a:rPr lang="en-US" dirty="0"/>
              <a:t> Companies go out of business </a:t>
            </a:r>
          </a:p>
          <a:p>
            <a:pPr lvl="1"/>
            <a:r>
              <a:rPr lang="en-US" dirty="0"/>
              <a:t> Devices stay deployed</a:t>
            </a:r>
          </a:p>
          <a:p>
            <a:pPr marL="17780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098" name="Picture 2" descr="Image result for october 2016 ddos">
            <a:extLst>
              <a:ext uri="{FF2B5EF4-FFF2-40B4-BE49-F238E27FC236}">
                <a16:creationId xmlns:a16="http://schemas.microsoft.com/office/drawing/2014/main" id="{A9DAEAE3-EF3F-45C5-AB32-0C31A6E8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1" y="4384221"/>
            <a:ext cx="4397829" cy="24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EC6A54-4D11-479A-A646-B2B06FF8FF6D}"/>
              </a:ext>
            </a:extLst>
          </p:cNvPr>
          <p:cNvSpPr txBox="1"/>
          <p:nvPr/>
        </p:nvSpPr>
        <p:spPr>
          <a:xfrm>
            <a:off x="770164" y="4882446"/>
            <a:ext cx="3976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1800"/>
              <a:t>October 2016 – major Distributed Denial of Service attack launched by discovering unpatched software devices with default passwords (such as IoT picture frames)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68336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D4702-A03A-4A60-ABD5-2A2E4481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9260"/>
          </a:xfrm>
        </p:spPr>
        <p:txBody>
          <a:bodyPr/>
          <a:lstStyle/>
          <a:p>
            <a:r>
              <a:rPr lang="en-US" sz="3200" b="1" dirty="0"/>
              <a:t>Who is going to solve the IoT challenges?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D0179-DDE3-4B51-9A80-5DF220A5D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There are topics that are better suited to commercial enterprises</a:t>
            </a:r>
          </a:p>
          <a:p>
            <a:pPr lvl="1"/>
            <a:r>
              <a:rPr lang="en-US" dirty="0"/>
              <a:t> Developing attractive hardware</a:t>
            </a:r>
          </a:p>
          <a:p>
            <a:pPr lvl="1"/>
            <a:r>
              <a:rPr lang="en-US" dirty="0"/>
              <a:t> Create and maintain systems</a:t>
            </a:r>
          </a:p>
          <a:p>
            <a:pPr lvl="1"/>
            <a:r>
              <a:rPr lang="en-US" dirty="0"/>
              <a:t> Standardize protocols</a:t>
            </a:r>
          </a:p>
          <a:p>
            <a:pPr marL="177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1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F0DC8-EE3E-4E25-8878-BD53CA7D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topics better suited for academic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246FC-2A63-4C0F-B88D-93A23D4CA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25624"/>
            <a:ext cx="8362950" cy="4575175"/>
          </a:xfrm>
        </p:spPr>
        <p:txBody>
          <a:bodyPr/>
          <a:lstStyle/>
          <a:p>
            <a:r>
              <a:rPr lang="en-US" dirty="0"/>
              <a:t> Innovative networking protocols </a:t>
            </a:r>
          </a:p>
          <a:p>
            <a:pPr lvl="1"/>
            <a:r>
              <a:rPr lang="en-US" dirty="0"/>
              <a:t> Researchers are not subject to market pressures of compatibility, existing deployments etc.</a:t>
            </a:r>
          </a:p>
          <a:p>
            <a:r>
              <a:rPr lang="en-US" dirty="0"/>
              <a:t> IoT Applications with high societal value, but not immediately profitable</a:t>
            </a:r>
          </a:p>
          <a:p>
            <a:r>
              <a:rPr lang="en-US" dirty="0"/>
              <a:t> Studies on the value of IoT</a:t>
            </a:r>
          </a:p>
          <a:p>
            <a:pPr lvl="1"/>
            <a:r>
              <a:rPr lang="en-US" dirty="0"/>
              <a:t> Realistic modeling of the values and costs to the user</a:t>
            </a:r>
          </a:p>
          <a:p>
            <a:pPr lvl="2"/>
            <a:r>
              <a:rPr lang="en-US" dirty="0"/>
              <a:t> value of service / information / time saved / convenience</a:t>
            </a:r>
          </a:p>
          <a:p>
            <a:pPr lvl="2"/>
            <a:r>
              <a:rPr lang="en-US" dirty="0"/>
              <a:t> cost of privacy / attention span / lost time </a:t>
            </a:r>
          </a:p>
          <a:p>
            <a:pPr lvl="1"/>
            <a:r>
              <a:rPr lang="en-US" dirty="0"/>
              <a:t> Individual companies have a conflict of interest, such evaluation can only be realistically done in academic settings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47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9DE4-2C09-4C27-9D48-C0289B51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8" y="365126"/>
            <a:ext cx="6183086" cy="704742"/>
          </a:xfrm>
        </p:spPr>
        <p:txBody>
          <a:bodyPr/>
          <a:lstStyle/>
          <a:p>
            <a:r>
              <a:rPr lang="en-US" sz="3400" dirty="0"/>
              <a:t>Some of the work of my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35515-4B88-4BBA-A632-F12E44D6C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84AB1-1CB8-46B6-BBA7-5597B3EC1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574"/>
            <a:ext cx="7190014" cy="43258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7F347A-39D9-4098-9100-553AD1A97ECA}"/>
              </a:ext>
            </a:extLst>
          </p:cNvPr>
          <p:cNvSpPr/>
          <p:nvPr/>
        </p:nvSpPr>
        <p:spPr>
          <a:xfrm>
            <a:off x="745671" y="5781338"/>
            <a:ext cx="6716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</a:rPr>
              <a:t>A. </a:t>
            </a:r>
            <a:r>
              <a:rPr lang="en-US" sz="1200" dirty="0" err="1">
                <a:latin typeface="Verdana" panose="020B0604030504040204" pitchFamily="34" charset="0"/>
              </a:rPr>
              <a:t>Mayle</a:t>
            </a:r>
            <a:r>
              <a:rPr lang="en-US" sz="1200" dirty="0">
                <a:latin typeface="Verdana" panose="020B0604030504040204" pitchFamily="34" charset="0"/>
              </a:rPr>
              <a:t>, N. </a:t>
            </a:r>
            <a:r>
              <a:rPr lang="en-US" sz="1200" dirty="0" err="1">
                <a:latin typeface="Verdana" panose="020B0604030504040204" pitchFamily="34" charset="0"/>
              </a:rPr>
              <a:t>Hajiakhoond</a:t>
            </a:r>
            <a:r>
              <a:rPr lang="en-US" sz="1200" dirty="0">
                <a:latin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</a:rPr>
              <a:t>Bidoki</a:t>
            </a:r>
            <a:r>
              <a:rPr lang="en-US" sz="1200" dirty="0">
                <a:latin typeface="Verdana" panose="020B0604030504040204" pitchFamily="34" charset="0"/>
              </a:rPr>
              <a:t>, S. </a:t>
            </a:r>
            <a:r>
              <a:rPr lang="en-US" sz="1200" dirty="0" err="1">
                <a:latin typeface="Verdana" panose="020B0604030504040204" pitchFamily="34" charset="0"/>
              </a:rPr>
              <a:t>Masnadi</a:t>
            </a:r>
            <a:r>
              <a:rPr lang="en-US" sz="1200" dirty="0">
                <a:latin typeface="Verdana" panose="020B0604030504040204" pitchFamily="34" charset="0"/>
              </a:rPr>
              <a:t>, L. </a:t>
            </a:r>
            <a:r>
              <a:rPr lang="en-US" sz="1200" dirty="0" err="1">
                <a:latin typeface="Verdana" panose="020B0604030504040204" pitchFamily="34" charset="0"/>
              </a:rPr>
              <a:t>Bölöni</a:t>
            </a:r>
            <a:r>
              <a:rPr lang="en-US" sz="1200" dirty="0">
                <a:latin typeface="Verdana" panose="020B0604030504040204" pitchFamily="34" charset="0"/>
              </a:rPr>
              <a:t>, and D. Turgut. Investigating the Value of Privacy within the Internet of Things. T</a:t>
            </a:r>
            <a:r>
              <a:rPr lang="en-US" sz="1200" i="1" dirty="0">
                <a:latin typeface="Verdana" panose="020B0604030504040204" pitchFamily="34" charset="0"/>
              </a:rPr>
              <a:t>o be presented at IEEE Global Communications Conference (</a:t>
            </a:r>
            <a:r>
              <a:rPr lang="en-US" sz="1200" i="1" dirty="0" err="1">
                <a:latin typeface="Verdana" panose="020B0604030504040204" pitchFamily="34" charset="0"/>
              </a:rPr>
              <a:t>Globecom</a:t>
            </a:r>
            <a:r>
              <a:rPr lang="en-US" sz="1200" i="1" dirty="0">
                <a:latin typeface="Verdana" panose="020B0604030504040204" pitchFamily="34" charset="0"/>
              </a:rPr>
              <a:t> 2017)</a:t>
            </a:r>
            <a:r>
              <a:rPr lang="en-US" sz="1200" dirty="0">
                <a:latin typeface="Verdana" panose="020B0604030504040204" pitchFamily="34" charset="0"/>
              </a:rPr>
              <a:t>, December 2017.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25BD5-C560-4AA3-8371-8874A1BDB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753" y="101262"/>
            <a:ext cx="2205792" cy="179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86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BABC2-5F78-4E64-82A0-D6A2C562A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540829"/>
            <a:ext cx="7886700" cy="636134"/>
          </a:xfrm>
        </p:spPr>
        <p:txBody>
          <a:bodyPr/>
          <a:lstStyle/>
          <a:p>
            <a:pPr marL="177800" indent="0">
              <a:buNone/>
            </a:pPr>
            <a:r>
              <a:rPr lang="en-US" sz="1600" dirty="0"/>
              <a:t>D. Turgut and L. </a:t>
            </a:r>
            <a:r>
              <a:rPr lang="en-US" sz="1600" dirty="0" err="1"/>
              <a:t>Bölöni</a:t>
            </a:r>
            <a:r>
              <a:rPr lang="en-US" sz="1600" dirty="0"/>
              <a:t>. Value of Information and Cost of Privacy in the Internet of Things. </a:t>
            </a:r>
            <a:r>
              <a:rPr lang="en-US" sz="1600" i="1" dirty="0"/>
              <a:t>IEEE Communications Magazine</a:t>
            </a:r>
            <a:r>
              <a:rPr lang="en-US" sz="1600" dirty="0"/>
              <a:t>, 55:62–66, 2017.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855D0D-4BE2-439F-9B00-A6382B6C3647}"/>
              </a:ext>
            </a:extLst>
          </p:cNvPr>
          <p:cNvSpPr txBox="1">
            <a:spLocks/>
          </p:cNvSpPr>
          <p:nvPr/>
        </p:nvSpPr>
        <p:spPr>
          <a:xfrm>
            <a:off x="185058" y="365126"/>
            <a:ext cx="6183086" cy="7047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z="3400"/>
              <a:t>Some of the work of my group</a:t>
            </a:r>
            <a:endParaRPr lang="en-US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FB4D4-92E1-4800-B273-20B858BDE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269861"/>
            <a:ext cx="7478486" cy="4039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2E4C9-3417-4C0D-9F94-E57BD5A9F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14" y="291491"/>
            <a:ext cx="2217666" cy="221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12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234895" y="1583128"/>
            <a:ext cx="8671500" cy="1948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lnSpc>
                <a:spcPct val="100000"/>
              </a:lnSpc>
              <a:buClr>
                <a:schemeClr val="lt1"/>
              </a:buClr>
              <a:buSzPct val="25000"/>
            </a:pPr>
            <a:r>
              <a:rPr lang="en-US" b="1" dirty="0">
                <a:solidFill>
                  <a:schemeClr val="lt1"/>
                </a:solidFill>
              </a:rPr>
              <a:t>Thank You </a:t>
            </a:r>
            <a:br>
              <a:rPr lang="en-US" b="1" dirty="0">
                <a:solidFill>
                  <a:schemeClr val="lt1"/>
                </a:solidFill>
              </a:rPr>
            </a:br>
            <a:r>
              <a:rPr lang="en-US" b="1" dirty="0">
                <a:solidFill>
                  <a:schemeClr val="lt1"/>
                </a:solidFill>
              </a:rPr>
              <a:t>for listening!</a:t>
            </a: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6053" y="6087030"/>
            <a:ext cx="571343" cy="7709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500700" y="2924725"/>
            <a:ext cx="8486700" cy="3310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3000" b="1" dirty="0">
                <a:solidFill>
                  <a:schemeClr val="lt1"/>
                </a:solidFill>
              </a:rPr>
              <a:t>Damla Turgut</a:t>
            </a:r>
            <a:br>
              <a:rPr lang="en-US" sz="3000" b="1">
                <a:solidFill>
                  <a:schemeClr val="lt1"/>
                </a:solidFill>
              </a:rPr>
            </a:br>
            <a:r>
              <a:rPr lang="en-US" sz="2000" b="1">
                <a:solidFill>
                  <a:schemeClr val="lt1"/>
                </a:solidFill>
              </a:rPr>
              <a:t>Professor</a:t>
            </a:r>
            <a:br>
              <a:rPr lang="en-US" sz="2000" b="1" dirty="0">
                <a:solidFill>
                  <a:schemeClr val="lt1"/>
                </a:solidFill>
              </a:rPr>
            </a:br>
            <a:r>
              <a:rPr lang="en-US" sz="2000" b="1" dirty="0">
                <a:solidFill>
                  <a:schemeClr val="lt1"/>
                </a:solidFill>
              </a:rPr>
              <a:t>Computer Science Dept., University of Central Florida</a:t>
            </a:r>
          </a:p>
        </p:txBody>
      </p:sp>
    </p:spTree>
    <p:extLst>
      <p:ext uri="{BB962C8B-B14F-4D97-AF65-F5344CB8AC3E}">
        <p14:creationId xmlns:p14="http://schemas.microsoft.com/office/powerpoint/2010/main" val="74333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A5A7-8D91-44D6-8B97-032708E0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The roots of the IoT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79CC5-8643-4510-BFF5-15DFB6D8A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7043"/>
            <a:ext cx="7886700" cy="4799920"/>
          </a:xfrm>
        </p:spPr>
        <p:txBody>
          <a:bodyPr/>
          <a:lstStyle/>
          <a:p>
            <a:r>
              <a:rPr lang="en-US" sz="2400" dirty="0"/>
              <a:t> Related to other visions of computation </a:t>
            </a:r>
          </a:p>
          <a:p>
            <a:pPr lvl="1"/>
            <a:r>
              <a:rPr lang="en-US" sz="2000" dirty="0"/>
              <a:t> Pervasive computing</a:t>
            </a:r>
          </a:p>
          <a:p>
            <a:pPr lvl="1"/>
            <a:r>
              <a:rPr lang="en-US" sz="2000" dirty="0"/>
              <a:t> Ubiquitous computing…</a:t>
            </a:r>
          </a:p>
          <a:p>
            <a:pPr lvl="1"/>
            <a:r>
              <a:rPr lang="en-US" sz="2000" dirty="0"/>
              <a:t> The focus is on the “internet” part, we expect the vision’s benefits mainly from the connectedness, not from any computation that might be performed</a:t>
            </a:r>
          </a:p>
          <a:p>
            <a:r>
              <a:rPr lang="en-US" sz="2400" dirty="0"/>
              <a:t> As technology, shares the technical requirements of other fields that emerged since 2000</a:t>
            </a:r>
          </a:p>
          <a:p>
            <a:pPr lvl="1"/>
            <a:r>
              <a:rPr lang="en-US" sz="2000" dirty="0"/>
              <a:t> Mobile networks</a:t>
            </a:r>
          </a:p>
          <a:p>
            <a:pPr lvl="1"/>
            <a:r>
              <a:rPr lang="en-US" sz="2000" dirty="0"/>
              <a:t> Ad hoc networks</a:t>
            </a:r>
          </a:p>
          <a:p>
            <a:pPr lvl="1"/>
            <a:r>
              <a:rPr lang="en-US" sz="2000" dirty="0"/>
              <a:t> Sensor networks</a:t>
            </a:r>
          </a:p>
          <a:p>
            <a:r>
              <a:rPr lang="en-US" sz="2400" dirty="0"/>
              <a:t> The term IoT was coined in 1999 - 18 years ago</a:t>
            </a:r>
          </a:p>
          <a:p>
            <a:pPr lvl="1"/>
            <a:r>
              <a:rPr lang="en-US" sz="2000" dirty="0"/>
              <a:t> If it would be a human, IoT would have a right to vote!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9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500" cy="2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title" idx="4294967295"/>
          </p:nvPr>
        </p:nvSpPr>
        <p:spPr>
          <a:xfrm>
            <a:off x="390246" y="164468"/>
            <a:ext cx="5286654" cy="84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r>
              <a:rPr lang="en-US" sz="3959" b="1" dirty="0"/>
              <a:t>IoT: Are we there yet?</a:t>
            </a:r>
          </a:p>
        </p:txBody>
      </p:sp>
      <p:pic>
        <p:nvPicPr>
          <p:cNvPr id="1026" name="Picture 2" descr="Image result for are we there yet shrek">
            <a:extLst>
              <a:ext uri="{FF2B5EF4-FFF2-40B4-BE49-F238E27FC236}">
                <a16:creationId xmlns:a16="http://schemas.microsoft.com/office/drawing/2014/main" id="{9D5C1FC6-70B2-4EF2-A1B5-205BB8632187}"/>
              </a:ext>
            </a:extLst>
          </p:cNvPr>
          <p:cNvPicPr>
            <a:picLocks noGrp="1" noChangeAspect="1" noChangeArrowheads="1" noCrop="1"/>
          </p:cNvPicPr>
          <p:nvPr>
            <p:ph type="chart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5" y="1377043"/>
            <a:ext cx="8189034" cy="460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are we there yet shrek">
            <a:extLst>
              <a:ext uri="{FF2B5EF4-FFF2-40B4-BE49-F238E27FC236}">
                <a16:creationId xmlns:a16="http://schemas.microsoft.com/office/drawing/2014/main" id="{B4A87651-D49B-4F7E-A441-E1AF2B389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43" y="164468"/>
            <a:ext cx="3570514" cy="20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9586CF-6F0A-4236-B797-E04B3EE9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36" y="245383"/>
            <a:ext cx="7886700" cy="663574"/>
          </a:xfrm>
        </p:spPr>
        <p:txBody>
          <a:bodyPr/>
          <a:lstStyle/>
          <a:p>
            <a:r>
              <a:rPr lang="en-US" sz="3200" b="1" dirty="0"/>
              <a:t>We have the Internet of Useless Things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27D72A-4BF5-44F6-80BE-83F82E7D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7780">
            <a:off x="247438" y="865995"/>
            <a:ext cx="2497490" cy="2715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43A2F-FD36-4FB3-8633-5E96ABA64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8471">
            <a:off x="5412093" y="3733800"/>
            <a:ext cx="2961743" cy="2433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1D478-6314-4F81-8F91-BF865674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" y="4855028"/>
            <a:ext cx="4057869" cy="1718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90612-078C-41A3-A585-4882F7EA4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8931">
            <a:off x="5589907" y="900253"/>
            <a:ext cx="3311800" cy="2729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4D795-F633-45E4-9C66-21F31349B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624" y="2526752"/>
            <a:ext cx="2661005" cy="21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4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0735-C5B7-456B-9E1F-D3DC1965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64" y="152855"/>
            <a:ext cx="5255079" cy="1063644"/>
          </a:xfrm>
        </p:spPr>
        <p:txBody>
          <a:bodyPr/>
          <a:lstStyle/>
          <a:p>
            <a:r>
              <a:rPr lang="en-US" sz="3200" b="1" dirty="0"/>
              <a:t>The Internet of Dangerous Things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EB5F9-CF33-4756-B136-B414CA47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8850">
            <a:off x="0" y="1475015"/>
            <a:ext cx="3572426" cy="2202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4797F3-70C0-4AD5-8DF7-1106C8E82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5014">
            <a:off x="212270" y="3936527"/>
            <a:ext cx="2692373" cy="2477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8FAA32-615A-448C-91B9-B3807AF1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529" y="3082150"/>
            <a:ext cx="2626825" cy="2931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345D7-105D-4220-AB23-20747C634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9876">
            <a:off x="5948811" y="3528464"/>
            <a:ext cx="2857198" cy="2770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9B185B-AE9D-49FE-80CC-5348D8EE7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3140">
            <a:off x="5806376" y="87086"/>
            <a:ext cx="3142068" cy="321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46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4E97-4429-4A9D-BCD9-F4B47B42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This talk is about challenges to IoT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C8189-7A9E-4788-AE7C-5F0A21830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What challenges were solved</a:t>
            </a:r>
          </a:p>
          <a:p>
            <a:r>
              <a:rPr lang="en-US" dirty="0"/>
              <a:t> What still remain…</a:t>
            </a:r>
          </a:p>
          <a:p>
            <a:r>
              <a:rPr lang="en-US" dirty="0"/>
              <a:t> Who’s responsibility is to solve them?</a:t>
            </a:r>
          </a:p>
          <a:p>
            <a:pPr lvl="1"/>
            <a:r>
              <a:rPr lang="en-US" dirty="0"/>
              <a:t> Industry?</a:t>
            </a:r>
          </a:p>
          <a:p>
            <a:pPr lvl="1"/>
            <a:r>
              <a:rPr lang="en-US" dirty="0"/>
              <a:t> Academia?</a:t>
            </a:r>
          </a:p>
          <a:p>
            <a:pPr lvl="1"/>
            <a:r>
              <a:rPr lang="en-US" dirty="0"/>
              <a:t> Society? / Government?</a:t>
            </a:r>
          </a:p>
          <a:p>
            <a:r>
              <a:rPr lang="en-US" dirty="0"/>
              <a:t> What opportunities and responsibilities exist for academic researchers </a:t>
            </a:r>
          </a:p>
        </p:txBody>
      </p:sp>
    </p:spTree>
    <p:extLst>
      <p:ext uri="{BB962C8B-B14F-4D97-AF65-F5344CB8AC3E}">
        <p14:creationId xmlns:p14="http://schemas.microsoft.com/office/powerpoint/2010/main" val="351594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CCB9-670E-40D7-B7BC-84CD712E2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Challenges of IoT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BAB94-B870-4BDE-AF00-ED7969498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4000"/>
            <a:ext cx="7886700" cy="4652963"/>
          </a:xfrm>
        </p:spPr>
        <p:txBody>
          <a:bodyPr/>
          <a:lstStyle/>
          <a:p>
            <a:r>
              <a:rPr lang="en-US" dirty="0"/>
              <a:t>There are challenges we have foreseen and</a:t>
            </a:r>
          </a:p>
          <a:p>
            <a:pPr lvl="1"/>
            <a:r>
              <a:rPr lang="en-US" dirty="0"/>
              <a:t>… they turned out to be easier than we thought (hurray!!!)</a:t>
            </a:r>
          </a:p>
          <a:p>
            <a:pPr lvl="1"/>
            <a:r>
              <a:rPr lang="en-US" dirty="0"/>
              <a:t>… they turned out to be solvable (hurray!!!)</a:t>
            </a:r>
          </a:p>
          <a:p>
            <a:pPr lvl="1"/>
            <a:r>
              <a:rPr lang="en-US" dirty="0"/>
              <a:t>… turned out to be harder than expected…</a:t>
            </a:r>
          </a:p>
          <a:p>
            <a:r>
              <a:rPr lang="en-US" dirty="0"/>
              <a:t>There are challenges we did not expect</a:t>
            </a:r>
          </a:p>
          <a:p>
            <a:pPr lvl="1"/>
            <a:r>
              <a:rPr lang="en-US" dirty="0"/>
              <a:t> System problems</a:t>
            </a:r>
          </a:p>
          <a:p>
            <a:pPr lvl="1"/>
            <a:r>
              <a:rPr lang="en-US" dirty="0"/>
              <a:t> Economic problems</a:t>
            </a:r>
          </a:p>
          <a:p>
            <a:pPr lvl="1"/>
            <a:r>
              <a:rPr lang="en-US" dirty="0"/>
              <a:t> Operation: day two!</a:t>
            </a:r>
          </a:p>
        </p:txBody>
      </p:sp>
    </p:spTree>
    <p:extLst>
      <p:ext uri="{BB962C8B-B14F-4D97-AF65-F5344CB8AC3E}">
        <p14:creationId xmlns:p14="http://schemas.microsoft.com/office/powerpoint/2010/main" val="1334247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8CA51-A579-4A98-917D-5A2AD686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169"/>
            <a:ext cx="6185807" cy="881288"/>
          </a:xfrm>
        </p:spPr>
        <p:txBody>
          <a:bodyPr/>
          <a:lstStyle/>
          <a:p>
            <a:r>
              <a:rPr lang="en-US" sz="3200" b="1" dirty="0"/>
              <a:t>Challenges that turned out to be easier than we thought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5C400-3418-46B2-86B6-4476E1B00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84514"/>
            <a:ext cx="7886700" cy="4892449"/>
          </a:xfrm>
        </p:spPr>
        <p:txBody>
          <a:bodyPr/>
          <a:lstStyle/>
          <a:p>
            <a:r>
              <a:rPr lang="en-US" dirty="0"/>
              <a:t> Establishing communication between devices</a:t>
            </a:r>
          </a:p>
          <a:p>
            <a:pPr lvl="1"/>
            <a:r>
              <a:rPr lang="en-US" dirty="0"/>
              <a:t> Essentially, solved. </a:t>
            </a:r>
          </a:p>
          <a:p>
            <a:pPr lvl="1"/>
            <a:r>
              <a:rPr lang="en-US" dirty="0"/>
              <a:t> Why it was easy: technologies developed for other purposes (Bluetooth, </a:t>
            </a:r>
            <a:r>
              <a:rPr lang="en-US" dirty="0" err="1"/>
              <a:t>WiFi</a:t>
            </a:r>
            <a:r>
              <a:rPr lang="en-US" dirty="0"/>
              <a:t>, LTE) were adapted to IoT use. </a:t>
            </a:r>
          </a:p>
          <a:p>
            <a:pPr lvl="1"/>
            <a:r>
              <a:rPr lang="en-US" dirty="0"/>
              <a:t> All the areas of our life are now blanketed with </a:t>
            </a:r>
            <a:r>
              <a:rPr lang="en-US" dirty="0" err="1"/>
              <a:t>WiFi</a:t>
            </a:r>
            <a:r>
              <a:rPr lang="en-US" dirty="0"/>
              <a:t> and LTE.</a:t>
            </a:r>
          </a:p>
          <a:p>
            <a:r>
              <a:rPr lang="en-US" dirty="0"/>
              <a:t> Naming and addressing</a:t>
            </a:r>
          </a:p>
          <a:p>
            <a:pPr lvl="1"/>
            <a:r>
              <a:rPr lang="en-US" dirty="0"/>
              <a:t> We thought that we will run out of IPv4 addresses</a:t>
            </a:r>
          </a:p>
          <a:p>
            <a:pPr lvl="1"/>
            <a:r>
              <a:rPr lang="en-US" dirty="0"/>
              <a:t> Why it was easy: it turned out that private address spaces work quite well. </a:t>
            </a:r>
          </a:p>
        </p:txBody>
      </p:sp>
      <p:sp>
        <p:nvSpPr>
          <p:cNvPr id="4" name="AutoShape 2" descr="Image result for solved!">
            <a:extLst>
              <a:ext uri="{FF2B5EF4-FFF2-40B4-BE49-F238E27FC236}">
                <a16:creationId xmlns:a16="http://schemas.microsoft.com/office/drawing/2014/main" id="{1499C042-40CE-44CB-92A7-96BE55D251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olved!">
            <a:extLst>
              <a:ext uri="{FF2B5EF4-FFF2-40B4-BE49-F238E27FC236}">
                <a16:creationId xmlns:a16="http://schemas.microsoft.com/office/drawing/2014/main" id="{CBA77F87-46DD-4CB6-8C28-B541CF04DE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150EF-D44F-4523-9313-9D22DEB3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879" y="162606"/>
            <a:ext cx="2034949" cy="11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8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1306</Words>
  <Application>Microsoft Office PowerPoint</Application>
  <PresentationFormat>On-screen Show (4:3)</PresentationFormat>
  <Paragraphs>167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 Neue</vt:lpstr>
      <vt:lpstr>Verdana</vt:lpstr>
      <vt:lpstr>Office Theme</vt:lpstr>
      <vt:lpstr>Challenges of IoT - the expected and the unforeseen</vt:lpstr>
      <vt:lpstr>Internet of Things – The vision</vt:lpstr>
      <vt:lpstr>The roots of the IoT vision</vt:lpstr>
      <vt:lpstr>IoT: Are we there yet?</vt:lpstr>
      <vt:lpstr>We have the Internet of Useless Things</vt:lpstr>
      <vt:lpstr>The Internet of Dangerous Things</vt:lpstr>
      <vt:lpstr>This talk is about challenges to IoT</vt:lpstr>
      <vt:lpstr>Challenges of IoT</vt:lpstr>
      <vt:lpstr>Challenges that turned out to be easier than we thought</vt:lpstr>
      <vt:lpstr>Challenges that turned out to be easier than we thought</vt:lpstr>
      <vt:lpstr>Challenges we expected to be tough, and they still are</vt:lpstr>
      <vt:lpstr>Some unexpected challenges</vt:lpstr>
      <vt:lpstr>The problem of value</vt:lpstr>
      <vt:lpstr>Value, cont’d: Lack of a killer application</vt:lpstr>
      <vt:lpstr>Consumer resistance</vt:lpstr>
      <vt:lpstr>Business model challenges</vt:lpstr>
      <vt:lpstr>Business model challenges</vt:lpstr>
      <vt:lpstr>“Day two problems”</vt:lpstr>
      <vt:lpstr>Need for a “system”</vt:lpstr>
      <vt:lpstr>Unpatchable systems</vt:lpstr>
      <vt:lpstr>Who is going to solve the IoT challenges? </vt:lpstr>
      <vt:lpstr>IoT topics better suited for academic research</vt:lpstr>
      <vt:lpstr>Some of the work of my group</vt:lpstr>
      <vt:lpstr>PowerPoint Presentation</vt:lpstr>
      <vt:lpstr>Thank You 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 (IoT) Demos</dc:title>
  <cp:lastModifiedBy>Damla Turgut</cp:lastModifiedBy>
  <cp:revision>58</cp:revision>
  <dcterms:modified xsi:type="dcterms:W3CDTF">2020-01-20T17:59:32Z</dcterms:modified>
</cp:coreProperties>
</file>