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6" d="100"/>
          <a:sy n="206" d="100"/>
        </p:scale>
        <p:origin x="50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c896be36e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c896be36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c896be36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c896be3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c896be36e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c896be36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c896be36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c896be36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c896be36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c896be3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c896be36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c896be36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c896be36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c896be36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57624b5e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57624b5e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57624b5e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57624b5e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57624b5e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57624b5e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c896be3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c896be3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57624b5e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57624b5e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c9a8a205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c9a8a205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57624b5e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57624b5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c896be36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c896be3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c9a8a205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c9a8a20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c896be36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c896be36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c9a8a205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c9a8a205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ca434f0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ca434f0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c896be36e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c896be36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c896be36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c896be36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c9a8a205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c9a8a205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layground.tensorflow.org/#activation=tanh&amp;batchSize=10&amp;dataset=gauss&amp;regDataset=reg-plane&amp;learningRate=0.03&amp;regularizationRate=0&amp;noise=0&amp;networkShape=4,2&amp;seed=0.81641&amp;showTestData=false&amp;discretize=true&amp;percTrainData=50&amp;x=true&amp;y=true&amp;xTimesY=false&amp;xSquared=false&amp;ySquared=false&amp;cosX=false&amp;sinX=false&amp;cosY=false&amp;sinY=false&amp;collectStats=false&amp;problem=classification&amp;initZero=false&amp;hideText=fals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en.wikipedia.org/wiki/ImageNet"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TmPfTpjtdg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hyperlink" Target="http://www.youtube.com/watch?v=o6JydEChCYE" TargetMode="Externa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hyperlink" Target="https://mc.ai/machine-learning-1100101b-lets-learn-about-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leS88hSR_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scorecardstreet.wordpress.com/2015/12/09/is-machine-learning-the-new-epm-bl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 Introduction on Machine Learning and Its Applications in Networking</a:t>
            </a:r>
            <a:endParaRPr/>
          </a:p>
        </p:txBody>
      </p:sp>
      <p:sp>
        <p:nvSpPr>
          <p:cNvPr id="55" name="Google Shape;55;p13"/>
          <p:cNvSpPr txBox="1">
            <a:spLocks noGrp="1"/>
          </p:cNvSpPr>
          <p:nvPr>
            <p:ph type="subTitle" idx="1"/>
          </p:nvPr>
        </p:nvSpPr>
        <p:spPr>
          <a:xfrm>
            <a:off x="83525" y="3215125"/>
            <a:ext cx="906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Lecturer: Siavash Khodadadeh</a:t>
            </a:r>
            <a:endParaRPr/>
          </a:p>
          <a:p>
            <a:pPr marL="0" lvl="0" indent="0" algn="ctr" rtl="0">
              <a:spcBef>
                <a:spcPts val="0"/>
              </a:spcBef>
              <a:spcAft>
                <a:spcPts val="0"/>
              </a:spcAft>
              <a:buNone/>
            </a:pPr>
            <a:r>
              <a:rPr lang="en"/>
              <a:t>Slides: Sharare Zehtabian &amp; Siavash Khodadadeh</a:t>
            </a:r>
            <a:endParaRPr/>
          </a:p>
          <a:p>
            <a:pPr marL="0" lvl="0" indent="0" algn="ctr" rtl="0">
              <a:spcBef>
                <a:spcPts val="0"/>
              </a:spcBef>
              <a:spcAft>
                <a:spcPts val="0"/>
              </a:spcAft>
              <a:buNone/>
            </a:pPr>
            <a:endParaRPr/>
          </a:p>
          <a:p>
            <a:pPr marL="0" lvl="0" indent="0" algn="ctr" rtl="0">
              <a:spcBef>
                <a:spcPts val="0"/>
              </a:spcBef>
              <a:spcAft>
                <a:spcPts val="0"/>
              </a:spcAft>
              <a:buNone/>
            </a:pPr>
            <a:r>
              <a:rPr lang="en"/>
              <a:t>Fall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Classification vs regression (examples)</a:t>
            </a:r>
            <a:endParaRPr/>
          </a:p>
        </p:txBody>
      </p:sp>
      <p:sp>
        <p:nvSpPr>
          <p:cNvPr id="123" name="Google Shape;123;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dirty="0">
                <a:solidFill>
                  <a:srgbClr val="000000"/>
                </a:solidFill>
              </a:rPr>
              <a:t>Classification example:</a:t>
            </a:r>
            <a:endParaRPr sz="1800" dirty="0">
              <a:solidFill>
                <a:srgbClr val="000000"/>
              </a:solidFill>
            </a:endParaRPr>
          </a:p>
          <a:p>
            <a:pPr marL="914400" lvl="1" indent="-317500" algn="l" rtl="0">
              <a:spcBef>
                <a:spcPts val="0"/>
              </a:spcBef>
              <a:spcAft>
                <a:spcPts val="0"/>
              </a:spcAft>
              <a:buClr>
                <a:srgbClr val="000000"/>
              </a:buClr>
              <a:buSzPts val="1400"/>
              <a:buChar char="○"/>
            </a:pPr>
            <a:r>
              <a:rPr lang="en" sz="1400" dirty="0">
                <a:solidFill>
                  <a:srgbClr val="000000"/>
                </a:solidFill>
              </a:rPr>
              <a:t>Handwritten digit recognition</a:t>
            </a:r>
            <a:endParaRPr sz="1400" dirty="0">
              <a:solidFill>
                <a:srgbClr val="000000"/>
              </a:solidFill>
            </a:endParaRPr>
          </a:p>
          <a:p>
            <a:pPr marL="0" lvl="0" indent="0" algn="l" rtl="0">
              <a:spcBef>
                <a:spcPts val="1600"/>
              </a:spcBef>
              <a:spcAft>
                <a:spcPts val="0"/>
              </a:spcAft>
              <a:buNone/>
            </a:pPr>
            <a:endParaRPr sz="1800" dirty="0">
              <a:solidFill>
                <a:srgbClr val="000000"/>
              </a:solidFill>
            </a:endParaRPr>
          </a:p>
          <a:p>
            <a:pPr marL="0" lvl="0" indent="0" algn="l" rtl="0">
              <a:spcBef>
                <a:spcPts val="1600"/>
              </a:spcBef>
              <a:spcAft>
                <a:spcPts val="0"/>
              </a:spcAft>
              <a:buNone/>
            </a:pPr>
            <a:endParaRPr sz="1800" dirty="0">
              <a:solidFill>
                <a:srgbClr val="000000"/>
              </a:solidFill>
            </a:endParaRPr>
          </a:p>
          <a:p>
            <a:pPr marL="457200" lvl="0" indent="-342900" algn="l" rtl="0">
              <a:spcBef>
                <a:spcPts val="1600"/>
              </a:spcBef>
              <a:spcAft>
                <a:spcPts val="0"/>
              </a:spcAft>
              <a:buClr>
                <a:srgbClr val="000000"/>
              </a:buClr>
              <a:buSzPts val="1800"/>
              <a:buChar char="●"/>
            </a:pPr>
            <a:r>
              <a:rPr lang="en" sz="1800" dirty="0">
                <a:solidFill>
                  <a:srgbClr val="000000"/>
                </a:solidFill>
              </a:rPr>
              <a:t>Regression example:	</a:t>
            </a:r>
            <a:endParaRPr sz="1800" dirty="0">
              <a:solidFill>
                <a:srgbClr val="000000"/>
              </a:solidFill>
            </a:endParaRPr>
          </a:p>
          <a:p>
            <a:pPr marL="914400" lvl="1" indent="-317500" algn="l" rtl="0">
              <a:spcBef>
                <a:spcPts val="0"/>
              </a:spcBef>
              <a:spcAft>
                <a:spcPts val="0"/>
              </a:spcAft>
              <a:buClr>
                <a:srgbClr val="000000"/>
              </a:buClr>
              <a:buSzPts val="1400"/>
              <a:buChar char="○"/>
            </a:pPr>
            <a:r>
              <a:rPr lang="en" sz="1400" dirty="0">
                <a:solidFill>
                  <a:srgbClr val="000000"/>
                </a:solidFill>
              </a:rPr>
              <a:t>Prediction of the length of a salmon as a function of its age and weight.</a:t>
            </a:r>
            <a:endParaRPr sz="1400" dirty="0">
              <a:solidFill>
                <a:srgbClr val="000000"/>
              </a:solidFill>
            </a:endParaRPr>
          </a:p>
          <a:p>
            <a:pPr marL="0" lvl="0" indent="0" algn="l" rtl="0">
              <a:spcBef>
                <a:spcPts val="1600"/>
              </a:spcBef>
              <a:spcAft>
                <a:spcPts val="1600"/>
              </a:spcAft>
              <a:buNone/>
            </a:pPr>
            <a:endParaRPr sz="1800" dirty="0">
              <a:solidFill>
                <a:srgbClr val="000000"/>
              </a:solidFill>
            </a:endParaRPr>
          </a:p>
        </p:txBody>
      </p:sp>
      <p:pic>
        <p:nvPicPr>
          <p:cNvPr id="124" name="Google Shape;124;p23"/>
          <p:cNvPicPr preferRelativeResize="0"/>
          <p:nvPr/>
        </p:nvPicPr>
        <p:blipFill rotWithShape="1">
          <a:blip r:embed="rId3">
            <a:alphaModFix/>
          </a:blip>
          <a:srcRect l="10905" b="13733"/>
          <a:stretch/>
        </p:blipFill>
        <p:spPr>
          <a:xfrm>
            <a:off x="5534350" y="2717050"/>
            <a:ext cx="3141275" cy="1954151"/>
          </a:xfrm>
          <a:prstGeom prst="rect">
            <a:avLst/>
          </a:prstGeom>
          <a:noFill/>
          <a:ln>
            <a:noFill/>
          </a:ln>
        </p:spPr>
      </p:pic>
      <p:pic>
        <p:nvPicPr>
          <p:cNvPr id="125" name="Google Shape;125;p23"/>
          <p:cNvPicPr preferRelativeResize="0"/>
          <p:nvPr/>
        </p:nvPicPr>
        <p:blipFill>
          <a:blip r:embed="rId4">
            <a:alphaModFix/>
          </a:blip>
          <a:stretch>
            <a:fillRect/>
          </a:stretch>
        </p:blipFill>
        <p:spPr>
          <a:xfrm>
            <a:off x="5586343" y="1162825"/>
            <a:ext cx="1311680" cy="1276350"/>
          </a:xfrm>
          <a:prstGeom prst="rect">
            <a:avLst/>
          </a:prstGeom>
          <a:noFill/>
          <a:ln>
            <a:noFill/>
          </a:ln>
        </p:spPr>
      </p:pic>
      <p:sp>
        <p:nvSpPr>
          <p:cNvPr id="126" name="Google Shape;126;p23"/>
          <p:cNvSpPr txBox="1"/>
          <p:nvPr/>
        </p:nvSpPr>
        <p:spPr>
          <a:xfrm rot="5400000">
            <a:off x="4800450" y="3564125"/>
            <a:ext cx="957900" cy="5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Length</a:t>
            </a:r>
            <a:endParaRPr/>
          </a:p>
        </p:txBody>
      </p:sp>
      <p:sp>
        <p:nvSpPr>
          <p:cNvPr id="127" name="Google Shape;127;p23"/>
          <p:cNvSpPr txBox="1"/>
          <p:nvPr/>
        </p:nvSpPr>
        <p:spPr>
          <a:xfrm>
            <a:off x="6705450" y="4630925"/>
            <a:ext cx="957900" cy="5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Weight</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classification tasks</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342900" algn="l" rtl="0">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Classification: given inputs x, predict labels (classes) y</a:t>
            </a:r>
            <a:endParaRPr sz="1400">
              <a:solidFill>
                <a:srgbClr val="333399"/>
              </a:solidFill>
              <a:highlight>
                <a:srgbClr val="FFFFFF"/>
              </a:highlight>
            </a:endParaRPr>
          </a:p>
          <a:p>
            <a:pPr marL="342900" lvl="0" indent="-342900" algn="l" rtl="0">
              <a:lnSpc>
                <a:spcPct val="96000"/>
              </a:lnSpc>
              <a:spcBef>
                <a:spcPts val="0"/>
              </a:spcBef>
              <a:spcAft>
                <a:spcPts val="0"/>
              </a:spcAft>
              <a:buClr>
                <a:schemeClr val="dk1"/>
              </a:buClr>
              <a:buSzPts val="1100"/>
              <a:buFont typeface="Arial"/>
              <a:buNone/>
            </a:pPr>
            <a:endParaRPr sz="1400">
              <a:solidFill>
                <a:schemeClr val="dk1"/>
              </a:solidFill>
              <a:highlight>
                <a:srgbClr val="FFFFFF"/>
              </a:highlight>
            </a:endParaRPr>
          </a:p>
          <a:p>
            <a:pPr marL="342900" lvl="0" indent="-342900" algn="l" rtl="0">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Examples:</a:t>
            </a:r>
            <a:endParaRPr sz="1400">
              <a:solidFill>
                <a:srgbClr val="333399"/>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Spam detection (input: document,</a:t>
            </a:r>
            <a:endParaRPr sz="1400">
              <a:solidFill>
                <a:schemeClr val="dk1"/>
              </a:solidFill>
              <a:highlight>
                <a:srgbClr val="FFFFFF"/>
              </a:highlight>
            </a:endParaRPr>
          </a:p>
          <a:p>
            <a:pPr marL="736600" lvl="0" indent="-279400" algn="l" rtl="0">
              <a:lnSpc>
                <a:spcPct val="96000"/>
              </a:lnSpc>
              <a:spcBef>
                <a:spcPts val="0"/>
              </a:spcBef>
              <a:spcAft>
                <a:spcPts val="0"/>
              </a:spcAft>
              <a:buNone/>
            </a:pPr>
            <a:r>
              <a:rPr lang="en" sz="1400">
                <a:solidFill>
                  <a:schemeClr val="dk1"/>
                </a:solidFill>
                <a:highlight>
                  <a:srgbClr val="FFFFFF"/>
                </a:highlight>
              </a:rPr>
              <a:t>	classes: spam / ham)</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OCR (input: images, classes: characters)</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Medical diagnosis (input: symptoms,</a:t>
            </a:r>
            <a:endParaRPr sz="1400">
              <a:solidFill>
                <a:schemeClr val="dk1"/>
              </a:solidFill>
              <a:highlight>
                <a:srgbClr val="FFFFFF"/>
              </a:highlight>
            </a:endParaRPr>
          </a:p>
          <a:p>
            <a:pPr marL="736600" lvl="0" indent="-279400" algn="l" rtl="0">
              <a:lnSpc>
                <a:spcPct val="96000"/>
              </a:lnSpc>
              <a:spcBef>
                <a:spcPts val="0"/>
              </a:spcBef>
              <a:spcAft>
                <a:spcPts val="0"/>
              </a:spcAft>
              <a:buNone/>
            </a:pPr>
            <a:r>
              <a:rPr lang="en" sz="1400">
                <a:solidFill>
                  <a:schemeClr val="dk1"/>
                </a:solidFill>
                <a:highlight>
                  <a:srgbClr val="FFFFFF"/>
                </a:highlight>
              </a:rPr>
              <a:t>	classes: diseases)</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Automatic essay grading (input: document,</a:t>
            </a:r>
            <a:endParaRPr sz="1400">
              <a:solidFill>
                <a:schemeClr val="dk1"/>
              </a:solidFill>
              <a:highlight>
                <a:srgbClr val="FFFFFF"/>
              </a:highlight>
            </a:endParaRPr>
          </a:p>
          <a:p>
            <a:pPr marL="736600" lvl="0" indent="-279400" algn="l" rtl="0">
              <a:lnSpc>
                <a:spcPct val="96000"/>
              </a:lnSpc>
              <a:spcBef>
                <a:spcPts val="0"/>
              </a:spcBef>
              <a:spcAft>
                <a:spcPts val="0"/>
              </a:spcAft>
              <a:buNone/>
            </a:pPr>
            <a:r>
              <a:rPr lang="en" sz="1400">
                <a:solidFill>
                  <a:schemeClr val="dk1"/>
                </a:solidFill>
                <a:highlight>
                  <a:srgbClr val="FFFFFF"/>
                </a:highlight>
              </a:rPr>
              <a:t>	classes: grades)</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Fraud detection (input: account activity,</a:t>
            </a:r>
            <a:endParaRPr sz="1400">
              <a:solidFill>
                <a:schemeClr val="dk1"/>
              </a:solidFill>
              <a:highlight>
                <a:srgbClr val="FFFFFF"/>
              </a:highlight>
            </a:endParaRPr>
          </a:p>
          <a:p>
            <a:pPr marL="736600" lvl="0" indent="-279400" algn="l" rtl="0">
              <a:lnSpc>
                <a:spcPct val="96000"/>
              </a:lnSpc>
              <a:spcBef>
                <a:spcPts val="0"/>
              </a:spcBef>
              <a:spcAft>
                <a:spcPts val="0"/>
              </a:spcAft>
              <a:buClr>
                <a:schemeClr val="dk1"/>
              </a:buClr>
              <a:buSzPts val="1100"/>
              <a:buFont typeface="Arial"/>
              <a:buNone/>
            </a:pPr>
            <a:r>
              <a:rPr lang="en" sz="1400">
                <a:solidFill>
                  <a:schemeClr val="dk1"/>
                </a:solidFill>
                <a:highlight>
                  <a:srgbClr val="FFFFFF"/>
                </a:highlight>
              </a:rPr>
              <a:t>	classes: fraud / no fraud)</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Customer service email routing</a:t>
            </a:r>
            <a:endParaRPr sz="1400">
              <a:solidFill>
                <a:schemeClr val="dk1"/>
              </a:solidFill>
              <a:highlight>
                <a:srgbClr val="FFFFFF"/>
              </a:highlight>
            </a:endParaRPr>
          </a:p>
          <a:p>
            <a:pPr marL="457200" lvl="0" indent="-317500" algn="l" rtl="0">
              <a:lnSpc>
                <a:spcPct val="96000"/>
              </a:lnSpc>
              <a:spcBef>
                <a:spcPts val="0"/>
              </a:spcBef>
              <a:spcAft>
                <a:spcPts val="0"/>
              </a:spcAft>
              <a:buClr>
                <a:schemeClr val="dk1"/>
              </a:buClr>
              <a:buSzPts val="1400"/>
              <a:buChar char="●"/>
            </a:pPr>
            <a:r>
              <a:rPr lang="en" sz="1400">
                <a:solidFill>
                  <a:schemeClr val="dk1"/>
                </a:solidFill>
                <a:highlight>
                  <a:srgbClr val="FFFFFF"/>
                </a:highlight>
              </a:rPr>
              <a:t>… many more</a:t>
            </a:r>
            <a:endParaRPr sz="1400">
              <a:solidFill>
                <a:schemeClr val="dk1"/>
              </a:solidFill>
              <a:highlight>
                <a:srgbClr val="FFFFFF"/>
              </a:highlight>
            </a:endParaRPr>
          </a:p>
          <a:p>
            <a:pPr marL="736600" lvl="0" indent="-279400" algn="l" rtl="0">
              <a:lnSpc>
                <a:spcPct val="96000"/>
              </a:lnSpc>
              <a:spcBef>
                <a:spcPts val="0"/>
              </a:spcBef>
              <a:spcAft>
                <a:spcPts val="0"/>
              </a:spcAft>
              <a:buClr>
                <a:schemeClr val="dk1"/>
              </a:buClr>
              <a:buSzPts val="1100"/>
              <a:buFont typeface="Arial"/>
              <a:buNone/>
            </a:pPr>
            <a:endParaRPr sz="1400">
              <a:solidFill>
                <a:schemeClr val="dk1"/>
              </a:solidFill>
              <a:highlight>
                <a:srgbClr val="FFFFFF"/>
              </a:highlight>
            </a:endParaRPr>
          </a:p>
          <a:p>
            <a:pPr marL="342900" lvl="0" indent="-342900" algn="l" rtl="0">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Classification is an important commercial technology!</a:t>
            </a:r>
            <a:endParaRPr sz="1400">
              <a:solidFill>
                <a:srgbClr val="333399"/>
              </a:solidFill>
              <a:highlight>
                <a:srgbClr val="FFFFFF"/>
              </a:highlight>
            </a:endParaRPr>
          </a:p>
          <a:p>
            <a:pPr marL="736600" lvl="0" indent="-279400" algn="l" rtl="0">
              <a:lnSpc>
                <a:spcPct val="96000"/>
              </a:lnSpc>
              <a:spcBef>
                <a:spcPts val="0"/>
              </a:spcBef>
              <a:spcAft>
                <a:spcPts val="0"/>
              </a:spcAft>
              <a:buClr>
                <a:schemeClr val="dk1"/>
              </a:buClr>
              <a:buSzPts val="1100"/>
              <a:buFont typeface="Arial"/>
              <a:buNone/>
            </a:pPr>
            <a:endParaRPr sz="1400">
              <a:solidFill>
                <a:schemeClr val="dk1"/>
              </a:solidFill>
              <a:highlight>
                <a:srgbClr val="FFFFFF"/>
              </a:highlight>
            </a:endParaRPr>
          </a:p>
          <a:p>
            <a:pPr marL="0" lvl="0" indent="0" algn="l" rtl="0">
              <a:spcBef>
                <a:spcPts val="0"/>
              </a:spcBef>
              <a:spcAft>
                <a:spcPts val="160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22200"/>
            <a:ext cx="5212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Training held-out and test data</a:t>
            </a:r>
            <a:endParaRPr/>
          </a:p>
        </p:txBody>
      </p:sp>
      <p:sp>
        <p:nvSpPr>
          <p:cNvPr id="139" name="Google Shape;139;p25"/>
          <p:cNvSpPr txBox="1">
            <a:spLocks noGrp="1"/>
          </p:cNvSpPr>
          <p:nvPr>
            <p:ph type="body" idx="1"/>
          </p:nvPr>
        </p:nvSpPr>
        <p:spPr>
          <a:xfrm>
            <a:off x="235500" y="932400"/>
            <a:ext cx="51171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How can we </a:t>
            </a:r>
            <a:r>
              <a:rPr lang="en" sz="1800" b="1">
                <a:solidFill>
                  <a:srgbClr val="000000"/>
                </a:solidFill>
              </a:rPr>
              <a:t>evaluate</a:t>
            </a:r>
            <a:r>
              <a:rPr lang="en" sz="1800">
                <a:solidFill>
                  <a:srgbClr val="000000"/>
                </a:solidFill>
              </a:rPr>
              <a:t> our machine learning algorithm?</a:t>
            </a:r>
            <a:endParaRPr sz="1800">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Machine learning is about learning some properties of a data set (train) and then testing those properties against another data set (test).</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The test data set is used </a:t>
            </a:r>
            <a:r>
              <a:rPr lang="en" b="1">
                <a:solidFill>
                  <a:srgbClr val="000000"/>
                </a:solidFill>
              </a:rPr>
              <a:t>only</a:t>
            </a:r>
            <a:r>
              <a:rPr lang="en">
                <a:solidFill>
                  <a:srgbClr val="000000"/>
                </a:solidFill>
              </a:rPr>
              <a:t> for evaluation and you should not use it except for that. (Do not use this data set for making any decision about the model).</a:t>
            </a:r>
            <a:endParaRPr>
              <a:solidFill>
                <a:srgbClr val="000000"/>
              </a:solidFill>
            </a:endParaRPr>
          </a:p>
        </p:txBody>
      </p:sp>
      <p:sp>
        <p:nvSpPr>
          <p:cNvPr id="140" name="Google Shape;140;p25"/>
          <p:cNvSpPr/>
          <p:nvPr/>
        </p:nvSpPr>
        <p:spPr>
          <a:xfrm>
            <a:off x="5524222" y="1295400"/>
            <a:ext cx="1253700" cy="1647000"/>
          </a:xfrm>
          <a:prstGeom prst="rect">
            <a:avLst/>
          </a:prstGeom>
          <a:solidFill>
            <a:srgbClr val="BBE0E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Calibri"/>
                <a:ea typeface="Calibri"/>
                <a:cs typeface="Calibri"/>
                <a:sym typeface="Calibri"/>
              </a:rPr>
              <a:t>Training</a:t>
            </a:r>
            <a:endParaRPr/>
          </a:p>
          <a:p>
            <a:pPr marL="0" marR="0" lvl="0" indent="0" algn="ctr" rtl="0">
              <a:spcBef>
                <a:spcPts val="0"/>
              </a:spcBef>
              <a:spcAft>
                <a:spcPts val="0"/>
              </a:spcAft>
              <a:buNone/>
            </a:pPr>
            <a:r>
              <a:rPr lang="en" sz="1800">
                <a:solidFill>
                  <a:srgbClr val="000000"/>
                </a:solidFill>
                <a:latin typeface="Calibri"/>
                <a:ea typeface="Calibri"/>
                <a:cs typeface="Calibri"/>
                <a:sym typeface="Calibri"/>
              </a:rPr>
              <a:t>Data</a:t>
            </a:r>
            <a:endParaRPr/>
          </a:p>
        </p:txBody>
      </p:sp>
      <p:sp>
        <p:nvSpPr>
          <p:cNvPr id="141" name="Google Shape;141;p25"/>
          <p:cNvSpPr/>
          <p:nvPr/>
        </p:nvSpPr>
        <p:spPr>
          <a:xfrm>
            <a:off x="5524222" y="2990898"/>
            <a:ext cx="1253700" cy="629700"/>
          </a:xfrm>
          <a:prstGeom prst="rect">
            <a:avLst/>
          </a:prstGeom>
          <a:solidFill>
            <a:srgbClr val="FFCCCC"/>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Calibri"/>
                <a:ea typeface="Calibri"/>
                <a:cs typeface="Calibri"/>
                <a:sym typeface="Calibri"/>
              </a:rPr>
              <a:t>Held-Out</a:t>
            </a:r>
            <a:endParaRPr/>
          </a:p>
          <a:p>
            <a:pPr marL="0" marR="0" lvl="0" indent="0" algn="ctr" rtl="0">
              <a:spcBef>
                <a:spcPts val="0"/>
              </a:spcBef>
              <a:spcAft>
                <a:spcPts val="0"/>
              </a:spcAft>
              <a:buNone/>
            </a:pPr>
            <a:r>
              <a:rPr lang="en" sz="1800">
                <a:solidFill>
                  <a:srgbClr val="000000"/>
                </a:solidFill>
                <a:latin typeface="Calibri"/>
                <a:ea typeface="Calibri"/>
                <a:cs typeface="Calibri"/>
                <a:sym typeface="Calibri"/>
              </a:rPr>
              <a:t>Data</a:t>
            </a:r>
            <a:endParaRPr/>
          </a:p>
        </p:txBody>
      </p:sp>
      <p:sp>
        <p:nvSpPr>
          <p:cNvPr id="142" name="Google Shape;142;p25"/>
          <p:cNvSpPr/>
          <p:nvPr/>
        </p:nvSpPr>
        <p:spPr>
          <a:xfrm>
            <a:off x="5524222" y="3669097"/>
            <a:ext cx="1253700" cy="581400"/>
          </a:xfrm>
          <a:prstGeom prst="rect">
            <a:avLst/>
          </a:prstGeom>
          <a:solidFill>
            <a:srgbClr val="BDE6B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Calibri"/>
                <a:ea typeface="Calibri"/>
                <a:cs typeface="Calibri"/>
                <a:sym typeface="Calibri"/>
              </a:rPr>
              <a:t>Test</a:t>
            </a:r>
            <a:endParaRPr/>
          </a:p>
          <a:p>
            <a:pPr marL="0" marR="0" lvl="0" indent="0" algn="ctr" rtl="0">
              <a:spcBef>
                <a:spcPts val="0"/>
              </a:spcBef>
              <a:spcAft>
                <a:spcPts val="0"/>
              </a:spcAft>
              <a:buNone/>
            </a:pPr>
            <a:r>
              <a:rPr lang="en" sz="1800">
                <a:solidFill>
                  <a:srgbClr val="000000"/>
                </a:solidFill>
                <a:latin typeface="Calibri"/>
                <a:ea typeface="Calibri"/>
                <a:cs typeface="Calibri"/>
                <a:sym typeface="Calibri"/>
              </a:rPr>
              <a:t>Data</a:t>
            </a:r>
            <a:endParaRPr/>
          </a:p>
        </p:txBody>
      </p:sp>
      <p:pic>
        <p:nvPicPr>
          <p:cNvPr id="143" name="Google Shape;143;p25"/>
          <p:cNvPicPr preferRelativeResize="0"/>
          <p:nvPr/>
        </p:nvPicPr>
        <p:blipFill rotWithShape="1">
          <a:blip r:embed="rId3">
            <a:alphaModFix/>
          </a:blip>
          <a:srcRect/>
          <a:stretch/>
        </p:blipFill>
        <p:spPr>
          <a:xfrm>
            <a:off x="6949420" y="1295400"/>
            <a:ext cx="2076928" cy="1453284"/>
          </a:xfrm>
          <a:prstGeom prst="rect">
            <a:avLst/>
          </a:prstGeom>
          <a:noFill/>
          <a:ln>
            <a:noFill/>
          </a:ln>
        </p:spPr>
      </p:pic>
      <p:pic>
        <p:nvPicPr>
          <p:cNvPr id="144" name="Google Shape;144;p25"/>
          <p:cNvPicPr preferRelativeResize="0"/>
          <p:nvPr/>
        </p:nvPicPr>
        <p:blipFill rotWithShape="1">
          <a:blip r:embed="rId4">
            <a:alphaModFix/>
          </a:blip>
          <a:srcRect/>
          <a:stretch/>
        </p:blipFill>
        <p:spPr>
          <a:xfrm>
            <a:off x="7177932" y="2748684"/>
            <a:ext cx="1618920" cy="1065742"/>
          </a:xfrm>
          <a:prstGeom prst="rect">
            <a:avLst/>
          </a:prstGeom>
          <a:noFill/>
          <a:ln>
            <a:noFill/>
          </a:ln>
        </p:spPr>
      </p:pic>
      <p:pic>
        <p:nvPicPr>
          <p:cNvPr id="145" name="Google Shape;145;p25"/>
          <p:cNvPicPr preferRelativeResize="0"/>
          <p:nvPr/>
        </p:nvPicPr>
        <p:blipFill rotWithShape="1">
          <a:blip r:embed="rId5">
            <a:alphaModFix/>
          </a:blip>
          <a:srcRect/>
          <a:stretch/>
        </p:blipFill>
        <p:spPr>
          <a:xfrm>
            <a:off x="7178600" y="3703878"/>
            <a:ext cx="1654444" cy="788747"/>
          </a:xfrm>
          <a:prstGeom prst="rect">
            <a:avLst/>
          </a:prstGeom>
          <a:noFill/>
          <a:ln>
            <a:noFill/>
          </a:ln>
        </p:spPr>
      </p:pic>
      <p:sp>
        <p:nvSpPr>
          <p:cNvPr id="146" name="Google Shape;146;p25"/>
          <p:cNvSpPr txBox="1"/>
          <p:nvPr/>
        </p:nvSpPr>
        <p:spPr>
          <a:xfrm>
            <a:off x="1226100" y="4648200"/>
            <a:ext cx="7841700" cy="360600"/>
          </a:xfrm>
          <a:prstGeom prst="rect">
            <a:avLst/>
          </a:prstGeom>
          <a:noFill/>
          <a:ln>
            <a:noFill/>
          </a:ln>
        </p:spPr>
        <p:txBody>
          <a:bodyPr spcFirstLastPara="1" wrap="square" lIns="91425" tIns="91425" rIns="91425" bIns="91425" anchor="t" anchorCtr="0">
            <a:noAutofit/>
          </a:bodyPr>
          <a:lstStyle/>
          <a:p>
            <a:pPr marL="457200" lvl="1" indent="0" algn="ctr" rtl="0">
              <a:spcBef>
                <a:spcPts val="750"/>
              </a:spcBef>
              <a:spcAft>
                <a:spcPts val="0"/>
              </a:spcAft>
              <a:buNone/>
            </a:pPr>
            <a:r>
              <a:rPr lang="en" sz="900">
                <a:solidFill>
                  <a:schemeClr val="dk1"/>
                </a:solidFill>
                <a:latin typeface="Calibri"/>
                <a:ea typeface="Calibri"/>
                <a:cs typeface="Calibri"/>
                <a:sym typeface="Calibri"/>
              </a:rPr>
              <a:t>[This image is adapted from the ones created by Dan Klein and Pieter Abbeel for CS188 Intro to AI at UC Berkeley, available at http://ai.berkeley.edu.]</a:t>
            </a:r>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Supervised learning vs unsupervised learning</a:t>
            </a:r>
            <a:endParaRPr/>
          </a:p>
        </p:txBody>
      </p:sp>
      <p:sp>
        <p:nvSpPr>
          <p:cNvPr id="152" name="Google Shape;152;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Supervised learning:</a:t>
            </a:r>
            <a:r>
              <a:rPr lang="en" sz="1400">
                <a:solidFill>
                  <a:srgbClr val="000000"/>
                </a:solidFill>
              </a:rPr>
              <a:t> in which the data comes with additional attributes that we want to predict.</a:t>
            </a:r>
            <a:endParaRPr sz="1400">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classification</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regression</a:t>
            </a:r>
            <a:endParaRPr>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153" name="Google Shape;153;p26"/>
          <p:cNvPicPr preferRelativeResize="0"/>
          <p:nvPr/>
        </p:nvPicPr>
        <p:blipFill>
          <a:blip r:embed="rId3">
            <a:alphaModFix/>
          </a:blip>
          <a:stretch>
            <a:fillRect/>
          </a:stretch>
        </p:blipFill>
        <p:spPr>
          <a:xfrm>
            <a:off x="1951300" y="2482250"/>
            <a:ext cx="4385575" cy="2619274"/>
          </a:xfrm>
          <a:prstGeom prst="rect">
            <a:avLst/>
          </a:prstGeom>
          <a:noFill/>
          <a:ln>
            <a:noFill/>
          </a:ln>
        </p:spPr>
      </p:pic>
      <p:sp>
        <p:nvSpPr>
          <p:cNvPr id="154" name="Google Shape;154;p26"/>
          <p:cNvSpPr txBox="1">
            <a:spLocks noGrp="1"/>
          </p:cNvSpPr>
          <p:nvPr>
            <p:ph type="body" idx="2"/>
          </p:nvPr>
        </p:nvSpPr>
        <p:spPr>
          <a:xfrm>
            <a:off x="4692600" y="1152475"/>
            <a:ext cx="45207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b="1">
                <a:solidFill>
                  <a:schemeClr val="dk1"/>
                </a:solidFill>
              </a:rPr>
              <a:t>Unsupervised learning:</a:t>
            </a:r>
            <a:r>
              <a:rPr lang="en">
                <a:solidFill>
                  <a:schemeClr val="dk1"/>
                </a:solidFill>
              </a:rPr>
              <a:t> in which the training data consists of a set of input vectors x without any corresponding target values.</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clustering</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density estimation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about unsupervised learning</a:t>
            </a:r>
            <a:endParaRPr/>
          </a:p>
        </p:txBody>
      </p:sp>
      <p:sp>
        <p:nvSpPr>
          <p:cNvPr id="160" name="Google Shape;16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Why unsupervised learning is important?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Labeling data costs time and resources</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300 hours of video are uploaded to youtube every minute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What are different approaches for it?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Auto encoders</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Encode input to a latent space and reconstruct it from there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Generative models</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Two agents (neural networks) play a min-max game against each other</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Contrastive learning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Reinforcement learning</a:t>
            </a:r>
            <a:endParaRPr/>
          </a:p>
        </p:txBody>
      </p:sp>
      <p:sp>
        <p:nvSpPr>
          <p:cNvPr id="166" name="Google Shape;166;p28"/>
          <p:cNvSpPr txBox="1">
            <a:spLocks noGrp="1"/>
          </p:cNvSpPr>
          <p:nvPr>
            <p:ph type="body" idx="1"/>
          </p:nvPr>
        </p:nvSpPr>
        <p:spPr>
          <a:xfrm>
            <a:off x="311700" y="1152475"/>
            <a:ext cx="4461900" cy="3416400"/>
          </a:xfrm>
          <a:prstGeom prst="rect">
            <a:avLst/>
          </a:prstGeom>
        </p:spPr>
        <p:txBody>
          <a:bodyPr spcFirstLastPara="1" wrap="square" lIns="91425" tIns="91425" rIns="91425" bIns="91425" anchor="t" anchorCtr="0">
            <a:noAutofit/>
          </a:bodyPr>
          <a:lstStyle/>
          <a:p>
            <a:pPr marL="342900" lvl="0" indent="-342900" algn="l" rtl="0">
              <a:lnSpc>
                <a:spcPct val="108000"/>
              </a:lnSpc>
              <a:spcBef>
                <a:spcPts val="0"/>
              </a:spcBef>
              <a:spcAft>
                <a:spcPts val="0"/>
              </a:spcAft>
              <a:buClr>
                <a:schemeClr val="dk1"/>
              </a:buClr>
              <a:buSzPts val="1100"/>
              <a:buFont typeface="Arial"/>
              <a:buNone/>
            </a:pPr>
            <a:r>
              <a:rPr lang="en" sz="1800">
                <a:solidFill>
                  <a:srgbClr val="333399"/>
                </a:solidFill>
                <a:highlight>
                  <a:srgbClr val="FFFFFF"/>
                </a:highlight>
              </a:rPr>
              <a:t>Basic idea:</a:t>
            </a:r>
            <a:endParaRPr sz="1800">
              <a:solidFill>
                <a:srgbClr val="333399"/>
              </a:solidFill>
              <a:highlight>
                <a:srgbClr val="FFFFFF"/>
              </a:highlight>
            </a:endParaRPr>
          </a:p>
          <a:p>
            <a:pPr marL="457200" lvl="0" indent="-342900" algn="l" rtl="0">
              <a:lnSpc>
                <a:spcPct val="108000"/>
              </a:lnSpc>
              <a:spcBef>
                <a:spcPts val="0"/>
              </a:spcBef>
              <a:spcAft>
                <a:spcPts val="0"/>
              </a:spcAft>
              <a:buClr>
                <a:srgbClr val="000000"/>
              </a:buClr>
              <a:buSzPts val="1800"/>
              <a:buChar char="●"/>
            </a:pPr>
            <a:r>
              <a:rPr lang="en" sz="1800">
                <a:solidFill>
                  <a:schemeClr val="dk1"/>
                </a:solidFill>
                <a:highlight>
                  <a:srgbClr val="FFFFFF"/>
                </a:highlight>
              </a:rPr>
              <a:t>Receive feedback in the form of </a:t>
            </a:r>
            <a:r>
              <a:rPr lang="en" sz="1800">
                <a:solidFill>
                  <a:srgbClr val="CC0000"/>
                </a:solidFill>
                <a:highlight>
                  <a:srgbClr val="FFFFFF"/>
                </a:highlight>
              </a:rPr>
              <a:t>rewards</a:t>
            </a:r>
            <a:endParaRPr sz="1800">
              <a:solidFill>
                <a:srgbClr val="CC0000"/>
              </a:solidFill>
              <a:highlight>
                <a:srgbClr val="FFFFFF"/>
              </a:highlight>
            </a:endParaRPr>
          </a:p>
          <a:p>
            <a:pPr marL="457200" lvl="0" indent="-342900" algn="l" rtl="0">
              <a:lnSpc>
                <a:spcPct val="108000"/>
              </a:lnSpc>
              <a:spcBef>
                <a:spcPts val="0"/>
              </a:spcBef>
              <a:spcAft>
                <a:spcPts val="0"/>
              </a:spcAft>
              <a:buClr>
                <a:schemeClr val="dk1"/>
              </a:buClr>
              <a:buSzPts val="1800"/>
              <a:buChar char="●"/>
            </a:pPr>
            <a:r>
              <a:rPr lang="en" sz="1800">
                <a:solidFill>
                  <a:schemeClr val="dk1"/>
                </a:solidFill>
                <a:highlight>
                  <a:srgbClr val="FFFFFF"/>
                </a:highlight>
              </a:rPr>
              <a:t>Agent’s utility is defined by the reward function</a:t>
            </a:r>
            <a:endParaRPr sz="1800">
              <a:solidFill>
                <a:schemeClr val="dk1"/>
              </a:solidFill>
              <a:highlight>
                <a:srgbClr val="FFFFFF"/>
              </a:highlight>
            </a:endParaRPr>
          </a:p>
          <a:p>
            <a:pPr marL="457200" lvl="0" indent="-342900" algn="l" rtl="0">
              <a:lnSpc>
                <a:spcPct val="108000"/>
              </a:lnSpc>
              <a:spcBef>
                <a:spcPts val="0"/>
              </a:spcBef>
              <a:spcAft>
                <a:spcPts val="0"/>
              </a:spcAft>
              <a:buClr>
                <a:srgbClr val="000000"/>
              </a:buClr>
              <a:buSzPts val="1800"/>
              <a:buChar char="●"/>
            </a:pPr>
            <a:r>
              <a:rPr lang="en" sz="1800">
                <a:solidFill>
                  <a:schemeClr val="dk1"/>
                </a:solidFill>
                <a:highlight>
                  <a:srgbClr val="FFFFFF"/>
                </a:highlight>
              </a:rPr>
              <a:t>Must (learn to) act so as to </a:t>
            </a:r>
            <a:r>
              <a:rPr lang="en" sz="1800">
                <a:solidFill>
                  <a:srgbClr val="CC0000"/>
                </a:solidFill>
                <a:highlight>
                  <a:srgbClr val="FFFFFF"/>
                </a:highlight>
              </a:rPr>
              <a:t>maximize expected rewards</a:t>
            </a:r>
            <a:endParaRPr sz="1800">
              <a:solidFill>
                <a:srgbClr val="CC0000"/>
              </a:solidFill>
              <a:highlight>
                <a:srgbClr val="FFFFFF"/>
              </a:highlight>
            </a:endParaRPr>
          </a:p>
          <a:p>
            <a:pPr marL="457200" lvl="0" indent="-342900" algn="l" rtl="0">
              <a:lnSpc>
                <a:spcPct val="108000"/>
              </a:lnSpc>
              <a:spcBef>
                <a:spcPts val="0"/>
              </a:spcBef>
              <a:spcAft>
                <a:spcPts val="0"/>
              </a:spcAft>
              <a:buClr>
                <a:schemeClr val="dk1"/>
              </a:buClr>
              <a:buSzPts val="1800"/>
              <a:buChar char="●"/>
            </a:pPr>
            <a:r>
              <a:rPr lang="en" sz="1800">
                <a:solidFill>
                  <a:schemeClr val="dk1"/>
                </a:solidFill>
                <a:highlight>
                  <a:srgbClr val="FFFFFF"/>
                </a:highlight>
              </a:rPr>
              <a:t>All learning is based on observed samples of outcomes!</a:t>
            </a:r>
            <a:endParaRPr sz="1800">
              <a:solidFill>
                <a:schemeClr val="dk1"/>
              </a:solidFill>
              <a:highlight>
                <a:srgbClr val="FFFFFF"/>
              </a:highlight>
            </a:endParaRPr>
          </a:p>
          <a:p>
            <a:pPr marL="0" lvl="0" indent="0" algn="l" rtl="0">
              <a:spcBef>
                <a:spcPts val="0"/>
              </a:spcBef>
              <a:spcAft>
                <a:spcPts val="1600"/>
              </a:spcAft>
              <a:buNone/>
            </a:pPr>
            <a:endParaRPr sz="1800"/>
          </a:p>
        </p:txBody>
      </p:sp>
      <p:sp>
        <p:nvSpPr>
          <p:cNvPr id="167" name="Google Shape;167;p28"/>
          <p:cNvSpPr/>
          <p:nvPr/>
        </p:nvSpPr>
        <p:spPr>
          <a:xfrm rot="-5400000">
            <a:off x="5456549" y="1281734"/>
            <a:ext cx="1053300" cy="921300"/>
          </a:xfrm>
          <a:prstGeom prst="uturnArrow">
            <a:avLst>
              <a:gd name="adj1" fmla="val 12068"/>
              <a:gd name="adj2" fmla="val 18757"/>
              <a:gd name="adj3" fmla="val 25000"/>
              <a:gd name="adj4" fmla="val 43750"/>
              <a:gd name="adj5" fmla="val 92838"/>
            </a:avLst>
          </a:prstGeom>
          <a:solidFill>
            <a:srgbClr val="CCCCCC"/>
          </a:solidFill>
          <a:ln w="25400" cap="flat" cmpd="sng">
            <a:solidFill>
              <a:srgbClr val="6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68" name="Google Shape;168;p28"/>
          <p:cNvSpPr/>
          <p:nvPr/>
        </p:nvSpPr>
        <p:spPr>
          <a:xfrm rot="5400000">
            <a:off x="7014682" y="1390618"/>
            <a:ext cx="1053300" cy="921300"/>
          </a:xfrm>
          <a:prstGeom prst="uturnArrow">
            <a:avLst>
              <a:gd name="adj1" fmla="val 12068"/>
              <a:gd name="adj2" fmla="val 18757"/>
              <a:gd name="adj3" fmla="val 25000"/>
              <a:gd name="adj4" fmla="val 43750"/>
              <a:gd name="adj5" fmla="val 64298"/>
            </a:avLst>
          </a:prstGeom>
          <a:solidFill>
            <a:srgbClr val="CCCCCC"/>
          </a:solidFill>
          <a:ln w="25400" cap="flat" cmpd="sng">
            <a:solidFill>
              <a:srgbClr val="6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69" name="Google Shape;169;p28"/>
          <p:cNvSpPr/>
          <p:nvPr/>
        </p:nvSpPr>
        <p:spPr>
          <a:xfrm>
            <a:off x="6124825" y="1942125"/>
            <a:ext cx="1300800" cy="544800"/>
          </a:xfrm>
          <a:prstGeom prst="roundRect">
            <a:avLst>
              <a:gd name="adj" fmla="val 40599"/>
            </a:avLst>
          </a:prstGeom>
          <a:solidFill>
            <a:srgbClr val="B5E3C8"/>
          </a:solidFill>
          <a:ln w="25400" cap="flat" cmpd="sng">
            <a:solidFill>
              <a:srgbClr val="606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b="0" i="0" u="none" strike="noStrike" cap="none">
                <a:solidFill>
                  <a:srgbClr val="000000"/>
                </a:solidFill>
                <a:latin typeface="Calibri"/>
                <a:ea typeface="Calibri"/>
                <a:cs typeface="Calibri"/>
                <a:sym typeface="Calibri"/>
              </a:rPr>
              <a:t>Environment</a:t>
            </a:r>
            <a:endParaRPr/>
          </a:p>
        </p:txBody>
      </p:sp>
      <p:sp>
        <p:nvSpPr>
          <p:cNvPr id="170" name="Google Shape;170;p28"/>
          <p:cNvSpPr/>
          <p:nvPr/>
        </p:nvSpPr>
        <p:spPr>
          <a:xfrm>
            <a:off x="6203465" y="1143000"/>
            <a:ext cx="1121400" cy="508500"/>
          </a:xfrm>
          <a:prstGeom prst="trapezoid">
            <a:avLst>
              <a:gd name="adj" fmla="val 58183"/>
            </a:avLst>
          </a:prstGeom>
          <a:solidFill>
            <a:srgbClr val="CCECFF"/>
          </a:solidFill>
          <a:ln w="25400" cap="flat" cmpd="sng">
            <a:solidFill>
              <a:srgbClr val="60606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6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 b="0" i="0" u="none" strike="noStrike" cap="none">
                <a:solidFill>
                  <a:srgbClr val="000000"/>
                </a:solidFill>
                <a:latin typeface="Calibri"/>
                <a:ea typeface="Calibri"/>
                <a:cs typeface="Calibri"/>
                <a:sym typeface="Calibri"/>
              </a:rPr>
              <a:t>Agent</a:t>
            </a:r>
            <a:endParaRPr/>
          </a:p>
        </p:txBody>
      </p:sp>
      <p:sp>
        <p:nvSpPr>
          <p:cNvPr id="171" name="Google Shape;171;p28"/>
          <p:cNvSpPr txBox="1"/>
          <p:nvPr/>
        </p:nvSpPr>
        <p:spPr>
          <a:xfrm>
            <a:off x="7921875" y="1687850"/>
            <a:ext cx="1047900" cy="1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b="0" i="0" u="none" strike="noStrike" cap="none">
                <a:solidFill>
                  <a:srgbClr val="000000"/>
                </a:solidFill>
                <a:latin typeface="Calibri"/>
                <a:ea typeface="Calibri"/>
                <a:cs typeface="Calibri"/>
                <a:sym typeface="Calibri"/>
              </a:rPr>
              <a:t>Actions: a</a:t>
            </a:r>
            <a:endParaRPr/>
          </a:p>
        </p:txBody>
      </p:sp>
      <p:sp>
        <p:nvSpPr>
          <p:cNvPr id="172" name="Google Shape;172;p28"/>
          <p:cNvSpPr txBox="1"/>
          <p:nvPr/>
        </p:nvSpPr>
        <p:spPr>
          <a:xfrm>
            <a:off x="4681425" y="1604675"/>
            <a:ext cx="921300" cy="33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b="0" i="0" u="none" strike="noStrike" cap="none">
                <a:solidFill>
                  <a:srgbClr val="000000"/>
                </a:solidFill>
                <a:latin typeface="Calibri"/>
                <a:ea typeface="Calibri"/>
                <a:cs typeface="Calibri"/>
                <a:sym typeface="Calibri"/>
              </a:rPr>
              <a:t>State: s</a:t>
            </a:r>
            <a:endParaRPr/>
          </a:p>
          <a:p>
            <a:pPr marL="0" marR="0" lvl="0" indent="0" algn="ctr" rtl="0">
              <a:spcBef>
                <a:spcPts val="0"/>
              </a:spcBef>
              <a:spcAft>
                <a:spcPts val="0"/>
              </a:spcAft>
              <a:buNone/>
            </a:pPr>
            <a:r>
              <a:rPr lang="en" b="0" i="0" u="none" strike="noStrike" cap="none">
                <a:solidFill>
                  <a:srgbClr val="C00000"/>
                </a:solidFill>
                <a:latin typeface="Calibri"/>
                <a:ea typeface="Calibri"/>
                <a:cs typeface="Calibri"/>
                <a:sym typeface="Calibri"/>
              </a:rPr>
              <a:t>Reward: r</a:t>
            </a:r>
            <a:endParaRPr/>
          </a:p>
        </p:txBody>
      </p:sp>
      <p:pic>
        <p:nvPicPr>
          <p:cNvPr id="173" name="Google Shape;173;p28"/>
          <p:cNvPicPr preferRelativeResize="0"/>
          <p:nvPr/>
        </p:nvPicPr>
        <p:blipFill>
          <a:blip r:embed="rId3">
            <a:alphaModFix/>
          </a:blip>
          <a:stretch>
            <a:fillRect/>
          </a:stretch>
        </p:blipFill>
        <p:spPr>
          <a:xfrm>
            <a:off x="5535600" y="2944125"/>
            <a:ext cx="2644375" cy="204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Artificial neural networks</a:t>
            </a:r>
            <a:endParaRPr/>
          </a:p>
        </p:txBody>
      </p:sp>
      <p:sp>
        <p:nvSpPr>
          <p:cNvPr id="179" name="Google Shape;179;p29"/>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chemeClr val="dk1"/>
                </a:solidFill>
              </a:rPr>
              <a:t>History</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1952 Samuel’s checker player (minimax algorithm)</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1957 Perceptron (Frank Rosenblatt) (AI)</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1969 Minsky &amp; Papert (Perceptron book) (AI research collapsed)</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1980s Machine learning emerges (Find patterns in data, bottom-up, statistics)</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1980s Conferences for neural networks emerged</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1994 Backgammon, 1997 Blue chess wins against Kasparov</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1997 (SVM) (No paper was accepted by conferences)</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2006 (Geoffrey Hinton, Yunn LeCun, Yoshua Bengio) </a:t>
            </a:r>
            <a:endParaRPr>
              <a:solidFill>
                <a:schemeClr val="dk1"/>
              </a:solidFill>
            </a:endParaRPr>
          </a:p>
          <a:p>
            <a:pPr marL="1371600" lvl="2" indent="-304800" algn="l" rtl="0">
              <a:spcBef>
                <a:spcPts val="0"/>
              </a:spcBef>
              <a:spcAft>
                <a:spcPts val="0"/>
              </a:spcAft>
              <a:buClr>
                <a:schemeClr val="dk1"/>
              </a:buClr>
              <a:buSzPts val="1200"/>
              <a:buChar char="■"/>
            </a:pPr>
            <a:r>
              <a:rPr lang="en">
                <a:solidFill>
                  <a:schemeClr val="dk1"/>
                </a:solidFill>
              </a:rPr>
              <a:t>Rephrase neural networks to deep learning</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2012 Imagenet-competition (Industry-wide artificial intelligence boom)</a:t>
            </a:r>
            <a:endParaRPr>
              <a:solidFill>
                <a:schemeClr val="dk1"/>
              </a:solidFill>
            </a:endParaRPr>
          </a:p>
          <a:p>
            <a:pPr marL="457200" lvl="0" indent="-317500" algn="l" rtl="0">
              <a:spcBef>
                <a:spcPts val="0"/>
              </a:spcBef>
              <a:spcAft>
                <a:spcPts val="0"/>
              </a:spcAft>
              <a:buClr>
                <a:srgbClr val="000000"/>
              </a:buClr>
              <a:buSzPts val="1400"/>
              <a:buChar char="●"/>
            </a:pPr>
            <a:r>
              <a:rPr lang="en">
                <a:solidFill>
                  <a:srgbClr val="000000"/>
                </a:solidFill>
              </a:rPr>
              <a:t>Deep learning success</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Computational power: Data, GPUs</a:t>
            </a:r>
            <a:endParaRPr>
              <a:solidFill>
                <a:srgbClr val="000000"/>
              </a:solidFill>
            </a:endParaRPr>
          </a:p>
          <a:p>
            <a:pPr marL="914400" lvl="1" indent="-304800" algn="l" rtl="0">
              <a:spcBef>
                <a:spcPts val="0"/>
              </a:spcBef>
              <a:spcAft>
                <a:spcPts val="0"/>
              </a:spcAft>
              <a:buClr>
                <a:srgbClr val="000000"/>
              </a:buClr>
              <a:buSzPts val="1200"/>
              <a:buChar char="○"/>
            </a:pPr>
            <a:r>
              <a:rPr lang="en">
                <a:solidFill>
                  <a:srgbClr val="000000"/>
                </a:solidFill>
              </a:rPr>
              <a:t>Research: ReLU activations, Batch normalization, SGD</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Deep learning example</a:t>
            </a:r>
            <a:endParaRPr>
              <a:solidFill>
                <a:srgbClr val="000000"/>
              </a:solidFill>
            </a:endParaRPr>
          </a:p>
          <a:p>
            <a:pPr marL="914400" lvl="1" indent="-304800" algn="l" rtl="0">
              <a:spcBef>
                <a:spcPts val="0"/>
              </a:spcBef>
              <a:spcAft>
                <a:spcPts val="1600"/>
              </a:spcAft>
              <a:buClr>
                <a:srgbClr val="000000"/>
              </a:buClr>
              <a:buSzPts val="1200"/>
              <a:buChar char="○"/>
            </a:pPr>
            <a:r>
              <a:rPr lang="en" sz="1100" u="sng">
                <a:solidFill>
                  <a:schemeClr val="accent5"/>
                </a:solidFill>
                <a:hlinkClick r:id="rId3">
                  <a:extLst>
                    <a:ext uri="{A12FA001-AC4F-418D-AE19-62706E023703}">
                      <ahyp:hlinkClr xmlns:ahyp="http://schemas.microsoft.com/office/drawing/2018/hyperlinkcolor" val="tx"/>
                    </a:ext>
                  </a:extLst>
                </a:hlinkClick>
              </a:rPr>
              <a:t>https://playground.tensorflow.org/</a:t>
            </a:r>
            <a:endParaRPr>
              <a:solidFill>
                <a:srgbClr val="000000"/>
              </a:solidFill>
            </a:endParaRPr>
          </a:p>
        </p:txBody>
      </p:sp>
      <p:pic>
        <p:nvPicPr>
          <p:cNvPr id="180" name="Google Shape;180;p29"/>
          <p:cNvPicPr preferRelativeResize="0"/>
          <p:nvPr/>
        </p:nvPicPr>
        <p:blipFill rotWithShape="1">
          <a:blip r:embed="rId4">
            <a:alphaModFix/>
          </a:blip>
          <a:srcRect t="6235"/>
          <a:stretch/>
        </p:blipFill>
        <p:spPr>
          <a:xfrm>
            <a:off x="6886225" y="2332550"/>
            <a:ext cx="2252825" cy="2582925"/>
          </a:xfrm>
          <a:prstGeom prst="rect">
            <a:avLst/>
          </a:prstGeom>
          <a:noFill/>
          <a:ln>
            <a:noFill/>
          </a:ln>
        </p:spPr>
      </p:pic>
      <p:sp>
        <p:nvSpPr>
          <p:cNvPr id="181" name="Google Shape;181;p29"/>
          <p:cNvSpPr txBox="1"/>
          <p:nvPr/>
        </p:nvSpPr>
        <p:spPr>
          <a:xfrm>
            <a:off x="6662962" y="4738475"/>
            <a:ext cx="2564700" cy="3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5"/>
              </a:rPr>
              <a:t>https://en.wikipedia.org/wiki/ImageNet</a:t>
            </a:r>
            <a:endParaRPr/>
          </a:p>
        </p:txBody>
      </p:sp>
      <p:pic>
        <p:nvPicPr>
          <p:cNvPr id="182" name="Google Shape;182;p29"/>
          <p:cNvPicPr preferRelativeResize="0"/>
          <p:nvPr/>
        </p:nvPicPr>
        <p:blipFill>
          <a:blip r:embed="rId6">
            <a:alphaModFix/>
          </a:blip>
          <a:stretch>
            <a:fillRect/>
          </a:stretch>
        </p:blipFill>
        <p:spPr>
          <a:xfrm>
            <a:off x="6927900" y="100300"/>
            <a:ext cx="1792950" cy="1710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Recurrent Neural Networks</a:t>
            </a:r>
            <a:endParaRPr/>
          </a:p>
        </p:txBody>
      </p:sp>
      <p:pic>
        <p:nvPicPr>
          <p:cNvPr id="188" name="Google Shape;188;p30"/>
          <p:cNvPicPr preferRelativeResize="0"/>
          <p:nvPr/>
        </p:nvPicPr>
        <p:blipFill>
          <a:blip r:embed="rId3">
            <a:alphaModFix/>
          </a:blip>
          <a:stretch>
            <a:fillRect/>
          </a:stretch>
        </p:blipFill>
        <p:spPr>
          <a:xfrm>
            <a:off x="5912600" y="246200"/>
            <a:ext cx="3144800" cy="2726400"/>
          </a:xfrm>
          <a:prstGeom prst="rect">
            <a:avLst/>
          </a:prstGeom>
          <a:noFill/>
          <a:ln>
            <a:noFill/>
          </a:ln>
        </p:spPr>
      </p:pic>
      <p:sp>
        <p:nvSpPr>
          <p:cNvPr id="189" name="Google Shape;189;p30"/>
          <p:cNvSpPr txBox="1">
            <a:spLocks noGrp="1"/>
          </p:cNvSpPr>
          <p:nvPr>
            <p:ph type="body" idx="1"/>
          </p:nvPr>
        </p:nvSpPr>
        <p:spPr>
          <a:xfrm>
            <a:off x="311700" y="1152475"/>
            <a:ext cx="41247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chemeClr val="dk1"/>
                </a:solidFill>
              </a:rPr>
              <a:t>Neural networks process constant size inputs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How to process not fixed input:</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Comment classification</a:t>
            </a:r>
            <a:endParaRPr>
              <a:solidFill>
                <a:schemeClr val="dk1"/>
              </a:solidFill>
            </a:endParaRPr>
          </a:p>
          <a:p>
            <a:pPr marL="0" lvl="0" indent="0" algn="l" rtl="0">
              <a:spcBef>
                <a:spcPts val="1600"/>
              </a:spcBef>
              <a:spcAft>
                <a:spcPts val="0"/>
              </a:spcAft>
              <a:buNone/>
            </a:pPr>
            <a:endParaRPr>
              <a:solidFill>
                <a:schemeClr val="dk1"/>
              </a:solidFill>
            </a:endParaRPr>
          </a:p>
          <a:p>
            <a:pPr marL="1371600" lvl="0" indent="0" algn="l" rtl="0">
              <a:spcBef>
                <a:spcPts val="1600"/>
              </a:spcBef>
              <a:spcAft>
                <a:spcPts val="1600"/>
              </a:spcAft>
              <a:buNone/>
            </a:pPr>
            <a:endParaRPr>
              <a:solidFill>
                <a:schemeClr val="dk1"/>
              </a:solidFill>
            </a:endParaRPr>
          </a:p>
        </p:txBody>
      </p:sp>
      <p:pic>
        <p:nvPicPr>
          <p:cNvPr id="190" name="Google Shape;190;p30"/>
          <p:cNvPicPr preferRelativeResize="0"/>
          <p:nvPr/>
        </p:nvPicPr>
        <p:blipFill>
          <a:blip r:embed="rId4">
            <a:alphaModFix/>
          </a:blip>
          <a:stretch>
            <a:fillRect/>
          </a:stretch>
        </p:blipFill>
        <p:spPr>
          <a:xfrm>
            <a:off x="899950" y="2635050"/>
            <a:ext cx="4402798" cy="18624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Recurrent Neural Networks</a:t>
            </a:r>
            <a:endParaRPr/>
          </a:p>
          <a:p>
            <a:pPr marL="0" lvl="0" indent="0" algn="l" rtl="0">
              <a:spcBef>
                <a:spcPts val="0"/>
              </a:spcBef>
              <a:spcAft>
                <a:spcPts val="0"/>
              </a:spcAft>
              <a:buNone/>
            </a:pPr>
            <a:endParaRPr/>
          </a:p>
        </p:txBody>
      </p:sp>
      <p:pic>
        <p:nvPicPr>
          <p:cNvPr id="196" name="Google Shape;196;p31"/>
          <p:cNvPicPr preferRelativeResize="0"/>
          <p:nvPr/>
        </p:nvPicPr>
        <p:blipFill>
          <a:blip r:embed="rId3">
            <a:alphaModFix/>
          </a:blip>
          <a:stretch>
            <a:fillRect/>
          </a:stretch>
        </p:blipFill>
        <p:spPr>
          <a:xfrm>
            <a:off x="618363" y="1449774"/>
            <a:ext cx="7907274" cy="2243950"/>
          </a:xfrm>
          <a:prstGeom prst="rect">
            <a:avLst/>
          </a:prstGeom>
          <a:noFill/>
          <a:ln>
            <a:noFill/>
          </a:ln>
        </p:spPr>
      </p:pic>
      <p:sp>
        <p:nvSpPr>
          <p:cNvPr id="197" name="Google Shape;197;p31"/>
          <p:cNvSpPr/>
          <p:nvPr/>
        </p:nvSpPr>
        <p:spPr>
          <a:xfrm>
            <a:off x="3313275" y="1461750"/>
            <a:ext cx="2777400" cy="5442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a:spLocks noGrp="1"/>
          </p:cNvSpPr>
          <p:nvPr>
            <p:ph type="body" idx="1"/>
          </p:nvPr>
        </p:nvSpPr>
        <p:spPr>
          <a:xfrm>
            <a:off x="4090425" y="1044438"/>
            <a:ext cx="1223100" cy="39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Optional</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LSTMs</a:t>
            </a:r>
            <a:endParaRPr/>
          </a:p>
        </p:txBody>
      </p:sp>
      <p:pic>
        <p:nvPicPr>
          <p:cNvPr id="204" name="Google Shape;204;p32"/>
          <p:cNvPicPr preferRelativeResize="0"/>
          <p:nvPr/>
        </p:nvPicPr>
        <p:blipFill>
          <a:blip r:embed="rId3">
            <a:alphaModFix/>
          </a:blip>
          <a:stretch>
            <a:fillRect/>
          </a:stretch>
        </p:blipFill>
        <p:spPr>
          <a:xfrm>
            <a:off x="2300550" y="139636"/>
            <a:ext cx="6532975" cy="2504125"/>
          </a:xfrm>
          <a:prstGeom prst="rect">
            <a:avLst/>
          </a:prstGeom>
          <a:noFill/>
          <a:ln>
            <a:noFill/>
          </a:ln>
        </p:spPr>
      </p:pic>
      <p:pic>
        <p:nvPicPr>
          <p:cNvPr id="205" name="Google Shape;205;p32"/>
          <p:cNvPicPr preferRelativeResize="0"/>
          <p:nvPr/>
        </p:nvPicPr>
        <p:blipFill>
          <a:blip r:embed="rId4">
            <a:alphaModFix/>
          </a:blip>
          <a:stretch>
            <a:fillRect/>
          </a:stretch>
        </p:blipFill>
        <p:spPr>
          <a:xfrm>
            <a:off x="2876850" y="2852411"/>
            <a:ext cx="5380381" cy="1889539"/>
          </a:xfrm>
          <a:prstGeom prst="rect">
            <a:avLst/>
          </a:prstGeom>
          <a:noFill/>
          <a:ln>
            <a:noFill/>
          </a:ln>
        </p:spPr>
      </p:pic>
      <p:sp>
        <p:nvSpPr>
          <p:cNvPr id="206" name="Google Shape;206;p32"/>
          <p:cNvSpPr txBox="1">
            <a:spLocks noGrp="1"/>
          </p:cNvSpPr>
          <p:nvPr>
            <p:ph type="body" idx="1"/>
          </p:nvPr>
        </p:nvSpPr>
        <p:spPr>
          <a:xfrm>
            <a:off x="311700" y="1152475"/>
            <a:ext cx="2348400" cy="3589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chemeClr val="dk1"/>
                </a:solidFill>
              </a:rPr>
              <a:t>Clouds are in the &lt;?&gt;</a:t>
            </a:r>
            <a:endParaRPr>
              <a:solidFill>
                <a:schemeClr val="dk1"/>
              </a:solidFill>
            </a:endParaRPr>
          </a:p>
          <a:p>
            <a:pPr marL="457200" lvl="0" indent="0" algn="l" rtl="0">
              <a:spcBef>
                <a:spcPts val="1600"/>
              </a:spcBef>
              <a:spcAft>
                <a:spcPts val="0"/>
              </a:spcAft>
              <a:buNone/>
            </a:pPr>
            <a:r>
              <a:rPr lang="en" i="1">
                <a:solidFill>
                  <a:schemeClr val="dk1"/>
                </a:solidFill>
              </a:rPr>
              <a:t>sky</a:t>
            </a:r>
            <a:endParaRPr i="1">
              <a:solidFill>
                <a:schemeClr val="dk1"/>
              </a:solidFill>
            </a:endParaRPr>
          </a:p>
          <a:p>
            <a:pPr marL="457200" lvl="0" indent="-317500" algn="l" rtl="0">
              <a:spcBef>
                <a:spcPts val="1600"/>
              </a:spcBef>
              <a:spcAft>
                <a:spcPts val="0"/>
              </a:spcAft>
              <a:buClr>
                <a:srgbClr val="000000"/>
              </a:buClr>
              <a:buSzPts val="1400"/>
              <a:buChar char="●"/>
            </a:pPr>
            <a:r>
              <a:rPr lang="en">
                <a:solidFill>
                  <a:schemeClr val="dk1"/>
                </a:solidFill>
              </a:rPr>
              <a:t>I grew up in </a:t>
            </a:r>
            <a:r>
              <a:rPr lang="en" b="1">
                <a:solidFill>
                  <a:schemeClr val="dk1"/>
                </a:solidFill>
              </a:rPr>
              <a:t>Iran</a:t>
            </a:r>
            <a:r>
              <a:rPr lang="en">
                <a:solidFill>
                  <a:schemeClr val="dk1"/>
                </a:solidFill>
              </a:rPr>
              <a:t>, I used to play soccer with my friends … and I also speak fluent &lt;?&gt; </a:t>
            </a:r>
            <a:endParaRPr>
              <a:solidFill>
                <a:schemeClr val="dk1"/>
              </a:solidFill>
            </a:endParaRPr>
          </a:p>
          <a:p>
            <a:pPr marL="457200" lvl="0" indent="0" algn="l" rtl="0">
              <a:spcBef>
                <a:spcPts val="1600"/>
              </a:spcBef>
              <a:spcAft>
                <a:spcPts val="1600"/>
              </a:spcAft>
              <a:buNone/>
            </a:pPr>
            <a:r>
              <a:rPr lang="en" i="1">
                <a:solidFill>
                  <a:srgbClr val="FFFFFF"/>
                </a:solidFill>
              </a:rPr>
              <a:t>Persian</a:t>
            </a:r>
            <a:endParaRPr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Machine learning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Machine learning applications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Types of machine learning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Supervised learning setup</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classification</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regression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Unsupervised learning</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Reinforcement learning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Neural networks and deep learning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Tools for machine-learning</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LSTMs</a:t>
            </a:r>
            <a:endParaRPr/>
          </a:p>
        </p:txBody>
      </p:sp>
      <p:sp>
        <p:nvSpPr>
          <p:cNvPr id="212" name="Google Shape;21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dirty="0">
                <a:solidFill>
                  <a:schemeClr val="dk1"/>
                </a:solidFill>
              </a:rPr>
              <a:t>Long Short Term Memory (LSTMs) (1997)</a:t>
            </a:r>
            <a:endParaRPr dirty="0">
              <a:solidFill>
                <a:schemeClr val="dk1"/>
              </a:solidFill>
            </a:endParaRPr>
          </a:p>
          <a:p>
            <a:pPr marL="457200" lvl="0" indent="-317500" algn="l" rtl="0">
              <a:spcBef>
                <a:spcPts val="0"/>
              </a:spcBef>
              <a:spcAft>
                <a:spcPts val="0"/>
              </a:spcAft>
              <a:buClr>
                <a:srgbClr val="000000"/>
              </a:buClr>
              <a:buSzPts val="1400"/>
              <a:buChar char="●"/>
            </a:pPr>
            <a:r>
              <a:rPr lang="en" dirty="0">
                <a:solidFill>
                  <a:schemeClr val="dk1"/>
                </a:solidFill>
              </a:rPr>
              <a:t>Gated Recurrent Units (2014)</a:t>
            </a:r>
            <a:endParaRPr dirty="0">
              <a:solidFill>
                <a:schemeClr val="dk1"/>
              </a:solidFill>
            </a:endParaRPr>
          </a:p>
          <a:p>
            <a:pPr marL="457200" lvl="0" indent="-317500" algn="l" rtl="0">
              <a:spcBef>
                <a:spcPts val="0"/>
              </a:spcBef>
              <a:spcAft>
                <a:spcPts val="0"/>
              </a:spcAft>
              <a:buClr>
                <a:srgbClr val="000000"/>
              </a:buClr>
              <a:buSzPts val="1400"/>
              <a:buChar char="●"/>
            </a:pPr>
            <a:r>
              <a:rPr lang="en" dirty="0">
                <a:solidFill>
                  <a:schemeClr val="dk1"/>
                </a:solidFill>
              </a:rPr>
              <a:t>Transformers (2017)</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GPT-3 (2020)</a:t>
            </a:r>
            <a:endParaRPr dirty="0">
              <a:solidFill>
                <a:schemeClr val="dk1"/>
              </a:solidFill>
            </a:endParaRPr>
          </a:p>
          <a:p>
            <a:pPr marL="914400" lvl="1" indent="-304800" algn="l" rtl="0">
              <a:spcBef>
                <a:spcPts val="0"/>
              </a:spcBef>
              <a:spcAft>
                <a:spcPts val="0"/>
              </a:spcAft>
              <a:buClr>
                <a:schemeClr val="dk1"/>
              </a:buClr>
              <a:buSzPts val="1200"/>
              <a:buChar char="○"/>
            </a:pPr>
            <a:r>
              <a:rPr lang="en" dirty="0">
                <a:solidFill>
                  <a:srgbClr val="202122"/>
                </a:solidFill>
                <a:highlight>
                  <a:srgbClr val="FFFFFF"/>
                </a:highlight>
              </a:rPr>
              <a:t>The quality of the text generated by GPT-3 is so high that it is difficult to distinguish from that written by a human, which has both benefits and risks.</a:t>
            </a:r>
            <a:endParaRPr dirty="0">
              <a:solidFill>
                <a:srgbClr val="202122"/>
              </a:solidFill>
              <a:highlight>
                <a:srgbClr val="FFFFFF"/>
              </a:highlight>
            </a:endParaRPr>
          </a:p>
          <a:p>
            <a:pPr marL="914400" lvl="1" indent="-295275" algn="l" rtl="0">
              <a:spcBef>
                <a:spcPts val="0"/>
              </a:spcBef>
              <a:spcAft>
                <a:spcPts val="0"/>
              </a:spcAft>
              <a:buClr>
                <a:srgbClr val="202122"/>
              </a:buClr>
              <a:buSzPts val="1050"/>
              <a:buChar char="○"/>
            </a:pPr>
            <a:r>
              <a:rPr lang="en" dirty="0">
                <a:solidFill>
                  <a:srgbClr val="202122"/>
                </a:solidFill>
                <a:highlight>
                  <a:srgbClr val="FFFFFF"/>
                </a:highlight>
              </a:rPr>
              <a:t>GPT2 1.5 Billion parameters</a:t>
            </a:r>
            <a:endParaRPr dirty="0">
              <a:solidFill>
                <a:srgbClr val="202122"/>
              </a:solidFill>
              <a:highlight>
                <a:srgbClr val="FFFFFF"/>
              </a:highlight>
            </a:endParaRPr>
          </a:p>
          <a:p>
            <a:pPr marL="914400" lvl="1" indent="-295275" algn="l" rtl="0">
              <a:spcBef>
                <a:spcPts val="0"/>
              </a:spcBef>
              <a:spcAft>
                <a:spcPts val="0"/>
              </a:spcAft>
              <a:buClr>
                <a:srgbClr val="202122"/>
              </a:buClr>
              <a:buSzPts val="1050"/>
              <a:buChar char="○"/>
            </a:pPr>
            <a:r>
              <a:rPr lang="en" dirty="0">
                <a:solidFill>
                  <a:srgbClr val="202122"/>
                </a:solidFill>
                <a:highlight>
                  <a:srgbClr val="FFFFFF"/>
                </a:highlight>
              </a:rPr>
              <a:t>NVIDIA megatron 8 Billion parameters</a:t>
            </a:r>
            <a:endParaRPr dirty="0">
              <a:solidFill>
                <a:srgbClr val="202122"/>
              </a:solidFill>
              <a:highlight>
                <a:srgbClr val="FFFFFF"/>
              </a:highlight>
            </a:endParaRPr>
          </a:p>
          <a:p>
            <a:pPr marL="914400" lvl="1" indent="-295275" algn="l" rtl="0">
              <a:spcBef>
                <a:spcPts val="0"/>
              </a:spcBef>
              <a:spcAft>
                <a:spcPts val="0"/>
              </a:spcAft>
              <a:buClr>
                <a:srgbClr val="202122"/>
              </a:buClr>
              <a:buSzPts val="1050"/>
              <a:buChar char="○"/>
            </a:pPr>
            <a:r>
              <a:rPr lang="en" dirty="0">
                <a:solidFill>
                  <a:srgbClr val="202122"/>
                </a:solidFill>
                <a:highlight>
                  <a:srgbClr val="FFFFFF"/>
                </a:highlight>
              </a:rPr>
              <a:t>Microsoft Turing NLG: 17 Billion parameters</a:t>
            </a:r>
            <a:endParaRPr dirty="0">
              <a:solidFill>
                <a:srgbClr val="202122"/>
              </a:solidFill>
              <a:highlight>
                <a:srgbClr val="FFFFFF"/>
              </a:highlight>
            </a:endParaRPr>
          </a:p>
          <a:p>
            <a:pPr marL="914400" lvl="1" indent="-295275" algn="l" rtl="0">
              <a:spcBef>
                <a:spcPts val="0"/>
              </a:spcBef>
              <a:spcAft>
                <a:spcPts val="0"/>
              </a:spcAft>
              <a:buClr>
                <a:srgbClr val="202122"/>
              </a:buClr>
              <a:buSzPts val="1050"/>
              <a:buChar char="○"/>
            </a:pPr>
            <a:r>
              <a:rPr lang="en" dirty="0">
                <a:solidFill>
                  <a:srgbClr val="202122"/>
                </a:solidFill>
                <a:highlight>
                  <a:srgbClr val="FFFFFF"/>
                </a:highlight>
              </a:rPr>
              <a:t>GPT3: 175 Billion parameters</a:t>
            </a:r>
            <a:endParaRPr dirty="0">
              <a:solidFill>
                <a:srgbClr val="202122"/>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reinforcement learning</a:t>
            </a:r>
            <a:endParaRPr/>
          </a:p>
        </p:txBody>
      </p:sp>
      <p:sp>
        <p:nvSpPr>
          <p:cNvPr id="218" name="Google Shape;21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Atari games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Robot locomotion</a:t>
            </a:r>
            <a:endParaRPr>
              <a:solidFill>
                <a:srgbClr val="000000"/>
              </a:solidFill>
            </a:endParaRPr>
          </a:p>
        </p:txBody>
      </p:sp>
      <p:pic>
        <p:nvPicPr>
          <p:cNvPr id="219" name="Google Shape;219;p34" descr="This video illustrates the improvement in the performance of DQN over training (i.e. after 100, 200, 400 and 600 episodes). After 600 episodes DQN finds and exploits the optimal strategy in this game, which is to make a tunnel around the side, and then allow the ball to hit blocks by bouncing behind the wall. Note: the score is displayed at the top left of the screen (maximum for clearing one screen is 448 points), number of lives remaining is shown in the middle (starting with 5 lives), and the “1” on the top right indicates this is a 1-player game." title="DQN Breakout">
            <a:hlinkClick r:id="rId3"/>
          </p:cNvPr>
          <p:cNvPicPr preferRelativeResize="0"/>
          <p:nvPr/>
        </p:nvPicPr>
        <p:blipFill>
          <a:blip r:embed="rId4">
            <a:alphaModFix/>
          </a:blip>
          <a:stretch>
            <a:fillRect/>
          </a:stretch>
        </p:blipFill>
        <p:spPr>
          <a:xfrm>
            <a:off x="621000" y="2039425"/>
            <a:ext cx="3669300" cy="2751975"/>
          </a:xfrm>
          <a:prstGeom prst="rect">
            <a:avLst/>
          </a:prstGeom>
          <a:noFill/>
          <a:ln>
            <a:noFill/>
          </a:ln>
        </p:spPr>
      </p:pic>
      <p:pic>
        <p:nvPicPr>
          <p:cNvPr id="220" name="Google Shape;220;p34" descr="Congratulations, DeepMind 🙌🏻🍃&#10;&#10;https://deepmind.com/blog/producing-flexible-behaviours-simulated-environments/" title="DeepMind: Emergence of locomotion behaviours in rich environments">
            <a:hlinkClick r:id="rId5"/>
          </p:cNvPr>
          <p:cNvPicPr preferRelativeResize="0"/>
          <p:nvPr/>
        </p:nvPicPr>
        <p:blipFill>
          <a:blip r:embed="rId6">
            <a:alphaModFix/>
          </a:blip>
          <a:stretch>
            <a:fillRect/>
          </a:stretch>
        </p:blipFill>
        <p:spPr>
          <a:xfrm>
            <a:off x="4572000" y="2039437"/>
            <a:ext cx="3669300" cy="27519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Tools for machine learning</a:t>
            </a:r>
            <a:endParaRPr/>
          </a:p>
        </p:txBody>
      </p:sp>
      <p:sp>
        <p:nvSpPr>
          <p:cNvPr id="226" name="Google Shape;226;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Scikit-learn</a:t>
            </a:r>
            <a:endParaRPr b="1">
              <a:solidFill>
                <a:srgbClr val="000000"/>
              </a:solidFill>
            </a:endParaRPr>
          </a:p>
          <a:p>
            <a:pPr marL="0" lvl="0" indent="0" algn="l" rtl="0">
              <a:spcBef>
                <a:spcPts val="1600"/>
              </a:spcBef>
              <a:spcAft>
                <a:spcPts val="0"/>
              </a:spcAft>
              <a:buNone/>
            </a:pPr>
            <a:r>
              <a:rPr lang="en" sz="1050">
                <a:solidFill>
                  <a:srgbClr val="212529"/>
                </a:solidFill>
                <a:highlight>
                  <a:srgbClr val="ECF0F3"/>
                </a:highlight>
                <a:latin typeface="Courier New"/>
                <a:ea typeface="Courier New"/>
                <a:cs typeface="Courier New"/>
                <a:sym typeface="Courier New"/>
              </a:rPr>
              <a:t>pip install scikit-learn</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0"/>
              </a:spcAft>
              <a:buNone/>
            </a:pPr>
            <a:r>
              <a:rPr lang="en" sz="1050" b="1">
                <a:solidFill>
                  <a:srgbClr val="007020"/>
                </a:solidFill>
                <a:latin typeface="Courier New"/>
                <a:ea typeface="Courier New"/>
                <a:cs typeface="Courier New"/>
                <a:sym typeface="Courier New"/>
              </a:rPr>
              <a:t>from</a:t>
            </a:r>
            <a:r>
              <a:rPr lang="en" sz="1050">
                <a:solidFill>
                  <a:srgbClr val="212529"/>
                </a:solidFill>
                <a:latin typeface="Courier New"/>
                <a:ea typeface="Courier New"/>
                <a:cs typeface="Courier New"/>
                <a:sym typeface="Courier New"/>
              </a:rPr>
              <a:t> </a:t>
            </a:r>
            <a:r>
              <a:rPr lang="en" sz="1050" b="1">
                <a:solidFill>
                  <a:srgbClr val="0E84B5"/>
                </a:solidFill>
                <a:latin typeface="Courier New"/>
                <a:ea typeface="Courier New"/>
                <a:cs typeface="Courier New"/>
                <a:sym typeface="Courier New"/>
              </a:rPr>
              <a:t>sklearn</a:t>
            </a:r>
            <a:r>
              <a:rPr lang="en" sz="1050">
                <a:solidFill>
                  <a:srgbClr val="212529"/>
                </a:solidFill>
                <a:latin typeface="Courier New"/>
                <a:ea typeface="Courier New"/>
                <a:cs typeface="Courier New"/>
                <a:sym typeface="Courier New"/>
              </a:rPr>
              <a:t> </a:t>
            </a:r>
            <a:r>
              <a:rPr lang="en" sz="1050" b="1">
                <a:solidFill>
                  <a:srgbClr val="007020"/>
                </a:solidFill>
                <a:latin typeface="Courier New"/>
                <a:ea typeface="Courier New"/>
                <a:cs typeface="Courier New"/>
                <a:sym typeface="Courier New"/>
              </a:rPr>
              <a:t>import</a:t>
            </a:r>
            <a:r>
              <a:rPr lang="en" sz="1050">
                <a:solidFill>
                  <a:srgbClr val="212529"/>
                </a:solidFill>
                <a:latin typeface="Courier New"/>
                <a:ea typeface="Courier New"/>
                <a:cs typeface="Courier New"/>
                <a:sym typeface="Courier New"/>
              </a:rPr>
              <a:t> datasets</a:t>
            </a:r>
            <a:endParaRPr sz="1050">
              <a:solidFill>
                <a:srgbClr val="21252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050">
              <a:solidFill>
                <a:srgbClr val="212529"/>
              </a:solidFill>
              <a:latin typeface="Courier New"/>
              <a:ea typeface="Courier New"/>
              <a:cs typeface="Courier New"/>
              <a:sym typeface="Courier New"/>
            </a:endParaRPr>
          </a:p>
          <a:p>
            <a:pPr marL="0" lvl="0" indent="0" algn="l" rtl="0">
              <a:spcBef>
                <a:spcPts val="0"/>
              </a:spcBef>
              <a:spcAft>
                <a:spcPts val="0"/>
              </a:spcAft>
              <a:buNone/>
            </a:pPr>
            <a:r>
              <a:rPr lang="en" sz="1050">
                <a:solidFill>
                  <a:srgbClr val="212529"/>
                </a:solidFill>
                <a:highlight>
                  <a:srgbClr val="ECF0F3"/>
                </a:highlight>
                <a:latin typeface="Courier New"/>
                <a:ea typeface="Courier New"/>
                <a:cs typeface="Courier New"/>
                <a:sym typeface="Courier New"/>
              </a:rPr>
              <a:t>import ... NearestNeighbor</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0"/>
              </a:spcAft>
              <a:buNone/>
            </a:pPr>
            <a:r>
              <a:rPr lang="en" sz="1050">
                <a:solidFill>
                  <a:srgbClr val="212529"/>
                </a:solidFill>
                <a:highlight>
                  <a:srgbClr val="ECF0F3"/>
                </a:highlight>
                <a:latin typeface="Courier New"/>
                <a:ea typeface="Courier New"/>
                <a:cs typeface="Courier New"/>
                <a:sym typeface="Courier New"/>
              </a:rPr>
              <a:t>x, y = …</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0"/>
              </a:spcAft>
              <a:buNone/>
            </a:pPr>
            <a:r>
              <a:rPr lang="en" sz="1050">
                <a:solidFill>
                  <a:srgbClr val="212529"/>
                </a:solidFill>
                <a:highlight>
                  <a:srgbClr val="ECF0F3"/>
                </a:highlight>
                <a:latin typeface="Courier New"/>
                <a:ea typeface="Courier New"/>
                <a:cs typeface="Courier New"/>
                <a:sym typeface="Courier New"/>
              </a:rPr>
              <a:t>model = NearestNeighbor(k=3, …)</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0"/>
              </a:spcAft>
              <a:buNone/>
            </a:pPr>
            <a:r>
              <a:rPr lang="en" sz="1050">
                <a:solidFill>
                  <a:srgbClr val="212529"/>
                </a:solidFill>
                <a:highlight>
                  <a:srgbClr val="ECF0F3"/>
                </a:highlight>
                <a:latin typeface="Courier New"/>
                <a:ea typeface="Courier New"/>
                <a:cs typeface="Courier New"/>
                <a:sym typeface="Courier New"/>
              </a:rPr>
              <a:t>model.fit(x, y)</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0"/>
              </a:spcAft>
              <a:buNone/>
            </a:pPr>
            <a:r>
              <a:rPr lang="en" sz="1050">
                <a:solidFill>
                  <a:srgbClr val="212529"/>
                </a:solidFill>
                <a:highlight>
                  <a:srgbClr val="ECF0F3"/>
                </a:highlight>
                <a:latin typeface="Courier New"/>
                <a:ea typeface="Courier New"/>
                <a:cs typeface="Courier New"/>
                <a:sym typeface="Courier New"/>
              </a:rPr>
              <a:t>model.predict(x^)</a:t>
            </a:r>
            <a:endParaRPr sz="1050">
              <a:solidFill>
                <a:srgbClr val="212529"/>
              </a:solidFill>
              <a:highlight>
                <a:srgbClr val="ECF0F3"/>
              </a:highlight>
              <a:latin typeface="Courier New"/>
              <a:ea typeface="Courier New"/>
              <a:cs typeface="Courier New"/>
              <a:sym typeface="Courier New"/>
            </a:endParaRPr>
          </a:p>
          <a:p>
            <a:pPr marL="0" lvl="0" indent="0" algn="l" rtl="0">
              <a:spcBef>
                <a:spcPts val="1600"/>
              </a:spcBef>
              <a:spcAft>
                <a:spcPts val="1600"/>
              </a:spcAft>
              <a:buNone/>
            </a:pPr>
            <a:endParaRPr/>
          </a:p>
        </p:txBody>
      </p:sp>
      <p:sp>
        <p:nvSpPr>
          <p:cNvPr id="227" name="Google Shape;227;p3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Deep Learning</a:t>
            </a:r>
            <a:endParaRPr b="1" dirty="0">
              <a:solidFill>
                <a:srgbClr val="000000"/>
              </a:solidFill>
            </a:endParaRPr>
          </a:p>
          <a:p>
            <a:pPr marL="0" lvl="0" indent="0" algn="l" rtl="0">
              <a:spcBef>
                <a:spcPts val="1600"/>
              </a:spcBef>
              <a:spcAft>
                <a:spcPts val="0"/>
              </a:spcAft>
              <a:buClr>
                <a:schemeClr val="dk1"/>
              </a:buClr>
              <a:buSzPts val="1100"/>
              <a:buFont typeface="Arial"/>
              <a:buNone/>
            </a:pPr>
            <a:r>
              <a:rPr lang="en" dirty="0">
                <a:solidFill>
                  <a:srgbClr val="000000"/>
                </a:solidFill>
              </a:rPr>
              <a:t>TensorFlow and Keras</a:t>
            </a:r>
            <a:endParaRPr dirty="0">
              <a:solidFill>
                <a:srgbClr val="000000"/>
              </a:solidFill>
            </a:endParaRPr>
          </a:p>
          <a:p>
            <a:pPr marL="0" lvl="0" indent="0" algn="l" rtl="0">
              <a:spcBef>
                <a:spcPts val="1600"/>
              </a:spcBef>
              <a:spcAft>
                <a:spcPts val="0"/>
              </a:spcAft>
              <a:buNone/>
            </a:pPr>
            <a:r>
              <a:rPr lang="en" dirty="0">
                <a:solidFill>
                  <a:srgbClr val="000000"/>
                </a:solidFill>
              </a:rPr>
              <a:t>PyTorch and PyTorchLightning</a:t>
            </a:r>
            <a:endParaRPr dirty="0">
              <a:solidFill>
                <a:srgbClr val="000000"/>
              </a:solidFill>
            </a:endParaRPr>
          </a:p>
          <a:p>
            <a:pPr marL="0" lvl="0" indent="0" algn="l" rtl="0">
              <a:spcBef>
                <a:spcPts val="1600"/>
              </a:spcBef>
              <a:spcAft>
                <a:spcPts val="0"/>
              </a:spcAft>
              <a:buClr>
                <a:schemeClr val="dk1"/>
              </a:buClr>
              <a:buSzPts val="1100"/>
              <a:buFont typeface="Arial"/>
              <a:buNone/>
            </a:pPr>
            <a:r>
              <a:rPr lang="en" dirty="0">
                <a:solidFill>
                  <a:srgbClr val="000000"/>
                </a:solidFill>
              </a:rPr>
              <a:t>LSTMs, Convolutions, ...</a:t>
            </a:r>
            <a:endParaRPr dirty="0">
              <a:solidFill>
                <a:srgbClr val="000000"/>
              </a:solidFill>
            </a:endParaRPr>
          </a:p>
          <a:p>
            <a:pPr marL="0" lvl="0" indent="0" algn="l" rtl="0">
              <a:spcBef>
                <a:spcPts val="1600"/>
              </a:spcBef>
              <a:spcAft>
                <a:spcPts val="0"/>
              </a:spcAft>
              <a:buNone/>
            </a:pPr>
            <a:r>
              <a:rPr lang="en" dirty="0">
                <a:solidFill>
                  <a:srgbClr val="000000"/>
                </a:solidFill>
              </a:rPr>
              <a:t>Tensorboard</a:t>
            </a:r>
            <a:endParaRPr dirty="0">
              <a:solidFill>
                <a:srgbClr val="000000"/>
              </a:solidFill>
            </a:endParaRPr>
          </a:p>
          <a:p>
            <a:pPr marL="0" lvl="0" indent="0" algn="l" rtl="0">
              <a:spcBef>
                <a:spcPts val="1600"/>
              </a:spcBef>
              <a:spcAft>
                <a:spcPts val="1600"/>
              </a:spcAft>
              <a:buClr>
                <a:schemeClr val="dk1"/>
              </a:buClr>
              <a:buSzPts val="1100"/>
              <a:buFont typeface="Arial"/>
              <a:buNone/>
            </a:pPr>
            <a:r>
              <a:rPr lang="en" dirty="0">
                <a:solidFill>
                  <a:srgbClr val="000000"/>
                </a:solidFill>
              </a:rPr>
              <a:t>Visualization tool developed by TF and is used by both TF and PT</a:t>
            </a:r>
            <a:endParaRPr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33" name="Google Shape;23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No free lunch theorem</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We can use different functions for our learning algorithm</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Decision tree</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Perceptron</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SVM</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Neural network</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etc</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We have to make assumption about the function which we use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There is no single solution for all ML problems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Deep learning is used in many different domains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 function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Hard to find the rules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Can have a good amount of data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555600"/>
            <a:ext cx="681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Machine learning definition</a:t>
            </a:r>
            <a:endParaRPr/>
          </a:p>
        </p:txBody>
      </p:sp>
      <p:sp>
        <p:nvSpPr>
          <p:cNvPr id="67" name="Google Shape;67;p15"/>
          <p:cNvSpPr txBox="1">
            <a:spLocks noGrp="1"/>
          </p:cNvSpPr>
          <p:nvPr>
            <p:ph type="body" idx="1"/>
          </p:nvPr>
        </p:nvSpPr>
        <p:spPr>
          <a:xfrm>
            <a:off x="311700" y="1389600"/>
            <a:ext cx="79107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Definition by Tom Mitchell (1997):  Machine Learning is the study of algorithms that</a:t>
            </a:r>
            <a:endParaRPr sz="1800">
              <a:solidFill>
                <a:schemeClr val="dk1"/>
              </a:solidFill>
            </a:endParaRPr>
          </a:p>
          <a:p>
            <a:pPr marL="914400" lvl="0" indent="-342900" algn="l" rtl="0">
              <a:spcBef>
                <a:spcPts val="1600"/>
              </a:spcBef>
              <a:spcAft>
                <a:spcPts val="0"/>
              </a:spcAft>
              <a:buClr>
                <a:schemeClr val="dk1"/>
              </a:buClr>
              <a:buSzPts val="1800"/>
              <a:buChar char="●"/>
            </a:pPr>
            <a:r>
              <a:rPr lang="en" sz="1800">
                <a:solidFill>
                  <a:schemeClr val="dk1"/>
                </a:solidFill>
              </a:rPr>
              <a:t>Improve their performance P</a:t>
            </a:r>
            <a:endParaRPr sz="1800">
              <a:solidFill>
                <a:schemeClr val="dk1"/>
              </a:solidFill>
            </a:endParaRPr>
          </a:p>
          <a:p>
            <a:pPr marL="914400" lvl="0" indent="-342900" algn="l" rtl="0">
              <a:spcBef>
                <a:spcPts val="0"/>
              </a:spcBef>
              <a:spcAft>
                <a:spcPts val="0"/>
              </a:spcAft>
              <a:buClr>
                <a:schemeClr val="dk1"/>
              </a:buClr>
              <a:buSzPts val="1800"/>
              <a:buChar char="●"/>
            </a:pPr>
            <a:r>
              <a:rPr lang="en" sz="1800">
                <a:solidFill>
                  <a:schemeClr val="dk1"/>
                </a:solidFill>
              </a:rPr>
              <a:t>At some tasks T</a:t>
            </a:r>
            <a:endParaRPr sz="1800">
              <a:solidFill>
                <a:schemeClr val="dk1"/>
              </a:solidFill>
            </a:endParaRPr>
          </a:p>
          <a:p>
            <a:pPr marL="914400" lvl="0" indent="-342900" algn="l" rtl="0">
              <a:spcBef>
                <a:spcPts val="0"/>
              </a:spcBef>
              <a:spcAft>
                <a:spcPts val="0"/>
              </a:spcAft>
              <a:buClr>
                <a:schemeClr val="dk1"/>
              </a:buClr>
              <a:buSzPts val="1800"/>
              <a:buChar char="●"/>
            </a:pPr>
            <a:r>
              <a:rPr lang="en" sz="1800">
                <a:solidFill>
                  <a:schemeClr val="dk1"/>
                </a:solidFill>
              </a:rPr>
              <a:t>With experience E</a:t>
            </a:r>
            <a:endParaRPr sz="1800">
              <a:solidFill>
                <a:schemeClr val="dk1"/>
              </a:solidFill>
            </a:endParaRPr>
          </a:p>
          <a:p>
            <a:pPr marL="0" lvl="0" indent="0" algn="l" rtl="0">
              <a:spcBef>
                <a:spcPts val="1600"/>
              </a:spcBef>
              <a:spcAft>
                <a:spcPts val="1600"/>
              </a:spcAft>
              <a:buClr>
                <a:schemeClr val="dk1"/>
              </a:buClr>
              <a:buSzPts val="1100"/>
              <a:buFont typeface="Arial"/>
              <a:buNone/>
            </a:pPr>
            <a:r>
              <a:rPr lang="en" sz="1800">
                <a:solidFill>
                  <a:schemeClr val="dk1"/>
                </a:solidFill>
              </a:rPr>
              <a:t>A well-defined learning task is given by &lt;P, T, E&gt;.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327000"/>
            <a:ext cx="6347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machine learning?</a:t>
            </a:r>
            <a:endParaRPr/>
          </a:p>
        </p:txBody>
      </p:sp>
      <p:sp>
        <p:nvSpPr>
          <p:cNvPr id="73" name="Google Shape;73;p16"/>
          <p:cNvSpPr txBox="1">
            <a:spLocks noGrp="1"/>
          </p:cNvSpPr>
          <p:nvPr>
            <p:ph type="body" idx="1"/>
          </p:nvPr>
        </p:nvSpPr>
        <p:spPr>
          <a:xfrm>
            <a:off x="311700" y="1237200"/>
            <a:ext cx="76242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For many problems, it’s difficult to program the correct behavior by hand</a:t>
            </a:r>
            <a:endParaRPr sz="18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Recognizing people and objects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Understanding human speech</a:t>
            </a:r>
            <a:endParaRPr sz="1400">
              <a:solidFill>
                <a:srgbClr val="000000"/>
              </a:solidFill>
            </a:endParaRPr>
          </a:p>
          <a:p>
            <a:pPr marL="0" lvl="0" indent="0" algn="l" rtl="0">
              <a:spcBef>
                <a:spcPts val="1600"/>
              </a:spcBef>
              <a:spcAft>
                <a:spcPts val="0"/>
              </a:spcAft>
              <a:buClr>
                <a:schemeClr val="dk1"/>
              </a:buClr>
              <a:buSzPts val="1100"/>
              <a:buFont typeface="Arial"/>
              <a:buNone/>
            </a:pPr>
            <a:endParaRPr sz="1400">
              <a:solidFill>
                <a:srgbClr val="000000"/>
              </a:solidFill>
            </a:endParaRPr>
          </a:p>
          <a:p>
            <a:pPr marL="0" lvl="0" indent="0" algn="l" rtl="0">
              <a:spcBef>
                <a:spcPts val="1600"/>
              </a:spcBef>
              <a:spcAft>
                <a:spcPts val="1600"/>
              </a:spcAft>
              <a:buNone/>
            </a:pPr>
            <a:endParaRPr sz="1400">
              <a:solidFill>
                <a:srgbClr val="000000"/>
              </a:solidFill>
            </a:endParaRPr>
          </a:p>
        </p:txBody>
      </p:sp>
      <p:pic>
        <p:nvPicPr>
          <p:cNvPr id="74" name="Google Shape;74;p16"/>
          <p:cNvPicPr preferRelativeResize="0"/>
          <p:nvPr/>
        </p:nvPicPr>
        <p:blipFill rotWithShape="1">
          <a:blip r:embed="rId3">
            <a:alphaModFix/>
          </a:blip>
          <a:srcRect b="48175"/>
          <a:stretch/>
        </p:blipFill>
        <p:spPr>
          <a:xfrm>
            <a:off x="4109675" y="2058100"/>
            <a:ext cx="4510600" cy="1301250"/>
          </a:xfrm>
          <a:prstGeom prst="rect">
            <a:avLst/>
          </a:prstGeom>
          <a:noFill/>
          <a:ln>
            <a:noFill/>
          </a:ln>
        </p:spPr>
      </p:pic>
      <p:sp>
        <p:nvSpPr>
          <p:cNvPr id="75" name="Google Shape;75;p16"/>
          <p:cNvSpPr txBox="1"/>
          <p:nvPr/>
        </p:nvSpPr>
        <p:spPr>
          <a:xfrm>
            <a:off x="3836525" y="4597275"/>
            <a:ext cx="68739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sz="1100" u="sng">
                <a:solidFill>
                  <a:schemeClr val="hlink"/>
                </a:solidFill>
                <a:hlinkClick r:id="rId4"/>
              </a:rPr>
              <a:t>https://mc.ai/machine-learning-1100101b-lets-learn-about-learning/</a:t>
            </a:r>
            <a:endParaRPr/>
          </a:p>
        </p:txBody>
      </p:sp>
      <p:pic>
        <p:nvPicPr>
          <p:cNvPr id="76" name="Google Shape;76;p16"/>
          <p:cNvPicPr preferRelativeResize="0"/>
          <p:nvPr/>
        </p:nvPicPr>
        <p:blipFill rotWithShape="1">
          <a:blip r:embed="rId3">
            <a:alphaModFix/>
          </a:blip>
          <a:srcRect t="51823"/>
          <a:stretch/>
        </p:blipFill>
        <p:spPr>
          <a:xfrm>
            <a:off x="4109675" y="3359350"/>
            <a:ext cx="4510600" cy="1209650"/>
          </a:xfrm>
          <a:prstGeom prst="rect">
            <a:avLst/>
          </a:prstGeom>
          <a:noFill/>
          <a:ln>
            <a:noFill/>
          </a:ln>
        </p:spPr>
      </p:pic>
      <p:pic>
        <p:nvPicPr>
          <p:cNvPr id="77" name="Google Shape;77;p16"/>
          <p:cNvPicPr preferRelativeResize="0"/>
          <p:nvPr/>
        </p:nvPicPr>
        <p:blipFill>
          <a:blip r:embed="rId5">
            <a:alphaModFix/>
          </a:blip>
          <a:stretch>
            <a:fillRect/>
          </a:stretch>
        </p:blipFill>
        <p:spPr>
          <a:xfrm>
            <a:off x="2170775" y="3435075"/>
            <a:ext cx="1209650" cy="1209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in networking</a:t>
            </a:r>
            <a:endParaRPr/>
          </a:p>
        </p:txBody>
      </p:sp>
      <p:sp>
        <p:nvSpPr>
          <p:cNvPr id="83" name="Google Shape;83;p17"/>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Out of 39 papers for this class, how many do you think use ML?</a:t>
            </a:r>
            <a:endParaRPr dirty="0">
              <a:solidFill>
                <a:srgbClr val="000000"/>
              </a:solidFill>
            </a:endParaRPr>
          </a:p>
          <a:p>
            <a:pPr marL="914400" lvl="1" indent="-317500" algn="l" rtl="0">
              <a:spcBef>
                <a:spcPts val="0"/>
              </a:spcBef>
              <a:spcAft>
                <a:spcPts val="0"/>
              </a:spcAft>
              <a:buClr>
                <a:srgbClr val="FFFFFF"/>
              </a:buClr>
              <a:buSzPts val="1400"/>
              <a:buChar char="○"/>
            </a:pPr>
            <a:r>
              <a:rPr lang="en" dirty="0">
                <a:solidFill>
                  <a:srgbClr val="FFFFFF"/>
                </a:solidFill>
              </a:rPr>
              <a:t>15</a:t>
            </a:r>
            <a:endParaRPr dirty="0">
              <a:solidFill>
                <a:srgbClr val="FFFFFF"/>
              </a:solidFill>
            </a:endParaRPr>
          </a:p>
          <a:p>
            <a:pPr marL="457200" lvl="0" indent="-342900" algn="l" rtl="0">
              <a:spcBef>
                <a:spcPts val="0"/>
              </a:spcBef>
              <a:spcAft>
                <a:spcPts val="0"/>
              </a:spcAft>
              <a:buClr>
                <a:srgbClr val="000000"/>
              </a:buClr>
              <a:buSzPts val="1800"/>
              <a:buChar char="●"/>
            </a:pPr>
            <a:r>
              <a:rPr lang="en" dirty="0">
                <a:solidFill>
                  <a:srgbClr val="000000"/>
                </a:solidFill>
              </a:rPr>
              <a:t>Pattern recognition: </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Identifying patterns in networks traffic (e.g during a day or a week)</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Anomaly detection: </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Using AI to detect anomalies in the way applications are being accessed (e.g. outlier detection at Netflix using a clustering algorithm)</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Network optimization</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DeepMind AI reduced Google </a:t>
            </a:r>
          </a:p>
          <a:p>
            <a:pPr marL="596900" lvl="1" indent="0" algn="l" rtl="0">
              <a:spcBef>
                <a:spcPts val="0"/>
              </a:spcBef>
              <a:spcAft>
                <a:spcPts val="0"/>
              </a:spcAft>
              <a:buClr>
                <a:srgbClr val="000000"/>
              </a:buClr>
              <a:buSzPts val="1400"/>
              <a:buNone/>
            </a:pPr>
            <a:r>
              <a:rPr lang="en" dirty="0">
                <a:solidFill>
                  <a:srgbClr val="000000"/>
                </a:solidFill>
              </a:rPr>
              <a:t>	data centre cooling bill by 40% </a:t>
            </a:r>
          </a:p>
          <a:p>
            <a:pPr marL="596900" lvl="1" indent="0" algn="l" rtl="0">
              <a:spcBef>
                <a:spcPts val="0"/>
              </a:spcBef>
              <a:spcAft>
                <a:spcPts val="0"/>
              </a:spcAft>
              <a:buClr>
                <a:srgbClr val="000000"/>
              </a:buClr>
              <a:buSzPts val="1400"/>
              <a:buNone/>
            </a:pPr>
            <a:r>
              <a:rPr lang="en" dirty="0">
                <a:solidFill>
                  <a:srgbClr val="000000"/>
                </a:solidFill>
              </a:rPr>
              <a:t>	(PUE: Power Usage Effectiveness)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Cooling Bill by 40%</a:t>
            </a:r>
            <a:endParaRPr dirty="0">
              <a:solidFill>
                <a:srgbClr val="000000"/>
              </a:solidFill>
            </a:endParaRPr>
          </a:p>
          <a:p>
            <a:pPr marL="0" lvl="0" indent="0" algn="l" rtl="0">
              <a:spcBef>
                <a:spcPts val="1600"/>
              </a:spcBef>
              <a:spcAft>
                <a:spcPts val="1600"/>
              </a:spcAft>
              <a:buNone/>
            </a:pPr>
            <a:endParaRPr dirty="0"/>
          </a:p>
        </p:txBody>
      </p:sp>
      <p:pic>
        <p:nvPicPr>
          <p:cNvPr id="84" name="Google Shape;84;p17"/>
          <p:cNvPicPr preferRelativeResize="0"/>
          <p:nvPr/>
        </p:nvPicPr>
        <p:blipFill>
          <a:blip r:embed="rId3">
            <a:alphaModFix/>
          </a:blip>
          <a:stretch>
            <a:fillRect/>
          </a:stretch>
        </p:blipFill>
        <p:spPr>
          <a:xfrm>
            <a:off x="4430205" y="2953263"/>
            <a:ext cx="4519176" cy="20172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in networking (cont’d)</a:t>
            </a:r>
            <a:endParaRPr/>
          </a:p>
        </p:txBody>
      </p:sp>
      <p:sp>
        <p:nvSpPr>
          <p:cNvPr id="90" name="Google Shape;90;p18"/>
          <p:cNvSpPr txBox="1">
            <a:spLocks noGrp="1"/>
          </p:cNvSpPr>
          <p:nvPr>
            <p:ph type="body" idx="1"/>
          </p:nvPr>
        </p:nvSpPr>
        <p:spPr>
          <a:xfrm>
            <a:off x="311700" y="1076275"/>
            <a:ext cx="483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Forwarding path simplification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Could ML find a better way CRUD (Create/Read/Update/Delete) operations in networking?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Coordinating ML across edge and cloud</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Predictive caching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Federate Learning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Intent based networking: Intelligent automation and assurance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Let’s watch this video: </a:t>
            </a:r>
            <a:endParaRPr>
              <a:solidFill>
                <a:schemeClr val="dk1"/>
              </a:solidFill>
            </a:endParaRPr>
          </a:p>
          <a:p>
            <a:pPr marL="914400" lvl="0" indent="0" algn="l" rtl="0">
              <a:spcBef>
                <a:spcPts val="1600"/>
              </a:spcBef>
              <a:spcAft>
                <a:spcPts val="1600"/>
              </a:spcAft>
              <a:buNone/>
            </a:pPr>
            <a:endParaRPr>
              <a:solidFill>
                <a:srgbClr val="000000"/>
              </a:solidFill>
            </a:endParaRPr>
          </a:p>
        </p:txBody>
      </p:sp>
      <p:pic>
        <p:nvPicPr>
          <p:cNvPr id="91" name="Google Shape;91;p18" descr="John Apostolopoulos and Anand Oswal explain how artificial intelligence can improve networks. Learn more at http://cs.co/6056EoEjp" title="Let's Talk Intent-based Networking and AI">
            <a:hlinkClick r:id="rId3"/>
          </p:cNvPr>
          <p:cNvPicPr preferRelativeResize="0"/>
          <p:nvPr/>
        </p:nvPicPr>
        <p:blipFill>
          <a:blip r:embed="rId4">
            <a:alphaModFix/>
          </a:blip>
          <a:stretch>
            <a:fillRect/>
          </a:stretch>
        </p:blipFill>
        <p:spPr>
          <a:xfrm>
            <a:off x="5725625" y="2765675"/>
            <a:ext cx="3170425" cy="237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0000"/>
                </a:solidFill>
              </a:rPr>
              <a:t>Types of machine learning</a:t>
            </a:r>
            <a:endParaRPr>
              <a:solidFill>
                <a:srgbClr val="000000"/>
              </a:solidFill>
            </a:endParaRPr>
          </a:p>
          <a:p>
            <a:pPr marL="0" lvl="0" indent="0" algn="l" rtl="0">
              <a:spcBef>
                <a:spcPts val="0"/>
              </a:spcBef>
              <a:spcAft>
                <a:spcPts val="0"/>
              </a:spcAft>
              <a:buClr>
                <a:schemeClr val="dk1"/>
              </a:buClr>
              <a:buSzPts val="1100"/>
              <a:buFont typeface="Arial"/>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b="1">
                <a:solidFill>
                  <a:srgbClr val="000000"/>
                </a:solidFill>
              </a:rPr>
              <a:t>Supervised learning:</a:t>
            </a:r>
            <a:r>
              <a:rPr lang="en">
                <a:solidFill>
                  <a:srgbClr val="000000"/>
                </a:solidFill>
              </a:rPr>
              <a:t> have labeled examples of the correct behavior</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Unsupervised learning:</a:t>
            </a:r>
            <a:r>
              <a:rPr lang="en">
                <a:solidFill>
                  <a:srgbClr val="000000"/>
                </a:solidFill>
              </a:rPr>
              <a:t> no labeled examples – instead, looking for interesting patterns in the data</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Reinforcement learning:</a:t>
            </a:r>
            <a:r>
              <a:rPr lang="en">
                <a:solidFill>
                  <a:srgbClr val="000000"/>
                </a:solidFill>
              </a:rPr>
              <a:t> learning system receives a reward signal, tries to learn to maximize the reward signal</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Supervised learning setup</a:t>
            </a:r>
            <a:endParaRPr/>
          </a:p>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We have a bunch of (x,y), where x∈R</a:t>
            </a:r>
            <a:r>
              <a:rPr lang="en" sz="1600" baseline="30000">
                <a:solidFill>
                  <a:schemeClr val="dk1"/>
                </a:solidFill>
              </a:rPr>
              <a:t>d</a:t>
            </a:r>
            <a:r>
              <a:rPr lang="en" sz="1600">
                <a:solidFill>
                  <a:schemeClr val="dk1"/>
                </a:solidFill>
              </a:rPr>
              <a:t> is the input instance and y is label</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Training dataset D={(x</a:t>
            </a:r>
            <a:r>
              <a:rPr lang="en" sz="1600" baseline="-25000">
                <a:solidFill>
                  <a:schemeClr val="dk1"/>
                </a:solidFill>
              </a:rPr>
              <a:t>1</a:t>
            </a:r>
            <a:r>
              <a:rPr lang="en" sz="1600">
                <a:solidFill>
                  <a:schemeClr val="dk1"/>
                </a:solidFill>
              </a:rPr>
              <a:t>,y</a:t>
            </a:r>
            <a:r>
              <a:rPr lang="en" sz="1600" baseline="-25000">
                <a:solidFill>
                  <a:schemeClr val="dk1"/>
                </a:solidFill>
              </a:rPr>
              <a:t>1</a:t>
            </a:r>
            <a:r>
              <a:rPr lang="en" sz="1600">
                <a:solidFill>
                  <a:schemeClr val="dk1"/>
                </a:solidFill>
              </a:rPr>
              <a:t>),…,(x</a:t>
            </a:r>
            <a:r>
              <a:rPr lang="en" sz="1600" baseline="-25000">
                <a:solidFill>
                  <a:schemeClr val="dk1"/>
                </a:solidFill>
              </a:rPr>
              <a:t>n</a:t>
            </a:r>
            <a:r>
              <a:rPr lang="en" sz="1600">
                <a:solidFill>
                  <a:schemeClr val="dk1"/>
                </a:solidFill>
              </a:rPr>
              <a:t>,y</a:t>
            </a:r>
            <a:r>
              <a:rPr lang="en" sz="1600" baseline="-25000">
                <a:solidFill>
                  <a:schemeClr val="dk1"/>
                </a:solidFill>
              </a:rPr>
              <a:t>n</a:t>
            </a:r>
            <a:r>
              <a:rPr lang="en" sz="1600">
                <a:solidFill>
                  <a:schemeClr val="dk1"/>
                </a:solidFill>
              </a:rPr>
              <a:t>)}⊆R</a:t>
            </a:r>
            <a:r>
              <a:rPr lang="en" sz="1600" baseline="30000">
                <a:solidFill>
                  <a:schemeClr val="dk1"/>
                </a:solidFill>
              </a:rPr>
              <a:t>d</a:t>
            </a:r>
            <a:r>
              <a:rPr lang="en" sz="1600">
                <a:solidFill>
                  <a:schemeClr val="dk1"/>
                </a:solidFill>
              </a:rPr>
              <a:t>×C</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Try to predict properties of unseen data	</a:t>
            </a:r>
            <a:endParaRPr sz="16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Given a new sample, can we predict its properties?</a:t>
            </a:r>
            <a:endParaRPr sz="1200">
              <a:solidFill>
                <a:srgbClr val="000000"/>
              </a:solidFill>
            </a:endParaRPr>
          </a:p>
          <a:p>
            <a:pPr marL="457200" marR="0" lvl="0" indent="-330200" algn="l" rtl="0">
              <a:lnSpc>
                <a:spcPct val="115000"/>
              </a:lnSpc>
              <a:spcBef>
                <a:spcPts val="0"/>
              </a:spcBef>
              <a:spcAft>
                <a:spcPts val="0"/>
              </a:spcAft>
              <a:buClr>
                <a:srgbClr val="000000"/>
              </a:buClr>
              <a:buSzPts val="1600"/>
              <a:buFont typeface="Arial"/>
              <a:buChar char="●"/>
            </a:pPr>
            <a:r>
              <a:rPr lang="en" sz="1600">
                <a:solidFill>
                  <a:srgbClr val="000000"/>
                </a:solidFill>
              </a:rPr>
              <a:t>Learning problem: </a:t>
            </a:r>
            <a:endParaRPr sz="16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Learn function h such that</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for a new pair (x, y) ~ P, we have h(x) ≈ y</a:t>
            </a:r>
            <a:endParaRPr sz="1200">
              <a:solidFill>
                <a:srgbClr val="000000"/>
              </a:solidFill>
            </a:endParaRPr>
          </a:p>
          <a:p>
            <a:pPr marL="457200" marR="0" lvl="0" indent="-330200" algn="l" rtl="0">
              <a:lnSpc>
                <a:spcPct val="115000"/>
              </a:lnSpc>
              <a:spcBef>
                <a:spcPts val="0"/>
              </a:spcBef>
              <a:spcAft>
                <a:spcPts val="0"/>
              </a:spcAft>
              <a:buClr>
                <a:srgbClr val="000000"/>
              </a:buClr>
              <a:buSzPts val="1600"/>
              <a:buChar char="●"/>
            </a:pPr>
            <a:r>
              <a:rPr lang="en" sz="1600">
                <a:solidFill>
                  <a:srgbClr val="000000"/>
                </a:solidFill>
              </a:rPr>
              <a:t>Example:</a:t>
            </a:r>
            <a:endParaRPr sz="16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You are given the data of 900 passengers on Titanic. (n = 900)</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For each passenger, we know some information like name, age, ticket number, cabin, etc</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We want to learn from this data if there is a correlation between these features (x) and whether the passenger survived the disaster (labels)</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Now we are given a new passenger’s data (not in those 900) and we want to predict whether he/she survives</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Label space? {survived, not survived}</a:t>
            </a:r>
            <a:endParaRPr sz="1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Classification vs regression</a:t>
            </a:r>
            <a:endParaRPr/>
          </a:p>
          <a:p>
            <a:pPr marL="0" lvl="0" indent="0" algn="l" rtl="0">
              <a:spcBef>
                <a:spcPts val="0"/>
              </a:spcBef>
              <a:spcAft>
                <a:spcPts val="0"/>
              </a:spcAft>
              <a:buNone/>
            </a:pP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What can be our labels?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Classification (discrete value)</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Binary classification (e.g. spam or not spam)</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Multi-class classification (e.g. dog or cat or horse or ..)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Regression (continuous value e.g. price of a house)</a:t>
            </a: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116" name="Google Shape;116;p22"/>
          <p:cNvPicPr preferRelativeResize="0"/>
          <p:nvPr/>
        </p:nvPicPr>
        <p:blipFill>
          <a:blip r:embed="rId3">
            <a:alphaModFix/>
          </a:blip>
          <a:stretch>
            <a:fillRect/>
          </a:stretch>
        </p:blipFill>
        <p:spPr>
          <a:xfrm>
            <a:off x="2059400" y="2614250"/>
            <a:ext cx="4226799" cy="2071101"/>
          </a:xfrm>
          <a:prstGeom prst="rect">
            <a:avLst/>
          </a:prstGeom>
          <a:noFill/>
          <a:ln>
            <a:noFill/>
          </a:ln>
        </p:spPr>
      </p:pic>
      <p:sp>
        <p:nvSpPr>
          <p:cNvPr id="117" name="Google Shape;117;p22"/>
          <p:cNvSpPr txBox="1"/>
          <p:nvPr/>
        </p:nvSpPr>
        <p:spPr>
          <a:xfrm>
            <a:off x="375525" y="4725025"/>
            <a:ext cx="8699700" cy="30000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1600"/>
              </a:spcAft>
              <a:buNone/>
            </a:pPr>
            <a:r>
              <a:rPr lang="en" sz="1100">
                <a:solidFill>
                  <a:schemeClr val="dk2"/>
                </a:solidFill>
              </a:rPr>
              <a:t>ref:</a:t>
            </a:r>
            <a:r>
              <a:rPr lang="en" sz="1100" u="sng">
                <a:solidFill>
                  <a:schemeClr val="accent5"/>
                </a:solidFill>
                <a:hlinkClick r:id="rId4">
                  <a:extLst>
                    <a:ext uri="{A12FA001-AC4F-418D-AE19-62706E023703}">
                      <ahyp:hlinkClr xmlns:ahyp="http://schemas.microsoft.com/office/drawing/2018/hyperlinkcolor" val="tx"/>
                    </a:ext>
                  </a:extLst>
                </a:hlinkClick>
              </a:rPr>
              <a:t>https://scorecardstreet.wordpress.com/2015/12/09/is-machine-learning-the-new-epm-black/</a:t>
            </a:r>
            <a:endParaRPr sz="11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1393</Words>
  <Application>Microsoft Office PowerPoint</Application>
  <PresentationFormat>On-screen Show (16:9)</PresentationFormat>
  <Paragraphs>211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Simple Light</vt:lpstr>
      <vt:lpstr>An Introduction on Machine Learning and Its Applications in Networking</vt:lpstr>
      <vt:lpstr>Outline</vt:lpstr>
      <vt:lpstr>Machine learning definition</vt:lpstr>
      <vt:lpstr>Why machine learning?</vt:lpstr>
      <vt:lpstr>Applications in networking</vt:lpstr>
      <vt:lpstr>Applications in networking (cont’d)</vt:lpstr>
      <vt:lpstr>Types of machine learning  </vt:lpstr>
      <vt:lpstr>Supervised learning setup </vt:lpstr>
      <vt:lpstr>Classification vs regression </vt:lpstr>
      <vt:lpstr>Classification vs regression (examples)</vt:lpstr>
      <vt:lpstr>Other classification tasks</vt:lpstr>
      <vt:lpstr>Training held-out and test data</vt:lpstr>
      <vt:lpstr>Supervised learning vs unsupervised learning</vt:lpstr>
      <vt:lpstr>More about unsupervised learning</vt:lpstr>
      <vt:lpstr>Reinforcement learning</vt:lpstr>
      <vt:lpstr>Artificial neural networks</vt:lpstr>
      <vt:lpstr>Recurrent Neural Networks</vt:lpstr>
      <vt:lpstr>Recurrent Neural Networks </vt:lpstr>
      <vt:lpstr>LSTMs</vt:lpstr>
      <vt:lpstr>LSTMs</vt:lpstr>
      <vt:lpstr>Deep reinforcement learning</vt:lpstr>
      <vt:lpstr>Tools for machine learning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on Machine Learning and Its Applications in Networking</dc:title>
  <cp:lastModifiedBy>Damla</cp:lastModifiedBy>
  <cp:revision>2</cp:revision>
  <dcterms:modified xsi:type="dcterms:W3CDTF">2020-09-08T17:38:07Z</dcterms:modified>
</cp:coreProperties>
</file>