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000" autoAdjust="0"/>
    <p:restoredTop sz="94660"/>
  </p:normalViewPr>
  <p:slideViewPr>
    <p:cSldViewPr snapToGrid="0">
      <p:cViewPr varScale="1">
        <p:scale>
          <a:sx n="153" d="100"/>
          <a:sy n="153" d="100"/>
        </p:scale>
        <p:origin x="92" y="3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BC04C-3F17-405F-8880-B5BB01009B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A6E74F-7A54-4DFA-89DF-AE0C90D79D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5DC167-6606-4675-96F0-2F582F20A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E3E9-F3A3-4ECF-AC98-178B768D9B77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F7ACC2-B11E-48ED-AD1E-6584BD969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BDEE34-7EDC-40C2-A8E2-F5CFF481D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53DCD-95A4-497F-8633-615A29940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087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81252-ECE3-4329-9244-0C66FFEDD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902EDA-223B-4516-97AC-C6CE68124E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5BCD6C-CC0D-47E5-AFF8-6AC19072B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E3E9-F3A3-4ECF-AC98-178B768D9B77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99D9EC-EC3F-402A-900A-5CF11118F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D2CFAD-D1C6-4178-9A3A-12ADF7021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53DCD-95A4-497F-8633-615A29940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344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AE49EC7-2350-4773-8A08-AF97181454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AA6A34-D4E8-4562-BD3D-B7775B5491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C9D8A8-46D8-434C-B99F-D9A1AEF5E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E3E9-F3A3-4ECF-AC98-178B768D9B77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57866-1526-4B34-BD2B-57B17399F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C98D4-701B-4ADB-BFD3-BF6FE2096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53DCD-95A4-497F-8633-615A29940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273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110E1-885E-4E79-8A08-200500A9E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97875-7719-4B87-A9B3-2982511CB5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2CFC12-767F-4890-85FB-6EC3BED60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E3E9-F3A3-4ECF-AC98-178B768D9B77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DE0665-4154-4376-A94A-E44548FD4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781E3-9B32-4F66-A6D9-57C76530F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53DCD-95A4-497F-8633-615A29940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659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200B0-2AEF-40C3-8264-4137E3073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9C56CB-41AE-41CF-94AD-FD02A41CA5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E498D8-2B71-4BAE-9885-C59CBC4A5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E3E9-F3A3-4ECF-AC98-178B768D9B77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033C11-8BF3-4BA2-93DB-4E3EDE248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10723A-F7B8-441C-8D18-97FE1E0E5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53DCD-95A4-497F-8633-615A29940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855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E1034-C2EB-4BBB-8DAE-903EC156B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AFFE49-A989-456C-B3A5-5A2C0AFB1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BDA156-BA0C-4C15-AC43-069F0FBEB6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AF253F-0919-4EA3-8B8A-8D06D1B89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E3E9-F3A3-4ECF-AC98-178B768D9B77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7617E3-1DF3-4B6A-ABDB-A429C1552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1DAFB2-769E-4B35-8A19-32E6C552C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53DCD-95A4-497F-8633-615A29940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959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721F8-B793-41AD-BB3E-B623D155F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08946C-856A-42EA-8C87-852053CC63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54B86D-F6EC-451E-B1FA-7428021B50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81F291-A9DB-491D-B313-D887A778D0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F922BC-F2DB-4F2C-B245-72CC60F621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CAB550-9648-4BDA-B6DF-89DC85D6E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E3E9-F3A3-4ECF-AC98-178B768D9B77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8715A2-29F4-4929-A7C0-0739850EA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E8977A-7DB8-4A31-A1C9-25EB8BE19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53DCD-95A4-497F-8633-615A29940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056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6DFA1-EB1C-4B37-A862-5335FEF9B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9BA1CF-ADAB-4369-B29E-7CB29A8D5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E3E9-F3A3-4ECF-AC98-178B768D9B77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13915C-05B6-4E38-B10F-278885937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B33D90-EB22-4687-8A24-B90350BA9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53DCD-95A4-497F-8633-615A29940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145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582BBA-7C78-4926-A37E-48D4E64F6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E3E9-F3A3-4ECF-AC98-178B768D9B77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A25338-1996-40CB-8EFA-B26F87B58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054F16-E94C-4E4B-9A24-9A9AEFC1A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53DCD-95A4-497F-8633-615A29940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893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71F50-0351-4843-BEC2-67C908EB6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49188-704A-4299-B93D-45BFBF1A63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F7850D-667D-4133-BB81-23520EA994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F813C2-FDA0-4974-ADDF-79457AF41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E3E9-F3A3-4ECF-AC98-178B768D9B77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ED62C6-77E5-4845-8C3A-371041DA7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DE6A11-E57E-4726-B425-06AE3A13E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53DCD-95A4-497F-8633-615A29940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376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3C838-3A24-4D21-A1D1-87A0909A3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A91263-098A-4722-9321-D62C0924A8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BED3AA-75A7-45B5-A69B-9D99C7E930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DDF2DB-FE9C-437B-AEF0-FC57E4E0E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E3E9-F3A3-4ECF-AC98-178B768D9B77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4E8A43-6F38-49A8-B866-AB46877E4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F4E81E-CD97-4393-AC7C-42508D95F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53DCD-95A4-497F-8633-615A29940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183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811C56-88F1-4858-9614-2D2AB7E8F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F2CEAE-E544-4376-893C-4874F56979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BEBF4C-2556-40D4-99EC-F32B0BED9F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9E3E9-F3A3-4ECF-AC98-178B768D9B77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EF0D4-9D17-4B2E-A7F7-C6675DB742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EB073B-84B5-41C2-89DB-438D5233F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53DCD-95A4-497F-8633-615A29940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895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towardsdatascience.com/introduction-to-genetic-algorithms-including-example-code-e396e98d8bf3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cf.edu/~turgut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10708-C529-4DE6-8037-2081EA53F3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2555" y="1122363"/>
            <a:ext cx="9653785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CNT 6707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Advanced Computer Networks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F9E161-8AD9-4572-A1F1-F87DDFDBA4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2556" y="3602038"/>
            <a:ext cx="9144000" cy="1655762"/>
          </a:xfrm>
        </p:spPr>
        <p:txBody>
          <a:bodyPr>
            <a:normAutofit/>
          </a:bodyPr>
          <a:lstStyle/>
          <a:p>
            <a:r>
              <a:rPr lang="en-US" sz="3200" dirty="0"/>
              <a:t>Fall 2021</a:t>
            </a:r>
          </a:p>
        </p:txBody>
      </p:sp>
    </p:spTree>
    <p:extLst>
      <p:ext uri="{BB962C8B-B14F-4D97-AF65-F5344CB8AC3E}">
        <p14:creationId xmlns:p14="http://schemas.microsoft.com/office/powerpoint/2010/main" val="42241467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C023A-B334-4AD4-8B51-13790C3A8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you need to understand when reading a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683F9B-8A29-48DD-93A0-8360DCDE8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Proceed systematically by reading such that we find answers to some questions</a:t>
            </a:r>
          </a:p>
          <a:p>
            <a:r>
              <a:rPr lang="en-US" dirty="0"/>
              <a:t>These are also the same topics that your presentations should contain</a:t>
            </a:r>
          </a:p>
          <a:p>
            <a:pPr lvl="1"/>
            <a:r>
              <a:rPr lang="en-US" b="1" dirty="0"/>
              <a:t>Origin</a:t>
            </a:r>
            <a:r>
              <a:rPr lang="en-US" dirty="0"/>
              <a:t> of the paper</a:t>
            </a:r>
          </a:p>
          <a:p>
            <a:pPr lvl="1"/>
            <a:r>
              <a:rPr lang="en-US" b="1" dirty="0"/>
              <a:t>Network</a:t>
            </a:r>
            <a:r>
              <a:rPr lang="en-US" dirty="0"/>
              <a:t> setting</a:t>
            </a:r>
          </a:p>
          <a:p>
            <a:pPr lvl="1"/>
            <a:r>
              <a:rPr lang="en-US" b="1" dirty="0"/>
              <a:t>What</a:t>
            </a:r>
            <a:r>
              <a:rPr lang="en-US" dirty="0"/>
              <a:t> is being improved</a:t>
            </a:r>
          </a:p>
          <a:p>
            <a:pPr lvl="1"/>
            <a:r>
              <a:rPr lang="en-US" dirty="0"/>
              <a:t>What is the improvement </a:t>
            </a:r>
            <a:r>
              <a:rPr lang="en-US" b="1" dirty="0"/>
              <a:t>technique</a:t>
            </a:r>
          </a:p>
          <a:p>
            <a:pPr lvl="1"/>
            <a:r>
              <a:rPr lang="en-US" b="1" dirty="0"/>
              <a:t>When</a:t>
            </a:r>
            <a:r>
              <a:rPr lang="en-US" dirty="0"/>
              <a:t> is the improvement applied</a:t>
            </a:r>
          </a:p>
          <a:p>
            <a:pPr lvl="1"/>
            <a:r>
              <a:rPr lang="en-US" dirty="0"/>
              <a:t>How was the paper </a:t>
            </a:r>
            <a:r>
              <a:rPr lang="en-US" b="1" dirty="0"/>
              <a:t>evaluated</a:t>
            </a:r>
            <a:r>
              <a:rPr lang="en-US" dirty="0"/>
              <a:t>?</a:t>
            </a:r>
          </a:p>
          <a:p>
            <a:pPr lvl="1"/>
            <a:r>
              <a:rPr lang="en-US" b="1" dirty="0"/>
              <a:t>Afterlife</a:t>
            </a:r>
            <a:r>
              <a:rPr lang="en-US" dirty="0"/>
              <a:t> of the paper</a:t>
            </a:r>
          </a:p>
          <a:p>
            <a:pPr lvl="1"/>
            <a:r>
              <a:rPr lang="en-US" b="1" dirty="0"/>
              <a:t>Personal view</a:t>
            </a:r>
            <a:r>
              <a:rPr lang="en-US" dirty="0"/>
              <a:t> on the contributions</a:t>
            </a:r>
          </a:p>
        </p:txBody>
      </p:sp>
    </p:spTree>
    <p:extLst>
      <p:ext uri="{BB962C8B-B14F-4D97-AF65-F5344CB8AC3E}">
        <p14:creationId xmlns:p14="http://schemas.microsoft.com/office/powerpoint/2010/main" val="28129249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3579C-2D3E-48AB-8286-3E0CFDC0C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Origin of the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CF1700-37B6-422C-9EA6-E7838488D6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Where is the a paper coming from? </a:t>
            </a:r>
          </a:p>
          <a:p>
            <a:pPr lvl="1"/>
            <a:r>
              <a:rPr lang="en-US" dirty="0"/>
              <a:t>Research lab</a:t>
            </a:r>
          </a:p>
          <a:p>
            <a:pPr lvl="1"/>
            <a:r>
              <a:rPr lang="en-US" dirty="0"/>
              <a:t>University</a:t>
            </a:r>
          </a:p>
          <a:p>
            <a:pPr lvl="1"/>
            <a:r>
              <a:rPr lang="en-US" dirty="0"/>
              <a:t>Company?</a:t>
            </a:r>
            <a:endParaRPr lang="en-US" b="0" dirty="0">
              <a:effectLst/>
            </a:endParaRPr>
          </a:p>
          <a:p>
            <a:r>
              <a:rPr lang="en-US" dirty="0"/>
              <a:t>Is the lab / authors famous? If yes, for what?</a:t>
            </a:r>
          </a:p>
          <a:p>
            <a:pPr marL="457200" lvl="1" indent="0">
              <a:buNone/>
            </a:pP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624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bill gates sorting algorithm">
            <a:extLst>
              <a:ext uri="{FF2B5EF4-FFF2-40B4-BE49-F238E27FC236}">
                <a16:creationId xmlns:a16="http://schemas.microsoft.com/office/drawing/2014/main" id="{451D2E71-E48E-450C-B237-838B6B34284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9955" y="0"/>
            <a:ext cx="786695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04591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3A22D1-AD7E-488F-BF61-3701F06177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536057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Page, Lawrence, Sergey Brin, Rajeev Motwani, and Terry Winograd. </a:t>
            </a:r>
            <a:r>
              <a:rPr lang="en-US" i="1" dirty="0"/>
              <a:t>The PageRank citation ranking: Bringing order to the web</a:t>
            </a:r>
            <a:r>
              <a:rPr lang="en-US" dirty="0"/>
              <a:t>. Stanford </a:t>
            </a:r>
            <a:r>
              <a:rPr lang="en-US" dirty="0" err="1"/>
              <a:t>InfoLab</a:t>
            </a:r>
            <a:r>
              <a:rPr lang="en-US" dirty="0"/>
              <a:t>, 1999.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745BFAA-579D-4859-BF0F-629D9756FA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4790" y="0"/>
            <a:ext cx="643864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070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BC25D-5039-4084-86A6-03DEA4133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setting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43E6C-AD97-41C5-9B15-03A2C128B8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0611"/>
            <a:ext cx="10515600" cy="515313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These are networking papers, so there is some kind of network in the picture.</a:t>
            </a:r>
          </a:p>
          <a:p>
            <a:endParaRPr lang="en-US" dirty="0"/>
          </a:p>
          <a:p>
            <a:r>
              <a:rPr lang="en-US" dirty="0"/>
              <a:t>What type of network the paper considers?</a:t>
            </a:r>
          </a:p>
          <a:p>
            <a:pPr lvl="1"/>
            <a:r>
              <a:rPr lang="en-US" dirty="0"/>
              <a:t>Wired network</a:t>
            </a:r>
            <a:endParaRPr lang="en-US" b="0" dirty="0">
              <a:effectLst/>
            </a:endParaRPr>
          </a:p>
          <a:p>
            <a:pPr lvl="1"/>
            <a:r>
              <a:rPr lang="en-US" dirty="0"/>
              <a:t>Wireless network (</a:t>
            </a:r>
            <a:r>
              <a:rPr lang="en-US" dirty="0" err="1"/>
              <a:t>WiFi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Cellular network</a:t>
            </a:r>
            <a:endParaRPr lang="en-US" b="0" dirty="0">
              <a:effectLst/>
            </a:endParaRPr>
          </a:p>
          <a:p>
            <a:pPr lvl="1"/>
            <a:r>
              <a:rPr lang="en-US" dirty="0"/>
              <a:t>Sensor network</a:t>
            </a:r>
          </a:p>
          <a:p>
            <a:pPr lvl="1"/>
            <a:r>
              <a:rPr lang="en-US" b="0" dirty="0">
                <a:effectLst/>
              </a:rPr>
              <a:t>Vehicular network</a:t>
            </a:r>
          </a:p>
          <a:p>
            <a:pPr lvl="1"/>
            <a:r>
              <a:rPr lang="en-US" dirty="0"/>
              <a:t>Internet of Things (IoT)</a:t>
            </a:r>
            <a:endParaRPr lang="en-US" b="0" dirty="0">
              <a:effectLst/>
            </a:endParaRPr>
          </a:p>
          <a:p>
            <a:pPr lvl="1"/>
            <a:r>
              <a:rPr lang="en-US" dirty="0"/>
              <a:t>Edge/fog networks</a:t>
            </a:r>
          </a:p>
          <a:p>
            <a:pPr lvl="1"/>
            <a:r>
              <a:rPr lang="en-US" dirty="0"/>
              <a:t>Hybrid system of multiple networks</a:t>
            </a:r>
          </a:p>
          <a:p>
            <a:pPr lvl="1"/>
            <a:endParaRPr lang="en-US" dirty="0"/>
          </a:p>
          <a:p>
            <a:r>
              <a:rPr lang="en-US" dirty="0"/>
              <a:t>If the paper considers a specific application area such as healthcare, industrial settings etc. you want to identify it here as well.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8329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83C02-766F-4342-B5C0-488A83DD6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being improved?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783BCF-95AE-494F-92ED-A5E845887F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106"/>
            <a:ext cx="10515600" cy="520172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Most papers provide some kind of improvement compared to the state of the art.</a:t>
            </a:r>
          </a:p>
          <a:p>
            <a:pPr lvl="1"/>
            <a:r>
              <a:rPr lang="en-US" dirty="0"/>
              <a:t>There is a very small number of papers which introduce completely new application areas. </a:t>
            </a:r>
          </a:p>
          <a:p>
            <a:pPr lvl="1"/>
            <a:r>
              <a:rPr lang="en-US" dirty="0"/>
              <a:t>But most new protocols etc. are introduced in order to improve some parameters within an existing application.</a:t>
            </a:r>
          </a:p>
          <a:p>
            <a:r>
              <a:rPr lang="en-US" dirty="0"/>
              <a:t>What is the network (or other) parameter that is being improved?</a:t>
            </a:r>
          </a:p>
          <a:p>
            <a:pPr lvl="1"/>
            <a:r>
              <a:rPr lang="en-US" dirty="0"/>
              <a:t>Bandwidth</a:t>
            </a:r>
          </a:p>
          <a:p>
            <a:pPr lvl="1"/>
            <a:r>
              <a:rPr lang="en-US" dirty="0"/>
              <a:t>Latency</a:t>
            </a:r>
          </a:p>
          <a:p>
            <a:pPr lvl="1"/>
            <a:r>
              <a:rPr lang="en-US" dirty="0"/>
              <a:t>Reliability</a:t>
            </a:r>
          </a:p>
          <a:p>
            <a:pPr lvl="1"/>
            <a:r>
              <a:rPr lang="en-US" dirty="0"/>
              <a:t>Energy consumption</a:t>
            </a:r>
          </a:p>
          <a:p>
            <a:pPr lvl="1"/>
            <a:r>
              <a:rPr lang="en-US" dirty="0"/>
              <a:t>Cost</a:t>
            </a:r>
          </a:p>
          <a:p>
            <a:pPr lvl="1"/>
            <a:r>
              <a:rPr lang="en-US" dirty="0"/>
              <a:t>Privacy</a:t>
            </a:r>
          </a:p>
          <a:p>
            <a:pPr lvl="1"/>
            <a:r>
              <a:rPr lang="en-US" dirty="0"/>
              <a:t>User satisfaction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3018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70D85-D417-4C02-84FB-D6D617495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improvement technique?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1A0E8-0DD8-4B5E-8522-8B049AEC3A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0611"/>
            <a:ext cx="10515600" cy="473635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What is the technique used by the work to improve the chosen parameter(s). These will be often AI/ML techniques</a:t>
            </a:r>
          </a:p>
          <a:p>
            <a:pPr lvl="1"/>
            <a:r>
              <a:rPr lang="en-US" dirty="0"/>
              <a:t>new network protocol (MAC, routing)</a:t>
            </a:r>
          </a:p>
          <a:p>
            <a:pPr lvl="1"/>
            <a:r>
              <a:rPr lang="en-US" dirty="0"/>
              <a:t>Search</a:t>
            </a:r>
          </a:p>
          <a:p>
            <a:pPr lvl="1"/>
            <a:r>
              <a:rPr lang="en-US" dirty="0"/>
              <a:t>Linear / non-linear optimization</a:t>
            </a:r>
          </a:p>
          <a:p>
            <a:pPr lvl="1"/>
            <a:r>
              <a:rPr lang="en-US" dirty="0"/>
              <a:t>Deep neural network</a:t>
            </a:r>
          </a:p>
          <a:p>
            <a:pPr lvl="1"/>
            <a:r>
              <a:rPr lang="en-US" dirty="0"/>
              <a:t>Game theory</a:t>
            </a:r>
          </a:p>
          <a:p>
            <a:pPr lvl="1"/>
            <a:r>
              <a:rPr lang="en-US" dirty="0"/>
              <a:t>Genetic algorithm</a:t>
            </a:r>
          </a:p>
          <a:p>
            <a:pPr lvl="1"/>
            <a:r>
              <a:rPr lang="en-US" dirty="0"/>
              <a:t>Other (what?)</a:t>
            </a:r>
          </a:p>
          <a:p>
            <a:r>
              <a:rPr lang="en-US" b="1" dirty="0">
                <a:solidFill>
                  <a:srgbClr val="FF0000"/>
                </a:solidFill>
              </a:rPr>
              <a:t>You do not need to develop an in-depth understanding of this technique</a:t>
            </a:r>
          </a:p>
          <a:p>
            <a:pPr lvl="1"/>
            <a:r>
              <a:rPr lang="en-US" dirty="0"/>
              <a:t>But see next slide.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6941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4EB32-09B6-42CE-9C7E-5BE844C53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1969"/>
          </a:xfrm>
        </p:spPr>
        <p:txBody>
          <a:bodyPr>
            <a:normAutofit fontScale="90000"/>
          </a:bodyPr>
          <a:lstStyle/>
          <a:p>
            <a:r>
              <a:rPr lang="en-US" dirty="0"/>
              <a:t>Discussion about the improvement technique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AB8605-DA0A-4663-9F22-4B46735C6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2755"/>
            <a:ext cx="10515600" cy="462420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This is where the paper might be hard to read!</a:t>
            </a:r>
          </a:p>
          <a:p>
            <a:pPr lvl="1"/>
            <a:r>
              <a:rPr lang="en-US" dirty="0"/>
              <a:t>Also, puzzled listeners when you make your presentation</a:t>
            </a:r>
          </a:p>
          <a:p>
            <a:r>
              <a:rPr lang="en-US" dirty="0"/>
              <a:t>If the improvement technique is not obvious, you should do at least some superficial research on it, and add 1-2 slides about it into the presentation</a:t>
            </a:r>
          </a:p>
          <a:p>
            <a:pPr lvl="1"/>
            <a:r>
              <a:rPr lang="en-US" dirty="0"/>
              <a:t>E.g. if the technique is genetic algorithms, briefly explain what are they.</a:t>
            </a:r>
          </a:p>
          <a:p>
            <a:r>
              <a:rPr lang="en-US" dirty="0"/>
              <a:t>Look for resources that introduce the technique for non-specialists (e.g. Wikipedia, intro classes, </a:t>
            </a:r>
            <a:r>
              <a:rPr lang="en-US" dirty="0" err="1"/>
              <a:t>youtube</a:t>
            </a:r>
            <a:r>
              <a:rPr lang="en-US" dirty="0"/>
              <a:t> videos, blog entries on Medium.com). Try to find the clearest, most straightforward description and summarize them on one/two slides. For instance:</a:t>
            </a:r>
          </a:p>
          <a:p>
            <a:r>
              <a:rPr lang="en-US" dirty="0">
                <a:hlinkClick r:id="rId2"/>
              </a:rPr>
              <a:t>https://towardsdatascience.com/introduction-to-genetic-algorithms-including-example-code-e396e98d8bf3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73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93C5B-079C-4D3C-8ECA-FD8BA26E6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is the technique applied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90426-E7B5-4159-A101-F995AFB420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is the improvement technique applied:</a:t>
            </a:r>
          </a:p>
          <a:p>
            <a:pPr lvl="1"/>
            <a:r>
              <a:rPr lang="en-US" dirty="0"/>
              <a:t>Before the system is run</a:t>
            </a:r>
          </a:p>
          <a:p>
            <a:pPr lvl="2"/>
            <a:r>
              <a:rPr lang="en-US" dirty="0"/>
              <a:t>For instance, static paths, planning techniques</a:t>
            </a:r>
          </a:p>
          <a:p>
            <a:pPr lvl="1"/>
            <a:r>
              <a:rPr lang="en-US" dirty="0"/>
              <a:t>During runtime</a:t>
            </a:r>
          </a:p>
          <a:p>
            <a:pPr lvl="2"/>
            <a:r>
              <a:rPr lang="en-US" dirty="0"/>
              <a:t>E.g. routing or MAC protocols</a:t>
            </a:r>
          </a:p>
          <a:p>
            <a:pPr lvl="1"/>
            <a:r>
              <a:rPr lang="en-US" dirty="0"/>
              <a:t>After execution</a:t>
            </a:r>
          </a:p>
          <a:p>
            <a:pPr lvl="2"/>
            <a:r>
              <a:rPr lang="en-US" dirty="0"/>
              <a:t>For instance, for analyzing the logs.</a:t>
            </a:r>
          </a:p>
          <a:p>
            <a:r>
              <a:rPr lang="en-US" dirty="0"/>
              <a:t>A related question: where is the improvement code running</a:t>
            </a:r>
          </a:p>
          <a:p>
            <a:pPr lvl="1"/>
            <a:r>
              <a:rPr lang="en-US" dirty="0"/>
              <a:t>On the routers, hosts, IoT devices, user desktop, cloud?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9529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4D64A-52C0-40F3-8290-0419D83FD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5705"/>
          </a:xfrm>
        </p:spPr>
        <p:txBody>
          <a:bodyPr/>
          <a:lstStyle/>
          <a:p>
            <a:r>
              <a:rPr lang="en-US" dirty="0"/>
              <a:t>How was the paper evaluated?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CACCE-A072-4424-AE72-33361854B1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8852"/>
            <a:ext cx="10515600" cy="517584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 order for us to believe the claims of the paper, we need to see how it was evaluated. This often involves comparison with other techniques. </a:t>
            </a:r>
          </a:p>
          <a:p>
            <a:r>
              <a:rPr lang="en-US" dirty="0"/>
              <a:t>There are several ways to evaluate the claims:</a:t>
            </a:r>
          </a:p>
          <a:p>
            <a:pPr lvl="1"/>
            <a:r>
              <a:rPr lang="en-US" dirty="0"/>
              <a:t>With theoretical proofs</a:t>
            </a:r>
          </a:p>
          <a:p>
            <a:pPr lvl="1"/>
            <a:r>
              <a:rPr lang="en-US" dirty="0"/>
              <a:t>In handcrafted simulation</a:t>
            </a:r>
          </a:p>
          <a:p>
            <a:pPr lvl="1"/>
            <a:r>
              <a:rPr lang="en-US" dirty="0"/>
              <a:t>In a publicly available simulation framework</a:t>
            </a:r>
          </a:p>
          <a:p>
            <a:pPr lvl="1"/>
            <a:r>
              <a:rPr lang="en-US" dirty="0"/>
              <a:t>Testbed</a:t>
            </a:r>
          </a:p>
          <a:p>
            <a:pPr lvl="1"/>
            <a:r>
              <a:rPr lang="en-US" dirty="0"/>
              <a:t>Real world deployment</a:t>
            </a:r>
          </a:p>
          <a:p>
            <a:r>
              <a:rPr lang="en-US" dirty="0"/>
              <a:t>Related question: what does the paper compares against?</a:t>
            </a:r>
          </a:p>
          <a:p>
            <a:pPr lvl="1"/>
            <a:r>
              <a:rPr lang="en-US" dirty="0"/>
              <a:t>Strong claim: current best techniques</a:t>
            </a:r>
          </a:p>
          <a:p>
            <a:pPr lvl="1"/>
            <a:r>
              <a:rPr lang="en-US" dirty="0"/>
              <a:t>Weak claim: our technique is better than random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357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57CDF-2FA9-4FCE-9F3D-C1897A815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the instructor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B69D00-E6C7-470E-A5AA-AFBA2B62A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Prof. Damla Turgut</a:t>
            </a:r>
          </a:p>
          <a:p>
            <a:r>
              <a:rPr lang="en-US" dirty="0"/>
              <a:t>Contact details:</a:t>
            </a:r>
          </a:p>
          <a:p>
            <a:pPr lvl="1"/>
            <a:r>
              <a:rPr lang="en-US" dirty="0"/>
              <a:t>HEC 316 [Online], (407) 823-6171, Damla.Turgut@ucf.edu (</a:t>
            </a:r>
            <a:r>
              <a:rPr lang="en-US" dirty="0">
                <a:solidFill>
                  <a:srgbClr val="FF0000"/>
                </a:solidFill>
              </a:rPr>
              <a:t>preferred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Office hours: </a:t>
            </a:r>
            <a:r>
              <a:rPr lang="en-US" dirty="0" err="1"/>
              <a:t>Tu,Th</a:t>
            </a:r>
            <a:r>
              <a:rPr lang="en-US" dirty="0"/>
              <a:t> 12pm-1:15pm [Online]</a:t>
            </a:r>
          </a:p>
          <a:p>
            <a:pPr lvl="1"/>
            <a:r>
              <a:rPr lang="en-US" dirty="0">
                <a:hlinkClick r:id="rId2"/>
              </a:rPr>
              <a:t>http://www.cs.ucf.edu/~turgut/</a:t>
            </a:r>
            <a:endParaRPr lang="en-US" dirty="0"/>
          </a:p>
          <a:p>
            <a:r>
              <a:rPr lang="en-US" dirty="0"/>
              <a:t>Research interests:</a:t>
            </a:r>
          </a:p>
          <a:p>
            <a:pPr lvl="1"/>
            <a:r>
              <a:rPr lang="en-US" dirty="0"/>
              <a:t>Wireless networks (ad hoc, sensor, underwater sensor, vehicular, social,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Edge/cloud computing, Augmented Reality (AR)</a:t>
            </a:r>
          </a:p>
          <a:p>
            <a:pPr lvl="1"/>
            <a:r>
              <a:rPr lang="en-US" dirty="0"/>
              <a:t>IoT (smart home, smart healthcare,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477132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39DA1-9831-4C01-9F22-03EBFCAEA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afterlife of a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0A2467-06B5-4C74-BC53-BFF9A77B14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057" y="1837425"/>
            <a:ext cx="11317856" cy="465544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Especially if the paper is older, it is useful to investigate its impact. </a:t>
            </a:r>
          </a:p>
          <a:p>
            <a:pPr lvl="1"/>
            <a:r>
              <a:rPr lang="en-US" dirty="0"/>
              <a:t>For instance, the Bill Gates paper is a mathematical curiosity.</a:t>
            </a:r>
          </a:p>
          <a:p>
            <a:pPr lvl="2"/>
            <a:r>
              <a:rPr lang="en-US" dirty="0"/>
              <a:t>Gates, William H., and Christos H. Papadimitriou. "Bounds for sorting by prefix reversal." </a:t>
            </a:r>
            <a:r>
              <a:rPr lang="en-US" i="1" dirty="0"/>
              <a:t>Discrete mathematics</a:t>
            </a:r>
            <a:r>
              <a:rPr lang="en-US" dirty="0"/>
              <a:t> 27, no. 1 (1979): 47-57., citations</a:t>
            </a:r>
            <a:r>
              <a:rPr lang="en-US"/>
              <a:t>: 369</a:t>
            </a:r>
            <a:endParaRPr lang="en-US" dirty="0"/>
          </a:p>
          <a:p>
            <a:pPr lvl="1"/>
            <a:r>
              <a:rPr lang="en-US" dirty="0"/>
              <a:t>The Larry Page / Sergey Brin paper describes the algorithm which built Google.</a:t>
            </a:r>
          </a:p>
          <a:p>
            <a:pPr lvl="2"/>
            <a:r>
              <a:rPr lang="en-US" dirty="0"/>
              <a:t>Page, Lawrence, Sergey Brin, Rajeev Motwani, and Terry Winograd. </a:t>
            </a:r>
            <a:r>
              <a:rPr lang="en-US" i="1" dirty="0"/>
              <a:t>The PageRank citation ranking: Bringing order to the web</a:t>
            </a:r>
            <a:r>
              <a:rPr lang="en-US" dirty="0"/>
              <a:t>. Stanford </a:t>
            </a:r>
            <a:r>
              <a:rPr lang="en-US" dirty="0" err="1"/>
              <a:t>InfoLab</a:t>
            </a:r>
            <a:r>
              <a:rPr lang="en-US" dirty="0"/>
              <a:t>, 1999. citations: 13,841</a:t>
            </a:r>
          </a:p>
          <a:p>
            <a:r>
              <a:rPr lang="en-US" dirty="0"/>
              <a:t>How do we evaluate impact?</a:t>
            </a:r>
          </a:p>
          <a:p>
            <a:pPr lvl="1"/>
            <a:r>
              <a:rPr lang="en-US" dirty="0"/>
              <a:t>Number of citations (look it up on scholar.google.com)</a:t>
            </a:r>
          </a:p>
          <a:p>
            <a:pPr lvl="2"/>
            <a:r>
              <a:rPr lang="en-US" dirty="0"/>
              <a:t>be aware of the publication year, new papers might not have a lot of citations</a:t>
            </a:r>
          </a:p>
          <a:p>
            <a:pPr lvl="1"/>
            <a:r>
              <a:rPr lang="en-US" dirty="0"/>
              <a:t>Was it deployed? Where? How wide?</a:t>
            </a:r>
          </a:p>
          <a:p>
            <a:pPr lvl="1"/>
            <a:r>
              <a:rPr lang="en-US" dirty="0"/>
              <a:t>Is it the basis of follow-up work?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6412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B1BCF-3D7D-41C9-B45A-63C154EDF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Personal 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CEEC6A-CF58-485C-8030-1A869AAF96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0226"/>
            <a:ext cx="10515600" cy="479673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What is </a:t>
            </a:r>
            <a:r>
              <a:rPr lang="en-US" dirty="0">
                <a:solidFill>
                  <a:srgbClr val="FF0000"/>
                </a:solidFill>
              </a:rPr>
              <a:t>your</a:t>
            </a:r>
            <a:r>
              <a:rPr lang="en-US" dirty="0"/>
              <a:t> opinion about the paper? Do you find it impressive?</a:t>
            </a:r>
          </a:p>
          <a:p>
            <a:pPr lvl="1"/>
            <a:r>
              <a:rPr lang="en-US" dirty="0"/>
              <a:t>Brilliant idea</a:t>
            </a:r>
          </a:p>
          <a:p>
            <a:pPr lvl="1"/>
            <a:r>
              <a:rPr lang="en-US" dirty="0"/>
              <a:t>Impressive amount of experimental work</a:t>
            </a:r>
          </a:p>
          <a:p>
            <a:pPr lvl="1"/>
            <a:r>
              <a:rPr lang="en-US" dirty="0"/>
              <a:t>Deep theoretical work</a:t>
            </a:r>
          </a:p>
          <a:p>
            <a:pPr lvl="1"/>
            <a:r>
              <a:rPr lang="en-US" dirty="0"/>
              <a:t>Convincing practical application</a:t>
            </a:r>
          </a:p>
          <a:p>
            <a:pPr lvl="1"/>
            <a:r>
              <a:rPr lang="en-US" dirty="0"/>
              <a:t>Impressive improvement</a:t>
            </a:r>
          </a:p>
          <a:p>
            <a:r>
              <a:rPr lang="en-US" dirty="0"/>
              <a:t>Or maybe you are not impressed?</a:t>
            </a:r>
          </a:p>
          <a:p>
            <a:pPr lvl="1"/>
            <a:r>
              <a:rPr lang="en-US" dirty="0"/>
              <a:t>Results slightly better than random?</a:t>
            </a:r>
          </a:p>
          <a:p>
            <a:pPr lvl="1"/>
            <a:r>
              <a:rPr lang="en-US" dirty="0"/>
              <a:t>Comparison only with variations of the proposed algorithm?</a:t>
            </a:r>
          </a:p>
          <a:p>
            <a:pPr lvl="1"/>
            <a:r>
              <a:rPr lang="en-US" dirty="0"/>
              <a:t>“Proof by intimidation” – excessive amount of math, mostly definitions, obscuring the real problem. </a:t>
            </a:r>
          </a:p>
          <a:p>
            <a:pPr lvl="1"/>
            <a:r>
              <a:rPr lang="en-US" dirty="0"/>
              <a:t>Contrived, unrealistic problem setting?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5903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16E0B-8BA2-4385-830D-688B2E5B5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706194-E0E3-4FFF-9987-D988BD0092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F34C2F3-A2A4-44A3-B458-B1FDB4D1D9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541" y="0"/>
            <a:ext cx="1135691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633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7A4B5-234C-4158-BB49-53918BB2C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3FD7A3-F20D-4368-98B2-D8D08E1B8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Research paper presentations: 40% </a:t>
            </a:r>
          </a:p>
          <a:p>
            <a:r>
              <a:rPr lang="en-US" dirty="0"/>
              <a:t>Research paper reviews and feedback: 25%</a:t>
            </a:r>
          </a:p>
          <a:p>
            <a:r>
              <a:rPr lang="en-US" dirty="0"/>
              <a:t>Project: 35% [development vs. survey paper]</a:t>
            </a:r>
            <a:endParaRPr lang="en-US" b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24510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4D917-FDA3-488D-9986-107FAF02A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Subject matter of the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1175A-FFD2-4F9C-B608-DAF1907BF4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class we survey the </a:t>
            </a:r>
            <a:r>
              <a:rPr lang="en-US" b="1" dirty="0"/>
              <a:t>current state of the art in networking</a:t>
            </a:r>
          </a:p>
          <a:p>
            <a:r>
              <a:rPr lang="en-US" dirty="0"/>
              <a:t>While we will cover all areas of networking, we focus in special on</a:t>
            </a:r>
          </a:p>
          <a:p>
            <a:pPr lvl="1"/>
            <a:r>
              <a:rPr lang="en-US" dirty="0"/>
              <a:t>wireless networks</a:t>
            </a:r>
          </a:p>
          <a:p>
            <a:pPr lvl="1"/>
            <a:r>
              <a:rPr lang="en-US" dirty="0"/>
              <a:t>IoT (smart cities, smart grids, smart healthcare, AR/VR)</a:t>
            </a:r>
          </a:p>
          <a:p>
            <a:pPr lvl="1"/>
            <a:r>
              <a:rPr lang="en-US" dirty="0"/>
              <a:t>sensor networks</a:t>
            </a:r>
          </a:p>
          <a:p>
            <a:pPr lvl="1"/>
            <a:r>
              <a:rPr lang="en-US" dirty="0"/>
              <a:t>edge / fog networks</a:t>
            </a:r>
          </a:p>
          <a:p>
            <a:r>
              <a:rPr lang="en-US" dirty="0"/>
              <a:t>We will read </a:t>
            </a:r>
            <a:r>
              <a:rPr lang="en-US" b="1" dirty="0"/>
              <a:t>recent papers from top conferences and journals </a:t>
            </a:r>
            <a:r>
              <a:rPr lang="en-US" dirty="0"/>
              <a:t>in the field</a:t>
            </a:r>
          </a:p>
          <a:p>
            <a:pPr lvl="1"/>
            <a:r>
              <a:rPr lang="en-US" dirty="0"/>
              <a:t>The material we cover is usually not yet in textbooks</a:t>
            </a:r>
          </a:p>
        </p:txBody>
      </p:sp>
    </p:spTree>
    <p:extLst>
      <p:ext uri="{BB962C8B-B14F-4D97-AF65-F5344CB8AC3E}">
        <p14:creationId xmlns:p14="http://schemas.microsoft.com/office/powerpoint/2010/main" val="3583120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44EB2-8B83-4BE3-929C-37BA7DA0F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background do I need?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1A326E-0E7D-4915-8C1C-4702879941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will need basic understanding of networking concepts at the level of an undergraduate class or intro graduate level class.</a:t>
            </a:r>
          </a:p>
          <a:p>
            <a:r>
              <a:rPr lang="en-US" dirty="0"/>
              <a:t>This is not the right class if you haven’t heard of IP, TCP, routing, MAC layer etc.</a:t>
            </a:r>
          </a:p>
          <a:p>
            <a:pPr lvl="1"/>
            <a:r>
              <a:rPr lang="en-US" dirty="0"/>
              <a:t>You took at UCF: CNT 3004 or CNT 5008 – you are good to go</a:t>
            </a:r>
          </a:p>
          <a:p>
            <a:pPr lvl="1"/>
            <a:r>
              <a:rPr lang="en-US" dirty="0"/>
              <a:t>Other equivalent classes – you are also good to go</a:t>
            </a:r>
          </a:p>
          <a:p>
            <a:pPr lvl="1"/>
            <a:r>
              <a:rPr lang="en-US" dirty="0"/>
              <a:t>Equivalent knowledge acquired through other means should be probably ok.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085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F432A-3606-4253-B183-1FD4D680C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 and artificial intelligence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FAC035-B040-4561-A621-AC6D621809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significant trend in networking is about the application of recent results in machine learning and artificial intelligence</a:t>
            </a:r>
          </a:p>
          <a:p>
            <a:r>
              <a:rPr lang="en-US" dirty="0"/>
              <a:t>Many (but not all) the papers you need to read will have some ML/AI components.</a:t>
            </a:r>
          </a:p>
          <a:p>
            <a:r>
              <a:rPr lang="en-US" dirty="0"/>
              <a:t>But we are still looking at the networking aspects!</a:t>
            </a:r>
          </a:p>
          <a:p>
            <a:r>
              <a:rPr lang="en-US" dirty="0"/>
              <a:t>We won’t delve deeply into the ML/AI aspects, except in the sense of using them as tools.</a:t>
            </a:r>
          </a:p>
        </p:txBody>
      </p:sp>
    </p:spTree>
    <p:extLst>
      <p:ext uri="{BB962C8B-B14F-4D97-AF65-F5344CB8AC3E}">
        <p14:creationId xmlns:p14="http://schemas.microsoft.com/office/powerpoint/2010/main" val="263381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D89EB-B80F-4131-8964-2DEB37BAF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I need ML/AI expertise?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73088-78CE-4E34-9E19-7776F02808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No!</a:t>
            </a:r>
          </a:p>
          <a:p>
            <a:pPr lvl="1"/>
            <a:r>
              <a:rPr lang="en-US" sz="2000" dirty="0"/>
              <a:t>You don’t need to write AI/ML code</a:t>
            </a:r>
          </a:p>
          <a:p>
            <a:pPr lvl="1"/>
            <a:r>
              <a:rPr lang="en-US" sz="2000" dirty="0"/>
              <a:t>You don’t need to understand the math</a:t>
            </a:r>
          </a:p>
          <a:p>
            <a:pPr lvl="1"/>
            <a:r>
              <a:rPr lang="en-US" sz="2000" dirty="0"/>
              <a:t>You might need to recognize what different ML/AI components do (e.g. classification, optimization, etc.)</a:t>
            </a:r>
          </a:p>
          <a:p>
            <a:r>
              <a:rPr lang="en-US" sz="2400" dirty="0"/>
              <a:t>Many of the papers we will read were the result of a multi-disciplinary collaboration between a networking expert, an AI expert and possible domain experts</a:t>
            </a:r>
          </a:p>
          <a:p>
            <a:pPr lvl="1"/>
            <a:r>
              <a:rPr lang="en-US" sz="2000" dirty="0"/>
              <a:t>In this class you are the </a:t>
            </a:r>
            <a:r>
              <a:rPr lang="en-US" sz="2000" b="1" dirty="0"/>
              <a:t>networking expert</a:t>
            </a:r>
          </a:p>
          <a:p>
            <a:r>
              <a:rPr lang="en-US" sz="2400" dirty="0"/>
              <a:t>If you took an ML and/or AI class at UCF, online or other institutions you might recognize some of the concepts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20863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6E2F8-B779-4A38-8E69-7BCD6F920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I read advanced networking papers?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D60841-0EA8-4D52-A94F-9662752388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Papers at top level conferences can be challenging to read</a:t>
            </a:r>
          </a:p>
          <a:p>
            <a:pPr lvl="1"/>
            <a:r>
              <a:rPr lang="en-US" dirty="0"/>
              <a:t>Among other things, the multidisciplinary nature means that you have sections written by different specialists…</a:t>
            </a:r>
          </a:p>
          <a:p>
            <a:pPr lvl="1"/>
            <a:r>
              <a:rPr lang="en-US" dirty="0"/>
              <a:t>Intimidating amount of math…</a:t>
            </a:r>
          </a:p>
          <a:p>
            <a:pPr lvl="1"/>
            <a:r>
              <a:rPr lang="en-US" dirty="0"/>
              <a:t>New terms and definitions…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565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E945AE-1522-49E7-B689-C786B1653D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9600" dirty="0">
                <a:solidFill>
                  <a:srgbClr val="FF0000"/>
                </a:solidFill>
                <a:latin typeface="Brush Script MT" panose="03060802040406070304" pitchFamily="66" charset="0"/>
              </a:rPr>
              <a:t>Don’t panic!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You don’t have to understand everything. </a:t>
            </a:r>
          </a:p>
        </p:txBody>
      </p:sp>
    </p:spTree>
    <p:extLst>
      <p:ext uri="{BB962C8B-B14F-4D97-AF65-F5344CB8AC3E}">
        <p14:creationId xmlns:p14="http://schemas.microsoft.com/office/powerpoint/2010/main" val="1020060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1412</Words>
  <Application>Microsoft Office PowerPoint</Application>
  <PresentationFormat>Widescreen</PresentationFormat>
  <Paragraphs>159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Brush Script MT</vt:lpstr>
      <vt:lpstr>Calibri</vt:lpstr>
      <vt:lpstr>Calibri Light</vt:lpstr>
      <vt:lpstr>Office Theme</vt:lpstr>
      <vt:lpstr>CNT 6707  Advanced Computer Networks</vt:lpstr>
      <vt:lpstr>About the instructor</vt:lpstr>
      <vt:lpstr>Grading</vt:lpstr>
      <vt:lpstr>Subject matter of the class</vt:lpstr>
      <vt:lpstr>What background do I need?</vt:lpstr>
      <vt:lpstr>ML and artificial intelligence</vt:lpstr>
      <vt:lpstr>Do I need ML/AI expertise?</vt:lpstr>
      <vt:lpstr>How do I read advanced networking papers?</vt:lpstr>
      <vt:lpstr>PowerPoint Presentation</vt:lpstr>
      <vt:lpstr>Questions you need to understand when reading a paper</vt:lpstr>
      <vt:lpstr>Origin of the paper</vt:lpstr>
      <vt:lpstr>PowerPoint Presentation</vt:lpstr>
      <vt:lpstr>PowerPoint Presentation</vt:lpstr>
      <vt:lpstr>Network setting</vt:lpstr>
      <vt:lpstr>What is being improved?</vt:lpstr>
      <vt:lpstr>What is the improvement technique?</vt:lpstr>
      <vt:lpstr>Discussion about the improvement technique</vt:lpstr>
      <vt:lpstr>When is the technique applied</vt:lpstr>
      <vt:lpstr>How was the paper evaluated?</vt:lpstr>
      <vt:lpstr>The afterlife of a paper</vt:lpstr>
      <vt:lpstr>Personal view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computer networks</dc:title>
  <dc:creator>lboloni</dc:creator>
  <cp:lastModifiedBy>Damla</cp:lastModifiedBy>
  <cp:revision>43</cp:revision>
  <dcterms:created xsi:type="dcterms:W3CDTF">2020-01-04T18:28:23Z</dcterms:created>
  <dcterms:modified xsi:type="dcterms:W3CDTF">2021-09-10T21:40:57Z</dcterms:modified>
</cp:coreProperties>
</file>