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455" r:id="rId3"/>
    <p:sldId id="457" r:id="rId4"/>
    <p:sldId id="279" r:id="rId5"/>
    <p:sldId id="360" r:id="rId6"/>
    <p:sldId id="361" r:id="rId7"/>
    <p:sldId id="364" r:id="rId8"/>
    <p:sldId id="490" r:id="rId9"/>
    <p:sldId id="460" r:id="rId10"/>
    <p:sldId id="461" r:id="rId11"/>
    <p:sldId id="465" r:id="rId12"/>
    <p:sldId id="464" r:id="rId13"/>
    <p:sldId id="466" r:id="rId14"/>
    <p:sldId id="467" r:id="rId15"/>
    <p:sldId id="480" r:id="rId16"/>
    <p:sldId id="434" r:id="rId17"/>
    <p:sldId id="371" r:id="rId18"/>
    <p:sldId id="372" r:id="rId19"/>
    <p:sldId id="458" r:id="rId20"/>
    <p:sldId id="380" r:id="rId21"/>
    <p:sldId id="381" r:id="rId22"/>
    <p:sldId id="385" r:id="rId23"/>
    <p:sldId id="386" r:id="rId24"/>
    <p:sldId id="388" r:id="rId25"/>
    <p:sldId id="459" r:id="rId26"/>
    <p:sldId id="393" r:id="rId27"/>
    <p:sldId id="442" r:id="rId28"/>
    <p:sldId id="443" r:id="rId29"/>
    <p:sldId id="446" r:id="rId30"/>
    <p:sldId id="492" r:id="rId31"/>
    <p:sldId id="494" r:id="rId32"/>
    <p:sldId id="502" r:id="rId33"/>
    <p:sldId id="497" r:id="rId34"/>
    <p:sldId id="444" r:id="rId35"/>
    <p:sldId id="453" r:id="rId36"/>
    <p:sldId id="487" r:id="rId37"/>
    <p:sldId id="488" r:id="rId38"/>
    <p:sldId id="424" r:id="rId39"/>
    <p:sldId id="49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6039" autoAdjust="0"/>
    <p:restoredTop sz="94660"/>
  </p:normalViewPr>
  <p:slideViewPr>
    <p:cSldViewPr snapToGrid="0">
      <p:cViewPr varScale="1">
        <p:scale>
          <a:sx n="77" d="100"/>
          <a:sy n="77" d="100"/>
        </p:scale>
        <p:origin x="102" y="1038"/>
      </p:cViewPr>
      <p:guideLst>
        <p:guide orient="horz" pos="2160"/>
        <p:guide pos="3840"/>
      </p:guideLst>
    </p:cSldViewPr>
  </p:slideViewPr>
  <p:notesTextViewPr>
    <p:cViewPr>
      <p:scale>
        <a:sx n="1" d="1"/>
        <a:sy n="1" d="1"/>
      </p:scale>
      <p:origin x="0" y="0"/>
    </p:cViewPr>
  </p:notesTextViewPr>
  <p:sorterViewPr>
    <p:cViewPr>
      <p:scale>
        <a:sx n="100" d="100"/>
        <a:sy n="100" d="100"/>
      </p:scale>
      <p:origin x="0" y="-129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2BA46-D07C-A543-8179-1D98A26763A4}" type="datetimeFigureOut">
              <a:rPr lang="en-US" smtClean="0"/>
              <a:t>1/20/2020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8A7CAB-DD4D-1C4D-A437-E6F2B790A895}" type="slidenum">
              <a:rPr lang="en-US" smtClean="0"/>
              <a:t>‹#›</a:t>
            </a:fld>
            <a:endParaRPr lang="en-US"/>
          </a:p>
        </p:txBody>
      </p:sp>
    </p:spTree>
    <p:extLst>
      <p:ext uri="{BB962C8B-B14F-4D97-AF65-F5344CB8AC3E}">
        <p14:creationId xmlns:p14="http://schemas.microsoft.com/office/powerpoint/2010/main" val="3783482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963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9500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9669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596931B5-ABA0-D042-B714-BEA414DD27B7}"/>
              </a:ext>
            </a:extLst>
          </p:cNvPr>
          <p:cNvSpPr>
            <a:spLocks noGrp="1" noRot="1" noChangeAspect="1" noTextEdit="1"/>
          </p:cNvSpPr>
          <p:nvPr>
            <p:ph type="sldImg"/>
          </p:nvPr>
        </p:nvSpPr>
        <p:spPr>
          <a:xfrm>
            <a:off x="417513" y="700088"/>
            <a:ext cx="6176962" cy="3475037"/>
          </a:xfrm>
          <a:ln/>
        </p:spPr>
      </p:sp>
      <p:sp>
        <p:nvSpPr>
          <p:cNvPr id="59395" name="Notes Placeholder 2">
            <a:extLst>
              <a:ext uri="{FF2B5EF4-FFF2-40B4-BE49-F238E27FC236}">
                <a16:creationId xmlns:a16="http://schemas.microsoft.com/office/drawing/2014/main" id="{64878206-8321-7745-8EDF-A3FE475A6BF3}"/>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endParaRPr lang="en-US" altLang="en-US"/>
          </a:p>
        </p:txBody>
      </p:sp>
      <p:sp>
        <p:nvSpPr>
          <p:cNvPr id="59396" name="Slide Number Placeholder 3">
            <a:extLst>
              <a:ext uri="{FF2B5EF4-FFF2-40B4-BE49-F238E27FC236}">
                <a16:creationId xmlns:a16="http://schemas.microsoft.com/office/drawing/2014/main" id="{EE1E1497-6DE3-AC44-9F8E-B4D073B179FD}"/>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FF142F36-8E74-8F41-8DF6-F0D6C8DB0CE3}" type="slidenum">
              <a:rPr lang="en-US" altLang="en-US" sz="1100" i="1"/>
              <a:pPr algn="r"/>
              <a:t>33</a:t>
            </a:fld>
            <a:endParaRPr lang="en-US" altLang="en-US" sz="1100" i="1"/>
          </a:p>
        </p:txBody>
      </p:sp>
    </p:spTree>
    <p:extLst>
      <p:ext uri="{BB962C8B-B14F-4D97-AF65-F5344CB8AC3E}">
        <p14:creationId xmlns:p14="http://schemas.microsoft.com/office/powerpoint/2010/main" val="915103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81321BE4-A6CF-B043-B596-F3ABFBF7676F}"/>
              </a:ext>
            </a:extLst>
          </p:cNvPr>
          <p:cNvSpPr>
            <a:spLocks noGrp="1" noRot="1" noChangeAspect="1" noTextEdit="1"/>
          </p:cNvSpPr>
          <p:nvPr>
            <p:ph type="sldImg"/>
          </p:nvPr>
        </p:nvSpPr>
        <p:spPr>
          <a:xfrm>
            <a:off x="417513" y="700088"/>
            <a:ext cx="6176962" cy="3475037"/>
          </a:xfrm>
          <a:ln/>
        </p:spPr>
      </p:sp>
      <p:sp>
        <p:nvSpPr>
          <p:cNvPr id="61443" name="Notes Placeholder 2">
            <a:extLst>
              <a:ext uri="{FF2B5EF4-FFF2-40B4-BE49-F238E27FC236}">
                <a16:creationId xmlns:a16="http://schemas.microsoft.com/office/drawing/2014/main" id="{4C9F470C-A390-1A40-83CD-7E82090E9113}"/>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r>
              <a:rPr lang="en-US" altLang="en-US"/>
              <a:t>Stealth: there is a certain probability of disclosure at deployment, then there is a uniform accidental disclosure probability</a:t>
            </a:r>
          </a:p>
          <a:p>
            <a:pPr defTabSz="996950"/>
            <a:r>
              <a:rPr lang="en-US" altLang="en-US"/>
              <a:t>Then, there is a probability of disclosure at every transmission pi</a:t>
            </a:r>
          </a:p>
          <a:p>
            <a:pPr defTabSz="996950"/>
            <a:endParaRPr lang="en-US" altLang="en-US"/>
          </a:p>
          <a:p>
            <a:pPr defTabSz="996950"/>
            <a:r>
              <a:rPr lang="en-US" altLang="en-US"/>
              <a:t>-Ok, so essentially this formula says that the disclosure depends on:</a:t>
            </a:r>
          </a:p>
          <a:p>
            <a:pPr defTabSz="996950"/>
            <a:r>
              <a:rPr lang="en-US" altLang="en-US"/>
              <a:t>     -whether the intruder pays attention</a:t>
            </a:r>
          </a:p>
          <a:p>
            <a:pPr defTabSz="996950"/>
            <a:r>
              <a:rPr lang="en-US" altLang="en-US"/>
              <a:t>     -the distance of the intruder (inversely, with the power of path loss in the transmission medium)</a:t>
            </a:r>
          </a:p>
          <a:p>
            <a:pPr defTabSz="996950"/>
            <a:r>
              <a:rPr lang="en-US" altLang="en-US"/>
              <a:t>     -various parameters, the transmission range, minimum power to make a detection, sufficient power to guarantee detection </a:t>
            </a:r>
          </a:p>
          <a:p>
            <a:pPr defTabSz="996950"/>
            <a:r>
              <a:rPr lang="en-US" altLang="en-US"/>
              <a:t>      (if one pays attention)</a:t>
            </a:r>
          </a:p>
          <a:p>
            <a:pPr defTabSz="996950"/>
            <a:r>
              <a:rPr lang="en-US" altLang="en-US"/>
              <a:t>     </a:t>
            </a:r>
          </a:p>
        </p:txBody>
      </p:sp>
      <p:sp>
        <p:nvSpPr>
          <p:cNvPr id="61444" name="Slide Number Placeholder 3">
            <a:extLst>
              <a:ext uri="{FF2B5EF4-FFF2-40B4-BE49-F238E27FC236}">
                <a16:creationId xmlns:a16="http://schemas.microsoft.com/office/drawing/2014/main" id="{82F9C5DD-6FBB-F644-9FCC-7DD6C191B969}"/>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7F67110B-92A4-3941-AEDC-12460408A31A}" type="slidenum">
              <a:rPr lang="en-US" altLang="en-US" sz="1100" i="1"/>
              <a:pPr algn="r"/>
              <a:t>34</a:t>
            </a:fld>
            <a:endParaRPr lang="en-US" altLang="en-US" sz="1100" i="1"/>
          </a:p>
        </p:txBody>
      </p:sp>
    </p:spTree>
    <p:extLst>
      <p:ext uri="{BB962C8B-B14F-4D97-AF65-F5344CB8AC3E}">
        <p14:creationId xmlns:p14="http://schemas.microsoft.com/office/powerpoint/2010/main" val="1392557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DBB0AD7-EBA3-964A-A2EE-7845E09B230F}"/>
              </a:ext>
            </a:extLst>
          </p:cNvPr>
          <p:cNvSpPr>
            <a:spLocks noGrp="1" noRot="1" noChangeAspect="1" noTextEdit="1"/>
          </p:cNvSpPr>
          <p:nvPr>
            <p:ph type="sldImg"/>
          </p:nvPr>
        </p:nvSpPr>
        <p:spPr>
          <a:xfrm>
            <a:off x="417513" y="700088"/>
            <a:ext cx="6176962" cy="3475037"/>
          </a:xfrm>
          <a:ln/>
        </p:spPr>
      </p:sp>
      <p:sp>
        <p:nvSpPr>
          <p:cNvPr id="64515" name="Notes Placeholder 2">
            <a:extLst>
              <a:ext uri="{FF2B5EF4-FFF2-40B4-BE49-F238E27FC236}">
                <a16:creationId xmlns:a16="http://schemas.microsoft.com/office/drawing/2014/main" id="{0A45A87C-9E98-9547-A14F-768FC43E8889}"/>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r>
              <a:rPr lang="en-US" altLang="en-US"/>
              <a:t>It’s not difficult to achieve high stealth, just shut up and don’t submit anything. Also, with any protocol you can achieve high stealth by setting the parameter to transmit less often. </a:t>
            </a:r>
          </a:p>
          <a:p>
            <a:pPr defTabSz="996950"/>
            <a:endParaRPr lang="en-US" altLang="en-US"/>
          </a:p>
          <a:p>
            <a:pPr defTabSz="996950"/>
            <a:r>
              <a:rPr lang="en-US" altLang="en-US"/>
              <a:t>-The important thing is to achieve high stealth with high tracking accuracy.</a:t>
            </a:r>
          </a:p>
          <a:p>
            <a:pPr defTabSz="996950">
              <a:buFontTx/>
              <a:buChar char="-"/>
            </a:pPr>
            <a:r>
              <a:rPr lang="en-US" altLang="en-US"/>
              <a:t>First observation, stealth values decrease with the increasing number of intruders regardless of the chosen protocol. This makes sense since more intruders to report translates more wireless transmissions which then translates to more stealth loss</a:t>
            </a:r>
          </a:p>
          <a:p>
            <a:pPr defTabSz="996950">
              <a:buFontTx/>
              <a:buChar char="-"/>
            </a:pPr>
            <a:r>
              <a:rPr lang="en-US" altLang="en-US"/>
              <a:t>In DD, longer the reporting interval (25), higher the stealth (transmit less often)</a:t>
            </a:r>
          </a:p>
          <a:p>
            <a:pPr defTabSz="996950">
              <a:buFontTx/>
              <a:buChar char="-"/>
            </a:pPr>
            <a:r>
              <a:rPr lang="en-US" altLang="en-US"/>
              <a:t>In TAB, lower the stealth loss cap, higher the stealth </a:t>
            </a:r>
          </a:p>
          <a:p>
            <a:pPr defTabSz="996950"/>
            <a:r>
              <a:rPr lang="en-US" altLang="en-US"/>
              <a:t>-Comparing DD and TAB, both instances of TAB scores significantly higher stealth than DD since TAB transmits as long as there is no stealth loss while DD is restricted to an time interval</a:t>
            </a:r>
          </a:p>
          <a:p>
            <a:pPr defTabSz="996950"/>
            <a:endParaRPr lang="en-US" altLang="en-US"/>
          </a:p>
          <a:p>
            <a:pPr defTabSz="996950"/>
            <a:endParaRPr lang="en-US" altLang="en-US"/>
          </a:p>
        </p:txBody>
      </p:sp>
      <p:sp>
        <p:nvSpPr>
          <p:cNvPr id="64516" name="Slide Number Placeholder 3">
            <a:extLst>
              <a:ext uri="{FF2B5EF4-FFF2-40B4-BE49-F238E27FC236}">
                <a16:creationId xmlns:a16="http://schemas.microsoft.com/office/drawing/2014/main" id="{EFD2CB19-9225-F444-8902-EB0F403E9E40}"/>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D0E986B8-723D-BD4E-A3C9-D1B8EC3990F0}" type="slidenum">
              <a:rPr lang="en-US" altLang="en-US" sz="1100" i="1"/>
              <a:pPr algn="r"/>
              <a:t>35</a:t>
            </a:fld>
            <a:endParaRPr lang="en-US" altLang="en-US" sz="1100" i="1"/>
          </a:p>
        </p:txBody>
      </p:sp>
    </p:spTree>
    <p:extLst>
      <p:ext uri="{BB962C8B-B14F-4D97-AF65-F5344CB8AC3E}">
        <p14:creationId xmlns:p14="http://schemas.microsoft.com/office/powerpoint/2010/main" val="128724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82856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0674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BC04C-3F17-405F-8880-B5BB01009B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6E74F-7A54-4DFA-89DF-AE0C90D79D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5DC167-6606-4675-96F0-2F582F20AACE}"/>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0CF7ACC2-B11E-48ED-AD1E-6584BD969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DEE34-7EDC-40C2-A8E2-F5CFF481DBA5}"/>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93908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81252-ECE3-4329-9244-0C66FFEDD4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02EDA-223B-4516-97AC-C6CE68124E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BCD6C-CC0D-47E5-AFF8-6AC19072BBC2}"/>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1699D9EC-EC3F-402A-900A-5CF11118F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2CFAD-D1C6-4178-9A3A-12ADF70217DC}"/>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413634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E49EC7-2350-4773-8A08-AF97181454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AA6A34-D4E8-4562-BD3D-B7775B5491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C9D8A8-46D8-434C-B99F-D9A1AEF5E174}"/>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A5D57866-1526-4B34-BD2B-57B17399F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C98D4-701B-4ADB-BFD3-BF6FE2096701}"/>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552273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706561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247360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225563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10E1-885E-4E79-8A08-200500A9ED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97875-7719-4B87-A9B3-2982511CB5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CFC12-767F-4890-85FB-6EC3BED60DC6}"/>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4CDE0665-4154-4376-A94A-E44548FD4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781E3-9B32-4F66-A6D9-57C76530FDCF}"/>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71765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200B0-2AEF-40C3-8264-4137E3073B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9C56CB-41AE-41CF-94AD-FD02A41CA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E498D8-2B71-4BAE-9885-C59CBC4A5DB6}"/>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6A033C11-8BF3-4BA2-93DB-4E3EDE248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10723A-F7B8-441C-8D18-97FE1E0E57EC}"/>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191385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1034-C2EB-4BBB-8DAE-903EC156B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AFFE49-A989-456C-B3A5-5A2C0AFB1C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BDA156-BA0C-4C15-AC43-069F0FBEB6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F253F-0919-4EA3-8B8A-8D06D1B895DA}"/>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6" name="Footer Placeholder 5">
            <a:extLst>
              <a:ext uri="{FF2B5EF4-FFF2-40B4-BE49-F238E27FC236}">
                <a16:creationId xmlns:a16="http://schemas.microsoft.com/office/drawing/2014/main" id="{497617E3-1DF3-4B6A-ABDB-A429C15520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1DAFB2-769E-4B35-8A19-32E6C552C54B}"/>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104695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721F8-B793-41AD-BB3E-B623D155F8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08946C-856A-42EA-8C87-852053CC6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54B86D-F6EC-451E-B1FA-7428021B50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81F291-A9DB-491D-B313-D887A778D0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922BC-F2DB-4F2C-B245-72CC60F621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CAB550-9648-4BDA-B6DF-89DC85D6E227}"/>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8" name="Footer Placeholder 7">
            <a:extLst>
              <a:ext uri="{FF2B5EF4-FFF2-40B4-BE49-F238E27FC236}">
                <a16:creationId xmlns:a16="http://schemas.microsoft.com/office/drawing/2014/main" id="{2D8715A2-29F4-4929-A7C0-0739850EA8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E8977A-7DB8-4A31-A1C9-25EB8BE1982D}"/>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66305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6DFA1-EB1C-4B37-A862-5335FEF9BD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9BA1CF-ADAB-4369-B29E-7CB29A8D51D7}"/>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4" name="Footer Placeholder 3">
            <a:extLst>
              <a:ext uri="{FF2B5EF4-FFF2-40B4-BE49-F238E27FC236}">
                <a16:creationId xmlns:a16="http://schemas.microsoft.com/office/drawing/2014/main" id="{A013915C-05B6-4E38-B10F-278885937C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B33D90-EB22-4687-8A24-B90350BA99BA}"/>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782145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582BBA-7C78-4926-A37E-48D4E64F6108}"/>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3" name="Footer Placeholder 2">
            <a:extLst>
              <a:ext uri="{FF2B5EF4-FFF2-40B4-BE49-F238E27FC236}">
                <a16:creationId xmlns:a16="http://schemas.microsoft.com/office/drawing/2014/main" id="{DDA25338-1996-40CB-8EFA-B26F87B586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054F16-E94C-4E4B-9A24-9A9AEFC1A69E}"/>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42489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71F50-0351-4843-BEC2-67C908EB6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F49188-704A-4299-B93D-45BFBF1A63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F7850D-667D-4133-BB81-23520EA99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F813C2-FDA0-4974-ADDF-79457AF419F2}"/>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6" name="Footer Placeholder 5">
            <a:extLst>
              <a:ext uri="{FF2B5EF4-FFF2-40B4-BE49-F238E27FC236}">
                <a16:creationId xmlns:a16="http://schemas.microsoft.com/office/drawing/2014/main" id="{78ED62C6-77E5-4845-8C3A-371041DA7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E6A11-E57E-4726-B425-06AE3A13E778}"/>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82337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3C838-3A24-4D21-A1D1-87A0909A3E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A91263-098A-4722-9321-D62C0924A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ED3AA-75A7-45B5-A69B-9D99C7E930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DDF2DB-FE9C-437B-AEF0-FC57E4E0E996}"/>
              </a:ext>
            </a:extLst>
          </p:cNvPr>
          <p:cNvSpPr>
            <a:spLocks noGrp="1"/>
          </p:cNvSpPr>
          <p:nvPr>
            <p:ph type="dt" sz="half" idx="10"/>
          </p:nvPr>
        </p:nvSpPr>
        <p:spPr/>
        <p:txBody>
          <a:bodyPr/>
          <a:lstStyle/>
          <a:p>
            <a:fld id="{AA49E3E9-F3A3-4ECF-AC98-178B768D9B77}" type="datetimeFigureOut">
              <a:rPr lang="en-US" smtClean="0"/>
              <a:t>1/20/2020</a:t>
            </a:fld>
            <a:endParaRPr lang="en-US"/>
          </a:p>
        </p:txBody>
      </p:sp>
      <p:sp>
        <p:nvSpPr>
          <p:cNvPr id="6" name="Footer Placeholder 5">
            <a:extLst>
              <a:ext uri="{FF2B5EF4-FFF2-40B4-BE49-F238E27FC236}">
                <a16:creationId xmlns:a16="http://schemas.microsoft.com/office/drawing/2014/main" id="{254E8A43-6F38-49A8-B866-AB46877E4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4E81E-CD97-4393-AC7C-42508D95F246}"/>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383218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811C56-88F1-4858-9614-2D2AB7E8F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F2CEAE-E544-4376-893C-4874F56979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EBF4C-2556-40D4-99EC-F32B0BED9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9E3E9-F3A3-4ECF-AC98-178B768D9B77}" type="datetimeFigureOut">
              <a:rPr lang="en-US" smtClean="0"/>
              <a:t>1/20/2020</a:t>
            </a:fld>
            <a:endParaRPr lang="en-US"/>
          </a:p>
        </p:txBody>
      </p:sp>
      <p:sp>
        <p:nvSpPr>
          <p:cNvPr id="5" name="Footer Placeholder 4">
            <a:extLst>
              <a:ext uri="{FF2B5EF4-FFF2-40B4-BE49-F238E27FC236}">
                <a16:creationId xmlns:a16="http://schemas.microsoft.com/office/drawing/2014/main" id="{E54EF0D4-9D17-4B2E-A7F7-C6675DB742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EB073B-84B5-41C2-89DB-438D5233F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53DCD-95A4-497F-8633-615A29940D55}" type="slidenum">
              <a:rPr lang="en-US" smtClean="0"/>
              <a:t>‹#›</a:t>
            </a:fld>
            <a:endParaRPr lang="en-US"/>
          </a:p>
        </p:txBody>
      </p:sp>
    </p:spTree>
    <p:extLst>
      <p:ext uri="{BB962C8B-B14F-4D97-AF65-F5344CB8AC3E}">
        <p14:creationId xmlns:p14="http://schemas.microsoft.com/office/powerpoint/2010/main" val="127489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ebs.cs.berkeley.edu/t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0708-C529-4DE6-8037-2081EA53F3C9}"/>
              </a:ext>
            </a:extLst>
          </p:cNvPr>
          <p:cNvSpPr>
            <a:spLocks noGrp="1"/>
          </p:cNvSpPr>
          <p:nvPr>
            <p:ph type="ctrTitle"/>
          </p:nvPr>
        </p:nvSpPr>
        <p:spPr>
          <a:xfrm>
            <a:off x="1009934" y="1122363"/>
            <a:ext cx="10699845" cy="2387600"/>
          </a:xfrm>
        </p:spPr>
        <p:txBody>
          <a:bodyPr>
            <a:normAutofit/>
          </a:bodyPr>
          <a:lstStyle/>
          <a:p>
            <a:r>
              <a:rPr lang="en-US" dirty="0"/>
              <a:t>Introduction to Wireless Networks</a:t>
            </a:r>
          </a:p>
        </p:txBody>
      </p:sp>
      <p:sp>
        <p:nvSpPr>
          <p:cNvPr id="3" name="Subtitle 2">
            <a:extLst>
              <a:ext uri="{FF2B5EF4-FFF2-40B4-BE49-F238E27FC236}">
                <a16:creationId xmlns:a16="http://schemas.microsoft.com/office/drawing/2014/main" id="{38F9E161-8AD9-4572-A1F1-F87DDFDBA425}"/>
              </a:ext>
            </a:extLst>
          </p:cNvPr>
          <p:cNvSpPr>
            <a:spLocks noGrp="1"/>
          </p:cNvSpPr>
          <p:nvPr>
            <p:ph type="subTitle" idx="1"/>
          </p:nvPr>
        </p:nvSpPr>
        <p:spPr/>
        <p:txBody>
          <a:bodyPr>
            <a:normAutofit/>
          </a:bodyPr>
          <a:lstStyle/>
          <a:p>
            <a:endParaRPr lang="en-US" sz="3200" dirty="0"/>
          </a:p>
        </p:txBody>
      </p:sp>
    </p:spTree>
    <p:extLst>
      <p:ext uri="{BB962C8B-B14F-4D97-AF65-F5344CB8AC3E}">
        <p14:creationId xmlns:p14="http://schemas.microsoft.com/office/powerpoint/2010/main" val="4224146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3" name="Rectangle 2051"/>
          <p:cNvSpPr>
            <a:spLocks noChangeArrowheads="1"/>
          </p:cNvSpPr>
          <p:nvPr/>
        </p:nvSpPr>
        <p:spPr bwMode="auto">
          <a:xfrm>
            <a:off x="379897" y="1317884"/>
            <a:ext cx="8639957" cy="4802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457200" indent="-4572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Reduces interference in multiple-access broadcast environment</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Distinct clusters are formed to schedule transmissions in a contention-free way</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Each cluster has a </a:t>
            </a: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one or more gateways and zero or more ordinary nodes</a:t>
            </a:r>
          </a:p>
          <a:p>
            <a:pPr marL="457200" indent="-457200">
              <a:lnSpc>
                <a:spcPct val="110000"/>
              </a:lnSpc>
              <a:spcBef>
                <a:spcPct val="20000"/>
              </a:spcBef>
              <a:buClr>
                <a:schemeClr val="accent1"/>
              </a:buClr>
              <a:buFontTx/>
              <a:buChar char="–"/>
            </a:pP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schedules transmission and allocates resources within its cluster</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Gateways connect adjacent clusters</a:t>
            </a:r>
          </a:p>
          <a:p>
            <a:pPr marL="914400" lvl="1" indent="-457200">
              <a:lnSpc>
                <a:spcPct val="110000"/>
              </a:lnSpc>
              <a:spcBef>
                <a:spcPct val="20000"/>
              </a:spcBef>
              <a:buClr>
                <a:schemeClr val="accent1"/>
              </a:buClr>
            </a:pPr>
            <a:endParaRPr kumimoji="1" lang="en-US" sz="1200" dirty="0">
              <a:effectLst>
                <a:outerShdw blurRad="38100" dist="38100" dir="2700000" algn="tl">
                  <a:srgbClr val="DDDDDD"/>
                </a:outerShdw>
              </a:effectLst>
              <a:latin typeface="Arial" charset="0"/>
            </a:endParaRPr>
          </a:p>
          <a:p>
            <a:pPr marL="457200" indent="-457200">
              <a:lnSpc>
                <a:spcPct val="110000"/>
              </a:lnSpc>
              <a:spcBef>
                <a:spcPct val="20000"/>
              </a:spcBef>
              <a:buClr>
                <a:schemeClr val="accent1"/>
              </a:buClr>
            </a:pPr>
            <a:r>
              <a:rPr kumimoji="1" lang="en-US" sz="1800" dirty="0">
                <a:effectLst>
                  <a:outerShdw blurRad="38100" dist="38100" dir="2700000" algn="tl">
                    <a:srgbClr val="DDDDDD"/>
                  </a:outerShdw>
                </a:effectLst>
                <a:latin typeface="Arial" charset="0"/>
              </a:rPr>
              <a:t>To establish link-clustered control structure</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Discover neighbors</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Select </a:t>
            </a: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to form clusters</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Decide on gateways between clusters</a:t>
            </a:r>
            <a:endParaRPr kumimoji="1" lang="en-US" sz="2000" dirty="0">
              <a:effectLst>
                <a:outerShdw blurRad="38100" dist="38100" dir="2700000" algn="tl">
                  <a:srgbClr val="DDDDDD"/>
                </a:outerShdw>
              </a:effectLst>
              <a:latin typeface="Arial" charset="0"/>
            </a:endParaRPr>
          </a:p>
        </p:txBody>
      </p:sp>
      <p:sp>
        <p:nvSpPr>
          <p:cNvPr id="4" name="Rectangle 3">
            <a:extLst>
              <a:ext uri="{FF2B5EF4-FFF2-40B4-BE49-F238E27FC236}">
                <a16:creationId xmlns:a16="http://schemas.microsoft.com/office/drawing/2014/main" id="{CE4862C0-72CB-E544-98AA-C0C1C041FC44}"/>
              </a:ext>
            </a:extLst>
          </p:cNvPr>
          <p:cNvSpPr txBox="1">
            <a:spLocks noChangeArrowheads="1"/>
          </p:cNvSpPr>
          <p:nvPr/>
        </p:nvSpPr>
        <p:spPr>
          <a:xfrm>
            <a:off x="458881" y="86046"/>
            <a:ext cx="11128068"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Link-Clustered Architecture</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[Baker+, 1981a, 1981b, </a:t>
            </a:r>
            <a:r>
              <a:rPr lang="en-US" altLang="en-US" sz="2800" b="1" dirty="0" err="1">
                <a:solidFill>
                  <a:srgbClr val="A50021"/>
                </a:solidFill>
                <a:latin typeface="Comic Sans MS" panose="030F0902030302020204" pitchFamily="66" charset="0"/>
              </a:rPr>
              <a:t>Ephremides</a:t>
            </a:r>
            <a:r>
              <a:rPr lang="en-US" altLang="en-US" sz="2800" b="1" dirty="0">
                <a:solidFill>
                  <a:srgbClr val="A50021"/>
                </a:solidFill>
                <a:latin typeface="Comic Sans MS" panose="030F0902030302020204" pitchFamily="66" charset="0"/>
              </a:rPr>
              <a:t>+ 1987]</a:t>
            </a:r>
            <a:endParaRPr lang="en-US" altLang="en-US" sz="2800" dirty="0">
              <a:latin typeface="Comic Sans MS" panose="030F0902030302020204" pitchFamily="66" charset="0"/>
            </a:endParaRPr>
          </a:p>
        </p:txBody>
      </p:sp>
      <p:grpSp>
        <p:nvGrpSpPr>
          <p:cNvPr id="8" name="Group 65"/>
          <p:cNvGrpSpPr>
            <a:grpSpLocks/>
          </p:cNvGrpSpPr>
          <p:nvPr/>
        </p:nvGrpSpPr>
        <p:grpSpPr bwMode="auto">
          <a:xfrm>
            <a:off x="6229418" y="3647469"/>
            <a:ext cx="4755051" cy="2583622"/>
            <a:chOff x="738" y="1295"/>
            <a:chExt cx="4595" cy="2435"/>
          </a:xfrm>
        </p:grpSpPr>
        <p:sp>
          <p:nvSpPr>
            <p:cNvPr id="9" name="Oval 4"/>
            <p:cNvSpPr>
              <a:spLocks noChangeArrowheads="1"/>
            </p:cNvSpPr>
            <p:nvPr/>
          </p:nvSpPr>
          <p:spPr bwMode="auto">
            <a:xfrm>
              <a:off x="2166" y="2622"/>
              <a:ext cx="108" cy="12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 name="Oval 5"/>
            <p:cNvSpPr>
              <a:spLocks noChangeArrowheads="1"/>
            </p:cNvSpPr>
            <p:nvPr/>
          </p:nvSpPr>
          <p:spPr bwMode="auto">
            <a:xfrm>
              <a:off x="1728" y="2316"/>
              <a:ext cx="108" cy="120"/>
            </a:xfrm>
            <a:prstGeom prst="ellipse">
              <a:avLst/>
            </a:prstGeom>
            <a:solidFill>
              <a:srgbClr val="A5002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 name="Oval 6"/>
            <p:cNvSpPr>
              <a:spLocks noChangeArrowheads="1"/>
            </p:cNvSpPr>
            <p:nvPr/>
          </p:nvSpPr>
          <p:spPr bwMode="auto">
            <a:xfrm>
              <a:off x="960" y="165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 name="Oval 7"/>
            <p:cNvSpPr>
              <a:spLocks noChangeArrowheads="1"/>
            </p:cNvSpPr>
            <p:nvPr/>
          </p:nvSpPr>
          <p:spPr bwMode="auto">
            <a:xfrm>
              <a:off x="1380" y="1926"/>
              <a:ext cx="108" cy="12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 name="Oval 8"/>
            <p:cNvSpPr>
              <a:spLocks noChangeArrowheads="1"/>
            </p:cNvSpPr>
            <p:nvPr/>
          </p:nvSpPr>
          <p:spPr bwMode="auto">
            <a:xfrm>
              <a:off x="3780" y="2022"/>
              <a:ext cx="108" cy="12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 name="Oval 9"/>
            <p:cNvSpPr>
              <a:spLocks noChangeArrowheads="1"/>
            </p:cNvSpPr>
            <p:nvPr/>
          </p:nvSpPr>
          <p:spPr bwMode="auto">
            <a:xfrm>
              <a:off x="2688" y="2448"/>
              <a:ext cx="108" cy="120"/>
            </a:xfrm>
            <a:prstGeom prst="ellipse">
              <a:avLst/>
            </a:prstGeom>
            <a:solidFill>
              <a:srgbClr val="A5002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 name="Oval 10"/>
            <p:cNvSpPr>
              <a:spLocks noChangeArrowheads="1"/>
            </p:cNvSpPr>
            <p:nvPr/>
          </p:nvSpPr>
          <p:spPr bwMode="auto">
            <a:xfrm>
              <a:off x="3246" y="2196"/>
              <a:ext cx="108" cy="120"/>
            </a:xfrm>
            <a:prstGeom prst="ellipse">
              <a:avLst/>
            </a:prstGeom>
            <a:solidFill>
              <a:srgbClr val="A5002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 name="Oval 11"/>
            <p:cNvSpPr>
              <a:spLocks noChangeArrowheads="1"/>
            </p:cNvSpPr>
            <p:nvPr/>
          </p:nvSpPr>
          <p:spPr bwMode="auto">
            <a:xfrm>
              <a:off x="2616" y="2754"/>
              <a:ext cx="108" cy="120"/>
            </a:xfrm>
            <a:prstGeom prst="ellipse">
              <a:avLst/>
            </a:prstGeom>
            <a:solidFill>
              <a:srgbClr val="A5002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 name="Oval 12"/>
            <p:cNvSpPr>
              <a:spLocks noChangeArrowheads="1"/>
            </p:cNvSpPr>
            <p:nvPr/>
          </p:nvSpPr>
          <p:spPr bwMode="auto">
            <a:xfrm>
              <a:off x="1890" y="1758"/>
              <a:ext cx="108" cy="120"/>
            </a:xfrm>
            <a:prstGeom prst="ellipse">
              <a:avLst/>
            </a:prstGeom>
            <a:solidFill>
              <a:srgbClr val="A5002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 name="Oval 13"/>
            <p:cNvSpPr>
              <a:spLocks noChangeArrowheads="1"/>
            </p:cNvSpPr>
            <p:nvPr/>
          </p:nvSpPr>
          <p:spPr bwMode="auto">
            <a:xfrm>
              <a:off x="1002" y="225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 name="Oval 14"/>
            <p:cNvSpPr>
              <a:spLocks noChangeArrowheads="1"/>
            </p:cNvSpPr>
            <p:nvPr/>
          </p:nvSpPr>
          <p:spPr bwMode="auto">
            <a:xfrm>
              <a:off x="1536" y="147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 name="Oval 15"/>
            <p:cNvSpPr>
              <a:spLocks noChangeArrowheads="1"/>
            </p:cNvSpPr>
            <p:nvPr/>
          </p:nvSpPr>
          <p:spPr bwMode="auto">
            <a:xfrm>
              <a:off x="2220" y="288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 name="Oval 16"/>
            <p:cNvSpPr>
              <a:spLocks noChangeArrowheads="1"/>
            </p:cNvSpPr>
            <p:nvPr/>
          </p:nvSpPr>
          <p:spPr bwMode="auto">
            <a:xfrm>
              <a:off x="1890" y="300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 name="Oval 17"/>
            <p:cNvSpPr>
              <a:spLocks noChangeArrowheads="1"/>
            </p:cNvSpPr>
            <p:nvPr/>
          </p:nvSpPr>
          <p:spPr bwMode="auto">
            <a:xfrm>
              <a:off x="1650" y="2784"/>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 name="Oval 18"/>
            <p:cNvSpPr>
              <a:spLocks noChangeArrowheads="1"/>
            </p:cNvSpPr>
            <p:nvPr/>
          </p:nvSpPr>
          <p:spPr bwMode="auto">
            <a:xfrm>
              <a:off x="2310" y="2100"/>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4" name="Oval 19"/>
            <p:cNvSpPr>
              <a:spLocks noChangeArrowheads="1"/>
            </p:cNvSpPr>
            <p:nvPr/>
          </p:nvSpPr>
          <p:spPr bwMode="auto">
            <a:xfrm>
              <a:off x="3594" y="2466"/>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 name="Oval 21"/>
            <p:cNvSpPr>
              <a:spLocks noChangeArrowheads="1"/>
            </p:cNvSpPr>
            <p:nvPr/>
          </p:nvSpPr>
          <p:spPr bwMode="auto">
            <a:xfrm>
              <a:off x="738" y="1332"/>
              <a:ext cx="1392" cy="1344"/>
            </a:xfrm>
            <a:prstGeom prst="ellipse">
              <a:avLst/>
            </a:prstGeom>
            <a:noFill/>
            <a:ln w="19050">
              <a:solidFill>
                <a:schemeClr val="tx1"/>
              </a:solidFill>
              <a:prstDash val="sysDot"/>
              <a:round/>
              <a:headEn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 name="Oval 22"/>
            <p:cNvSpPr>
              <a:spLocks noChangeArrowheads="1"/>
            </p:cNvSpPr>
            <p:nvPr/>
          </p:nvSpPr>
          <p:spPr bwMode="auto">
            <a:xfrm>
              <a:off x="1530" y="2010"/>
              <a:ext cx="1392" cy="1344"/>
            </a:xfrm>
            <a:prstGeom prst="ellipse">
              <a:avLst/>
            </a:prstGeom>
            <a:noFill/>
            <a:ln w="19050">
              <a:solidFill>
                <a:schemeClr val="tx1"/>
              </a:solidFill>
              <a:prstDash val="sysDot"/>
              <a:round/>
              <a:headEn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7" name="Oval 23"/>
            <p:cNvSpPr>
              <a:spLocks noChangeArrowheads="1"/>
            </p:cNvSpPr>
            <p:nvPr/>
          </p:nvSpPr>
          <p:spPr bwMode="auto">
            <a:xfrm>
              <a:off x="3132" y="1410"/>
              <a:ext cx="1392" cy="1344"/>
            </a:xfrm>
            <a:prstGeom prst="ellipse">
              <a:avLst/>
            </a:prstGeom>
            <a:noFill/>
            <a:ln w="19050">
              <a:solidFill>
                <a:schemeClr val="tx1"/>
              </a:solidFill>
              <a:prstDash val="sysDot"/>
              <a:round/>
              <a:headEn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8" name="Oval 24"/>
            <p:cNvSpPr>
              <a:spLocks noChangeArrowheads="1"/>
            </p:cNvSpPr>
            <p:nvPr/>
          </p:nvSpPr>
          <p:spPr bwMode="auto">
            <a:xfrm>
              <a:off x="4098" y="2376"/>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 name="Oval 25"/>
            <p:cNvSpPr>
              <a:spLocks noChangeArrowheads="1"/>
            </p:cNvSpPr>
            <p:nvPr/>
          </p:nvSpPr>
          <p:spPr bwMode="auto">
            <a:xfrm>
              <a:off x="3444" y="1626"/>
              <a:ext cx="108" cy="12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rgbClr val="A5002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 name="Line 27"/>
            <p:cNvSpPr>
              <a:spLocks noChangeShapeType="1"/>
            </p:cNvSpPr>
            <p:nvPr/>
          </p:nvSpPr>
          <p:spPr bwMode="auto">
            <a:xfrm>
              <a:off x="1056" y="1734"/>
              <a:ext cx="330" cy="21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1" name="Line 28"/>
            <p:cNvSpPr>
              <a:spLocks noChangeShapeType="1"/>
            </p:cNvSpPr>
            <p:nvPr/>
          </p:nvSpPr>
          <p:spPr bwMode="auto">
            <a:xfrm flipH="1">
              <a:off x="1446" y="1584"/>
              <a:ext cx="138" cy="3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2" name="Line 29"/>
            <p:cNvSpPr>
              <a:spLocks noChangeShapeType="1"/>
            </p:cNvSpPr>
            <p:nvPr/>
          </p:nvSpPr>
          <p:spPr bwMode="auto">
            <a:xfrm flipV="1">
              <a:off x="1488" y="1836"/>
              <a:ext cx="408" cy="13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3" name="Line 30"/>
            <p:cNvSpPr>
              <a:spLocks noChangeShapeType="1"/>
            </p:cNvSpPr>
            <p:nvPr/>
          </p:nvSpPr>
          <p:spPr bwMode="auto">
            <a:xfrm flipH="1">
              <a:off x="1092" y="2022"/>
              <a:ext cx="312" cy="24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32"/>
            <p:cNvSpPr>
              <a:spLocks noChangeShapeType="1"/>
            </p:cNvSpPr>
            <p:nvPr/>
          </p:nvSpPr>
          <p:spPr bwMode="auto">
            <a:xfrm flipV="1">
              <a:off x="1056" y="1530"/>
              <a:ext cx="486" cy="14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5" name="Line 33"/>
            <p:cNvSpPr>
              <a:spLocks noChangeShapeType="1"/>
            </p:cNvSpPr>
            <p:nvPr/>
          </p:nvSpPr>
          <p:spPr bwMode="auto">
            <a:xfrm>
              <a:off x="1638" y="1542"/>
              <a:ext cx="288" cy="21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6" name="Line 34"/>
            <p:cNvSpPr>
              <a:spLocks noChangeShapeType="1"/>
            </p:cNvSpPr>
            <p:nvPr/>
          </p:nvSpPr>
          <p:spPr bwMode="auto">
            <a:xfrm>
              <a:off x="1464" y="2034"/>
              <a:ext cx="276"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7" name="Line 35"/>
            <p:cNvSpPr>
              <a:spLocks noChangeShapeType="1"/>
            </p:cNvSpPr>
            <p:nvPr/>
          </p:nvSpPr>
          <p:spPr bwMode="auto">
            <a:xfrm>
              <a:off x="1110" y="2322"/>
              <a:ext cx="612" cy="4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8" name="Line 36"/>
            <p:cNvSpPr>
              <a:spLocks noChangeShapeType="1"/>
            </p:cNvSpPr>
            <p:nvPr/>
          </p:nvSpPr>
          <p:spPr bwMode="auto">
            <a:xfrm>
              <a:off x="1002" y="1764"/>
              <a:ext cx="42" cy="49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9" name="Line 37"/>
            <p:cNvSpPr>
              <a:spLocks noChangeShapeType="1"/>
            </p:cNvSpPr>
            <p:nvPr/>
          </p:nvSpPr>
          <p:spPr bwMode="auto">
            <a:xfrm>
              <a:off x="1818" y="2406"/>
              <a:ext cx="342" cy="24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0" name="Line 38"/>
            <p:cNvSpPr>
              <a:spLocks noChangeShapeType="1"/>
            </p:cNvSpPr>
            <p:nvPr/>
          </p:nvSpPr>
          <p:spPr bwMode="auto">
            <a:xfrm flipH="1">
              <a:off x="2226" y="2214"/>
              <a:ext cx="120" cy="40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1" name="Line 39"/>
            <p:cNvSpPr>
              <a:spLocks noChangeShapeType="1"/>
            </p:cNvSpPr>
            <p:nvPr/>
          </p:nvSpPr>
          <p:spPr bwMode="auto">
            <a:xfrm>
              <a:off x="2262" y="2700"/>
              <a:ext cx="354" cy="10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2" name="Line 40"/>
            <p:cNvSpPr>
              <a:spLocks noChangeShapeType="1"/>
            </p:cNvSpPr>
            <p:nvPr/>
          </p:nvSpPr>
          <p:spPr bwMode="auto">
            <a:xfrm flipV="1">
              <a:off x="2256" y="2502"/>
              <a:ext cx="432" cy="14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3" name="Line 42"/>
            <p:cNvSpPr>
              <a:spLocks noChangeShapeType="1"/>
            </p:cNvSpPr>
            <p:nvPr/>
          </p:nvSpPr>
          <p:spPr bwMode="auto">
            <a:xfrm flipH="1">
              <a:off x="2682" y="2562"/>
              <a:ext cx="60" cy="19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4" name="Line 43"/>
            <p:cNvSpPr>
              <a:spLocks noChangeShapeType="1"/>
            </p:cNvSpPr>
            <p:nvPr/>
          </p:nvSpPr>
          <p:spPr bwMode="auto">
            <a:xfrm flipV="1">
              <a:off x="1752" y="2694"/>
              <a:ext cx="42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5" name="Line 44"/>
            <p:cNvSpPr>
              <a:spLocks noChangeShapeType="1"/>
            </p:cNvSpPr>
            <p:nvPr/>
          </p:nvSpPr>
          <p:spPr bwMode="auto">
            <a:xfrm flipH="1">
              <a:off x="1974" y="2730"/>
              <a:ext cx="204" cy="26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6" name="Line 45"/>
            <p:cNvSpPr>
              <a:spLocks noChangeShapeType="1"/>
            </p:cNvSpPr>
            <p:nvPr/>
          </p:nvSpPr>
          <p:spPr bwMode="auto">
            <a:xfrm>
              <a:off x="2238" y="2736"/>
              <a:ext cx="30" cy="14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7" name="Line 46"/>
            <p:cNvSpPr>
              <a:spLocks noChangeShapeType="1"/>
            </p:cNvSpPr>
            <p:nvPr/>
          </p:nvSpPr>
          <p:spPr bwMode="auto">
            <a:xfrm>
              <a:off x="1740" y="2892"/>
              <a:ext cx="174" cy="12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8" name="Line 47"/>
            <p:cNvSpPr>
              <a:spLocks noChangeShapeType="1"/>
            </p:cNvSpPr>
            <p:nvPr/>
          </p:nvSpPr>
          <p:spPr bwMode="auto">
            <a:xfrm>
              <a:off x="2376" y="2214"/>
              <a:ext cx="270" cy="54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9" name="Line 48"/>
            <p:cNvSpPr>
              <a:spLocks noChangeShapeType="1"/>
            </p:cNvSpPr>
            <p:nvPr/>
          </p:nvSpPr>
          <p:spPr bwMode="auto">
            <a:xfrm flipV="1">
              <a:off x="2790" y="2274"/>
              <a:ext cx="462" cy="21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0" name="Line 49"/>
            <p:cNvSpPr>
              <a:spLocks noChangeShapeType="1"/>
            </p:cNvSpPr>
            <p:nvPr/>
          </p:nvSpPr>
          <p:spPr bwMode="auto">
            <a:xfrm flipH="1">
              <a:off x="3312" y="1746"/>
              <a:ext cx="186" cy="46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1" name="Line 50"/>
            <p:cNvSpPr>
              <a:spLocks noChangeShapeType="1"/>
            </p:cNvSpPr>
            <p:nvPr/>
          </p:nvSpPr>
          <p:spPr bwMode="auto">
            <a:xfrm>
              <a:off x="3540" y="1716"/>
              <a:ext cx="276" cy="31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2" name="Line 51"/>
            <p:cNvSpPr>
              <a:spLocks noChangeShapeType="1"/>
            </p:cNvSpPr>
            <p:nvPr/>
          </p:nvSpPr>
          <p:spPr bwMode="auto">
            <a:xfrm flipH="1">
              <a:off x="3660" y="2136"/>
              <a:ext cx="162" cy="33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3" name="Line 52"/>
            <p:cNvSpPr>
              <a:spLocks noChangeShapeType="1"/>
            </p:cNvSpPr>
            <p:nvPr/>
          </p:nvSpPr>
          <p:spPr bwMode="auto">
            <a:xfrm flipV="1">
              <a:off x="3348" y="2082"/>
              <a:ext cx="432" cy="16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4" name="Line 53"/>
            <p:cNvSpPr>
              <a:spLocks noChangeShapeType="1"/>
            </p:cNvSpPr>
            <p:nvPr/>
          </p:nvSpPr>
          <p:spPr bwMode="auto">
            <a:xfrm>
              <a:off x="3876" y="2118"/>
              <a:ext cx="252" cy="27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5" name="Line 54"/>
            <p:cNvSpPr>
              <a:spLocks noChangeShapeType="1"/>
            </p:cNvSpPr>
            <p:nvPr/>
          </p:nvSpPr>
          <p:spPr bwMode="auto">
            <a:xfrm flipV="1">
              <a:off x="3702" y="2442"/>
              <a:ext cx="402" cy="9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6" name="Line 55"/>
            <p:cNvSpPr>
              <a:spLocks noChangeShapeType="1"/>
            </p:cNvSpPr>
            <p:nvPr/>
          </p:nvSpPr>
          <p:spPr bwMode="auto">
            <a:xfrm>
              <a:off x="3324" y="2298"/>
              <a:ext cx="282" cy="19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7" name="Line 57"/>
            <p:cNvSpPr>
              <a:spLocks noChangeShapeType="1"/>
            </p:cNvSpPr>
            <p:nvPr/>
          </p:nvSpPr>
          <p:spPr bwMode="auto">
            <a:xfrm flipV="1">
              <a:off x="3924" y="1788"/>
              <a:ext cx="738" cy="252"/>
            </a:xfrm>
            <a:prstGeom prst="line">
              <a:avLst/>
            </a:prstGeom>
            <a:noFill/>
            <a:ln w="9525">
              <a:solidFill>
                <a:schemeClr val="tx1"/>
              </a:solidFill>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8" name="Text Box 58"/>
            <p:cNvSpPr txBox="1">
              <a:spLocks noChangeArrowheads="1"/>
            </p:cNvSpPr>
            <p:nvPr/>
          </p:nvSpPr>
          <p:spPr bwMode="auto">
            <a:xfrm>
              <a:off x="4658" y="1655"/>
              <a:ext cx="675"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Clusterhead</a:t>
              </a:r>
            </a:p>
          </p:txBody>
        </p:sp>
        <p:sp>
          <p:nvSpPr>
            <p:cNvPr id="59" name="Line 59"/>
            <p:cNvSpPr>
              <a:spLocks noChangeShapeType="1"/>
            </p:cNvSpPr>
            <p:nvPr/>
          </p:nvSpPr>
          <p:spPr bwMode="auto">
            <a:xfrm flipH="1" flipV="1">
              <a:off x="2724" y="2844"/>
              <a:ext cx="468" cy="37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0" name="Text Box 60"/>
            <p:cNvSpPr txBox="1">
              <a:spLocks noChangeArrowheads="1"/>
            </p:cNvSpPr>
            <p:nvPr/>
          </p:nvSpPr>
          <p:spPr bwMode="auto">
            <a:xfrm>
              <a:off x="3224" y="3131"/>
              <a:ext cx="518"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Gateway</a:t>
              </a:r>
            </a:p>
          </p:txBody>
        </p:sp>
        <p:sp>
          <p:nvSpPr>
            <p:cNvPr id="61" name="Line 61"/>
            <p:cNvSpPr>
              <a:spLocks noChangeShapeType="1"/>
            </p:cNvSpPr>
            <p:nvPr/>
          </p:nvSpPr>
          <p:spPr bwMode="auto">
            <a:xfrm flipV="1">
              <a:off x="1542" y="3102"/>
              <a:ext cx="360" cy="36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2" name="Text Box 62"/>
            <p:cNvSpPr txBox="1">
              <a:spLocks noChangeArrowheads="1"/>
            </p:cNvSpPr>
            <p:nvPr/>
          </p:nvSpPr>
          <p:spPr bwMode="auto">
            <a:xfrm>
              <a:off x="1262" y="3497"/>
              <a:ext cx="778"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Ordinary node</a:t>
              </a:r>
            </a:p>
          </p:txBody>
        </p:sp>
        <p:sp>
          <p:nvSpPr>
            <p:cNvPr id="63" name="Line 63"/>
            <p:cNvSpPr>
              <a:spLocks noChangeShapeType="1"/>
            </p:cNvSpPr>
            <p:nvPr/>
          </p:nvSpPr>
          <p:spPr bwMode="auto">
            <a:xfrm flipV="1">
              <a:off x="2052" y="1452"/>
              <a:ext cx="288" cy="234"/>
            </a:xfrm>
            <a:prstGeom prst="line">
              <a:avLst/>
            </a:prstGeom>
            <a:noFill/>
            <a:ln w="9525">
              <a:solidFill>
                <a:schemeClr val="tx1"/>
              </a:solidFill>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4" name="Text Box 64"/>
            <p:cNvSpPr txBox="1">
              <a:spLocks noChangeArrowheads="1"/>
            </p:cNvSpPr>
            <p:nvPr/>
          </p:nvSpPr>
          <p:spPr bwMode="auto">
            <a:xfrm>
              <a:off x="2384" y="1295"/>
              <a:ext cx="433"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Cluster</a:t>
              </a:r>
            </a:p>
          </p:txBody>
        </p:sp>
      </p:grpSp>
    </p:spTree>
    <p:extLst>
      <p:ext uri="{BB962C8B-B14F-4D97-AF65-F5344CB8AC3E}">
        <p14:creationId xmlns:p14="http://schemas.microsoft.com/office/powerpoint/2010/main" val="340147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9" name="Rectangle 3"/>
          <p:cNvSpPr>
            <a:spLocks noChangeArrowheads="1"/>
          </p:cNvSpPr>
          <p:nvPr/>
        </p:nvSpPr>
        <p:spPr bwMode="auto">
          <a:xfrm>
            <a:off x="423314" y="1204913"/>
            <a:ext cx="11247987" cy="307217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2000" b="1" dirty="0">
              <a:solidFill>
                <a:srgbClr val="A50021"/>
              </a:solidFill>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with the minimum node-id is chosen to be a </a:t>
            </a:r>
            <a:r>
              <a:rPr kumimoji="1" lang="en-US" sz="2000" dirty="0" err="1">
                <a:effectLst>
                  <a:outerShdw blurRad="38100" dist="38100" dir="2700000" algn="tl">
                    <a:srgbClr val="DDDDDD"/>
                  </a:outerShdw>
                </a:effectLst>
                <a:latin typeface="Arial" charset="0"/>
              </a:rPr>
              <a:t>clusterhead</a:t>
            </a:r>
            <a:endParaRPr kumimoji="1" lang="en-US" sz="2000" dirty="0">
              <a:effectLst>
                <a:outerShdw blurRad="38100" dist="38100" dir="2700000" algn="tl">
                  <a:srgbClr val="DDDDDD"/>
                </a:outerShdw>
              </a:effectLst>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A node is called a </a:t>
            </a:r>
            <a:r>
              <a:rPr kumimoji="1" lang="en-US" sz="2000" i="1" dirty="0">
                <a:solidFill>
                  <a:schemeClr val="accent1"/>
                </a:solidFill>
                <a:effectLst>
                  <a:outerShdw blurRad="38100" dist="38100" dir="2700000" algn="tl">
                    <a:srgbClr val="DDDDDD"/>
                  </a:outerShdw>
                </a:effectLst>
                <a:latin typeface="Arial" charset="0"/>
              </a:rPr>
              <a:t>gateway </a:t>
            </a:r>
            <a:r>
              <a:rPr kumimoji="1" lang="en-US" sz="2000" dirty="0">
                <a:effectLst>
                  <a:outerShdw blurRad="38100" dist="38100" dir="2700000" algn="tl">
                    <a:srgbClr val="DDDDDD"/>
                  </a:outerShdw>
                </a:effectLst>
                <a:latin typeface="Arial" charset="0"/>
              </a:rPr>
              <a:t>if it lies within the transmission range of two or more clusters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 </a:t>
            </a:r>
            <a:r>
              <a:rPr kumimoji="1" lang="en-US" sz="2000" i="1" dirty="0">
                <a:solidFill>
                  <a:schemeClr val="accent1"/>
                </a:solidFill>
                <a:effectLst>
                  <a:outerShdw blurRad="38100" dist="38100" dir="2700000" algn="tl">
                    <a:srgbClr val="DDDDDD"/>
                  </a:outerShdw>
                </a:effectLst>
                <a:latin typeface="Arial" charset="0"/>
              </a:rPr>
              <a:t>Distributed gateway </a:t>
            </a:r>
            <a:r>
              <a:rPr kumimoji="1" lang="en-US" sz="2000" dirty="0">
                <a:effectLst>
                  <a:outerShdw blurRad="38100" dist="38100" dir="2700000" algn="tl">
                    <a:srgbClr val="DDDDDD"/>
                  </a:outerShdw>
                </a:effectLst>
                <a:latin typeface="Arial" charset="0"/>
              </a:rPr>
              <a:t>is a pair of nodes that reside within different clusters, but they are within the transmission range of each other</a:t>
            </a:r>
            <a:endParaRPr kumimoji="1" lang="en-US" sz="2000" i="1" dirty="0">
              <a:effectLst>
                <a:outerShdw blurRad="38100" dist="38100" dir="2700000" algn="tl">
                  <a:srgbClr val="DDDDDD"/>
                </a:outerShdw>
              </a:effectLst>
              <a:latin typeface="Arial" charset="0"/>
            </a:endParaRPr>
          </a:p>
          <a:p>
            <a:pPr marL="342900" indent="-342900">
              <a:lnSpc>
                <a:spcPct val="60000"/>
              </a:lnSpc>
              <a:spcBef>
                <a:spcPct val="20000"/>
              </a:spcBef>
              <a:buClr>
                <a:schemeClr val="accent1"/>
              </a:buClr>
              <a:buFont typeface="Wingdings" charset="0"/>
              <a:buNone/>
            </a:pPr>
            <a:endParaRPr kumimoji="1" lang="en-US" sz="1700" b="1" i="1"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Since it is biased towards nodes with smaller node-ids, leading  to battery drainage </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It does not attempt balance the load for across all the nodes</a:t>
            </a:r>
          </a:p>
        </p:txBody>
      </p:sp>
      <p:sp>
        <p:nvSpPr>
          <p:cNvPr id="5" name="Rectangle 3">
            <a:extLst>
              <a:ext uri="{FF2B5EF4-FFF2-40B4-BE49-F238E27FC236}">
                <a16:creationId xmlns:a16="http://schemas.microsoft.com/office/drawing/2014/main" id="{CE4862C0-72CB-E544-98AA-C0C1C041FC44}"/>
              </a:ext>
            </a:extLst>
          </p:cNvPr>
          <p:cNvSpPr txBox="1">
            <a:spLocks noChangeArrowheads="1"/>
          </p:cNvSpPr>
          <p:nvPr/>
        </p:nvSpPr>
        <p:spPr>
          <a:xfrm>
            <a:off x="491445" y="8604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Lowest-Degree Heuristic</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[Baker+, 1981a, 1981b, </a:t>
            </a:r>
            <a:r>
              <a:rPr lang="en-US" altLang="en-US" sz="2800" b="1" dirty="0" err="1">
                <a:solidFill>
                  <a:srgbClr val="A50021"/>
                </a:solidFill>
                <a:latin typeface="Comic Sans MS" panose="030F0902030302020204" pitchFamily="66" charset="0"/>
              </a:rPr>
              <a:t>Ephremides</a:t>
            </a:r>
            <a:r>
              <a:rPr lang="en-US" altLang="en-US" sz="2800" b="1" dirty="0">
                <a:solidFill>
                  <a:srgbClr val="A50021"/>
                </a:solidFill>
                <a:latin typeface="Comic Sans MS" panose="030F0902030302020204" pitchFamily="66" charset="0"/>
              </a:rPr>
              <a:t>+ 1987]</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182187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Rectangle 3"/>
          <p:cNvSpPr>
            <a:spLocks noChangeArrowheads="1"/>
          </p:cNvSpPr>
          <p:nvPr/>
        </p:nvSpPr>
        <p:spPr bwMode="auto">
          <a:xfrm>
            <a:off x="510148" y="1215769"/>
            <a:ext cx="10573482" cy="34195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dirty="0">
              <a:solidFill>
                <a:schemeClr val="accent1"/>
              </a:solidFill>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Computes the degree of a node based on the distance (transmission range) between the node and the other nodes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with the maximum number of neighbors (maximum degree) is chosen to be 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and any tie is broken by the node ids</a:t>
            </a:r>
          </a:p>
          <a:p>
            <a:pPr marL="342900" indent="-342900">
              <a:lnSpc>
                <a:spcPct val="90000"/>
              </a:lnSpc>
              <a:spcBef>
                <a:spcPct val="20000"/>
              </a:spcBef>
              <a:buClr>
                <a:schemeClr val="accent1"/>
              </a:buClr>
              <a:buFont typeface="Wingdings" charset="0"/>
              <a:buChar char=""/>
            </a:pPr>
            <a:endParaRPr kumimoji="1" lang="en-US" sz="2000"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cannot handle a large number of nodes due to resource limitations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Load handling capacity of the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puts an upper bound on the node-degree</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throughput of the system drops as the number of nodes in cluster increases</a:t>
            </a:r>
          </a:p>
        </p:txBody>
      </p:sp>
      <p:sp>
        <p:nvSpPr>
          <p:cNvPr id="5" name="Rectangle 3">
            <a:extLst>
              <a:ext uri="{FF2B5EF4-FFF2-40B4-BE49-F238E27FC236}">
                <a16:creationId xmlns:a16="http://schemas.microsoft.com/office/drawing/2014/main" id="{CE4862C0-72CB-E544-98AA-C0C1C041FC44}"/>
              </a:ext>
            </a:extLst>
          </p:cNvPr>
          <p:cNvSpPr txBox="1">
            <a:spLocks noChangeArrowheads="1"/>
          </p:cNvSpPr>
          <p:nvPr/>
        </p:nvSpPr>
        <p:spPr>
          <a:xfrm>
            <a:off x="458882" y="86046"/>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Highest-Degree Heuristic</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a:t>
            </a:r>
            <a:r>
              <a:rPr lang="en-US" altLang="en-US" sz="2800" b="1" dirty="0" err="1">
                <a:solidFill>
                  <a:srgbClr val="A50021"/>
                </a:solidFill>
                <a:latin typeface="Comic Sans MS" panose="030F0902030302020204" pitchFamily="66" charset="0"/>
              </a:rPr>
              <a:t>Gerla</a:t>
            </a:r>
            <a:r>
              <a:rPr lang="en-US" altLang="en-US" sz="2800" b="1" dirty="0">
                <a:solidFill>
                  <a:srgbClr val="A50021"/>
                </a:solidFill>
                <a:latin typeface="Comic Sans MS" panose="030F0902030302020204" pitchFamily="66" charset="0"/>
              </a:rPr>
              <a:t>+ 1995, Parekh 1994]</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3596528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3" name="Rectangle 3"/>
          <p:cNvSpPr>
            <a:spLocks noChangeArrowheads="1"/>
          </p:cNvSpPr>
          <p:nvPr/>
        </p:nvSpPr>
        <p:spPr bwMode="auto">
          <a:xfrm>
            <a:off x="542712" y="1204913"/>
            <a:ext cx="10573482" cy="34846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dirty="0">
              <a:solidFill>
                <a:schemeClr val="accent1"/>
              </a:solidFill>
              <a:latin typeface="Arial" charset="0"/>
            </a:endParaRPr>
          </a:p>
          <a:p>
            <a:pPr marL="342900" indent="-342900">
              <a:lnSpc>
                <a:spcPct val="90000"/>
              </a:lnSpc>
              <a:spcBef>
                <a:spcPct val="20000"/>
              </a:spcBef>
              <a:buClr>
                <a:schemeClr val="accent1"/>
              </a:buClr>
              <a:buFont typeface="Wingdings" charset="0"/>
              <a:buChar char=""/>
            </a:pPr>
            <a:r>
              <a:rPr kumimoji="1" lang="en-US" sz="2000" i="1" dirty="0">
                <a:solidFill>
                  <a:schemeClr val="accent1"/>
                </a:solidFill>
                <a:effectLst>
                  <a:outerShdw blurRad="38100" dist="38100" dir="2700000" algn="tl">
                    <a:srgbClr val="DDDDDD"/>
                  </a:outerShdw>
                </a:effectLst>
                <a:latin typeface="Arial" charset="0"/>
              </a:rPr>
              <a:t>Node-weights</a:t>
            </a:r>
            <a:r>
              <a:rPr kumimoji="1" lang="en-US" sz="2000" dirty="0">
                <a:effectLst>
                  <a:outerShdw blurRad="38100" dist="38100" dir="2700000" algn="tl">
                    <a:srgbClr val="DDDDDD"/>
                  </a:outerShdw>
                </a:effectLst>
                <a:latin typeface="Arial" charset="0"/>
              </a:rPr>
              <a:t> are assigned to nodes based on the suitability of a node being a </a:t>
            </a:r>
            <a:r>
              <a:rPr kumimoji="1" lang="en-US" sz="2000" dirty="0" err="1">
                <a:effectLst>
                  <a:outerShdw blurRad="38100" dist="38100" dir="2700000" algn="tl">
                    <a:srgbClr val="DDDDDD"/>
                  </a:outerShdw>
                </a:effectLst>
                <a:latin typeface="Arial" charset="0"/>
              </a:rPr>
              <a:t>clusterhead</a:t>
            </a:r>
            <a:endParaRPr kumimoji="1" lang="en-US" sz="2000" dirty="0">
              <a:effectLst>
                <a:outerShdw blurRad="38100" dist="38100" dir="2700000" algn="tl">
                  <a:srgbClr val="DDDDDD"/>
                </a:outerShdw>
              </a:effectLst>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is chosen to be 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if its node-weight is higher than any of its neighbor</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s node-weights and any tie is broken by the minimum node ids</a:t>
            </a:r>
          </a:p>
          <a:p>
            <a:pPr marL="342900" indent="-342900">
              <a:lnSpc>
                <a:spcPct val="90000"/>
              </a:lnSpc>
              <a:spcBef>
                <a:spcPct val="20000"/>
              </a:spcBef>
              <a:buClr>
                <a:schemeClr val="accent1"/>
              </a:buClr>
              <a:buFont typeface="Wingdings" charset="0"/>
              <a:buChar char=""/>
            </a:pPr>
            <a:endParaRPr kumimoji="1" lang="en-US" sz="1800" b="1"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No concrete criteria of assigning the node-weights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Works well for </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quasi-static</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 networks where the nodes do not move much or move very slowly</a:t>
            </a:r>
          </a:p>
          <a:p>
            <a:pPr marL="342900" indent="-342900">
              <a:spcBef>
                <a:spcPct val="20000"/>
              </a:spcBef>
              <a:buClr>
                <a:schemeClr val="accent1"/>
              </a:buClr>
              <a:buFont typeface="Wingdings" charset="0"/>
              <a:buChar char=""/>
            </a:pPr>
            <a:endParaRPr kumimoji="1" lang="en-US" sz="1700" b="1" dirty="0">
              <a:effectLst>
                <a:outerShdw blurRad="38100" dist="38100" dir="2700000" algn="tl">
                  <a:srgbClr val="DDDDDD"/>
                </a:outerShdw>
              </a:effectLst>
              <a:latin typeface="Arial" charset="0"/>
            </a:endParaRPr>
          </a:p>
        </p:txBody>
      </p:sp>
      <p:sp>
        <p:nvSpPr>
          <p:cNvPr id="4" name="Rectangle 3">
            <a:extLst>
              <a:ext uri="{FF2B5EF4-FFF2-40B4-BE49-F238E27FC236}">
                <a16:creationId xmlns:a16="http://schemas.microsoft.com/office/drawing/2014/main" id="{CE4862C0-72CB-E544-98AA-C0C1C041FC44}"/>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Node-weight Heuristic</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a:t>
            </a:r>
            <a:r>
              <a:rPr lang="en-US" altLang="en-US" sz="2800" b="1" dirty="0" err="1">
                <a:solidFill>
                  <a:srgbClr val="A50021"/>
                </a:solidFill>
                <a:latin typeface="Comic Sans MS" panose="030F0902030302020204" pitchFamily="66" charset="0"/>
              </a:rPr>
              <a:t>Basagni</a:t>
            </a:r>
            <a:r>
              <a:rPr lang="en-US" altLang="en-US" sz="2800" b="1" dirty="0">
                <a:solidFill>
                  <a:srgbClr val="A50021"/>
                </a:solidFill>
                <a:latin typeface="Comic Sans MS" panose="030F0902030302020204" pitchFamily="66" charset="0"/>
              </a:rPr>
              <a:t> 1999a, 1999b]</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40737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5" name="Rectangle 5"/>
          <p:cNvSpPr>
            <a:spLocks noChangeArrowheads="1"/>
          </p:cNvSpPr>
          <p:nvPr/>
        </p:nvSpPr>
        <p:spPr bwMode="auto">
          <a:xfrm>
            <a:off x="1305985" y="180975"/>
            <a:ext cx="9882716" cy="7556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a:lnSpc>
                <a:spcPct val="70000"/>
              </a:lnSpc>
            </a:pPr>
            <a:br>
              <a:rPr kumimoji="1" lang="en-US">
                <a:solidFill>
                  <a:schemeClr val="accent1"/>
                </a:solidFill>
                <a:latin typeface="Arial Black" charset="0"/>
              </a:rPr>
            </a:br>
            <a:endParaRPr kumimoji="1" lang="en-US">
              <a:solidFill>
                <a:schemeClr val="accent1"/>
              </a:solidFill>
              <a:latin typeface="Arial Black" charset="0"/>
            </a:endParaRPr>
          </a:p>
        </p:txBody>
      </p:sp>
      <p:sp>
        <p:nvSpPr>
          <p:cNvPr id="6" name="Rectangle 3">
            <a:extLst>
              <a:ext uri="{FF2B5EF4-FFF2-40B4-BE49-F238E27FC236}">
                <a16:creationId xmlns:a16="http://schemas.microsoft.com/office/drawing/2014/main" id="{CE4862C0-72CB-E544-98AA-C0C1C041FC44}"/>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Weighted Clustering Algorithm (WCA)</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[Chatterjee+ 2002; Turgut+ 2002, 2003]</a:t>
            </a:r>
            <a:endParaRPr lang="en-US" altLang="en-US" sz="2800" dirty="0">
              <a:latin typeface="Comic Sans MS" panose="030F0902030302020204" pitchFamily="66" charset="0"/>
            </a:endParaRPr>
          </a:p>
        </p:txBody>
      </p:sp>
      <p:sp>
        <p:nvSpPr>
          <p:cNvPr id="10" name="Rectangle 3"/>
          <p:cNvSpPr txBox="1">
            <a:spLocks noChangeArrowheads="1"/>
          </p:cNvSpPr>
          <p:nvPr/>
        </p:nvSpPr>
        <p:spPr>
          <a:xfrm>
            <a:off x="503010" y="1374546"/>
            <a:ext cx="11360650" cy="4932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30000"/>
              </a:lnSpc>
              <a:buSzPct val="110000"/>
            </a:pPr>
            <a:r>
              <a:rPr lang="en-US" sz="2000" dirty="0">
                <a:effectLst>
                  <a:outerShdw blurRad="38100" dist="38100" dir="2700000" algn="tl">
                    <a:srgbClr val="DDDDDD"/>
                  </a:outerShdw>
                </a:effectLst>
              </a:rPr>
              <a:t>A</a:t>
            </a:r>
            <a:r>
              <a:rPr lang="en-US" sz="2000" i="1" dirty="0">
                <a:effectLst>
                  <a:outerShdw blurRad="38100" dist="38100" dir="2700000" algn="tl">
                    <a:srgbClr val="DDDDDD"/>
                  </a:outerShdw>
                </a:effectLst>
              </a:rPr>
              <a:t>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can </a:t>
            </a:r>
            <a:r>
              <a:rPr lang="en-US" sz="2000" i="1" dirty="0">
                <a:solidFill>
                  <a:srgbClr val="A50021"/>
                </a:solidFill>
                <a:effectLst>
                  <a:outerShdw blurRad="38100" dist="38100" dir="2700000" algn="tl">
                    <a:srgbClr val="DDDDDD"/>
                  </a:outerShdw>
                </a:effectLst>
              </a:rPr>
              <a:t>ideally</a:t>
            </a:r>
            <a:r>
              <a:rPr lang="en-US" sz="2000" dirty="0">
                <a:effectLst>
                  <a:outerShdw blurRad="38100" dist="38100" dir="2700000" algn="tl">
                    <a:srgbClr val="DDDDDD"/>
                  </a:outerShdw>
                </a:effectLst>
              </a:rPr>
              <a:t> support  certain number of  nodes: ensures efficient MAC functioning and minimizes delay and maximizes throughput</a:t>
            </a:r>
          </a:p>
          <a:p>
            <a:pPr>
              <a:lnSpc>
                <a:spcPct val="130000"/>
              </a:lnSpc>
              <a:buSzPct val="110000"/>
            </a:pPr>
            <a:r>
              <a:rPr lang="en-US" sz="2000" dirty="0">
                <a:effectLst>
                  <a:outerShdw blurRad="38100" dist="38100" dir="2700000" algn="tl">
                    <a:srgbClr val="DDDDDD"/>
                  </a:outerShdw>
                </a:effectLst>
              </a:rPr>
              <a:t>A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uses more battery power : extra work due to packet forwarding and communication with more number of nodes</a:t>
            </a:r>
          </a:p>
          <a:p>
            <a:pPr>
              <a:lnSpc>
                <a:spcPct val="130000"/>
              </a:lnSpc>
              <a:buSzPct val="110000"/>
            </a:pPr>
            <a:r>
              <a:rPr lang="en-US" sz="2000" dirty="0">
                <a:effectLst>
                  <a:outerShdw blurRad="38100" dist="38100" dir="2700000" algn="tl">
                    <a:srgbClr val="DDDDDD"/>
                  </a:outerShdw>
                </a:effectLst>
              </a:rPr>
              <a:t>A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should be less mobile to maintain same configuration and frequent WCA invocation</a:t>
            </a:r>
          </a:p>
          <a:p>
            <a:pPr>
              <a:lnSpc>
                <a:spcPct val="130000"/>
              </a:lnSpc>
              <a:buSzPct val="110000"/>
            </a:pPr>
            <a:r>
              <a:rPr lang="en-US" sz="2000" dirty="0">
                <a:effectLst>
                  <a:outerShdw blurRad="38100" dist="38100" dir="2700000" algn="tl">
                    <a:srgbClr val="DDDDDD"/>
                  </a:outerShdw>
                </a:effectLst>
              </a:rPr>
              <a:t>A better power usage with physically closer nodes: ore power for distant nodes due to signal attenuation</a:t>
            </a:r>
          </a:p>
        </p:txBody>
      </p:sp>
      <p:sp>
        <p:nvSpPr>
          <p:cNvPr id="11" name="Rectangle 3"/>
          <p:cNvSpPr txBox="1">
            <a:spLocks noChangeArrowheads="1"/>
          </p:cNvSpPr>
          <p:nvPr/>
        </p:nvSpPr>
        <p:spPr>
          <a:xfrm>
            <a:off x="816910" y="4398188"/>
            <a:ext cx="6127401" cy="2170532"/>
          </a:xfrm>
          <a:prstGeom prst="rect">
            <a:avLst/>
          </a:prstGeom>
          <a:noFill/>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pPr>
            <a:r>
              <a:rPr lang="en-US" sz="2000" dirty="0">
                <a:effectLst>
                  <a:outerShdw blurRad="38100" dist="38100" dir="2700000" algn="tl">
                    <a:srgbClr val="DDDDDD"/>
                  </a:outerShdw>
                </a:effectLst>
              </a:rPr>
              <a:t>Calculate the </a:t>
            </a:r>
            <a:r>
              <a:rPr lang="en-US" sz="2000" dirty="0">
                <a:solidFill>
                  <a:srgbClr val="A50021"/>
                </a:solidFill>
                <a:effectLst>
                  <a:outerShdw blurRad="38100" dist="38100" dir="2700000" algn="tl">
                    <a:srgbClr val="DDDDDD"/>
                  </a:outerShdw>
                </a:effectLst>
              </a:rPr>
              <a:t>combined weight</a:t>
            </a:r>
            <a:r>
              <a:rPr lang="en-US" sz="2000" dirty="0">
                <a:effectLst>
                  <a:outerShdw blurRad="38100" dist="38100" dir="2700000" algn="tl">
                    <a:srgbClr val="DDDDDD"/>
                  </a:outerShdw>
                </a:effectLst>
              </a:rPr>
              <a:t> </a:t>
            </a:r>
            <a:r>
              <a:rPr lang="en-US" sz="2000" dirty="0" err="1">
                <a:solidFill>
                  <a:schemeClr val="accent1"/>
                </a:solidFill>
                <a:effectLst>
                  <a:outerShdw blurRad="38100" dist="38100" dir="2700000" algn="tl">
                    <a:srgbClr val="DDDDDD"/>
                  </a:outerShdw>
                </a:effectLst>
              </a:rPr>
              <a:t>W</a:t>
            </a:r>
            <a:r>
              <a:rPr lang="en-US" sz="2000" baseline="-25000" dirty="0" err="1">
                <a:solidFill>
                  <a:schemeClr val="accent1"/>
                </a:solidFill>
                <a:effectLst>
                  <a:outerShdw blurRad="38100" dist="38100" dir="2700000" algn="tl">
                    <a:srgbClr val="DDDDDD"/>
                  </a:outerShdw>
                </a:effectLst>
              </a:rPr>
              <a:t>v</a:t>
            </a:r>
            <a:r>
              <a:rPr lang="en-US" sz="2000" dirty="0">
                <a:effectLst>
                  <a:outerShdw blurRad="38100" dist="38100" dir="2700000" algn="tl">
                    <a:srgbClr val="DDDDDD"/>
                  </a:outerShdw>
                </a:effectLst>
              </a:rPr>
              <a:t> for each node</a:t>
            </a:r>
          </a:p>
          <a:p>
            <a:pPr marL="457200" indent="-457200">
              <a:lnSpc>
                <a:spcPct val="120000"/>
              </a:lnSpc>
              <a:spcBef>
                <a:spcPct val="50000"/>
              </a:spcBef>
              <a:buFontTx/>
              <a:buNone/>
            </a:pPr>
            <a:r>
              <a:rPr lang="en-US" sz="2000" dirty="0">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W</a:t>
            </a:r>
            <a:r>
              <a:rPr lang="en-US" sz="2000" baseline="-25000" dirty="0">
                <a:solidFill>
                  <a:schemeClr val="accent1"/>
                </a:solidFill>
                <a:effectLst>
                  <a:outerShdw blurRad="38100" dist="38100" dir="2700000" algn="tl">
                    <a:srgbClr val="DDDDDD"/>
                  </a:outerShdw>
                </a:effectLst>
              </a:rPr>
              <a:t>v</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1</a:t>
            </a:r>
            <a:r>
              <a:rPr lang="en-US" sz="2000" dirty="0">
                <a:solidFill>
                  <a:schemeClr val="accent1"/>
                </a:solidFill>
                <a:effectLst>
                  <a:outerShdw blurRad="38100" dist="38100" dir="2700000" algn="tl">
                    <a:srgbClr val="DDDDDD"/>
                  </a:outerShdw>
                </a:effectLst>
                <a:cs typeface="Arial" charset="0"/>
              </a:rPr>
              <a:t>Δ</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2</a:t>
            </a:r>
            <a:r>
              <a:rPr lang="en-US" sz="2000" dirty="0">
                <a:solidFill>
                  <a:schemeClr val="accent1"/>
                </a:solidFill>
                <a:effectLst>
                  <a:outerShdw blurRad="38100" dist="38100" dir="2700000" algn="tl">
                    <a:srgbClr val="DDDDDD"/>
                  </a:outerShdw>
                </a:effectLst>
              </a:rPr>
              <a:t>D</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3</a:t>
            </a:r>
            <a:r>
              <a:rPr lang="en-US" sz="2000" dirty="0">
                <a:solidFill>
                  <a:schemeClr val="accent1"/>
                </a:solidFill>
                <a:effectLst>
                  <a:outerShdw blurRad="38100" dist="38100" dir="2700000" algn="tl">
                    <a:srgbClr val="DDDDDD"/>
                  </a:outerShdw>
                </a:effectLst>
              </a:rPr>
              <a:t>M</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4</a:t>
            </a:r>
            <a:r>
              <a:rPr lang="en-US" sz="2000" dirty="0">
                <a:solidFill>
                  <a:schemeClr val="accent1"/>
                </a:solidFill>
                <a:effectLst>
                  <a:outerShdw blurRad="38100" dist="38100" dir="2700000" algn="tl">
                    <a:srgbClr val="DDDDDD"/>
                  </a:outerShdw>
                </a:effectLst>
              </a:rPr>
              <a:t>P</a:t>
            </a:r>
            <a:r>
              <a:rPr lang="en-US" sz="2000" baseline="-25000" dirty="0">
                <a:solidFill>
                  <a:schemeClr val="accent1"/>
                </a:solidFill>
                <a:effectLst>
                  <a:outerShdw blurRad="38100" dist="38100" dir="2700000" algn="tl">
                    <a:srgbClr val="DDDDDD"/>
                  </a:outerShdw>
                </a:effectLst>
              </a:rPr>
              <a:t>v</a:t>
            </a:r>
            <a:r>
              <a:rPr lang="en-US" sz="2000" baseline="-25000" dirty="0">
                <a:effectLst>
                  <a:outerShdw blurRad="38100" dist="38100" dir="2700000" algn="tl">
                    <a:srgbClr val="DDDDDD"/>
                  </a:outerShdw>
                </a:effectLst>
              </a:rPr>
              <a:t>  </a:t>
            </a:r>
            <a:r>
              <a:rPr lang="en-US" sz="2000" dirty="0">
                <a:effectLst>
                  <a:outerShdw blurRad="38100" dist="38100" dir="2700000" algn="tl">
                    <a:srgbClr val="DDDDDD"/>
                  </a:outerShdw>
                </a:effectLst>
              </a:rPr>
              <a:t>for each node </a:t>
            </a:r>
          </a:p>
          <a:p>
            <a:pPr marL="457200" indent="-457200">
              <a:lnSpc>
                <a:spcPct val="120000"/>
              </a:lnSpc>
              <a:spcBef>
                <a:spcPct val="50000"/>
              </a:spcBef>
              <a:buFontTx/>
              <a:buNone/>
            </a:pPr>
            <a:r>
              <a:rPr lang="en-US" sz="2000" dirty="0">
                <a:effectLst>
                  <a:outerShdw blurRad="38100" dist="38100" dir="2700000" algn="tl">
                    <a:srgbClr val="DDDDDD"/>
                  </a:outerShdw>
                </a:effectLst>
              </a:rPr>
              <a:t>Find min </a:t>
            </a:r>
            <a:r>
              <a:rPr lang="en-US" sz="2000" dirty="0" err="1">
                <a:solidFill>
                  <a:schemeClr val="accent1"/>
                </a:solidFill>
                <a:effectLst>
                  <a:outerShdw blurRad="38100" dist="38100" dir="2700000" algn="tl">
                    <a:srgbClr val="DDDDDD"/>
                  </a:outerShdw>
                </a:effectLst>
              </a:rPr>
              <a:t>W</a:t>
            </a:r>
            <a:r>
              <a:rPr lang="en-US" sz="2000" baseline="-25000" dirty="0" err="1">
                <a:solidFill>
                  <a:schemeClr val="accent1"/>
                </a:solidFill>
                <a:effectLst>
                  <a:outerShdw blurRad="38100" dist="38100" dir="2700000" algn="tl">
                    <a:srgbClr val="DDDDDD"/>
                  </a:outerShdw>
                </a:effectLst>
              </a:rPr>
              <a:t>v</a:t>
            </a:r>
            <a:r>
              <a:rPr lang="en-US" sz="2000" dirty="0">
                <a:effectLst>
                  <a:outerShdw blurRad="38100" dist="38100" dir="2700000" algn="tl">
                    <a:srgbClr val="DDDDDD"/>
                  </a:outerShdw>
                </a:effectLst>
              </a:rPr>
              <a:t>;</a:t>
            </a:r>
            <a:r>
              <a:rPr lang="en-US" sz="2000" baseline="-25000" dirty="0">
                <a:effectLst>
                  <a:outerShdw blurRad="38100" dist="38100" dir="2700000" algn="tl">
                    <a:srgbClr val="DDDDDD"/>
                  </a:outerShdw>
                </a:effectLst>
              </a:rPr>
              <a:t> </a:t>
            </a:r>
            <a:r>
              <a:rPr lang="en-US" sz="2000" dirty="0">
                <a:effectLst>
                  <a:outerShdw blurRad="38100" dist="38100" dir="2700000" algn="tl">
                    <a:srgbClr val="DDDDDD"/>
                  </a:outerShdw>
                </a:effectLst>
              </a:rPr>
              <a:t> choose node </a:t>
            </a:r>
            <a:r>
              <a:rPr lang="en-US" sz="2000" i="1" dirty="0">
                <a:effectLst>
                  <a:outerShdw blurRad="38100" dist="38100" dir="2700000" algn="tl">
                    <a:srgbClr val="DDDDDD"/>
                  </a:outerShdw>
                </a:effectLst>
              </a:rPr>
              <a:t>v</a:t>
            </a:r>
            <a:r>
              <a:rPr lang="en-US" sz="2000" dirty="0">
                <a:effectLst>
                  <a:outerShdw blurRad="38100" dist="38100" dir="2700000" algn="tl">
                    <a:srgbClr val="DDDDDD"/>
                  </a:outerShdw>
                </a:effectLst>
              </a:rPr>
              <a:t> as the </a:t>
            </a:r>
            <a:r>
              <a:rPr lang="en-US" sz="2000" dirty="0" err="1">
                <a:effectLst>
                  <a:outerShdw blurRad="38100" dist="38100" dir="2700000" algn="tl">
                    <a:srgbClr val="DDDDDD"/>
                  </a:outerShdw>
                </a:effectLst>
              </a:rPr>
              <a:t>clusterhead</a:t>
            </a:r>
            <a:endParaRPr lang="en-US" sz="2000" dirty="0">
              <a:effectLst>
                <a:outerShdw blurRad="38100" dist="38100" dir="2700000" algn="tl">
                  <a:srgbClr val="DDDDDD"/>
                </a:outerShdw>
              </a:effectLst>
            </a:endParaRPr>
          </a:p>
        </p:txBody>
      </p:sp>
      <p:sp>
        <p:nvSpPr>
          <p:cNvPr id="7" name="Rectangle 3">
            <a:extLst>
              <a:ext uri="{FF2B5EF4-FFF2-40B4-BE49-F238E27FC236}">
                <a16:creationId xmlns:a16="http://schemas.microsoft.com/office/drawing/2014/main" id="{375EB8A3-8A34-CA45-A736-44D5B96F50A6}"/>
              </a:ext>
            </a:extLst>
          </p:cNvPr>
          <p:cNvSpPr txBox="1">
            <a:spLocks noChangeArrowheads="1"/>
          </p:cNvSpPr>
          <p:nvPr/>
        </p:nvSpPr>
        <p:spPr>
          <a:xfrm>
            <a:off x="6909972" y="4396908"/>
            <a:ext cx="3776267" cy="2170532"/>
          </a:xfrm>
          <a:prstGeom prst="rect">
            <a:avLst/>
          </a:prstGeom>
          <a:noFill/>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cs typeface="Arial" charset="0"/>
              </a:rPr>
              <a:t>Δ</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degree-difference</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D</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sum of the distances</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M</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mobility</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P</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a:t>
            </a:r>
            <a:r>
              <a:rPr lang="en-US" sz="2000" baseline="-25000" dirty="0">
                <a:solidFill>
                  <a:schemeClr val="accent1"/>
                </a:solidFill>
                <a:effectLst>
                  <a:outerShdw blurRad="38100" dist="38100" dir="2700000" algn="tl">
                    <a:srgbClr val="DDDDDD"/>
                  </a:outerShdw>
                </a:effectLst>
              </a:rPr>
              <a:t> </a:t>
            </a:r>
            <a:r>
              <a:rPr lang="en-US" sz="2000" dirty="0">
                <a:effectLst>
                  <a:outerShdw blurRad="38100" dist="38100" dir="2700000" algn="tl">
                    <a:srgbClr val="DDDDDD"/>
                  </a:outerShdw>
                </a:effectLst>
              </a:rPr>
              <a:t>power consumed</a:t>
            </a:r>
          </a:p>
        </p:txBody>
      </p:sp>
    </p:spTree>
    <p:extLst>
      <p:ext uri="{BB962C8B-B14F-4D97-AF65-F5344CB8AC3E}">
        <p14:creationId xmlns:p14="http://schemas.microsoft.com/office/powerpoint/2010/main" val="2214706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600681" y="1281053"/>
            <a:ext cx="3316226" cy="755650"/>
          </a:xfrm>
        </p:spPr>
        <p:txBody>
          <a:bodyPr>
            <a:normAutofit fontScale="90000"/>
          </a:bodyPr>
          <a:lstStyle/>
          <a:p>
            <a:pPr>
              <a:lnSpc>
                <a:spcPct val="70000"/>
              </a:lnSpc>
            </a:pPr>
            <a:br>
              <a:rPr lang="en-US" dirty="0">
                <a:latin typeface="Arial" charset="0"/>
              </a:rPr>
            </a:br>
            <a:r>
              <a:rPr lang="en-US" sz="2200" dirty="0">
                <a:solidFill>
                  <a:srgbClr val="C00000"/>
                </a:solidFill>
                <a:latin typeface="Arial" charset="0"/>
              </a:rPr>
              <a:t>Simulation Environment</a:t>
            </a:r>
          </a:p>
        </p:txBody>
      </p:sp>
      <p:sp>
        <p:nvSpPr>
          <p:cNvPr id="392195" name="Rectangle 3"/>
          <p:cNvSpPr>
            <a:spLocks noChangeArrowheads="1"/>
          </p:cNvSpPr>
          <p:nvPr/>
        </p:nvSpPr>
        <p:spPr bwMode="auto">
          <a:xfrm>
            <a:off x="1253068" y="1204913"/>
            <a:ext cx="9884833" cy="4926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a:solidFill>
                <a:schemeClr val="accent1"/>
              </a:solidFill>
              <a:latin typeface="Arial" charset="0"/>
            </a:endParaRPr>
          </a:p>
          <a:p>
            <a:pPr marL="342900" indent="-342900">
              <a:spcBef>
                <a:spcPct val="20000"/>
              </a:spcBef>
              <a:buClr>
                <a:schemeClr val="accent1"/>
              </a:buClr>
              <a:buFont typeface="Wingdings" charset="0"/>
              <a:buChar char=""/>
            </a:pPr>
            <a:endParaRPr kumimoji="1" lang="en-US" sz="1700" b="1">
              <a:effectLst>
                <a:outerShdw blurRad="38100" dist="38100" dir="2700000" algn="tl">
                  <a:srgbClr val="DDDDDD"/>
                </a:outerShdw>
              </a:effectLst>
              <a:latin typeface="Arial" charset="0"/>
            </a:endParaRPr>
          </a:p>
        </p:txBody>
      </p:sp>
      <p:sp>
        <p:nvSpPr>
          <p:cNvPr id="392196" name="Rectangle 4"/>
          <p:cNvSpPr>
            <a:spLocks noGrp="1" noChangeArrowheads="1"/>
          </p:cNvSpPr>
          <p:nvPr>
            <p:ph type="body" idx="1"/>
          </p:nvPr>
        </p:nvSpPr>
        <p:spPr>
          <a:xfrm>
            <a:off x="600681" y="2112842"/>
            <a:ext cx="5772823" cy="4351338"/>
          </a:xfrm>
        </p:spPr>
        <p:txBody>
          <a:bodyPr>
            <a:normAutofit fontScale="77500" lnSpcReduction="20000"/>
          </a:bodyPr>
          <a:lstStyle/>
          <a:p>
            <a:pPr>
              <a:lnSpc>
                <a:spcPct val="140000"/>
              </a:lnSpc>
            </a:pPr>
            <a:r>
              <a:rPr lang="en-US" b="0" dirty="0">
                <a:effectLst>
                  <a:outerShdw blurRad="38100" dist="38100" dir="2700000" algn="tl">
                    <a:srgbClr val="DDDDDD"/>
                  </a:outerShdw>
                </a:effectLst>
              </a:rPr>
              <a:t>System with N nodes on a 100x100 grid</a:t>
            </a:r>
          </a:p>
          <a:p>
            <a:pPr>
              <a:lnSpc>
                <a:spcPct val="140000"/>
              </a:lnSpc>
            </a:pPr>
            <a:r>
              <a:rPr lang="en-US" b="0" dirty="0">
                <a:effectLst>
                  <a:outerShdw blurRad="38100" dist="38100" dir="2700000" algn="tl">
                    <a:srgbClr val="DDDDDD"/>
                  </a:outerShdw>
                </a:effectLst>
              </a:rPr>
              <a:t>N was varied between 20 and 60</a:t>
            </a:r>
          </a:p>
          <a:p>
            <a:pPr>
              <a:lnSpc>
                <a:spcPct val="140000"/>
              </a:lnSpc>
            </a:pPr>
            <a:r>
              <a:rPr lang="en-US" b="0" dirty="0">
                <a:effectLst>
                  <a:outerShdw blurRad="38100" dist="38100" dir="2700000" algn="tl">
                    <a:srgbClr val="DDDDDD"/>
                  </a:outerShdw>
                </a:effectLst>
              </a:rPr>
              <a:t>Nodes moved in all directions randomly </a:t>
            </a:r>
          </a:p>
          <a:p>
            <a:pPr>
              <a:lnSpc>
                <a:spcPct val="140000"/>
              </a:lnSpc>
            </a:pPr>
            <a:r>
              <a:rPr lang="en-US" b="0" dirty="0">
                <a:effectLst>
                  <a:outerShdw blurRad="38100" dist="38100" dir="2700000" algn="tl">
                    <a:srgbClr val="DDDDDD"/>
                  </a:outerShdw>
                </a:effectLst>
              </a:rPr>
              <a:t>Velocity of nodes were varied uniformly </a:t>
            </a:r>
            <a:r>
              <a:rPr lang="en-US" dirty="0">
                <a:effectLst>
                  <a:outerShdw blurRad="38100" dist="38100" dir="2700000" algn="tl">
                    <a:srgbClr val="DDDDDD"/>
                  </a:outerShdw>
                </a:effectLst>
              </a:rPr>
              <a:t>[</a:t>
            </a:r>
            <a:r>
              <a:rPr lang="en-US" b="0" dirty="0">
                <a:effectLst>
                  <a:outerShdw blurRad="38100" dist="38100" dir="2700000" algn="tl">
                    <a:srgbClr val="DDDDDD"/>
                  </a:outerShdw>
                </a:effectLst>
              </a:rPr>
              <a:t>0-10]</a:t>
            </a:r>
          </a:p>
          <a:p>
            <a:pPr>
              <a:lnSpc>
                <a:spcPct val="140000"/>
              </a:lnSpc>
            </a:pPr>
            <a:r>
              <a:rPr lang="en-US" b="0" dirty="0">
                <a:effectLst>
                  <a:outerShdw blurRad="38100" dist="38100" dir="2700000" algn="tl">
                    <a:srgbClr val="DDDDDD"/>
                  </a:outerShdw>
                </a:effectLst>
              </a:rPr>
              <a:t>Transmission range of nodes was varied </a:t>
            </a:r>
            <a:r>
              <a:rPr lang="en-US" dirty="0">
                <a:effectLst>
                  <a:outerShdw blurRad="38100" dist="38100" dir="2700000" algn="tl">
                    <a:srgbClr val="DDDDDD"/>
                  </a:outerShdw>
                </a:effectLst>
              </a:rPr>
              <a:t>[</a:t>
            </a:r>
            <a:r>
              <a:rPr lang="en-US" b="0" dirty="0">
                <a:effectLst>
                  <a:outerShdw blurRad="38100" dist="38100" dir="2700000" algn="tl">
                    <a:srgbClr val="DDDDDD"/>
                  </a:outerShdw>
                </a:effectLst>
              </a:rPr>
              <a:t>0-70]</a:t>
            </a:r>
          </a:p>
          <a:p>
            <a:pPr>
              <a:lnSpc>
                <a:spcPct val="140000"/>
              </a:lnSpc>
            </a:pPr>
            <a:r>
              <a:rPr lang="en-US" b="0" dirty="0">
                <a:effectLst>
                  <a:outerShdw blurRad="38100" dist="38100" dir="2700000" algn="tl">
                    <a:srgbClr val="DDDDDD"/>
                  </a:outerShdw>
                </a:effectLst>
              </a:rPr>
              <a:t>Ideal degree was fixed at       = 10</a:t>
            </a:r>
          </a:p>
          <a:p>
            <a:pPr>
              <a:lnSpc>
                <a:spcPct val="140000"/>
              </a:lnSpc>
            </a:pPr>
            <a:r>
              <a:rPr lang="en-US" b="0" dirty="0">
                <a:effectLst>
                  <a:outerShdw blurRad="38100" dist="38100" dir="2700000" algn="tl">
                    <a:srgbClr val="DDDDDD"/>
                  </a:outerShdw>
                </a:effectLst>
              </a:rPr>
              <a:t>Weighing factors: </a:t>
            </a:r>
            <a:r>
              <a:rPr kumimoji="0" lang="en-US" b="0" dirty="0">
                <a:effectLst>
                  <a:outerShdw blurRad="38100" dist="38100" dir="2700000" algn="tl">
                    <a:srgbClr val="DDDDDD"/>
                  </a:outerShdw>
                </a:effectLst>
              </a:rPr>
              <a:t>w</a:t>
            </a:r>
            <a:r>
              <a:rPr kumimoji="0" lang="en-US" b="0" baseline="-25000" dirty="0">
                <a:effectLst>
                  <a:outerShdw blurRad="38100" dist="38100" dir="2700000" algn="tl">
                    <a:srgbClr val="DDDDDD"/>
                  </a:outerShdw>
                </a:effectLst>
              </a:rPr>
              <a:t>1 </a:t>
            </a:r>
            <a:r>
              <a:rPr kumimoji="0" lang="en-US" b="0" dirty="0">
                <a:effectLst>
                  <a:outerShdw blurRad="38100" dist="38100" dir="2700000" algn="tl">
                    <a:srgbClr val="DDDDDD"/>
                  </a:outerShdw>
                </a:effectLst>
              </a:rPr>
              <a:t>= 0.7, w</a:t>
            </a:r>
            <a:r>
              <a:rPr kumimoji="0" lang="en-US" b="0" baseline="-25000" dirty="0">
                <a:effectLst>
                  <a:outerShdw blurRad="38100" dist="38100" dir="2700000" algn="tl">
                    <a:srgbClr val="DDDDDD"/>
                  </a:outerShdw>
                </a:effectLst>
              </a:rPr>
              <a:t>2</a:t>
            </a:r>
            <a:r>
              <a:rPr kumimoji="0" lang="en-US" b="0" dirty="0">
                <a:effectLst>
                  <a:outerShdw blurRad="38100" dist="38100" dir="2700000" algn="tl">
                    <a:srgbClr val="DDDDDD"/>
                  </a:outerShdw>
                </a:effectLst>
              </a:rPr>
              <a:t> = 0.2, w</a:t>
            </a:r>
            <a:r>
              <a:rPr kumimoji="0" lang="en-US" b="0" baseline="-25000" dirty="0">
                <a:effectLst>
                  <a:outerShdw blurRad="38100" dist="38100" dir="2700000" algn="tl">
                    <a:srgbClr val="DDDDDD"/>
                  </a:outerShdw>
                </a:effectLst>
              </a:rPr>
              <a:t>3</a:t>
            </a:r>
            <a:r>
              <a:rPr kumimoji="0" lang="en-US" b="0" dirty="0">
                <a:effectLst>
                  <a:outerShdw blurRad="38100" dist="38100" dir="2700000" algn="tl">
                    <a:srgbClr val="DDDDDD"/>
                  </a:outerShdw>
                </a:effectLst>
              </a:rPr>
              <a:t> = 0.05 and w</a:t>
            </a:r>
            <a:r>
              <a:rPr kumimoji="0" lang="en-US" b="0" baseline="-25000" dirty="0">
                <a:effectLst>
                  <a:outerShdw blurRad="38100" dist="38100" dir="2700000" algn="tl">
                    <a:srgbClr val="DDDDDD"/>
                  </a:outerShdw>
                </a:effectLst>
              </a:rPr>
              <a:t>4</a:t>
            </a:r>
            <a:r>
              <a:rPr kumimoji="0" lang="en-US" b="0" dirty="0">
                <a:effectLst>
                  <a:outerShdw blurRad="38100" dist="38100" dir="2700000" algn="tl">
                    <a:srgbClr val="DDDDDD"/>
                  </a:outerShdw>
                </a:effectLst>
              </a:rPr>
              <a:t> = 0.05</a:t>
            </a:r>
          </a:p>
        </p:txBody>
      </p:sp>
      <p:graphicFrame>
        <p:nvGraphicFramePr>
          <p:cNvPr id="392197" name="Object 5"/>
          <p:cNvGraphicFramePr>
            <a:graphicFrameLocks noChangeAspect="1"/>
          </p:cNvGraphicFramePr>
          <p:nvPr>
            <p:extLst>
              <p:ext uri="{D42A27DB-BD31-4B8C-83A1-F6EECF244321}">
                <p14:modId xmlns:p14="http://schemas.microsoft.com/office/powerpoint/2010/main" val="3089272243"/>
              </p:ext>
            </p:extLst>
          </p:nvPr>
        </p:nvGraphicFramePr>
        <p:xfrm>
          <a:off x="3734873" y="4832991"/>
          <a:ext cx="364067" cy="327025"/>
        </p:xfrm>
        <a:graphic>
          <a:graphicData uri="http://schemas.openxmlformats.org/presentationml/2006/ole">
            <mc:AlternateContent xmlns:mc="http://schemas.openxmlformats.org/markup-compatibility/2006">
              <mc:Choice xmlns:v="urn:schemas-microsoft-com:vml" Requires="v">
                <p:oleObj spid="_x0000_s21599" name="Equation" r:id="rId3" imgW="139680" imgH="177480" progId="Equation.3">
                  <p:embed/>
                </p:oleObj>
              </mc:Choice>
              <mc:Fallback>
                <p:oleObj name="Equation" r:id="rId3" imgW="13968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4873" y="4832991"/>
                        <a:ext cx="364067" cy="3270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pic>
        <p:nvPicPr>
          <p:cNvPr id="6" name="Picture 4" descr="C:\Everything\Damla\DAS-Present\GLOBECOM2k\compchneg.jpg">
            <a:extLst>
              <a:ext uri="{FF2B5EF4-FFF2-40B4-BE49-F238E27FC236}">
                <a16:creationId xmlns:a16="http://schemas.microsoft.com/office/drawing/2014/main" id="{38C27679-7C9B-EB49-B5C0-0471E1FFF3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4718" y="1794432"/>
            <a:ext cx="5982705" cy="3365584"/>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60CA7351-73E1-504C-B200-0711489F3D5C}"/>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Weighted Clustering Algorithm (WCA)</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[Chatterjee+ 2002; Turgut+ 2002, 2003]</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106343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a:extLst>
              <a:ext uri="{FF2B5EF4-FFF2-40B4-BE49-F238E27FC236}">
                <a16:creationId xmlns:a16="http://schemas.microsoft.com/office/drawing/2014/main" id="{DDE20E80-CAC3-144A-B779-926001EE6AA3}"/>
              </a:ext>
            </a:extLst>
          </p:cNvPr>
          <p:cNvSpPr>
            <a:spLocks noChangeArrowheads="1"/>
          </p:cNvSpPr>
          <p:nvPr/>
        </p:nvSpPr>
        <p:spPr bwMode="auto">
          <a:xfrm>
            <a:off x="504967" y="1627000"/>
            <a:ext cx="11546006" cy="5019460"/>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lang="en-US" dirty="0">
                <a:solidFill>
                  <a:schemeClr val="accent1"/>
                </a:solidFill>
                <a:effectLst>
                  <a:outerShdw blurRad="38100" dist="38100" dir="2700000" algn="tl">
                    <a:srgbClr val="C0C0C0"/>
                  </a:outerShdw>
                </a:effectLst>
                <a:latin typeface="Arial" charset="0"/>
              </a:rPr>
              <a:t>LEACH</a:t>
            </a:r>
            <a:r>
              <a:rPr lang="en-US" dirty="0">
                <a:effectLst>
                  <a:outerShdw blurRad="38100" dist="38100" dir="2700000" algn="tl">
                    <a:srgbClr val="C0C0C0"/>
                  </a:outerShdw>
                </a:effectLst>
                <a:latin typeface="Arial" charset="0"/>
              </a:rPr>
              <a:t> (Low-Energy Adaptive Clustering Hierarchy) utilizes the randomized rotation of local cluster base stations to evenly distribute the energy load within the network of sensors</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It is a distributed, does not require any control information from base station (BS) and the nodes do not need to have knowledge of global network for LEACH to function</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Key features of LEACH include:</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Localized coordination and control of cluster set-up and operation</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Randomized rotation of the cluster base stations or </a:t>
            </a:r>
            <a:r>
              <a:rPr lang="en-US" dirty="0" err="1">
                <a:effectLst>
                  <a:outerShdw blurRad="38100" dist="38100" dir="2700000" algn="tl">
                    <a:srgbClr val="C0C0C0"/>
                  </a:outerShdw>
                </a:effectLst>
                <a:latin typeface="Arial" charset="0"/>
              </a:rPr>
              <a:t>clusterheads</a:t>
            </a:r>
            <a:r>
              <a:rPr lang="en-US" dirty="0">
                <a:effectLst>
                  <a:outerShdw blurRad="38100" dist="38100" dir="2700000" algn="tl">
                    <a:srgbClr val="C0C0C0"/>
                  </a:outerShdw>
                </a:effectLst>
                <a:latin typeface="Arial" charset="0"/>
              </a:rPr>
              <a:t> and their clusters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Local compression of information to reduce global communication</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Considered microsensor network has the following characteristics: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The base station is fixed and located far from the sensors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All the sensor nodes are homogeneous and energy constrained</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By performing load computation in each cluster, amount of data to be transmitted to BS is reduced. Large reduction in the energy dissipation is achieved since communication is more expensive than computation</a:t>
            </a:r>
          </a:p>
          <a:p>
            <a:pPr marL="914400" lvl="1" indent="-457200">
              <a:lnSpc>
                <a:spcPct val="120000"/>
              </a:lnSpc>
              <a:spcBef>
                <a:spcPct val="20000"/>
              </a:spcBef>
              <a:buClr>
                <a:schemeClr val="accent1"/>
              </a:buClr>
              <a:buFont typeface="Wingdings" pitchFamily="2" charset="2"/>
              <a:buChar char="Ø"/>
              <a:defRPr/>
            </a:pPr>
            <a:endParaRPr lang="en-US" dirty="0">
              <a:effectLst>
                <a:outerShdw blurRad="38100" dist="38100" dir="2700000" algn="tl">
                  <a:srgbClr val="C0C0C0"/>
                </a:outerShdw>
              </a:effectLst>
              <a:latin typeface="Arial" charset="0"/>
            </a:endParaRPr>
          </a:p>
          <a:p>
            <a:pPr lvl="1">
              <a:lnSpc>
                <a:spcPct val="120000"/>
              </a:lnSpc>
              <a:spcBef>
                <a:spcPct val="20000"/>
              </a:spcBef>
              <a:buClr>
                <a:schemeClr val="accent1"/>
              </a:buClr>
              <a:defRPr/>
            </a:pPr>
            <a:endParaRPr lang="en-US" sz="1600" dirty="0">
              <a:effectLst>
                <a:outerShdw blurRad="38100" dist="38100" dir="2700000" algn="tl">
                  <a:srgbClr val="C0C0C0"/>
                </a:outerShdw>
              </a:effectLst>
              <a:latin typeface="Arial" charset="0"/>
            </a:endParaRPr>
          </a:p>
        </p:txBody>
      </p:sp>
      <p:sp>
        <p:nvSpPr>
          <p:cNvPr id="16387" name="Rectangle 3">
            <a:extLst>
              <a:ext uri="{FF2B5EF4-FFF2-40B4-BE49-F238E27FC236}">
                <a16:creationId xmlns:a16="http://schemas.microsoft.com/office/drawing/2014/main" id="{D7813776-770D-864D-83C9-B5CC895BA923}"/>
              </a:ext>
            </a:extLst>
          </p:cNvPr>
          <p:cNvSpPr>
            <a:spLocks noChangeArrowheads="1"/>
          </p:cNvSpPr>
          <p:nvPr/>
        </p:nvSpPr>
        <p:spPr bwMode="auto">
          <a:xfrm>
            <a:off x="504967" y="-95250"/>
            <a:ext cx="1083632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br>
              <a:rPr kumimoji="1" lang="en-US" altLang="en-US" sz="2800" b="1" dirty="0">
                <a:solidFill>
                  <a:schemeClr val="accent1"/>
                </a:solidFill>
                <a:latin typeface="Comic Sans MS" panose="030F0902030302020204" pitchFamily="66" charset="0"/>
              </a:rPr>
            </a:br>
            <a:r>
              <a:rPr kumimoji="1" lang="en-US" altLang="en-US" sz="2800" b="1" dirty="0">
                <a:solidFill>
                  <a:srgbClr val="000099"/>
                </a:solidFill>
                <a:latin typeface="Comic Sans MS" panose="030F0902030302020204" pitchFamily="66" charset="0"/>
              </a:rPr>
              <a:t>Energy-Efficient Communication Protocol Architecture for Wireless Microsensor Networks (LEACH Protocol)</a:t>
            </a:r>
            <a:endParaRPr lang="en-US" altLang="en-US" sz="2800" b="1" dirty="0">
              <a:solidFill>
                <a:srgbClr val="000099"/>
              </a:solidFill>
              <a:latin typeface="Comic Sans MS" panose="030F0902030302020204" pitchFamily="66" charset="0"/>
            </a:endParaRPr>
          </a:p>
          <a:p>
            <a:pPr>
              <a:lnSpc>
                <a:spcPct val="90000"/>
              </a:lnSpc>
            </a:pPr>
            <a:r>
              <a:rPr lang="en-US" altLang="en-US" sz="2800" b="1" dirty="0">
                <a:solidFill>
                  <a:srgbClr val="A50021"/>
                </a:solidFill>
                <a:latin typeface="Comic Sans MS" panose="030F0902030302020204" pitchFamily="66" charset="0"/>
              </a:rPr>
              <a:t>[</a:t>
            </a:r>
            <a:r>
              <a:rPr lang="en-US" altLang="en-US" sz="2800" b="1" dirty="0" err="1">
                <a:solidFill>
                  <a:srgbClr val="A50021"/>
                </a:solidFill>
                <a:latin typeface="Comic Sans MS" panose="030F0902030302020204" pitchFamily="66" charset="0"/>
              </a:rPr>
              <a:t>Heinzelman</a:t>
            </a:r>
            <a:r>
              <a:rPr lang="en-US" altLang="en-US" sz="2800" b="1" dirty="0">
                <a:solidFill>
                  <a:srgbClr val="A50021"/>
                </a:solidFill>
                <a:latin typeface="Comic Sans MS" panose="030F0902030302020204" pitchFamily="66" charset="0"/>
              </a:rPr>
              <a:t>+ 2000, 2002]</a:t>
            </a:r>
            <a:endParaRPr kumimoji="1" lang="en-US" altLang="en-US" sz="2800" b="1" dirty="0">
              <a:solidFill>
                <a:srgbClr val="A50021"/>
              </a:solidFill>
              <a:latin typeface="Comic Sans MS" panose="030F0902030302020204" pitchFamily="66" charset="0"/>
            </a:endParaRPr>
          </a:p>
        </p:txBody>
      </p:sp>
    </p:spTree>
    <p:extLst>
      <p:ext uri="{BB962C8B-B14F-4D97-AF65-F5344CB8AC3E}">
        <p14:creationId xmlns:p14="http://schemas.microsoft.com/office/powerpoint/2010/main" val="1477830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a:extLst>
              <a:ext uri="{FF2B5EF4-FFF2-40B4-BE49-F238E27FC236}">
                <a16:creationId xmlns:a16="http://schemas.microsoft.com/office/drawing/2014/main" id="{72635615-2D71-BE44-82FB-725862C6EC15}"/>
              </a:ext>
            </a:extLst>
          </p:cNvPr>
          <p:cNvSpPr>
            <a:spLocks noChangeArrowheads="1"/>
          </p:cNvSpPr>
          <p:nvPr/>
        </p:nvSpPr>
        <p:spPr bwMode="auto">
          <a:xfrm>
            <a:off x="409433" y="1195388"/>
            <a:ext cx="10068067" cy="452596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Compared to analysis and simulation techniques, designing a system platform has the following advantages:</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Provides genuine executive environment: various proposed algorithms can be exactly evaluated; good way to examine existing design principles and discover new ones under different configurations</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More attention can be focused on the application-layer</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A real system platform can accelerate the pace of research and development</a:t>
            </a:r>
          </a:p>
          <a:p>
            <a:pPr marL="457200" indent="-457200">
              <a:lnSpc>
                <a:spcPct val="120000"/>
              </a:lnSpc>
              <a:spcBef>
                <a:spcPct val="20000"/>
              </a:spcBef>
              <a:buClr>
                <a:schemeClr val="accent1"/>
              </a:buClr>
              <a:buFontTx/>
              <a:buChar char="–"/>
              <a:defRPr/>
            </a:pPr>
            <a:endParaRPr kumimoji="1" lang="en-US" dirty="0">
              <a:solidFill>
                <a:srgbClr val="A50021"/>
              </a:solidFill>
              <a:effectLst>
                <a:outerShdw blurRad="38100" dist="38100" dir="2700000" algn="tl">
                  <a:srgbClr val="C0C0C0"/>
                </a:outerShdw>
              </a:effectLst>
              <a:latin typeface="Arial" charset="0"/>
            </a:endParaRPr>
          </a:p>
        </p:txBody>
      </p:sp>
      <p:sp>
        <p:nvSpPr>
          <p:cNvPr id="12290" name="Rectangle 3">
            <a:extLst>
              <a:ext uri="{FF2B5EF4-FFF2-40B4-BE49-F238E27FC236}">
                <a16:creationId xmlns:a16="http://schemas.microsoft.com/office/drawing/2014/main" id="{84362C9C-3881-9443-82A7-7129C12C36A3}"/>
              </a:ext>
            </a:extLst>
          </p:cNvPr>
          <p:cNvSpPr>
            <a:spLocks noGrp="1" noChangeArrowheads="1"/>
          </p:cNvSpPr>
          <p:nvPr>
            <p:ph type="title"/>
          </p:nvPr>
        </p:nvSpPr>
        <p:spPr>
          <a:xfrm>
            <a:off x="3330054" y="377826"/>
            <a:ext cx="6355285" cy="620713"/>
          </a:xfrm>
          <a:noFill/>
        </p:spPr>
        <p:txBody>
          <a:bodyPr/>
          <a:lstStyle/>
          <a:p>
            <a:pPr algn="ctr"/>
            <a:r>
              <a:rPr lang="en-US" altLang="en-US" sz="3200" b="1" dirty="0">
                <a:solidFill>
                  <a:srgbClr val="000099"/>
                </a:solidFill>
                <a:latin typeface="Comic Sans MS" panose="030F0902030302020204" pitchFamily="66" charset="0"/>
              </a:rPr>
              <a:t>Why Sensor Platforms?</a:t>
            </a:r>
          </a:p>
        </p:txBody>
      </p:sp>
    </p:spTree>
    <p:extLst>
      <p:ext uri="{BB962C8B-B14F-4D97-AF65-F5344CB8AC3E}">
        <p14:creationId xmlns:p14="http://schemas.microsoft.com/office/powerpoint/2010/main" val="1878295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a:extLst>
              <a:ext uri="{FF2B5EF4-FFF2-40B4-BE49-F238E27FC236}">
                <a16:creationId xmlns:a16="http://schemas.microsoft.com/office/drawing/2014/main" id="{93F79291-44B9-FC45-BF85-850F8910D99F}"/>
              </a:ext>
            </a:extLst>
          </p:cNvPr>
          <p:cNvSpPr>
            <a:spLocks noChangeArrowheads="1"/>
          </p:cNvSpPr>
          <p:nvPr/>
        </p:nvSpPr>
        <p:spPr bwMode="auto">
          <a:xfrm>
            <a:off x="382141" y="1195387"/>
            <a:ext cx="11409527" cy="5505663"/>
          </a:xfrm>
          <a:prstGeom prst="rect">
            <a:avLst/>
          </a:prstGeom>
          <a:noFill/>
          <a:ln w="9525">
            <a:noFill/>
            <a:miter lim="800000"/>
            <a:headEnd/>
            <a:tailEnd/>
          </a:ln>
          <a:effectLst/>
        </p:spPr>
        <p:txBody>
          <a:bodyPr/>
          <a:lstStyle/>
          <a:p>
            <a:pPr>
              <a:lnSpc>
                <a:spcPct val="120000"/>
              </a:lnSpc>
              <a:spcBef>
                <a:spcPct val="20000"/>
              </a:spcBef>
              <a:buClr>
                <a:schemeClr val="accent1"/>
              </a:buClr>
              <a:defRPr/>
            </a:pPr>
            <a:r>
              <a:rPr kumimoji="1" lang="en-US" dirty="0">
                <a:effectLst>
                  <a:outerShdw blurRad="38100" dist="38100" dir="2700000" algn="tl">
                    <a:srgbClr val="C0C0C0"/>
                  </a:outerShdw>
                </a:effectLst>
                <a:latin typeface="Arial" charset="0"/>
              </a:rPr>
              <a:t>Constructing a platform for WSN falls into the area of embedded system development which usually consists of developing environment, hardware and software platforms.</a:t>
            </a:r>
          </a:p>
          <a:p>
            <a:pPr marL="457200" indent="-457200">
              <a:lnSpc>
                <a:spcPct val="120000"/>
              </a:lnSpc>
              <a:spcBef>
                <a:spcPct val="20000"/>
              </a:spcBef>
              <a:buClr>
                <a:schemeClr val="accent1"/>
              </a:buClr>
              <a:buFontTx/>
              <a:buChar char="–"/>
              <a:defRPr/>
            </a:pPr>
            <a:endParaRPr kumimoji="1" lang="en-US" sz="1000" dirty="0">
              <a:effectLst>
                <a:outerShdw blurRad="38100" dist="38100" dir="2700000" algn="tl">
                  <a:srgbClr val="C0C0C0"/>
                </a:outerShdw>
              </a:effectLst>
              <a:latin typeface="Arial" charset="0"/>
            </a:endParaRPr>
          </a:p>
          <a:p>
            <a:pPr>
              <a:lnSpc>
                <a:spcPct val="120000"/>
              </a:lnSpc>
              <a:spcBef>
                <a:spcPct val="20000"/>
              </a:spcBef>
              <a:buClr>
                <a:schemeClr val="accent1"/>
              </a:buClr>
              <a:defRPr/>
            </a:pPr>
            <a:r>
              <a:rPr kumimoji="1" lang="en-US" dirty="0">
                <a:solidFill>
                  <a:schemeClr val="accent1"/>
                </a:solidFill>
                <a:effectLst>
                  <a:outerShdw blurRad="38100" dist="38100" dir="2700000" algn="tl">
                    <a:srgbClr val="C0C0C0"/>
                  </a:outerShdw>
                </a:effectLst>
                <a:latin typeface="Arial" charset="0"/>
              </a:rPr>
              <a:t>Hardware Platform</a:t>
            </a: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a) Processing unit: </a:t>
            </a:r>
            <a:r>
              <a:rPr kumimoji="1" lang="en-US" dirty="0">
                <a:effectLst>
                  <a:outerShdw blurRad="38100" dist="38100" dir="2700000" algn="tl">
                    <a:srgbClr val="C0C0C0"/>
                  </a:outerShdw>
                </a:effectLst>
                <a:latin typeface="Arial" charset="0"/>
              </a:rPr>
              <a:t>associates with small storage unit (tens of kilo bytes order) and manages the procedures to collaborate with other nodes to carry out the assigned sensing task</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b) Transceiver unit: </a:t>
            </a:r>
            <a:r>
              <a:rPr kumimoji="1" lang="en-US" dirty="0">
                <a:effectLst>
                  <a:outerShdw blurRad="38100" dist="38100" dir="2700000" algn="tl">
                    <a:srgbClr val="C0C0C0"/>
                  </a:outerShdw>
                </a:effectLst>
                <a:latin typeface="Arial" charset="0"/>
              </a:rPr>
              <a:t>connects the node to the network via various possible transmission medias such as infra, light, radio, etc.</a:t>
            </a: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c) Power unit: </a:t>
            </a:r>
            <a:r>
              <a:rPr kumimoji="1" lang="en-US" dirty="0">
                <a:effectLst>
                  <a:outerShdw blurRad="38100" dist="38100" dir="2700000" algn="tl">
                    <a:srgbClr val="C0C0C0"/>
                  </a:outerShdw>
                </a:effectLst>
                <a:latin typeface="Arial" charset="0"/>
              </a:rPr>
              <a:t>supplies power to the system by small size batteries which makes the energy a scarce resource</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d) Sensing units: u</a:t>
            </a:r>
            <a:r>
              <a:rPr kumimoji="1" lang="en-US" dirty="0">
                <a:effectLst>
                  <a:outerShdw blurRad="38100" dist="38100" dir="2700000" algn="tl">
                    <a:srgbClr val="C0C0C0"/>
                  </a:outerShdw>
                </a:effectLst>
                <a:latin typeface="Arial" charset="0"/>
              </a:rPr>
              <a:t>sually composed of two subunits: sensors and analog-to-digital Converters (ADCs). </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e) Other application dependent components: </a:t>
            </a:r>
            <a:r>
              <a:rPr kumimoji="1" lang="en-US" dirty="0">
                <a:effectLst>
                  <a:outerShdw blurRad="38100" dist="38100" dir="2700000" algn="tl">
                    <a:srgbClr val="C0C0C0"/>
                  </a:outerShdw>
                </a:effectLst>
                <a:latin typeface="Arial" charset="0"/>
              </a:rPr>
              <a:t>location finding system is needed to determine the location of sensor nodes with high accuracy; mobilizer may be needed to move sensor nodes when it is required to carry out the task</a:t>
            </a:r>
            <a:endParaRPr kumimoji="1" lang="en-US" dirty="0">
              <a:solidFill>
                <a:srgbClr val="A50021"/>
              </a:solidFill>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13314" name="Rectangle 3">
            <a:extLst>
              <a:ext uri="{FF2B5EF4-FFF2-40B4-BE49-F238E27FC236}">
                <a16:creationId xmlns:a16="http://schemas.microsoft.com/office/drawing/2014/main" id="{A87622F3-88C7-9847-A988-030CFA1F1FB5}"/>
              </a:ext>
            </a:extLst>
          </p:cNvPr>
          <p:cNvSpPr>
            <a:spLocks noGrp="1" noChangeArrowheads="1"/>
          </p:cNvSpPr>
          <p:nvPr>
            <p:ph type="title"/>
          </p:nvPr>
        </p:nvSpPr>
        <p:spPr>
          <a:xfrm>
            <a:off x="2557464" y="377826"/>
            <a:ext cx="7127875" cy="620713"/>
          </a:xfrm>
          <a:noFill/>
        </p:spPr>
        <p:txBody>
          <a:bodyPr>
            <a:normAutofit fontScale="90000"/>
          </a:bodyPr>
          <a:lstStyle/>
          <a:p>
            <a:r>
              <a:rPr lang="en-US" altLang="en-US" sz="3200" b="1">
                <a:solidFill>
                  <a:srgbClr val="000099"/>
                </a:solidFill>
                <a:latin typeface="Comic Sans MS" panose="030F0902030302020204" pitchFamily="66" charset="0"/>
              </a:rPr>
              <a:t>General WSN System Architecture</a:t>
            </a:r>
          </a:p>
        </p:txBody>
      </p:sp>
    </p:spTree>
    <p:extLst>
      <p:ext uri="{BB962C8B-B14F-4D97-AF65-F5344CB8AC3E}">
        <p14:creationId xmlns:p14="http://schemas.microsoft.com/office/powerpoint/2010/main" val="542022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a:extLst>
              <a:ext uri="{FF2B5EF4-FFF2-40B4-BE49-F238E27FC236}">
                <a16:creationId xmlns:a16="http://schemas.microsoft.com/office/drawing/2014/main" id="{93F79291-44B9-FC45-BF85-850F8910D99F}"/>
              </a:ext>
            </a:extLst>
          </p:cNvPr>
          <p:cNvSpPr>
            <a:spLocks noChangeArrowheads="1"/>
          </p:cNvSpPr>
          <p:nvPr/>
        </p:nvSpPr>
        <p:spPr bwMode="auto">
          <a:xfrm>
            <a:off x="382141" y="1195387"/>
            <a:ext cx="11409527" cy="5505663"/>
          </a:xfrm>
          <a:prstGeom prst="rect">
            <a:avLst/>
          </a:prstGeom>
          <a:noFill/>
          <a:ln w="9525">
            <a:noFill/>
            <a:miter lim="800000"/>
            <a:headEnd/>
            <a:tailEnd/>
          </a:ln>
          <a:effectLst/>
        </p:spPr>
        <p:txBody>
          <a:bodyPr/>
          <a:lstStyle/>
          <a:p>
            <a:pPr>
              <a:lnSpc>
                <a:spcPct val="120000"/>
              </a:lnSpc>
              <a:spcBef>
                <a:spcPct val="20000"/>
              </a:spcBef>
              <a:buClr>
                <a:schemeClr val="accent1"/>
              </a:buClr>
              <a:defRPr/>
            </a:pPr>
            <a:r>
              <a:rPr kumimoji="1" lang="en-US" dirty="0">
                <a:solidFill>
                  <a:schemeClr val="accent1"/>
                </a:solidFill>
                <a:effectLst>
                  <a:outerShdw blurRad="38100" dist="38100" dir="2700000" algn="tl">
                    <a:srgbClr val="C0C0C0"/>
                  </a:outerShdw>
                </a:effectLst>
                <a:latin typeface="Arial" charset="0"/>
              </a:rPr>
              <a:t>Software Platform</a:t>
            </a: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a) Embedded Operating System (EOS): </a:t>
            </a:r>
            <a:r>
              <a:rPr kumimoji="1" lang="en-US" dirty="0">
                <a:effectLst>
                  <a:outerShdw blurRad="38100" dist="38100" dir="2700000" algn="tl">
                    <a:srgbClr val="C0C0C0"/>
                  </a:outerShdw>
                </a:effectLst>
                <a:latin typeface="Arial" charset="0"/>
              </a:rPr>
              <a:t>manages the hardware capability efficiently as well as supports concurrency-intense operations. Apart from traditional OS tasks such as processor, memory and I/O management, it must be real-time to rapidly respond the hardware triggered events, multi-threading to handle  concurrent flows </a:t>
            </a:r>
          </a:p>
          <a:p>
            <a:pPr marL="914400" lvl="1"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b) Application Programming Interface (API): </a:t>
            </a:r>
            <a:r>
              <a:rPr kumimoji="1" lang="en-US" dirty="0">
                <a:effectLst>
                  <a:outerShdw blurRad="38100" dist="38100" dir="2700000" algn="tl">
                    <a:srgbClr val="C0C0C0"/>
                  </a:outerShdw>
                </a:effectLst>
                <a:latin typeface="Arial" charset="0"/>
              </a:rPr>
              <a:t>a series of functions provided by OS and other system-level components for assisting developers to build applications upon itself</a:t>
            </a: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c) Device Drivers: </a:t>
            </a:r>
            <a:r>
              <a:rPr kumimoji="1" lang="en-US" dirty="0">
                <a:effectLst>
                  <a:outerShdw blurRad="38100" dist="38100" dir="2700000" algn="tl">
                    <a:srgbClr val="C0C0C0"/>
                  </a:outerShdw>
                </a:effectLst>
                <a:latin typeface="Arial" charset="0"/>
              </a:rPr>
              <a:t>a series of routines that determine how the upper layer entities communicate with the peripheral devices</a:t>
            </a:r>
          </a:p>
          <a:p>
            <a:pPr marL="914400" lvl="1"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d) Hardware Abstract Layer (HAL): </a:t>
            </a:r>
            <a:r>
              <a:rPr kumimoji="1" lang="en-US" dirty="0">
                <a:effectLst>
                  <a:outerShdw blurRad="38100" dist="38100" dir="2700000" algn="tl">
                    <a:srgbClr val="C0C0C0"/>
                  </a:outerShdw>
                </a:effectLst>
                <a:latin typeface="Arial" charset="0"/>
              </a:rPr>
              <a:t>intermediate layer between the hardware and the OS;  provides uniform interfaces to the upper layer while its implementation is highly dependent on the lower layer hardware. With the use of HAL, the OS and applications easily transplant from one hardware platform to another</a:t>
            </a:r>
            <a:endParaRPr kumimoji="1" lang="en-US" dirty="0">
              <a:solidFill>
                <a:srgbClr val="A50021"/>
              </a:solidFill>
              <a:effectLst>
                <a:outerShdw blurRad="38100" dist="38100" dir="2700000" algn="tl">
                  <a:srgbClr val="C0C0C0"/>
                </a:outerShdw>
              </a:effectLst>
              <a:latin typeface="Arial" charset="0"/>
            </a:endParaRPr>
          </a:p>
        </p:txBody>
      </p:sp>
      <p:sp>
        <p:nvSpPr>
          <p:cNvPr id="13314" name="Rectangle 3">
            <a:extLst>
              <a:ext uri="{FF2B5EF4-FFF2-40B4-BE49-F238E27FC236}">
                <a16:creationId xmlns:a16="http://schemas.microsoft.com/office/drawing/2014/main" id="{A87622F3-88C7-9847-A988-030CFA1F1FB5}"/>
              </a:ext>
            </a:extLst>
          </p:cNvPr>
          <p:cNvSpPr>
            <a:spLocks noGrp="1" noChangeArrowheads="1"/>
          </p:cNvSpPr>
          <p:nvPr>
            <p:ph type="title"/>
          </p:nvPr>
        </p:nvSpPr>
        <p:spPr>
          <a:xfrm>
            <a:off x="2557464" y="377826"/>
            <a:ext cx="7127875" cy="620713"/>
          </a:xfrm>
          <a:noFill/>
        </p:spPr>
        <p:txBody>
          <a:bodyPr>
            <a:normAutofit fontScale="90000"/>
          </a:bodyPr>
          <a:lstStyle/>
          <a:p>
            <a:r>
              <a:rPr lang="en-US" altLang="en-US" sz="3200" b="1">
                <a:solidFill>
                  <a:srgbClr val="000099"/>
                </a:solidFill>
                <a:latin typeface="Comic Sans MS" panose="030F0902030302020204" pitchFamily="66" charset="0"/>
              </a:rPr>
              <a:t>General WSN System Architecture</a:t>
            </a:r>
          </a:p>
        </p:txBody>
      </p:sp>
    </p:spTree>
    <p:extLst>
      <p:ext uri="{BB962C8B-B14F-4D97-AF65-F5344CB8AC3E}">
        <p14:creationId xmlns:p14="http://schemas.microsoft.com/office/powerpoint/2010/main" val="419234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2</a:t>
            </a:fld>
            <a:endParaRPr lang="en-US" sz="1300">
              <a:solidFill>
                <a:schemeClr val="lt1"/>
              </a:solidFill>
              <a:latin typeface="Helvetica Neue"/>
              <a:ea typeface="Helvetica Neue"/>
              <a:cs typeface="Helvetica Neue"/>
              <a:sym typeface="Helvetica Neue"/>
            </a:endParaRPr>
          </a:p>
        </p:txBody>
      </p:sp>
      <p:sp>
        <p:nvSpPr>
          <p:cNvPr id="99" name="Shape 99"/>
          <p:cNvSpPr txBox="1">
            <a:spLocks noGrp="1"/>
          </p:cNvSpPr>
          <p:nvPr>
            <p:ph type="title" idx="4294967295"/>
          </p:nvPr>
        </p:nvSpPr>
        <p:spPr>
          <a:xfrm>
            <a:off x="2159175" y="391277"/>
            <a:ext cx="8243906" cy="845100"/>
          </a:xfrm>
          <a:prstGeom prst="rect">
            <a:avLst/>
          </a:prstGeom>
          <a:noFill/>
        </p:spPr>
        <p:txBody>
          <a:bodyPr vert="horz" lIns="91440" tIns="45720" rIns="91440" bIns="45720" rtlCol="0" anchor="ctr">
            <a:normAutofit/>
          </a:bodyPr>
          <a:lstStyle/>
          <a:p>
            <a:pPr algn="ctr"/>
            <a:r>
              <a:rPr lang="en-US" sz="3200" b="1" dirty="0">
                <a:solidFill>
                  <a:srgbClr val="000099"/>
                </a:solidFill>
                <a:latin typeface="Comic Sans MS" panose="030F0902030302020204" pitchFamily="66" charset="0"/>
              </a:rPr>
              <a:t>Wireless Networks</a:t>
            </a:r>
          </a:p>
        </p:txBody>
      </p:sp>
      <p:sp>
        <p:nvSpPr>
          <p:cNvPr id="11" name="Content Placeholder 8"/>
          <p:cNvSpPr txBox="1">
            <a:spLocks/>
          </p:cNvSpPr>
          <p:nvPr/>
        </p:nvSpPr>
        <p:spPr>
          <a:xfrm>
            <a:off x="341195" y="1785813"/>
            <a:ext cx="10055348" cy="3891762"/>
          </a:xfrm>
          <a:prstGeom prst="rect">
            <a:avLst/>
          </a:prstGeom>
          <a:noFill/>
          <a:ln>
            <a:noFill/>
          </a:ln>
        </p:spPr>
        <p:txBody>
          <a:bodyPr lIns="91425" tIns="91425" rIns="91425" bIns="91425" anchor="t" anchorCtr="0">
            <a:normAutofit/>
          </a:bodyPr>
          <a:lstStyle>
            <a:defPPr marR="0" lvl="0" algn="l" rtl="0">
              <a:lnSpc>
                <a:spcPct val="100000"/>
              </a:lnSpc>
              <a:spcBef>
                <a:spcPts val="0"/>
              </a:spcBef>
              <a:spcAft>
                <a:spcPts val="0"/>
              </a:spcAft>
            </a:defPPr>
            <a:lvl1pPr marL="228600" marR="0" lvl="0" indent="-508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pPr>
              <a:defRPr/>
            </a:pPr>
            <a:r>
              <a:rPr lang="en-US" dirty="0">
                <a:latin typeface="Comic Sans MS" charset="0"/>
              </a:rPr>
              <a:t> Cellular Networks</a:t>
            </a:r>
          </a:p>
          <a:p>
            <a:pPr>
              <a:defRPr/>
            </a:pPr>
            <a:r>
              <a:rPr lang="en-US" dirty="0">
                <a:latin typeface="Comic Sans MS" charset="0"/>
                <a:ea typeface="Comic Sans MS" charset="0"/>
                <a:cs typeface="Comic Sans MS" charset="0"/>
              </a:rPr>
              <a:t> Mobile Ad hoc Networks (MANETs)</a:t>
            </a:r>
          </a:p>
          <a:p>
            <a:pPr>
              <a:defRPr/>
            </a:pPr>
            <a:r>
              <a:rPr lang="en-US" dirty="0">
                <a:latin typeface="Comic Sans MS" charset="0"/>
                <a:ea typeface="Comic Sans MS" charset="0"/>
                <a:cs typeface="Comic Sans MS" charset="0"/>
              </a:rPr>
              <a:t> Wireless Sensor Networks (WSNs)</a:t>
            </a:r>
          </a:p>
          <a:p>
            <a:pPr lvl="1">
              <a:buFont typeface="Courier New" panose="02070309020205020404" pitchFamily="49" charset="0"/>
              <a:buChar char="o"/>
              <a:defRPr/>
            </a:pPr>
            <a:r>
              <a:rPr lang="en-US" dirty="0">
                <a:latin typeface="Comic Sans MS" charset="0"/>
                <a:ea typeface="Comic Sans MS" charset="0"/>
                <a:cs typeface="Comic Sans MS" charset="0"/>
              </a:rPr>
              <a:t>underwater sensor networks</a:t>
            </a:r>
          </a:p>
          <a:p>
            <a:pPr lvl="1">
              <a:buFont typeface="Courier New" panose="02070309020205020404" pitchFamily="49" charset="0"/>
              <a:buChar char="o"/>
              <a:defRPr/>
            </a:pPr>
            <a:r>
              <a:rPr lang="en-US" dirty="0">
                <a:latin typeface="Comic Sans MS" charset="0"/>
                <a:ea typeface="Comic Sans MS" charset="0"/>
                <a:cs typeface="Comic Sans MS" charset="0"/>
              </a:rPr>
              <a:t>intruder tracking sensor networks</a:t>
            </a:r>
          </a:p>
          <a:p>
            <a:pPr>
              <a:buFont typeface="Arial" panose="020B0604020202020204" pitchFamily="34" charset="0"/>
              <a:buChar char="•"/>
              <a:defRPr/>
            </a:pPr>
            <a:r>
              <a:rPr lang="en-US" dirty="0">
                <a:latin typeface="Comic Sans MS" charset="0"/>
              </a:rPr>
              <a:t> Vehicular MANETs (VANETs</a:t>
            </a:r>
            <a:r>
              <a:rPr lang="en-US" sz="2200" dirty="0">
                <a:solidFill>
                  <a:prstClr val="black"/>
                </a:solidFill>
                <a:latin typeface="Comic Sans MS" charset="0"/>
                <a:ea typeface="Comic Sans MS" charset="0"/>
                <a:cs typeface="Comic Sans MS" charset="0"/>
              </a:rPr>
              <a:t>)</a:t>
            </a:r>
          </a:p>
          <a:p>
            <a:pPr>
              <a:buFont typeface="Courier New" charset="0"/>
              <a:buChar char="o"/>
              <a:defRPr/>
            </a:pPr>
            <a:endParaRPr lang="en-US" dirty="0">
              <a:latin typeface="Comic Sans MS" charset="0"/>
              <a:ea typeface="Comic Sans MS" charset="0"/>
              <a:cs typeface="Comic Sans MS" charset="0"/>
            </a:endParaRPr>
          </a:p>
          <a:p>
            <a:pPr>
              <a:buFont typeface="Arial" pitchFamily="34" charset="0"/>
              <a:buChar char="•"/>
              <a:defRPr/>
            </a:pPr>
            <a:endParaRPr lang="en-US" dirty="0">
              <a:latin typeface="Comic Sans MS" charset="0"/>
              <a:ea typeface="Comic Sans MS" charset="0"/>
              <a:cs typeface="Comic Sans MS" charset="0"/>
            </a:endParaRPr>
          </a:p>
        </p:txBody>
      </p:sp>
    </p:spTree>
    <p:extLst>
      <p:ext uri="{BB962C8B-B14F-4D97-AF65-F5344CB8AC3E}">
        <p14:creationId xmlns:p14="http://schemas.microsoft.com/office/powerpoint/2010/main" val="1651947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C640FCBB-2F7B-7E4C-9647-1DC78C407C09}"/>
              </a:ext>
            </a:extLst>
          </p:cNvPr>
          <p:cNvSpPr>
            <a:spLocks noChangeArrowheads="1"/>
          </p:cNvSpPr>
          <p:nvPr/>
        </p:nvSpPr>
        <p:spPr bwMode="auto">
          <a:xfrm>
            <a:off x="701721" y="1138238"/>
            <a:ext cx="11240069" cy="258286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Motes are tiny, self-contained, battery powered computers with radio links, which enable them to communicate and exchange data with one another, and to self-organize into ad hoc networks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Motes form the building blocks of wireless sensor networks</a:t>
            </a:r>
          </a:p>
          <a:p>
            <a:pPr marL="457200" indent="-457200">
              <a:lnSpc>
                <a:spcPct val="120000"/>
              </a:lnSpc>
              <a:spcBef>
                <a:spcPct val="20000"/>
              </a:spcBef>
              <a:buClr>
                <a:schemeClr val="accent1"/>
              </a:buClr>
              <a:buFontTx/>
              <a:buChar char="–"/>
              <a:defRPr/>
            </a:pPr>
            <a:r>
              <a:rPr kumimoji="1" lang="en-US" dirty="0" err="1">
                <a:effectLst>
                  <a:outerShdw blurRad="38100" dist="38100" dir="2700000" algn="tl">
                    <a:srgbClr val="C0C0C0"/>
                  </a:outerShdw>
                </a:effectLst>
                <a:latin typeface="Arial" charset="0"/>
              </a:rPr>
              <a:t>TinyOS</a:t>
            </a:r>
            <a:r>
              <a:rPr kumimoji="1" lang="en-US" dirty="0">
                <a:effectLst>
                  <a:outerShdw blurRad="38100" dist="38100" dir="2700000" algn="tl">
                    <a:srgbClr val="C0C0C0"/>
                  </a:outerShdw>
                </a:effectLst>
                <a:latin typeface="Arial" charset="0"/>
              </a:rPr>
              <a:t> </a:t>
            </a:r>
            <a:r>
              <a:rPr kumimoji="1" lang="en-US" dirty="0">
                <a:solidFill>
                  <a:srgbClr val="A50021"/>
                </a:solidFill>
                <a:effectLst>
                  <a:outerShdw blurRad="38100" dist="38100" dir="2700000" algn="tl">
                    <a:srgbClr val="C0C0C0"/>
                  </a:outerShdw>
                </a:effectLst>
                <a:latin typeface="Arial" charset="0"/>
              </a:rPr>
              <a:t>[</a:t>
            </a:r>
            <a:r>
              <a:rPr kumimoji="1" lang="en-US" dirty="0" err="1">
                <a:solidFill>
                  <a:srgbClr val="A50021"/>
                </a:solidFill>
                <a:effectLst>
                  <a:outerShdw blurRad="38100" dist="38100" dir="2700000" algn="tl">
                    <a:srgbClr val="C0C0C0"/>
                  </a:outerShdw>
                </a:effectLst>
                <a:latin typeface="Arial" charset="0"/>
              </a:rPr>
              <a:t>TinyOS</a:t>
            </a:r>
            <a:r>
              <a:rPr kumimoji="1" lang="en-US" dirty="0">
                <a:solidFill>
                  <a:srgbClr val="A50021"/>
                </a:solidFill>
                <a:effectLst>
                  <a:outerShdw blurRad="38100" dist="38100" dir="2700000" algn="tl">
                    <a:srgbClr val="C0C0C0"/>
                  </a:outerShdw>
                </a:effectLst>
                <a:latin typeface="Arial" charset="0"/>
              </a:rPr>
              <a:t>]</a:t>
            </a:r>
            <a:r>
              <a:rPr kumimoji="1" lang="en-US" dirty="0">
                <a:effectLst>
                  <a:outerShdw blurRad="38100" dist="38100" dir="2700000" algn="tl">
                    <a:srgbClr val="C0C0C0"/>
                  </a:outerShdw>
                </a:effectLst>
                <a:latin typeface="Arial" charset="0"/>
              </a:rPr>
              <a:t>, component-based runtime environment, is designed to provide support for these motes which require concurrency intensive operations while constrained by minimal hardware resources</a:t>
            </a:r>
            <a:endParaRPr kumimoji="1" lang="en-US" dirty="0">
              <a:solidFill>
                <a:srgbClr val="A50021"/>
              </a:solidFill>
              <a:effectLst>
                <a:outerShdw blurRad="38100" dist="38100" dir="2700000" algn="tl">
                  <a:srgbClr val="C0C0C0"/>
                </a:outerShdw>
              </a:effectLst>
              <a:latin typeface="Arial" charset="0"/>
            </a:endParaRPr>
          </a:p>
        </p:txBody>
      </p:sp>
      <p:sp>
        <p:nvSpPr>
          <p:cNvPr id="17410" name="Rectangle 3">
            <a:extLst>
              <a:ext uri="{FF2B5EF4-FFF2-40B4-BE49-F238E27FC236}">
                <a16:creationId xmlns:a16="http://schemas.microsoft.com/office/drawing/2014/main" id="{D273A3CC-7DA7-4A41-AFDC-21904DF5DCD1}"/>
              </a:ext>
            </a:extLst>
          </p:cNvPr>
          <p:cNvSpPr>
            <a:spLocks noGrp="1" noChangeArrowheads="1"/>
          </p:cNvSpPr>
          <p:nvPr>
            <p:ph type="title"/>
          </p:nvPr>
        </p:nvSpPr>
        <p:spPr>
          <a:xfrm>
            <a:off x="701722" y="0"/>
            <a:ext cx="10515600" cy="1325563"/>
          </a:xfrm>
          <a:noFill/>
        </p:spPr>
        <p:txBody>
          <a:bodyPr/>
          <a:lstStyle/>
          <a:p>
            <a:r>
              <a:rPr lang="en-US" altLang="en-US" sz="3200" b="1" dirty="0">
                <a:solidFill>
                  <a:srgbClr val="000099"/>
                </a:solidFill>
                <a:latin typeface="Comic Sans MS" panose="030F0902030302020204" pitchFamily="66" charset="0"/>
              </a:rPr>
              <a:t>Berkeley Motes </a:t>
            </a:r>
            <a:r>
              <a:rPr lang="en-US" altLang="en-US" sz="3200" b="1" dirty="0">
                <a:solidFill>
                  <a:srgbClr val="A50021"/>
                </a:solidFill>
                <a:latin typeface="Comic Sans MS" panose="030F0902030302020204" pitchFamily="66" charset="0"/>
              </a:rPr>
              <a:t>[Hill+ 2000]</a:t>
            </a:r>
          </a:p>
        </p:txBody>
      </p:sp>
      <p:pic>
        <p:nvPicPr>
          <p:cNvPr id="17411" name="Picture 4" descr="mote">
            <a:extLst>
              <a:ext uri="{FF2B5EF4-FFF2-40B4-BE49-F238E27FC236}">
                <a16:creationId xmlns:a16="http://schemas.microsoft.com/office/drawing/2014/main" id="{0216594B-5568-8F47-80A8-B09D364628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05239" y="3598864"/>
            <a:ext cx="4695825" cy="2600325"/>
          </a:xfrm>
          <a:noFill/>
        </p:spPr>
      </p:pic>
      <p:sp>
        <p:nvSpPr>
          <p:cNvPr id="483334" name="Text Box 6">
            <a:extLst>
              <a:ext uri="{FF2B5EF4-FFF2-40B4-BE49-F238E27FC236}">
                <a16:creationId xmlns:a16="http://schemas.microsoft.com/office/drawing/2014/main" id="{CA648736-61DF-F14A-88B1-5F255FF0F3E8}"/>
              </a:ext>
            </a:extLst>
          </p:cNvPr>
          <p:cNvSpPr txBox="1">
            <a:spLocks noChangeArrowheads="1"/>
          </p:cNvSpPr>
          <p:nvPr/>
        </p:nvSpPr>
        <p:spPr bwMode="auto">
          <a:xfrm>
            <a:off x="4731140" y="6297589"/>
            <a:ext cx="2456763" cy="369332"/>
          </a:xfrm>
          <a:prstGeom prst="rect">
            <a:avLst/>
          </a:prstGeom>
          <a:noFill/>
          <a:ln w="9525">
            <a:noFill/>
            <a:miter lim="800000"/>
            <a:headEnd/>
            <a:tailEnd/>
          </a:ln>
          <a:effectLst/>
        </p:spPr>
        <p:txBody>
          <a:bodyPr wrap="none">
            <a:spAutoFit/>
          </a:bodyPr>
          <a:lstStyle/>
          <a:p>
            <a:pPr>
              <a:defRPr/>
            </a:pPr>
            <a:r>
              <a:rPr lang="en-US" b="1" dirty="0">
                <a:solidFill>
                  <a:srgbClr val="000099"/>
                </a:solidFill>
                <a:effectLst>
                  <a:outerShdw blurRad="38100" dist="38100" dir="2700000" algn="tl">
                    <a:srgbClr val="C0C0C0"/>
                  </a:outerShdw>
                </a:effectLst>
              </a:rPr>
              <a:t>Figure 1: Berkeley Mote</a:t>
            </a:r>
            <a:endParaRPr lang="en-US" b="1" dirty="0">
              <a:solidFill>
                <a:srgbClr val="A50021"/>
              </a:solidFill>
              <a:effectLst>
                <a:outerShdw blurRad="38100" dist="38100" dir="2700000" algn="tl">
                  <a:srgbClr val="C0C0C0"/>
                </a:outerShdw>
              </a:effectLst>
            </a:endParaRPr>
          </a:p>
        </p:txBody>
      </p:sp>
    </p:spTree>
    <p:extLst>
      <p:ext uri="{BB962C8B-B14F-4D97-AF65-F5344CB8AC3E}">
        <p14:creationId xmlns:p14="http://schemas.microsoft.com/office/powerpoint/2010/main" val="4264653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a:extLst>
              <a:ext uri="{FF2B5EF4-FFF2-40B4-BE49-F238E27FC236}">
                <a16:creationId xmlns:a16="http://schemas.microsoft.com/office/drawing/2014/main" id="{BD5AC71F-78ED-2E4E-BF03-5C5D68A307C8}"/>
              </a:ext>
            </a:extLst>
          </p:cNvPr>
          <p:cNvSpPr>
            <a:spLocks noChangeArrowheads="1"/>
          </p:cNvSpPr>
          <p:nvPr/>
        </p:nvSpPr>
        <p:spPr bwMode="auto">
          <a:xfrm>
            <a:off x="450375" y="1479287"/>
            <a:ext cx="11341291" cy="469741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Habitat Monitoring</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Habitat and environmental monitoring represent essential class of sensor network applications by placing numerous networked micro-sensors in an environment where long-term data collection can be achieved</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Researchers in the Life Sciences are concerned about the impacts of human presence in monitoring plants and animals in the field conditions. It is possible that chronic human disturbance may adversely effect results by changing behavioral patterns or distributions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Disturbance effects are of concern in small island situations where it may be physically impossible for researchers to avoid some impact on an entire population (e.g., seabird colonies are extreme sensitive to human disturbance)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On Kent Island, Nova Scotia, research learned that Leach’s Storm Petrels are likely to desert their nesting burrows in case of disturbance during the first two weeks of incubation</a:t>
            </a: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p:txBody>
      </p:sp>
      <p:sp>
        <p:nvSpPr>
          <p:cNvPr id="18434" name="Rectangle 3">
            <a:extLst>
              <a:ext uri="{FF2B5EF4-FFF2-40B4-BE49-F238E27FC236}">
                <a16:creationId xmlns:a16="http://schemas.microsoft.com/office/drawing/2014/main" id="{D35512DE-B209-6C4A-B80B-FA3D7BAD2682}"/>
              </a:ext>
            </a:extLst>
          </p:cNvPr>
          <p:cNvSpPr>
            <a:spLocks noGrp="1" noChangeArrowheads="1"/>
          </p:cNvSpPr>
          <p:nvPr>
            <p:ph type="title"/>
          </p:nvPr>
        </p:nvSpPr>
        <p:spPr>
          <a:xfrm>
            <a:off x="472529" y="259735"/>
            <a:ext cx="9935166" cy="1260475"/>
          </a:xfrm>
          <a:noFill/>
        </p:spPr>
        <p:txBody>
          <a:body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 </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2679254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a:extLst>
              <a:ext uri="{FF2B5EF4-FFF2-40B4-BE49-F238E27FC236}">
                <a16:creationId xmlns:a16="http://schemas.microsoft.com/office/drawing/2014/main" id="{D599CFB1-5540-A144-9E76-CE0CC9983BCE}"/>
              </a:ext>
            </a:extLst>
          </p:cNvPr>
          <p:cNvSpPr>
            <a:spLocks noChangeArrowheads="1"/>
          </p:cNvSpPr>
          <p:nvPr/>
        </p:nvSpPr>
        <p:spPr bwMode="auto">
          <a:xfrm>
            <a:off x="477672" y="1595438"/>
            <a:ext cx="11218459" cy="469741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Habitat Monitoring</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Sensor networks advances the monitoring methods over the traditional invasive ones and deployment may be more economical method for conducting long-term studies </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Sensors can be deployed prior to the breeding season or other sensitive period or while plants are dormant or the ground is frozen on small islets where it would be unsafe or unwise to repeatedly attempt field studies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A “deploy ‘</a:t>
            </a:r>
            <a:r>
              <a:rPr kumimoji="1" lang="en-US" dirty="0" err="1">
                <a:effectLst>
                  <a:outerShdw blurRad="38100" dist="38100" dir="2700000" algn="tl">
                    <a:srgbClr val="C0C0C0"/>
                  </a:outerShdw>
                </a:effectLst>
                <a:latin typeface="Arial" charset="0"/>
              </a:rPr>
              <a:t>em</a:t>
            </a:r>
            <a:r>
              <a:rPr kumimoji="1" lang="en-US" dirty="0">
                <a:effectLst>
                  <a:outerShdw blurRad="38100" dist="38100" dir="2700000" algn="tl">
                    <a:srgbClr val="C0C0C0"/>
                  </a:outerShdw>
                </a:effectLst>
                <a:latin typeface="Arial" charset="0"/>
              </a:rPr>
              <a:t> and leave ‘</a:t>
            </a:r>
            <a:r>
              <a:rPr kumimoji="1" lang="en-US" dirty="0" err="1">
                <a:effectLst>
                  <a:outerShdw blurRad="38100" dist="38100" dir="2700000" algn="tl">
                    <a:srgbClr val="C0C0C0"/>
                  </a:outerShdw>
                </a:effectLst>
                <a:latin typeface="Arial" charset="0"/>
              </a:rPr>
              <a:t>em</a:t>
            </a:r>
            <a:r>
              <a:rPr kumimoji="1" lang="en-US" dirty="0">
                <a:effectLst>
                  <a:outerShdw blurRad="38100" dist="38100" dir="2700000" algn="tl">
                    <a:srgbClr val="C0C0C0"/>
                  </a:outerShdw>
                </a:effectLst>
                <a:latin typeface="Arial" charset="0"/>
              </a:rPr>
              <a:t>” strategy of wireless sensor usage would decrease the logistical needs to initial placement and occasional servicing</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This paper develops a specific habitat monitoring application, but yet a representative of the domain</a:t>
            </a: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solidFill>
                <a:srgbClr val="A50021"/>
              </a:solidFill>
              <a:effectLst>
                <a:outerShdw blurRad="38100" dist="38100" dir="2700000" algn="tl">
                  <a:srgbClr val="C0C0C0"/>
                </a:outerShdw>
              </a:effectLst>
              <a:latin typeface="Arial" charset="0"/>
            </a:endParaRPr>
          </a:p>
        </p:txBody>
      </p:sp>
      <p:sp>
        <p:nvSpPr>
          <p:cNvPr id="6" name="Rectangle 3">
            <a:extLst>
              <a:ext uri="{FF2B5EF4-FFF2-40B4-BE49-F238E27FC236}">
                <a16:creationId xmlns:a16="http://schemas.microsoft.com/office/drawing/2014/main" id="{125404D5-AB28-1749-986E-DF6E51ABD0CC}"/>
              </a:ext>
            </a:extLst>
          </p:cNvPr>
          <p:cNvSpPr txBox="1">
            <a:spLocks noChangeArrowheads="1"/>
          </p:cNvSpPr>
          <p:nvPr/>
        </p:nvSpPr>
        <p:spPr>
          <a:xfrm>
            <a:off x="458881" y="25973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3420765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a:extLst>
              <a:ext uri="{FF2B5EF4-FFF2-40B4-BE49-F238E27FC236}">
                <a16:creationId xmlns:a16="http://schemas.microsoft.com/office/drawing/2014/main" id="{E9AED946-7A6D-5949-B77E-5832A880C8C0}"/>
              </a:ext>
            </a:extLst>
          </p:cNvPr>
          <p:cNvSpPr>
            <a:spLocks noChangeArrowheads="1"/>
          </p:cNvSpPr>
          <p:nvPr/>
        </p:nvSpPr>
        <p:spPr bwMode="auto">
          <a:xfrm>
            <a:off x="458881" y="1470927"/>
            <a:ext cx="11336620" cy="484028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College of Atlantic (COA) is field testing in-situ sensor networks for habitat monitoring</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Great Duck Island (GDI) is a 237 acre island located 15 km south of Mount Desert Island, Maine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At GDI, three major questions in monitoring the Leach’s Storm Petrel:</a:t>
            </a:r>
          </a:p>
          <a:p>
            <a:pPr marL="914400" lvl="1" indent="-457200">
              <a:lnSpc>
                <a:spcPct val="120000"/>
              </a:lnSpc>
              <a:spcBef>
                <a:spcPct val="20000"/>
              </a:spcBef>
              <a:buClr>
                <a:schemeClr val="accent1"/>
              </a:buClr>
              <a:buFontTx/>
              <a:buAutoNum type="arabicPeriod"/>
              <a:defRPr/>
            </a:pPr>
            <a:r>
              <a:rPr kumimoji="1" lang="en-US" dirty="0">
                <a:effectLst>
                  <a:outerShdw blurRad="38100" dist="38100" dir="2700000" algn="tl">
                    <a:srgbClr val="C0C0C0"/>
                  </a:outerShdw>
                </a:effectLst>
                <a:latin typeface="Arial" charset="0"/>
              </a:rPr>
              <a:t>What is the usage pattern of nesting burrows over the 24-72 hour cycle when one or both members of a breeding pair may alternate incubation duties with feeding at sea?</a:t>
            </a:r>
          </a:p>
          <a:p>
            <a:pPr marL="914400" lvl="1" indent="-457200">
              <a:lnSpc>
                <a:spcPct val="120000"/>
              </a:lnSpc>
              <a:spcBef>
                <a:spcPct val="20000"/>
              </a:spcBef>
              <a:buClr>
                <a:schemeClr val="accent1"/>
              </a:buClr>
              <a:buFontTx/>
              <a:buAutoNum type="arabicPeriod"/>
              <a:defRPr/>
            </a:pPr>
            <a:r>
              <a:rPr kumimoji="1" lang="en-US" dirty="0">
                <a:effectLst>
                  <a:outerShdw blurRad="38100" dist="38100" dir="2700000" algn="tl">
                    <a:srgbClr val="C0C0C0"/>
                  </a:outerShdw>
                </a:effectLst>
                <a:latin typeface="Arial" charset="0"/>
              </a:rPr>
              <a:t>What changes can be observed in the burrow and surface environmental parameters during the course of the approximately 7 month breeding season (April-October)?</a:t>
            </a:r>
          </a:p>
          <a:p>
            <a:pPr marL="914400" lvl="1" indent="-457200">
              <a:lnSpc>
                <a:spcPct val="120000"/>
              </a:lnSpc>
              <a:spcBef>
                <a:spcPct val="20000"/>
              </a:spcBef>
              <a:buClr>
                <a:schemeClr val="accent1"/>
              </a:buClr>
              <a:buFontTx/>
              <a:buAutoNum type="arabicPeriod" startAt="3"/>
              <a:defRPr/>
            </a:pPr>
            <a:r>
              <a:rPr kumimoji="1" lang="en-US" dirty="0">
                <a:effectLst>
                  <a:outerShdw blurRad="38100" dist="38100" dir="2700000" algn="tl">
                    <a:srgbClr val="C0C0C0"/>
                  </a:outerShdw>
                </a:effectLst>
                <a:latin typeface="Arial" charset="0"/>
              </a:rPr>
              <a:t>What are the differences in micro-environments with and without large numbers of nesting petrels?</a:t>
            </a:r>
          </a:p>
          <a:p>
            <a:pPr lvl="1">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6" name="Rectangle 3">
            <a:extLst>
              <a:ext uri="{FF2B5EF4-FFF2-40B4-BE49-F238E27FC236}">
                <a16:creationId xmlns:a16="http://schemas.microsoft.com/office/drawing/2014/main" id="{CE4862C0-72CB-E544-98AA-C0C1C041FC44}"/>
              </a:ext>
            </a:extLst>
          </p:cNvPr>
          <p:cNvSpPr txBox="1">
            <a:spLocks noChangeArrowheads="1"/>
          </p:cNvSpPr>
          <p:nvPr/>
        </p:nvSpPr>
        <p:spPr>
          <a:xfrm>
            <a:off x="458881" y="25973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233523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a:extLst>
              <a:ext uri="{FF2B5EF4-FFF2-40B4-BE49-F238E27FC236}">
                <a16:creationId xmlns:a16="http://schemas.microsoft.com/office/drawing/2014/main" id="{A13ECFD7-3CA6-204F-90D5-9414110EB39F}"/>
              </a:ext>
            </a:extLst>
          </p:cNvPr>
          <p:cNvSpPr>
            <a:spLocks noChangeArrowheads="1"/>
          </p:cNvSpPr>
          <p:nvPr/>
        </p:nvSpPr>
        <p:spPr bwMode="auto">
          <a:xfrm>
            <a:off x="523284" y="1472607"/>
            <a:ext cx="11350268" cy="5262561"/>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 Requirements</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a:defRPr/>
            </a:pPr>
            <a:r>
              <a:rPr kumimoji="1" lang="en-US" dirty="0">
                <a:solidFill>
                  <a:srgbClr val="A50021"/>
                </a:solidFill>
                <a:effectLst>
                  <a:outerShdw blurRad="38100" dist="38100" dir="2700000" algn="tl">
                    <a:srgbClr val="C0C0C0"/>
                  </a:outerShdw>
                </a:effectLst>
                <a:latin typeface="Arial" charset="0"/>
              </a:rPr>
              <a:t>Internet Access: </a:t>
            </a:r>
            <a:r>
              <a:rPr kumimoji="1" lang="en-US" dirty="0">
                <a:effectLst>
                  <a:outerShdw blurRad="38100" dist="38100" dir="2700000" algn="tl">
                    <a:srgbClr val="C0C0C0"/>
                  </a:outerShdw>
                </a:effectLst>
                <a:latin typeface="Arial" charset="0"/>
              </a:rPr>
              <a:t>the sensor networks at GDI must be accessible via the Internet since the ability to support remote interactions with in-situ networks is essential</a:t>
            </a:r>
          </a:p>
          <a:p>
            <a:pPr marL="457200" indent="-457200">
              <a:lnSpc>
                <a:spcPct val="120000"/>
              </a:lnSpc>
              <a:spcBef>
                <a:spcPct val="20000"/>
              </a:spcBef>
              <a:buClr>
                <a:schemeClr val="accent1"/>
              </a:buClr>
              <a:buFontTx/>
              <a:buAutoNum type="arabicPeriod" startAt="2"/>
              <a:defRPr/>
            </a:pPr>
            <a:r>
              <a:rPr kumimoji="1" lang="en-US" dirty="0">
                <a:solidFill>
                  <a:srgbClr val="A50021"/>
                </a:solidFill>
                <a:effectLst>
                  <a:outerShdw blurRad="38100" dist="38100" dir="2700000" algn="tl">
                    <a:srgbClr val="C0C0C0"/>
                  </a:outerShdw>
                </a:effectLst>
                <a:latin typeface="Arial" charset="0"/>
              </a:rPr>
              <a:t>Hierarchical Network: </a:t>
            </a:r>
            <a:r>
              <a:rPr kumimoji="1" lang="en-US" dirty="0">
                <a:effectLst>
                  <a:outerShdw blurRad="38100" dist="38100" dir="2700000" algn="tl">
                    <a:srgbClr val="C0C0C0"/>
                  </a:outerShdw>
                </a:effectLst>
                <a:latin typeface="Arial" charset="0"/>
              </a:rPr>
              <a:t>habitats of interest are located up to several kilometers away.  A second tier of networking provides connectivity to multiple patches of sensor networks deployed at each of the areas.</a:t>
            </a:r>
          </a:p>
          <a:p>
            <a:pPr marL="457200" indent="-457200">
              <a:lnSpc>
                <a:spcPct val="120000"/>
              </a:lnSpc>
              <a:spcBef>
                <a:spcPct val="20000"/>
              </a:spcBef>
              <a:buClr>
                <a:schemeClr val="accent1"/>
              </a:buClr>
              <a:buFontTx/>
              <a:buAutoNum type="arabicPeriod" startAt="3"/>
              <a:defRPr/>
            </a:pPr>
            <a:r>
              <a:rPr kumimoji="1" lang="en-US" dirty="0">
                <a:solidFill>
                  <a:srgbClr val="A50021"/>
                </a:solidFill>
                <a:effectLst>
                  <a:outerShdw blurRad="38100" dist="38100" dir="2700000" algn="tl">
                    <a:srgbClr val="C0C0C0"/>
                  </a:outerShdw>
                </a:effectLst>
                <a:latin typeface="Arial" charset="0"/>
              </a:rPr>
              <a:t>Sensor Network Longevity: </a:t>
            </a:r>
            <a:r>
              <a:rPr kumimoji="1" lang="en-US" dirty="0">
                <a:effectLst>
                  <a:outerShdw blurRad="38100" dist="38100" dir="2700000" algn="tl">
                    <a:srgbClr val="C0C0C0"/>
                  </a:outerShdw>
                </a:effectLst>
                <a:latin typeface="Arial" charset="0"/>
              </a:rPr>
              <a:t>sensor networks that runs for several month from non-rechargeable power sources would be desirable since studies at GDI can span multiple field seasons</a:t>
            </a:r>
          </a:p>
          <a:p>
            <a:pPr marL="457200" indent="-457200">
              <a:lnSpc>
                <a:spcPct val="120000"/>
              </a:lnSpc>
              <a:spcBef>
                <a:spcPct val="20000"/>
              </a:spcBef>
              <a:buClr>
                <a:schemeClr val="accent1"/>
              </a:buClr>
              <a:buFontTx/>
              <a:buAutoNum type="arabicPeriod" startAt="4"/>
              <a:defRPr/>
            </a:pPr>
            <a:r>
              <a:rPr kumimoji="1" lang="en-US" dirty="0">
                <a:solidFill>
                  <a:srgbClr val="A50021"/>
                </a:solidFill>
                <a:effectLst>
                  <a:outerShdw blurRad="38100" dist="38100" dir="2700000" algn="tl">
                    <a:srgbClr val="C0C0C0"/>
                  </a:outerShdw>
                </a:effectLst>
                <a:latin typeface="Arial" charset="0"/>
              </a:rPr>
              <a:t>Operating off-the grid: </a:t>
            </a:r>
            <a:r>
              <a:rPr kumimoji="1" lang="en-US" dirty="0">
                <a:effectLst>
                  <a:outerShdw blurRad="38100" dist="38100" dir="2700000" algn="tl">
                    <a:srgbClr val="C0C0C0"/>
                  </a:outerShdw>
                </a:effectLst>
                <a:latin typeface="Arial" charset="0"/>
              </a:rPr>
              <a:t>every level of the network must operate with bounded energy supplies; renewable energy such as solar may be available some locations, disconnected operation is a possibility; GDI has enough solar power (service interruptions due to power loss can happen)</a:t>
            </a:r>
          </a:p>
          <a:p>
            <a:pPr marL="457200" indent="-457200">
              <a:lnSpc>
                <a:spcPct val="120000"/>
              </a:lnSpc>
              <a:spcBef>
                <a:spcPct val="20000"/>
              </a:spcBef>
              <a:buClr>
                <a:schemeClr val="accent1"/>
              </a:buClr>
              <a:buFontTx/>
              <a:buAutoNum type="arabicPeriod" startAt="5"/>
              <a:defRPr/>
            </a:pPr>
            <a:r>
              <a:rPr kumimoji="1" lang="en-US" dirty="0">
                <a:solidFill>
                  <a:srgbClr val="A50021"/>
                </a:solidFill>
                <a:effectLst>
                  <a:outerShdw blurRad="38100" dist="38100" dir="2700000" algn="tl">
                    <a:srgbClr val="C0C0C0"/>
                  </a:outerShdw>
                </a:effectLst>
                <a:latin typeface="Arial" charset="0"/>
              </a:rPr>
              <a:t>Management at-a-distance: </a:t>
            </a:r>
            <a:r>
              <a:rPr kumimoji="1" lang="en-US" dirty="0">
                <a:effectLst>
                  <a:outerShdw blurRad="38100" dist="38100" dir="2700000" algn="tl">
                    <a:srgbClr val="C0C0C0"/>
                  </a:outerShdw>
                </a:effectLst>
                <a:latin typeface="Arial" charset="0"/>
              </a:rPr>
              <a:t>remoteness of the field sites requires the ability to monitor and manage sensor networks over the Internet. The goal is no on-site presence for maintenance and administration during the field season, except for installation and removal of nodes</a:t>
            </a:r>
          </a:p>
          <a:p>
            <a:pPr marL="457200" indent="-457200">
              <a:lnSpc>
                <a:spcPct val="120000"/>
              </a:lnSpc>
              <a:spcBef>
                <a:spcPct val="20000"/>
              </a:spcBef>
              <a:buClr>
                <a:schemeClr val="accent1"/>
              </a:buClr>
              <a:buFontTx/>
              <a:buAutoNum type="arabicPeriod" startAt="3"/>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3"/>
              <a:defRPr/>
            </a:pPr>
            <a:endParaRPr kumimoji="1" lang="en-US" dirty="0">
              <a:solidFill>
                <a:srgbClr val="A50021"/>
              </a:solidFill>
              <a:effectLst>
                <a:outerShdw blurRad="38100" dist="38100" dir="2700000" algn="tl">
                  <a:srgbClr val="C0C0C0"/>
                </a:outerShdw>
              </a:effectLst>
              <a:latin typeface="Arial" charset="0"/>
            </a:endParaRPr>
          </a:p>
        </p:txBody>
      </p:sp>
      <p:sp>
        <p:nvSpPr>
          <p:cNvPr id="6" name="Rectangle 3">
            <a:extLst>
              <a:ext uri="{FF2B5EF4-FFF2-40B4-BE49-F238E27FC236}">
                <a16:creationId xmlns:a16="http://schemas.microsoft.com/office/drawing/2014/main" id="{37187CDB-4C0B-D14D-BE0F-FE808C3FE645}"/>
              </a:ext>
            </a:extLst>
          </p:cNvPr>
          <p:cNvSpPr txBox="1">
            <a:spLocks noChangeArrowheads="1"/>
          </p:cNvSpPr>
          <p:nvPr/>
        </p:nvSpPr>
        <p:spPr>
          <a:xfrm>
            <a:off x="458881" y="25973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1876878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a:extLst>
              <a:ext uri="{FF2B5EF4-FFF2-40B4-BE49-F238E27FC236}">
                <a16:creationId xmlns:a16="http://schemas.microsoft.com/office/drawing/2014/main" id="{A13ECFD7-3CA6-204F-90D5-9414110EB39F}"/>
              </a:ext>
            </a:extLst>
          </p:cNvPr>
          <p:cNvSpPr>
            <a:spLocks noChangeArrowheads="1"/>
          </p:cNvSpPr>
          <p:nvPr/>
        </p:nvSpPr>
        <p:spPr bwMode="auto">
          <a:xfrm>
            <a:off x="523284" y="1431663"/>
            <a:ext cx="11350268" cy="542633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 Requirements</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6"/>
              <a:defRPr/>
            </a:pPr>
            <a:r>
              <a:rPr kumimoji="1" lang="en-US" dirty="0">
                <a:solidFill>
                  <a:srgbClr val="A50021"/>
                </a:solidFill>
                <a:effectLst>
                  <a:outerShdw blurRad="38100" dist="38100" dir="2700000" algn="tl">
                    <a:srgbClr val="C0C0C0"/>
                  </a:outerShdw>
                </a:effectLst>
                <a:latin typeface="Arial" charset="0"/>
              </a:rPr>
              <a:t>Inconspicuous operation: </a:t>
            </a:r>
            <a:r>
              <a:rPr kumimoji="1" lang="en-US" dirty="0">
                <a:effectLst>
                  <a:outerShdw blurRad="38100" dist="38100" dir="2700000" algn="tl">
                    <a:srgbClr val="C0C0C0"/>
                  </a:outerShdw>
                </a:effectLst>
                <a:latin typeface="Arial" charset="0"/>
              </a:rPr>
              <a:t>it should not disrupt the natural processes or behaviors under study; removing human presence from the study areas would eliminate a source of error and variation in data collection and source of disturbance</a:t>
            </a:r>
          </a:p>
          <a:p>
            <a:pPr marL="457200" indent="-457200">
              <a:lnSpc>
                <a:spcPct val="120000"/>
              </a:lnSpc>
              <a:spcBef>
                <a:spcPct val="20000"/>
              </a:spcBef>
              <a:buClr>
                <a:schemeClr val="accent1"/>
              </a:buClr>
              <a:buFontTx/>
              <a:buAutoNum type="arabicPeriod" startAt="7"/>
              <a:defRPr/>
            </a:pPr>
            <a:r>
              <a:rPr kumimoji="1" lang="en-US" dirty="0">
                <a:solidFill>
                  <a:srgbClr val="A50021"/>
                </a:solidFill>
                <a:effectLst>
                  <a:outerShdw blurRad="38100" dist="38100" dir="2700000" algn="tl">
                    <a:srgbClr val="C0C0C0"/>
                  </a:outerShdw>
                </a:effectLst>
                <a:latin typeface="Arial" charset="0"/>
              </a:rPr>
              <a:t>System behavior: </a:t>
            </a:r>
            <a:r>
              <a:rPr kumimoji="1" lang="en-US" dirty="0">
                <a:effectLst>
                  <a:outerShdw blurRad="38100" dist="38100" dir="2700000" algn="tl">
                    <a:srgbClr val="C0C0C0"/>
                  </a:outerShdw>
                </a:effectLst>
                <a:latin typeface="Arial" charset="0"/>
              </a:rPr>
              <a:t>sensor networks should present stable, predictable, and repeatable behavior at all times since unpredictable system is difficult to debug and maintain</a:t>
            </a:r>
          </a:p>
          <a:p>
            <a:pPr marL="457200" indent="-457200">
              <a:lnSpc>
                <a:spcPct val="120000"/>
              </a:lnSpc>
              <a:spcBef>
                <a:spcPct val="20000"/>
              </a:spcBef>
              <a:buClr>
                <a:schemeClr val="accent1"/>
              </a:buClr>
              <a:buFontTx/>
              <a:buAutoNum type="arabicPeriod" startAt="8"/>
              <a:defRPr/>
            </a:pPr>
            <a:r>
              <a:rPr kumimoji="1" lang="en-US" dirty="0">
                <a:solidFill>
                  <a:srgbClr val="A50021"/>
                </a:solidFill>
                <a:effectLst>
                  <a:outerShdw blurRad="38100" dist="38100" dir="2700000" algn="tl">
                    <a:srgbClr val="C0C0C0"/>
                  </a:outerShdw>
                </a:effectLst>
                <a:latin typeface="Arial" charset="0"/>
              </a:rPr>
              <a:t>In-situ interactions: </a:t>
            </a:r>
            <a:r>
              <a:rPr kumimoji="1" lang="en-US" dirty="0">
                <a:effectLst>
                  <a:outerShdw blurRad="38100" dist="38100" dir="2700000" algn="tl">
                    <a:srgbClr val="C0C0C0"/>
                  </a:outerShdw>
                </a:effectLst>
                <a:latin typeface="Arial" charset="0"/>
              </a:rPr>
              <a:t>local interactions are required during initial development, maintenance and on-site visits; PDAs can be useful in accomplishing these tasks – they may directly query a sensor, adjust operational parameters, </a:t>
            </a:r>
            <a:r>
              <a:rPr kumimoji="1" lang="en-US" dirty="0" err="1">
                <a:effectLst>
                  <a:outerShdw blurRad="38100" dist="38100" dir="2700000" algn="tl">
                    <a:srgbClr val="C0C0C0"/>
                  </a:outerShdw>
                </a:effectLst>
                <a:latin typeface="Arial" charset="0"/>
              </a:rPr>
              <a:t>etc</a:t>
            </a: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9"/>
              <a:defRPr/>
            </a:pPr>
            <a:r>
              <a:rPr kumimoji="1" lang="en-US" dirty="0">
                <a:solidFill>
                  <a:srgbClr val="A50021"/>
                </a:solidFill>
                <a:effectLst>
                  <a:outerShdw blurRad="38100" dist="38100" dir="2700000" algn="tl">
                    <a:srgbClr val="C0C0C0"/>
                  </a:outerShdw>
                </a:effectLst>
                <a:latin typeface="Arial" charset="0"/>
              </a:rPr>
              <a:t>Sensors and sampling: </a:t>
            </a:r>
            <a:r>
              <a:rPr kumimoji="1" lang="en-US" dirty="0">
                <a:effectLst>
                  <a:outerShdw blurRad="38100" dist="38100" dir="2700000" algn="tl">
                    <a:srgbClr val="C0C0C0"/>
                  </a:outerShdw>
                </a:effectLst>
                <a:latin typeface="Arial" charset="0"/>
              </a:rPr>
              <a:t>the ability to sense light, temperature, infrared, relative humidity, and barometric pressure are essential set of measurements; additional measurements may include acceleration/vibration, weight, chemical vapors, gas concentrations, pH, and noise levels</a:t>
            </a:r>
          </a:p>
          <a:p>
            <a:pPr marL="457200" indent="-457200">
              <a:lnSpc>
                <a:spcPct val="120000"/>
              </a:lnSpc>
              <a:spcBef>
                <a:spcPct val="20000"/>
              </a:spcBef>
              <a:buClr>
                <a:schemeClr val="accent1"/>
              </a:buClr>
              <a:buFontTx/>
              <a:buAutoNum type="arabicPeriod" startAt="9"/>
              <a:defRPr/>
            </a:pPr>
            <a:r>
              <a:rPr kumimoji="1" lang="en-US" dirty="0">
                <a:solidFill>
                  <a:srgbClr val="A50021"/>
                </a:solidFill>
                <a:effectLst>
                  <a:outerShdw blurRad="38100" dist="38100" dir="2700000" algn="tl">
                    <a:srgbClr val="C0C0C0"/>
                  </a:outerShdw>
                </a:effectLst>
                <a:latin typeface="Arial" charset="0"/>
              </a:rPr>
              <a:t>Data archiving: </a:t>
            </a:r>
            <a:r>
              <a:rPr kumimoji="1" lang="en-US" dirty="0">
                <a:effectLst>
                  <a:outerShdw blurRad="38100" dist="38100" dir="2700000" algn="tl">
                    <a:srgbClr val="C0C0C0"/>
                  </a:outerShdw>
                </a:effectLst>
                <a:latin typeface="Arial" charset="0"/>
              </a:rPr>
              <a:t>sensor readings must be achieved for off-line data mining and analysis; the reliable offloading of sensor logs to databases in the wired, powered infrastructure is essential</a:t>
            </a:r>
          </a:p>
          <a:p>
            <a:pPr>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7"/>
              <a:defRPr/>
            </a:pPr>
            <a:endParaRPr kumimoji="1" lang="en-US" dirty="0">
              <a:effectLst>
                <a:outerShdw blurRad="38100" dist="38100" dir="2700000" algn="tl">
                  <a:srgbClr val="C0C0C0"/>
                </a:outerShdw>
              </a:effectLst>
              <a:latin typeface="Arial" charset="0"/>
            </a:endParaRPr>
          </a:p>
        </p:txBody>
      </p:sp>
      <p:sp>
        <p:nvSpPr>
          <p:cNvPr id="6" name="Rectangle 3">
            <a:extLst>
              <a:ext uri="{FF2B5EF4-FFF2-40B4-BE49-F238E27FC236}">
                <a16:creationId xmlns:a16="http://schemas.microsoft.com/office/drawing/2014/main" id="{37187CDB-4C0B-D14D-BE0F-FE808C3FE645}"/>
              </a:ext>
            </a:extLst>
          </p:cNvPr>
          <p:cNvSpPr txBox="1">
            <a:spLocks noChangeArrowheads="1"/>
          </p:cNvSpPr>
          <p:nvPr/>
        </p:nvSpPr>
        <p:spPr>
          <a:xfrm>
            <a:off x="458881" y="25973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a:t>
            </a:r>
            <a:endParaRPr lang="en-US" altLang="en-US" sz="2800" dirty="0">
              <a:latin typeface="Comic Sans MS" panose="030F0902030302020204" pitchFamily="66" charset="0"/>
            </a:endParaRPr>
          </a:p>
        </p:txBody>
      </p:sp>
    </p:spTree>
    <p:extLst>
      <p:ext uri="{BB962C8B-B14F-4D97-AF65-F5344CB8AC3E}">
        <p14:creationId xmlns:p14="http://schemas.microsoft.com/office/powerpoint/2010/main" val="87619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a:extLst>
              <a:ext uri="{FF2B5EF4-FFF2-40B4-BE49-F238E27FC236}">
                <a16:creationId xmlns:a16="http://schemas.microsoft.com/office/drawing/2014/main" id="{B1F4A21B-1BAA-FB4A-9D10-B778F35842CC}"/>
              </a:ext>
            </a:extLst>
          </p:cNvPr>
          <p:cNvSpPr>
            <a:spLocks noChangeArrowheads="1"/>
          </p:cNvSpPr>
          <p:nvPr/>
        </p:nvSpPr>
        <p:spPr bwMode="auto">
          <a:xfrm>
            <a:off x="455878" y="1671639"/>
            <a:ext cx="6479967" cy="493939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System Architecture</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A tiered with the lowest level consists of the </a:t>
            </a:r>
            <a:r>
              <a:rPr kumimoji="1" lang="en-US" sz="1700" dirty="0">
                <a:solidFill>
                  <a:srgbClr val="A50021"/>
                </a:solidFill>
                <a:effectLst>
                  <a:outerShdw blurRad="38100" dist="38100" dir="2700000" algn="tl">
                    <a:srgbClr val="C0C0C0"/>
                  </a:outerShdw>
                </a:effectLst>
                <a:latin typeface="Arial" charset="0"/>
              </a:rPr>
              <a:t>sensor nodes</a:t>
            </a:r>
            <a:r>
              <a:rPr kumimoji="1" lang="en-US" sz="1700" dirty="0">
                <a:effectLst>
                  <a:outerShdw blurRad="38100" dist="38100" dir="2700000" algn="tl">
                    <a:srgbClr val="C0C0C0"/>
                  </a:outerShdw>
                </a:effectLst>
                <a:latin typeface="Arial" charset="0"/>
              </a:rPr>
              <a:t> that perform general purpose computing and networking as well as application-specific sensing</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The sensor nodes may be deployed in dense patches and transmit their data through the sensor network to the sensor network </a:t>
            </a:r>
            <a:r>
              <a:rPr kumimoji="1" lang="en-US" sz="1700" dirty="0">
                <a:solidFill>
                  <a:srgbClr val="A50021"/>
                </a:solidFill>
                <a:effectLst>
                  <a:outerShdw blurRad="38100" dist="38100" dir="2700000" algn="tl">
                    <a:srgbClr val="C0C0C0"/>
                  </a:outerShdw>
                </a:effectLst>
                <a:latin typeface="Arial" charset="0"/>
              </a:rPr>
              <a:t>gateway</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Gateway is responsible for transmitting sensor data from the </a:t>
            </a:r>
            <a:r>
              <a:rPr kumimoji="1" lang="en-US" sz="1700" dirty="0">
                <a:solidFill>
                  <a:srgbClr val="A50021"/>
                </a:solidFill>
                <a:effectLst>
                  <a:outerShdw blurRad="38100" dist="38100" dir="2700000" algn="tl">
                    <a:srgbClr val="C0C0C0"/>
                  </a:outerShdw>
                </a:effectLst>
                <a:latin typeface="Arial" charset="0"/>
              </a:rPr>
              <a:t>sensor patch</a:t>
            </a:r>
            <a:r>
              <a:rPr kumimoji="1" lang="en-US" sz="1700" dirty="0">
                <a:effectLst>
                  <a:outerShdw blurRad="38100" dist="38100" dir="2700000" algn="tl">
                    <a:srgbClr val="C0C0C0"/>
                  </a:outerShdw>
                </a:effectLst>
                <a:latin typeface="Arial" charset="0"/>
              </a:rPr>
              <a:t> through a local </a:t>
            </a:r>
            <a:r>
              <a:rPr kumimoji="1" lang="en-US" sz="1700" dirty="0">
                <a:solidFill>
                  <a:srgbClr val="A50021"/>
                </a:solidFill>
                <a:effectLst>
                  <a:outerShdw blurRad="38100" dist="38100" dir="2700000" algn="tl">
                    <a:srgbClr val="C0C0C0"/>
                  </a:outerShdw>
                </a:effectLst>
                <a:latin typeface="Arial" charset="0"/>
              </a:rPr>
              <a:t>transit network</a:t>
            </a:r>
            <a:r>
              <a:rPr kumimoji="1" lang="en-US" sz="1700" dirty="0">
                <a:effectLst>
                  <a:outerShdw blurRad="38100" dist="38100" dir="2700000" algn="tl">
                    <a:srgbClr val="C0C0C0"/>
                  </a:outerShdw>
                </a:effectLst>
                <a:latin typeface="Arial" charset="0"/>
              </a:rPr>
              <a:t> to the remote </a:t>
            </a:r>
            <a:r>
              <a:rPr kumimoji="1" lang="en-US" sz="1700" dirty="0">
                <a:solidFill>
                  <a:srgbClr val="A50021"/>
                </a:solidFill>
                <a:effectLst>
                  <a:outerShdw blurRad="38100" dist="38100" dir="2700000" algn="tl">
                    <a:srgbClr val="C0C0C0"/>
                  </a:outerShdw>
                </a:effectLst>
                <a:latin typeface="Arial" charset="0"/>
              </a:rPr>
              <a:t>base station</a:t>
            </a:r>
            <a:r>
              <a:rPr kumimoji="1" lang="en-US" sz="1700" dirty="0">
                <a:effectLst>
                  <a:outerShdw blurRad="38100" dist="38100" dir="2700000" algn="tl">
                    <a:srgbClr val="C0C0C0"/>
                  </a:outerShdw>
                </a:effectLst>
                <a:latin typeface="Arial" charset="0"/>
              </a:rPr>
              <a:t> that provides WAN connectivity and data logging</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The base station connects to database replicas across the internet and the data is displayed to researchers through a UI</a:t>
            </a:r>
          </a:p>
        </p:txBody>
      </p:sp>
      <p:sp>
        <p:nvSpPr>
          <p:cNvPr id="5" name="Rectangle 3">
            <a:extLst>
              <a:ext uri="{FF2B5EF4-FFF2-40B4-BE49-F238E27FC236}">
                <a16:creationId xmlns:a16="http://schemas.microsoft.com/office/drawing/2014/main" id="{37187CDB-4C0B-D14D-BE0F-FE808C3FE645}"/>
              </a:ext>
            </a:extLst>
          </p:cNvPr>
          <p:cNvSpPr txBox="1">
            <a:spLocks noChangeArrowheads="1"/>
          </p:cNvSpPr>
          <p:nvPr/>
        </p:nvSpPr>
        <p:spPr>
          <a:xfrm>
            <a:off x="458881" y="259735"/>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b="1" dirty="0">
                <a:solidFill>
                  <a:srgbClr val="000099"/>
                </a:solidFill>
                <a:latin typeface="Comic Sans MS" panose="030F0902030302020204" pitchFamily="66" charset="0"/>
              </a:rPr>
              <a:t>Wireless Sensor Networks for Habitat Monitoring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[Mainwaring+ 2002]</a:t>
            </a:r>
            <a:endParaRPr lang="en-US" altLang="en-US" sz="2800" dirty="0">
              <a:latin typeface="Comic Sans MS" panose="030F0902030302020204" pitchFamily="66" charset="0"/>
            </a:endParaRPr>
          </a:p>
        </p:txBody>
      </p:sp>
      <p:pic>
        <p:nvPicPr>
          <p:cNvPr id="6" name="Picture 4">
            <a:extLst>
              <a:ext uri="{FF2B5EF4-FFF2-40B4-BE49-F238E27FC236}">
                <a16:creationId xmlns:a16="http://schemas.microsoft.com/office/drawing/2014/main" id="{44B861EE-F199-EF4B-BF96-59B01DF317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634163" y="1901339"/>
            <a:ext cx="5557837" cy="3452813"/>
          </a:xfrm>
        </p:spPr>
      </p:pic>
      <p:sp>
        <p:nvSpPr>
          <p:cNvPr id="7" name="Text Box 5">
            <a:extLst>
              <a:ext uri="{FF2B5EF4-FFF2-40B4-BE49-F238E27FC236}">
                <a16:creationId xmlns:a16="http://schemas.microsoft.com/office/drawing/2014/main" id="{4F94D2BA-5CA2-3F44-99B2-BE71E11C1B07}"/>
              </a:ext>
            </a:extLst>
          </p:cNvPr>
          <p:cNvSpPr txBox="1">
            <a:spLocks noChangeArrowheads="1"/>
          </p:cNvSpPr>
          <p:nvPr/>
        </p:nvSpPr>
        <p:spPr bwMode="auto">
          <a:xfrm>
            <a:off x="6941407" y="5564564"/>
            <a:ext cx="5133778" cy="369332"/>
          </a:xfrm>
          <a:prstGeom prst="rect">
            <a:avLst/>
          </a:prstGeom>
          <a:noFill/>
          <a:ln w="9525">
            <a:noFill/>
            <a:miter lim="800000"/>
            <a:headEnd/>
            <a:tailEnd/>
          </a:ln>
          <a:effectLst/>
        </p:spPr>
        <p:txBody>
          <a:bodyPr wrap="none">
            <a:spAutoFit/>
          </a:bodyPr>
          <a:lstStyle/>
          <a:p>
            <a:pPr>
              <a:defRPr/>
            </a:pPr>
            <a:r>
              <a:rPr lang="en-US" b="1" dirty="0">
                <a:solidFill>
                  <a:srgbClr val="000099"/>
                </a:solidFill>
                <a:effectLst>
                  <a:outerShdw blurRad="38100" dist="38100" dir="2700000" algn="tl">
                    <a:srgbClr val="C0C0C0"/>
                  </a:outerShdw>
                </a:effectLst>
              </a:rPr>
              <a:t>Figure 2: System architecture for habitat monitoring</a:t>
            </a:r>
            <a:endParaRPr lang="en-US" b="1" dirty="0">
              <a:solidFill>
                <a:srgbClr val="A50021"/>
              </a:solidFill>
              <a:effectLst>
                <a:outerShdw blurRad="38100" dist="38100" dir="2700000" algn="tl">
                  <a:srgbClr val="C0C0C0"/>
                </a:outerShdw>
              </a:effectLst>
            </a:endParaRPr>
          </a:p>
        </p:txBody>
      </p:sp>
    </p:spTree>
    <p:extLst>
      <p:ext uri="{BB962C8B-B14F-4D97-AF65-F5344CB8AC3E}">
        <p14:creationId xmlns:p14="http://schemas.microsoft.com/office/powerpoint/2010/main" val="2578799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CC41C9D-6BDC-984D-B1ED-AA08C7F7CB42}"/>
              </a:ext>
            </a:extLst>
          </p:cNvPr>
          <p:cNvSpPr>
            <a:spLocks noChangeArrowheads="1"/>
          </p:cNvSpPr>
          <p:nvPr/>
        </p:nvSpPr>
        <p:spPr bwMode="auto">
          <a:xfrm>
            <a:off x="553565" y="1357314"/>
            <a:ext cx="11082156" cy="516413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Introduction</a:t>
            </a:r>
          </a:p>
          <a:p>
            <a:pPr marL="457200" indent="-457200">
              <a:lnSpc>
                <a:spcPct val="120000"/>
              </a:lnSpc>
              <a:spcBef>
                <a:spcPct val="20000"/>
              </a:spcBef>
              <a:buClr>
                <a:schemeClr val="accent1"/>
              </a:buClr>
              <a:defRPr/>
            </a:pPr>
            <a:endParaRPr kumimoji="1" lang="en-US" sz="6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In this system, the sensor nodes collars carried by the animals under study; wireless ad hoc networking techniques are used to swap and store data in a peer-to-peer manner and to pass it towards a mobile base station that sporadically traverses the area to upload data</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Motivation: how human development into wilderness areas affects indigenous species there; understand the migration patterns of wild animals and how they may be affected by changes in weather patterns or plant life, by introduction of non-native species, and by other influences</a:t>
            </a:r>
          </a:p>
          <a:p>
            <a:pPr marL="457200" indent="-457200">
              <a:lnSpc>
                <a:spcPct val="120000"/>
              </a:lnSpc>
              <a:spcBef>
                <a:spcPct val="20000"/>
              </a:spcBef>
              <a:buClr>
                <a:schemeClr val="accent1"/>
              </a:buClr>
              <a:buFontTx/>
              <a:buChar char="–"/>
              <a:defRPr/>
            </a:pPr>
            <a:r>
              <a:rPr kumimoji="1" lang="en-US" dirty="0" err="1">
                <a:solidFill>
                  <a:srgbClr val="A50021"/>
                </a:solidFill>
                <a:effectLst>
                  <a:outerShdw blurRad="38100" dist="38100" dir="2700000" algn="tl">
                    <a:srgbClr val="C0C0C0"/>
                  </a:outerShdw>
                </a:effectLst>
                <a:latin typeface="Arial" charset="0"/>
              </a:rPr>
              <a:t>ZebraNet</a:t>
            </a:r>
            <a:r>
              <a:rPr kumimoji="1" lang="en-US" dirty="0">
                <a:effectLst>
                  <a:outerShdw blurRad="38100" dist="38100" dir="2700000" algn="tl">
                    <a:srgbClr val="C0C0C0"/>
                  </a:outerShdw>
                </a:effectLst>
                <a:latin typeface="Arial" charset="0"/>
              </a:rPr>
              <a:t> project is building tracking nodes that include a low-power miniature GPS system with user-programmable CPU, non-volatile storage for data logs, and radio transceivers for communicating either with other nodes or with a base station</a:t>
            </a:r>
          </a:p>
          <a:p>
            <a:pPr>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38914" name="Rectangle 3">
            <a:extLst>
              <a:ext uri="{FF2B5EF4-FFF2-40B4-BE49-F238E27FC236}">
                <a16:creationId xmlns:a16="http://schemas.microsoft.com/office/drawing/2014/main" id="{3DB6A4A7-B4D0-B743-9C23-BE48ADCF5730}"/>
              </a:ext>
            </a:extLst>
          </p:cNvPr>
          <p:cNvSpPr>
            <a:spLocks noGrp="1" noChangeArrowheads="1"/>
          </p:cNvSpPr>
          <p:nvPr>
            <p:ph type="title" idx="4294967295"/>
          </p:nvPr>
        </p:nvSpPr>
        <p:spPr>
          <a:xfrm>
            <a:off x="491319" y="295276"/>
            <a:ext cx="9843306" cy="1031875"/>
          </a:xfrm>
          <a:noFill/>
        </p:spPr>
        <p:txBody>
          <a:bodyPr/>
          <a:lstStyle/>
          <a:p>
            <a:r>
              <a:rPr lang="en-US" altLang="en-US" sz="2200" b="1" dirty="0">
                <a:solidFill>
                  <a:srgbClr val="000099"/>
                </a:solidFill>
                <a:latin typeface="Comic Sans MS" panose="030F0902030302020204" pitchFamily="66" charset="0"/>
              </a:rPr>
              <a:t>Energy-Efficient Computing for Wildlife Tracking: Design Tradeoffs and Early Experiences with </a:t>
            </a:r>
            <a:r>
              <a:rPr lang="en-US" altLang="en-US" sz="2200" b="1" dirty="0" err="1">
                <a:solidFill>
                  <a:srgbClr val="000099"/>
                </a:solidFill>
                <a:latin typeface="Comic Sans MS" panose="030F0902030302020204" pitchFamily="66" charset="0"/>
              </a:rPr>
              <a:t>ZebraNet</a:t>
            </a:r>
            <a:r>
              <a:rPr lang="en-US" altLang="en-US" sz="2200" b="1" dirty="0">
                <a:solidFill>
                  <a:srgbClr val="000099"/>
                </a:solidFill>
                <a:latin typeface="Comic Sans MS" panose="030F0902030302020204" pitchFamily="66" charset="0"/>
              </a:rPr>
              <a:t> </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Comic Sans MS" panose="030F0902030302020204" pitchFamily="66" charset="0"/>
              </a:rPr>
              <a:t>Juang</a:t>
            </a:r>
            <a:r>
              <a:rPr lang="en-US" altLang="en-US" sz="2200" b="1" dirty="0">
                <a:solidFill>
                  <a:srgbClr val="A50021"/>
                </a:solidFill>
                <a:latin typeface="Comic Sans MS" panose="030F0902030302020204" pitchFamily="66" charset="0"/>
              </a:rPr>
              <a:t>+ 2002]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553948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4CCE35BD-4137-2842-A98B-E40930D45D19}"/>
              </a:ext>
            </a:extLst>
          </p:cNvPr>
          <p:cNvSpPr>
            <a:spLocks noChangeArrowheads="1"/>
          </p:cNvSpPr>
          <p:nvPr/>
        </p:nvSpPr>
        <p:spPr bwMode="auto">
          <a:xfrm>
            <a:off x="491318" y="1496064"/>
            <a:ext cx="11700681" cy="5361935"/>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Drawbacks of the previous techniques:</a:t>
            </a:r>
          </a:p>
          <a:p>
            <a:pPr marL="457200"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Many studies rely on collaring a sample subset of animals with simple VHF transmitters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Periodically drive through and/or fly over an area with a receiver antenna, and listen for pings from previously collared animals. Once animal is found, its behavior can be observed and its observed position can be logged; however, there are limits to such studies</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data collection is infrequent and can miss many “</a:t>
            </a:r>
            <a:r>
              <a:rPr kumimoji="1" lang="en-US" dirty="0">
                <a:solidFill>
                  <a:srgbClr val="A50021"/>
                </a:solidFill>
                <a:effectLst>
                  <a:outerShdw blurRad="38100" dist="38100" dir="2700000" algn="tl">
                    <a:srgbClr val="C0C0C0"/>
                  </a:outerShdw>
                </a:effectLst>
                <a:latin typeface="Arial" charset="0"/>
              </a:rPr>
              <a:t>interesting events</a:t>
            </a:r>
            <a:r>
              <a:rPr kumimoji="1" lang="en-US" dirty="0">
                <a:effectLst>
                  <a:outerShdw blurRad="38100" dist="38100" dir="2700000" algn="tl">
                    <a:srgbClr val="C0C0C0"/>
                  </a:outerShdw>
                </a:effectLst>
                <a:latin typeface="Arial" charset="0"/>
              </a:rPr>
              <a:t>”</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mostly limited to daylight hours, but animal behavior and movements in night hours can be different</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data collection is impossible or very limited for secluded species that avoid human contact</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most elegant trackers commercially available use GPS to track position and use satellite uploads to transfer data to a base station and these systems also suffer from several limitations</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at most a log of 3000 position samples can be logged and no biometric data</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satellite uploads/downloads are slow, expensive and high power consumption: done infrequently</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operate on batteries without recharge</a:t>
            </a: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solidFill>
                <a:srgbClr val="A50021"/>
              </a:solidFill>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98EE7AE8-11B6-EA4F-80B6-C6F803E8DC9C}"/>
              </a:ext>
            </a:extLst>
          </p:cNvPr>
          <p:cNvSpPr txBox="1">
            <a:spLocks noChangeArrowheads="1"/>
          </p:cNvSpPr>
          <p:nvPr/>
        </p:nvSpPr>
        <p:spPr>
          <a:xfrm>
            <a:off x="491319" y="295276"/>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Energy-Efficient Computing for Wildlife Tracking: Design Tradeoffs and Early Experiences with </a:t>
            </a:r>
            <a:r>
              <a:rPr lang="en-US" altLang="en-US" sz="2200" b="1" dirty="0" err="1">
                <a:solidFill>
                  <a:srgbClr val="000099"/>
                </a:solidFill>
                <a:latin typeface="Comic Sans MS" panose="030F0902030302020204" pitchFamily="66" charset="0"/>
              </a:rPr>
              <a:t>ZebraNet</a:t>
            </a:r>
            <a:r>
              <a:rPr lang="en-US" altLang="en-US" sz="2200" b="1" dirty="0">
                <a:solidFill>
                  <a:srgbClr val="000099"/>
                </a:solidFill>
                <a:latin typeface="Comic Sans MS" panose="030F0902030302020204" pitchFamily="66" charset="0"/>
              </a:rPr>
              <a:t> </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Comic Sans MS" panose="030F0902030302020204" pitchFamily="66" charset="0"/>
              </a:rPr>
              <a:t>Juang</a:t>
            </a:r>
            <a:r>
              <a:rPr lang="en-US" altLang="en-US" sz="2200" b="1" dirty="0">
                <a:solidFill>
                  <a:srgbClr val="A50021"/>
                </a:solidFill>
                <a:latin typeface="Comic Sans MS" panose="030F0902030302020204" pitchFamily="66" charset="0"/>
              </a:rPr>
              <a:t>+ 2002]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1577305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EDE53F06-A7B2-8E4A-9B6F-596F47A97712}"/>
              </a:ext>
            </a:extLst>
          </p:cNvPr>
          <p:cNvSpPr>
            <a:spLocks noChangeArrowheads="1"/>
          </p:cNvSpPr>
          <p:nvPr/>
        </p:nvSpPr>
        <p:spPr bwMode="auto">
          <a:xfrm>
            <a:off x="491318" y="1509714"/>
            <a:ext cx="11300347" cy="491648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System assumptions</a:t>
            </a:r>
          </a:p>
          <a:p>
            <a:pPr marL="457200"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system should work in arbitrary wilderness locations; no assumptions are made about the presence of of fixed antenna towers or cellular phone service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system uses peer-to-peer data swaps to move the data around; periodic researcher drives </a:t>
            </a:r>
            <a:r>
              <a:rPr kumimoji="1" lang="en-US" dirty="0" err="1">
                <a:effectLst>
                  <a:outerShdw blurRad="38100" dist="38100" dir="2700000" algn="tl">
                    <a:srgbClr val="C0C0C0"/>
                  </a:outerShdw>
                </a:effectLst>
                <a:latin typeface="Arial" charset="0"/>
              </a:rPr>
              <a:t>bys</a:t>
            </a:r>
            <a:r>
              <a:rPr kumimoji="1" lang="en-US" dirty="0">
                <a:effectLst>
                  <a:outerShdw blurRad="38100" dist="38100" dir="2700000" algn="tl">
                    <a:srgbClr val="C0C0C0"/>
                  </a:outerShdw>
                </a:effectLst>
                <a:latin typeface="Arial" charset="0"/>
              </a:rPr>
              <a:t> and/or fly-overs can collect logged data from several animals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First study of mobile sensor networks protocols in which the base station is also </a:t>
            </a:r>
            <a:r>
              <a:rPr kumimoji="1" lang="en-US" dirty="0">
                <a:solidFill>
                  <a:srgbClr val="A50021"/>
                </a:solidFill>
                <a:effectLst>
                  <a:outerShdw blurRad="38100" dist="38100" dir="2700000" algn="tl">
                    <a:srgbClr val="C0C0C0"/>
                  </a:outerShdw>
                </a:effectLst>
                <a:latin typeface="Arial" charset="0"/>
              </a:rPr>
              <a:t>mobile</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presumed that researchers will upload data while driving or flying by the region (no fixed base stations, antennas, or cellular service)</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GPS position samples are taken every three minutes</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One year of operation without direct human intervention</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For a zebra collar, a weight limit of 3-5 </a:t>
            </a:r>
            <a:r>
              <a:rPr kumimoji="1" lang="en-US" dirty="0" err="1">
                <a:effectLst>
                  <a:outerShdw blurRad="38100" dist="38100" dir="2700000" algn="tl">
                    <a:srgbClr val="C0C0C0"/>
                  </a:outerShdw>
                </a:effectLst>
                <a:latin typeface="Arial" charset="0"/>
              </a:rPr>
              <a:t>lbs</a:t>
            </a:r>
            <a:r>
              <a:rPr kumimoji="1" lang="en-US" dirty="0">
                <a:effectLst>
                  <a:outerShdw blurRad="38100" dist="38100" dir="2700000" algn="tl">
                    <a:srgbClr val="C0C0C0"/>
                  </a:outerShdw>
                </a:effectLst>
                <a:latin typeface="Arial" charset="0"/>
              </a:rPr>
              <a:t> is recommended</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Energy tradeoffs are examined in detail using real system energy measurements for </a:t>
            </a:r>
            <a:r>
              <a:rPr kumimoji="1" lang="en-US" dirty="0" err="1">
                <a:effectLst>
                  <a:outerShdw blurRad="38100" dist="38100" dir="2700000" algn="tl">
                    <a:srgbClr val="C0C0C0"/>
                  </a:outerShdw>
                </a:effectLst>
                <a:latin typeface="Arial" charset="0"/>
              </a:rPr>
              <a:t>ZebraNet</a:t>
            </a:r>
            <a:r>
              <a:rPr kumimoji="1" lang="en-US" dirty="0">
                <a:effectLst>
                  <a:outerShdw blurRad="38100" dist="38100" dir="2700000" algn="tl">
                    <a:srgbClr val="C0C0C0"/>
                  </a:outerShdw>
                </a:effectLst>
                <a:latin typeface="Arial" charset="0"/>
              </a:rPr>
              <a:t> prototype hardware in operation</a:t>
            </a:r>
          </a:p>
          <a:p>
            <a:pPr>
              <a:lnSpc>
                <a:spcPct val="120000"/>
              </a:lnSpc>
              <a:spcBef>
                <a:spcPct val="20000"/>
              </a:spcBef>
              <a:buClr>
                <a:schemeClr val="accent1"/>
              </a:buCl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9BE3CBE1-7FB7-EE43-BB01-8DB3CD45C9FD}"/>
              </a:ext>
            </a:extLst>
          </p:cNvPr>
          <p:cNvSpPr txBox="1">
            <a:spLocks noChangeArrowheads="1"/>
          </p:cNvSpPr>
          <p:nvPr/>
        </p:nvSpPr>
        <p:spPr>
          <a:xfrm>
            <a:off x="491319" y="295276"/>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Energy-Efficient Computing for Wildlife Tracking: Design Tradeoffs and Early Experiences with </a:t>
            </a:r>
            <a:r>
              <a:rPr lang="en-US" altLang="en-US" sz="2200" b="1" dirty="0" err="1">
                <a:solidFill>
                  <a:srgbClr val="000099"/>
                </a:solidFill>
                <a:latin typeface="Comic Sans MS" panose="030F0902030302020204" pitchFamily="66" charset="0"/>
              </a:rPr>
              <a:t>ZebraNet</a:t>
            </a:r>
            <a:r>
              <a:rPr lang="en-US" altLang="en-US" sz="2200" b="1" dirty="0">
                <a:solidFill>
                  <a:srgbClr val="000099"/>
                </a:solidFill>
                <a:latin typeface="Comic Sans MS" panose="030F0902030302020204" pitchFamily="66" charset="0"/>
              </a:rPr>
              <a:t> </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Comic Sans MS" panose="030F0902030302020204" pitchFamily="66" charset="0"/>
              </a:rPr>
              <a:t>Juang</a:t>
            </a:r>
            <a:r>
              <a:rPr lang="en-US" altLang="en-US" sz="2200" b="1" dirty="0">
                <a:solidFill>
                  <a:srgbClr val="A50021"/>
                </a:solidFill>
                <a:latin typeface="Comic Sans MS" panose="030F0902030302020204" pitchFamily="66" charset="0"/>
              </a:rPr>
              <a:t>+ 2002]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323965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3</a:t>
            </a:fld>
            <a:endParaRPr lang="en-US" sz="1300">
              <a:solidFill>
                <a:schemeClr val="lt1"/>
              </a:solidFill>
              <a:latin typeface="Helvetica Neue"/>
              <a:ea typeface="Helvetica Neue"/>
              <a:cs typeface="Helvetica Neue"/>
              <a:sym typeface="Helvetica Neue"/>
            </a:endParaRPr>
          </a:p>
        </p:txBody>
      </p:sp>
      <p:grpSp>
        <p:nvGrpSpPr>
          <p:cNvPr id="5" name="Group 134"/>
          <p:cNvGrpSpPr>
            <a:grpSpLocks/>
          </p:cNvGrpSpPr>
          <p:nvPr/>
        </p:nvGrpSpPr>
        <p:grpSpPr bwMode="auto">
          <a:xfrm>
            <a:off x="6996251" y="3097780"/>
            <a:ext cx="4191000" cy="3114931"/>
            <a:chOff x="2026" y="784"/>
            <a:chExt cx="3123" cy="2352"/>
          </a:xfrm>
        </p:grpSpPr>
        <p:sp>
          <p:nvSpPr>
            <p:cNvPr id="6" name="AutoShape 4"/>
            <p:cNvSpPr>
              <a:spLocks noChangeArrowheads="1"/>
            </p:cNvSpPr>
            <p:nvPr/>
          </p:nvSpPr>
          <p:spPr bwMode="auto">
            <a:xfrm>
              <a:off x="2410" y="1456"/>
              <a:ext cx="528" cy="480"/>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7" name="AutoShape 5"/>
            <p:cNvSpPr>
              <a:spLocks noChangeArrowheads="1"/>
            </p:cNvSpPr>
            <p:nvPr/>
          </p:nvSpPr>
          <p:spPr bwMode="auto">
            <a:xfrm>
              <a:off x="2410" y="1936"/>
              <a:ext cx="528" cy="483"/>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8" name="AutoShape 6"/>
            <p:cNvSpPr>
              <a:spLocks noChangeArrowheads="1"/>
            </p:cNvSpPr>
            <p:nvPr/>
          </p:nvSpPr>
          <p:spPr bwMode="auto">
            <a:xfrm>
              <a:off x="2794" y="1696"/>
              <a:ext cx="529" cy="480"/>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9" name="AutoShape 7"/>
            <p:cNvSpPr>
              <a:spLocks noChangeArrowheads="1"/>
            </p:cNvSpPr>
            <p:nvPr/>
          </p:nvSpPr>
          <p:spPr bwMode="auto">
            <a:xfrm>
              <a:off x="2794" y="2176"/>
              <a:ext cx="529" cy="481"/>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0" name="Rectangle 8"/>
            <p:cNvSpPr>
              <a:spLocks noChangeArrowheads="1"/>
            </p:cNvSpPr>
            <p:nvPr/>
          </p:nvSpPr>
          <p:spPr bwMode="auto">
            <a:xfrm>
              <a:off x="3418" y="2512"/>
              <a:ext cx="46" cy="19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12" name="Oval 9"/>
            <p:cNvSpPr>
              <a:spLocks noChangeArrowheads="1"/>
            </p:cNvSpPr>
            <p:nvPr/>
          </p:nvSpPr>
          <p:spPr bwMode="auto">
            <a:xfrm>
              <a:off x="2554" y="1313"/>
              <a:ext cx="96" cy="98"/>
            </a:xfrm>
            <a:prstGeom prst="ellipse">
              <a:avLst/>
            </a:prstGeom>
            <a:solidFill>
              <a:srgbClr val="99CCFF"/>
            </a:solidFill>
            <a:ln w="9525">
              <a:solidFill>
                <a:schemeClr val="tx1"/>
              </a:solidFill>
              <a:round/>
              <a:headEnd/>
              <a:tailEnd/>
            </a:ln>
          </p:spPr>
          <p:txBody>
            <a:bodyPr wrap="none" anchor="ctr"/>
            <a:lstStyle/>
            <a:p>
              <a:pPr eaLnBrk="1" hangingPunct="1"/>
              <a:endParaRPr lang="en-US"/>
            </a:p>
          </p:txBody>
        </p:sp>
        <p:sp>
          <p:nvSpPr>
            <p:cNvPr id="13" name="Rectangle 10"/>
            <p:cNvSpPr>
              <a:spLocks noChangeArrowheads="1"/>
            </p:cNvSpPr>
            <p:nvPr/>
          </p:nvSpPr>
          <p:spPr bwMode="auto">
            <a:xfrm>
              <a:off x="2649" y="2080"/>
              <a:ext cx="49"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14" name="AutoShape 11"/>
            <p:cNvSpPr>
              <a:spLocks noChangeArrowheads="1"/>
            </p:cNvSpPr>
            <p:nvPr/>
          </p:nvSpPr>
          <p:spPr bwMode="auto">
            <a:xfrm>
              <a:off x="2410" y="977"/>
              <a:ext cx="528" cy="479"/>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5" name="AutoShape 12"/>
            <p:cNvSpPr>
              <a:spLocks noChangeArrowheads="1"/>
            </p:cNvSpPr>
            <p:nvPr/>
          </p:nvSpPr>
          <p:spPr bwMode="auto">
            <a:xfrm>
              <a:off x="2026" y="1216"/>
              <a:ext cx="528" cy="482"/>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6" name="AutoShape 13"/>
            <p:cNvSpPr>
              <a:spLocks noChangeArrowheads="1"/>
            </p:cNvSpPr>
            <p:nvPr/>
          </p:nvSpPr>
          <p:spPr bwMode="auto">
            <a:xfrm>
              <a:off x="3178" y="1936"/>
              <a:ext cx="528" cy="483"/>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7" name="AutoShape 14"/>
            <p:cNvSpPr>
              <a:spLocks noChangeArrowheads="1"/>
            </p:cNvSpPr>
            <p:nvPr/>
          </p:nvSpPr>
          <p:spPr bwMode="auto">
            <a:xfrm>
              <a:off x="3561" y="2176"/>
              <a:ext cx="529" cy="481"/>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8" name="AutoShape 15"/>
            <p:cNvSpPr>
              <a:spLocks noChangeArrowheads="1"/>
            </p:cNvSpPr>
            <p:nvPr/>
          </p:nvSpPr>
          <p:spPr bwMode="auto">
            <a:xfrm>
              <a:off x="3561" y="2657"/>
              <a:ext cx="529" cy="479"/>
            </a:xfrm>
            <a:prstGeom prst="hexagon">
              <a:avLst>
                <a:gd name="adj" fmla="val 27502"/>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9" name="AutoShape 16"/>
            <p:cNvSpPr>
              <a:spLocks noChangeArrowheads="1"/>
            </p:cNvSpPr>
            <p:nvPr/>
          </p:nvSpPr>
          <p:spPr bwMode="auto">
            <a:xfrm>
              <a:off x="3946" y="2416"/>
              <a:ext cx="528" cy="478"/>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0" name="AutoShape 17"/>
            <p:cNvSpPr>
              <a:spLocks noChangeArrowheads="1"/>
            </p:cNvSpPr>
            <p:nvPr/>
          </p:nvSpPr>
          <p:spPr bwMode="auto">
            <a:xfrm>
              <a:off x="4330" y="2176"/>
              <a:ext cx="528" cy="481"/>
            </a:xfrm>
            <a:prstGeom prst="hexagon">
              <a:avLst>
                <a:gd name="adj" fmla="val 27499"/>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1" name="AutoShape 18"/>
            <p:cNvSpPr>
              <a:spLocks noChangeArrowheads="1"/>
            </p:cNvSpPr>
            <p:nvPr/>
          </p:nvSpPr>
          <p:spPr bwMode="auto">
            <a:xfrm>
              <a:off x="3178" y="2416"/>
              <a:ext cx="528" cy="478"/>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2" name="Rectangle 19"/>
            <p:cNvSpPr>
              <a:spLocks noChangeArrowheads="1"/>
            </p:cNvSpPr>
            <p:nvPr/>
          </p:nvSpPr>
          <p:spPr bwMode="auto">
            <a:xfrm>
              <a:off x="2266" y="1360"/>
              <a:ext cx="47"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3" name="Rectangle 20"/>
            <p:cNvSpPr>
              <a:spLocks noChangeArrowheads="1"/>
            </p:cNvSpPr>
            <p:nvPr/>
          </p:nvSpPr>
          <p:spPr bwMode="auto">
            <a:xfrm>
              <a:off x="2649" y="1600"/>
              <a:ext cx="49" cy="147"/>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4" name="Rectangle 21"/>
            <p:cNvSpPr>
              <a:spLocks noChangeArrowheads="1"/>
            </p:cNvSpPr>
            <p:nvPr/>
          </p:nvSpPr>
          <p:spPr bwMode="auto">
            <a:xfrm>
              <a:off x="3034" y="1840"/>
              <a:ext cx="50" cy="145"/>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5" name="Rectangle 22"/>
            <p:cNvSpPr>
              <a:spLocks noChangeArrowheads="1"/>
            </p:cNvSpPr>
            <p:nvPr/>
          </p:nvSpPr>
          <p:spPr bwMode="auto">
            <a:xfrm>
              <a:off x="2649" y="1072"/>
              <a:ext cx="49"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6" name="Rectangle 23"/>
            <p:cNvSpPr>
              <a:spLocks noChangeArrowheads="1"/>
            </p:cNvSpPr>
            <p:nvPr/>
          </p:nvSpPr>
          <p:spPr bwMode="auto">
            <a:xfrm>
              <a:off x="3034" y="2321"/>
              <a:ext cx="50"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7" name="Rectangle 24"/>
            <p:cNvSpPr>
              <a:spLocks noChangeArrowheads="1"/>
            </p:cNvSpPr>
            <p:nvPr/>
          </p:nvSpPr>
          <p:spPr bwMode="auto">
            <a:xfrm>
              <a:off x="3418" y="2080"/>
              <a:ext cx="46"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8" name="Rectangle 25"/>
            <p:cNvSpPr>
              <a:spLocks noChangeArrowheads="1"/>
            </p:cNvSpPr>
            <p:nvPr/>
          </p:nvSpPr>
          <p:spPr bwMode="auto">
            <a:xfrm>
              <a:off x="3418" y="2560"/>
              <a:ext cx="46" cy="146"/>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9" name="Rectangle 26"/>
            <p:cNvSpPr>
              <a:spLocks noChangeArrowheads="1"/>
            </p:cNvSpPr>
            <p:nvPr/>
          </p:nvSpPr>
          <p:spPr bwMode="auto">
            <a:xfrm>
              <a:off x="3802" y="2321"/>
              <a:ext cx="51"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0" name="Rectangle 27"/>
            <p:cNvSpPr>
              <a:spLocks noChangeArrowheads="1"/>
            </p:cNvSpPr>
            <p:nvPr/>
          </p:nvSpPr>
          <p:spPr bwMode="auto">
            <a:xfrm>
              <a:off x="3802" y="2800"/>
              <a:ext cx="51"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1" name="Rectangle 28"/>
            <p:cNvSpPr>
              <a:spLocks noChangeArrowheads="1"/>
            </p:cNvSpPr>
            <p:nvPr/>
          </p:nvSpPr>
          <p:spPr bwMode="auto">
            <a:xfrm>
              <a:off x="4186" y="2560"/>
              <a:ext cx="49" cy="146"/>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2" name="Rectangle 29"/>
            <p:cNvSpPr>
              <a:spLocks noChangeArrowheads="1"/>
            </p:cNvSpPr>
            <p:nvPr/>
          </p:nvSpPr>
          <p:spPr bwMode="auto">
            <a:xfrm>
              <a:off x="4571" y="2321"/>
              <a:ext cx="47"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grpSp>
          <p:nvGrpSpPr>
            <p:cNvPr id="33" name="Group 30"/>
            <p:cNvGrpSpPr>
              <a:grpSpLocks/>
            </p:cNvGrpSpPr>
            <p:nvPr/>
          </p:nvGrpSpPr>
          <p:grpSpPr bwMode="auto">
            <a:xfrm>
              <a:off x="2170" y="1408"/>
              <a:ext cx="96" cy="240"/>
              <a:chOff x="3504" y="1824"/>
              <a:chExt cx="96" cy="288"/>
            </a:xfrm>
          </p:grpSpPr>
          <p:sp>
            <p:nvSpPr>
              <p:cNvPr id="117" name="Line 31"/>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8" name="Line 32"/>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9" name="Line 33"/>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4" name="Group 34"/>
            <p:cNvGrpSpPr>
              <a:grpSpLocks/>
            </p:cNvGrpSpPr>
            <p:nvPr/>
          </p:nvGrpSpPr>
          <p:grpSpPr bwMode="auto">
            <a:xfrm>
              <a:off x="2554" y="1168"/>
              <a:ext cx="96" cy="240"/>
              <a:chOff x="3504" y="1824"/>
              <a:chExt cx="96" cy="288"/>
            </a:xfrm>
          </p:grpSpPr>
          <p:sp>
            <p:nvSpPr>
              <p:cNvPr id="114" name="Line 35"/>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5" name="Line 36"/>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6" name="Line 37"/>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5" name="Group 38"/>
            <p:cNvGrpSpPr>
              <a:grpSpLocks/>
            </p:cNvGrpSpPr>
            <p:nvPr/>
          </p:nvGrpSpPr>
          <p:grpSpPr bwMode="auto">
            <a:xfrm>
              <a:off x="2554" y="1648"/>
              <a:ext cx="96" cy="240"/>
              <a:chOff x="3504" y="1824"/>
              <a:chExt cx="96" cy="288"/>
            </a:xfrm>
          </p:grpSpPr>
          <p:sp>
            <p:nvSpPr>
              <p:cNvPr id="111" name="Line 39"/>
              <p:cNvSpPr>
                <a:spLocks noChangeShapeType="1"/>
              </p:cNvSpPr>
              <p:nvPr/>
            </p:nvSpPr>
            <p:spPr bwMode="auto">
              <a:xfrm flipH="1">
                <a:off x="3504" y="1826"/>
                <a:ext cx="96" cy="143"/>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2" name="Line 40"/>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3" name="Line 41"/>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6" name="Group 42"/>
            <p:cNvGrpSpPr>
              <a:grpSpLocks/>
            </p:cNvGrpSpPr>
            <p:nvPr/>
          </p:nvGrpSpPr>
          <p:grpSpPr bwMode="auto">
            <a:xfrm>
              <a:off x="2554" y="2128"/>
              <a:ext cx="96" cy="240"/>
              <a:chOff x="3504" y="1824"/>
              <a:chExt cx="96" cy="288"/>
            </a:xfrm>
          </p:grpSpPr>
          <p:sp>
            <p:nvSpPr>
              <p:cNvPr id="108" name="Line 43"/>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9" name="Line 44"/>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10" name="Line 45"/>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7" name="Group 46"/>
            <p:cNvGrpSpPr>
              <a:grpSpLocks/>
            </p:cNvGrpSpPr>
            <p:nvPr/>
          </p:nvGrpSpPr>
          <p:grpSpPr bwMode="auto">
            <a:xfrm>
              <a:off x="2938" y="1888"/>
              <a:ext cx="96" cy="240"/>
              <a:chOff x="3504" y="1824"/>
              <a:chExt cx="96" cy="288"/>
            </a:xfrm>
          </p:grpSpPr>
          <p:sp>
            <p:nvSpPr>
              <p:cNvPr id="105" name="Line 47"/>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6" name="Line 48"/>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7" name="Line 49"/>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8" name="Group 50"/>
            <p:cNvGrpSpPr>
              <a:grpSpLocks/>
            </p:cNvGrpSpPr>
            <p:nvPr/>
          </p:nvGrpSpPr>
          <p:grpSpPr bwMode="auto">
            <a:xfrm>
              <a:off x="2938" y="2368"/>
              <a:ext cx="96" cy="240"/>
              <a:chOff x="3504" y="1824"/>
              <a:chExt cx="96" cy="288"/>
            </a:xfrm>
          </p:grpSpPr>
          <p:sp>
            <p:nvSpPr>
              <p:cNvPr id="102" name="Line 51"/>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3" name="Line 52"/>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4" name="Line 53"/>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39" name="Group 54"/>
            <p:cNvGrpSpPr>
              <a:grpSpLocks/>
            </p:cNvGrpSpPr>
            <p:nvPr/>
          </p:nvGrpSpPr>
          <p:grpSpPr bwMode="auto">
            <a:xfrm>
              <a:off x="3322" y="2128"/>
              <a:ext cx="96" cy="240"/>
              <a:chOff x="3504" y="1824"/>
              <a:chExt cx="96" cy="288"/>
            </a:xfrm>
          </p:grpSpPr>
          <p:sp>
            <p:nvSpPr>
              <p:cNvPr id="98" name="Line 55"/>
              <p:cNvSpPr>
                <a:spLocks noChangeShapeType="1"/>
              </p:cNvSpPr>
              <p:nvPr/>
            </p:nvSpPr>
            <p:spPr bwMode="auto">
              <a:xfrm flipH="1">
                <a:off x="3508"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0" name="Line 56"/>
              <p:cNvSpPr>
                <a:spLocks noChangeShapeType="1"/>
              </p:cNvSpPr>
              <p:nvPr/>
            </p:nvSpPr>
            <p:spPr bwMode="auto">
              <a:xfrm>
                <a:off x="3508"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01" name="Line 57"/>
              <p:cNvSpPr>
                <a:spLocks noChangeShapeType="1"/>
              </p:cNvSpPr>
              <p:nvPr/>
            </p:nvSpPr>
            <p:spPr bwMode="auto">
              <a:xfrm flipH="1">
                <a:off x="3508"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40" name="Group 58"/>
            <p:cNvGrpSpPr>
              <a:grpSpLocks/>
            </p:cNvGrpSpPr>
            <p:nvPr/>
          </p:nvGrpSpPr>
          <p:grpSpPr bwMode="auto">
            <a:xfrm>
              <a:off x="3322" y="2608"/>
              <a:ext cx="96" cy="240"/>
              <a:chOff x="3504" y="1824"/>
              <a:chExt cx="96" cy="288"/>
            </a:xfrm>
          </p:grpSpPr>
          <p:sp>
            <p:nvSpPr>
              <p:cNvPr id="94" name="Line 59"/>
              <p:cNvSpPr>
                <a:spLocks noChangeShapeType="1"/>
              </p:cNvSpPr>
              <p:nvPr/>
            </p:nvSpPr>
            <p:spPr bwMode="auto">
              <a:xfrm flipH="1">
                <a:off x="3508" y="1822"/>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95" name="Line 60"/>
              <p:cNvSpPr>
                <a:spLocks noChangeShapeType="1"/>
              </p:cNvSpPr>
              <p:nvPr/>
            </p:nvSpPr>
            <p:spPr bwMode="auto">
              <a:xfrm>
                <a:off x="3508"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96" name="Line 61"/>
              <p:cNvSpPr>
                <a:spLocks noChangeShapeType="1"/>
              </p:cNvSpPr>
              <p:nvPr/>
            </p:nvSpPr>
            <p:spPr bwMode="auto">
              <a:xfrm flipH="1">
                <a:off x="3508"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41" name="Group 62"/>
            <p:cNvGrpSpPr>
              <a:grpSpLocks/>
            </p:cNvGrpSpPr>
            <p:nvPr/>
          </p:nvGrpSpPr>
          <p:grpSpPr bwMode="auto">
            <a:xfrm>
              <a:off x="3706" y="2368"/>
              <a:ext cx="96" cy="240"/>
              <a:chOff x="3504" y="1824"/>
              <a:chExt cx="96" cy="288"/>
            </a:xfrm>
          </p:grpSpPr>
          <p:sp>
            <p:nvSpPr>
              <p:cNvPr id="91" name="Line 63"/>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92" name="Line 64"/>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93" name="Line 65"/>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42" name="Group 66"/>
            <p:cNvGrpSpPr>
              <a:grpSpLocks/>
            </p:cNvGrpSpPr>
            <p:nvPr/>
          </p:nvGrpSpPr>
          <p:grpSpPr bwMode="auto">
            <a:xfrm>
              <a:off x="3706" y="2848"/>
              <a:ext cx="96" cy="240"/>
              <a:chOff x="3504" y="1824"/>
              <a:chExt cx="96" cy="288"/>
            </a:xfrm>
          </p:grpSpPr>
          <p:sp>
            <p:nvSpPr>
              <p:cNvPr id="88" name="Line 67"/>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9" name="Line 68"/>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90" name="Line 69"/>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43" name="Group 70"/>
            <p:cNvGrpSpPr>
              <a:grpSpLocks/>
            </p:cNvGrpSpPr>
            <p:nvPr/>
          </p:nvGrpSpPr>
          <p:grpSpPr bwMode="auto">
            <a:xfrm>
              <a:off x="4090" y="2608"/>
              <a:ext cx="96" cy="240"/>
              <a:chOff x="3504" y="1824"/>
              <a:chExt cx="96" cy="288"/>
            </a:xfrm>
          </p:grpSpPr>
          <p:sp>
            <p:nvSpPr>
              <p:cNvPr id="85" name="Line 71"/>
              <p:cNvSpPr>
                <a:spLocks noChangeShapeType="1"/>
              </p:cNvSpPr>
              <p:nvPr/>
            </p:nvSpPr>
            <p:spPr bwMode="auto">
              <a:xfrm flipH="1">
                <a:off x="3504" y="1822"/>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6" name="Line 72"/>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7" name="Line 73"/>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grpSp>
          <p:nvGrpSpPr>
            <p:cNvPr id="44" name="Group 74"/>
            <p:cNvGrpSpPr>
              <a:grpSpLocks/>
            </p:cNvGrpSpPr>
            <p:nvPr/>
          </p:nvGrpSpPr>
          <p:grpSpPr bwMode="auto">
            <a:xfrm>
              <a:off x="4474" y="2368"/>
              <a:ext cx="96" cy="240"/>
              <a:chOff x="3504" y="1824"/>
              <a:chExt cx="96" cy="288"/>
            </a:xfrm>
          </p:grpSpPr>
          <p:sp>
            <p:nvSpPr>
              <p:cNvPr id="82" name="Line 75"/>
              <p:cNvSpPr>
                <a:spLocks noChangeShapeType="1"/>
              </p:cNvSpPr>
              <p:nvPr/>
            </p:nvSpPr>
            <p:spPr bwMode="auto">
              <a:xfrm flipH="1">
                <a:off x="3504" y="1824"/>
                <a:ext cx="102" cy="144"/>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3" name="Line 76"/>
              <p:cNvSpPr>
                <a:spLocks noChangeShapeType="1"/>
              </p:cNvSpPr>
              <p:nvPr/>
            </p:nvSpPr>
            <p:spPr bwMode="auto">
              <a:xfrm>
                <a:off x="3504" y="1969"/>
                <a:ext cx="102"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4" name="Line 77"/>
              <p:cNvSpPr>
                <a:spLocks noChangeShapeType="1"/>
              </p:cNvSpPr>
              <p:nvPr/>
            </p:nvSpPr>
            <p:spPr bwMode="auto">
              <a:xfrm flipH="1">
                <a:off x="3504" y="1969"/>
                <a:ext cx="102" cy="143"/>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p>
            </p:txBody>
          </p:sp>
        </p:grpSp>
        <p:sp>
          <p:nvSpPr>
            <p:cNvPr id="45" name="Cloud"/>
            <p:cNvSpPr>
              <a:spLocks noChangeAspect="1" noEditPoints="1" noChangeArrowheads="1"/>
            </p:cNvSpPr>
            <p:nvPr/>
          </p:nvSpPr>
          <p:spPr bwMode="auto">
            <a:xfrm>
              <a:off x="3561" y="784"/>
              <a:ext cx="1588" cy="1063"/>
            </a:xfrm>
            <a:custGeom>
              <a:avLst/>
              <a:gdLst>
                <a:gd name="T0" fmla="*/ 0 w 21600"/>
                <a:gd name="T1" fmla="*/ 26 h 21600"/>
                <a:gd name="T2" fmla="*/ 58 w 21600"/>
                <a:gd name="T3" fmla="*/ 52 h 21600"/>
                <a:gd name="T4" fmla="*/ 117 w 21600"/>
                <a:gd name="T5" fmla="*/ 26 h 21600"/>
                <a:gd name="T6" fmla="*/ 58 w 21600"/>
                <a:gd name="T7" fmla="*/ 3 h 21600"/>
                <a:gd name="T8" fmla="*/ 0 60000 65536"/>
                <a:gd name="T9" fmla="*/ 0 60000 65536"/>
                <a:gd name="T10" fmla="*/ 0 60000 65536"/>
                <a:gd name="T11" fmla="*/ 0 60000 65536"/>
                <a:gd name="T12" fmla="*/ 2979 w 21600"/>
                <a:gd name="T13" fmla="*/ 3271 h 21600"/>
                <a:gd name="T14" fmla="*/ 17084 w 21600"/>
                <a:gd name="T15" fmla="*/ 17333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7"/>
                </a:srgbClr>
              </a:outerShdw>
            </a:effectLst>
          </p:spPr>
          <p:txBody>
            <a:bodyPr/>
            <a:lstStyle/>
            <a:p>
              <a:pPr algn="ctr" eaLnBrk="1" hangingPunct="1"/>
              <a:endParaRPr lang="en-US" sz="1200" b="1"/>
            </a:p>
            <a:p>
              <a:pPr eaLnBrk="1" hangingPunct="1"/>
              <a:r>
                <a:rPr lang="en-US" sz="2000" b="1"/>
                <a:t> </a:t>
              </a:r>
              <a:r>
                <a:rPr lang="en-US" b="1"/>
                <a:t>WIRELINE    NETWORK</a:t>
              </a:r>
            </a:p>
          </p:txBody>
        </p:sp>
        <p:sp>
          <p:nvSpPr>
            <p:cNvPr id="46" name="Oval 79"/>
            <p:cNvSpPr>
              <a:spLocks noChangeArrowheads="1"/>
            </p:cNvSpPr>
            <p:nvPr/>
          </p:nvSpPr>
          <p:spPr bwMode="auto">
            <a:xfrm>
              <a:off x="3706" y="1183"/>
              <a:ext cx="144" cy="144"/>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7" name="Oval 80"/>
            <p:cNvSpPr>
              <a:spLocks noChangeArrowheads="1"/>
            </p:cNvSpPr>
            <p:nvPr/>
          </p:nvSpPr>
          <p:spPr bwMode="auto">
            <a:xfrm>
              <a:off x="3897" y="1456"/>
              <a:ext cx="143" cy="144"/>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8" name="Oval 81"/>
            <p:cNvSpPr>
              <a:spLocks noChangeArrowheads="1"/>
            </p:cNvSpPr>
            <p:nvPr/>
          </p:nvSpPr>
          <p:spPr bwMode="auto">
            <a:xfrm>
              <a:off x="4282" y="1552"/>
              <a:ext cx="144" cy="146"/>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9" name="Line 82"/>
            <p:cNvSpPr>
              <a:spLocks noChangeShapeType="1"/>
            </p:cNvSpPr>
            <p:nvPr/>
          </p:nvSpPr>
          <p:spPr bwMode="auto">
            <a:xfrm flipV="1">
              <a:off x="2313" y="1264"/>
              <a:ext cx="1390" cy="14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0" name="Line 83"/>
            <p:cNvSpPr>
              <a:spLocks noChangeShapeType="1"/>
            </p:cNvSpPr>
            <p:nvPr/>
          </p:nvSpPr>
          <p:spPr bwMode="auto">
            <a:xfrm flipV="1">
              <a:off x="2698" y="1264"/>
              <a:ext cx="1008" cy="38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1" name="Line 84"/>
            <p:cNvSpPr>
              <a:spLocks noChangeShapeType="1"/>
            </p:cNvSpPr>
            <p:nvPr/>
          </p:nvSpPr>
          <p:spPr bwMode="auto">
            <a:xfrm flipV="1">
              <a:off x="2698" y="1264"/>
              <a:ext cx="1008" cy="86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2" name="Line 85"/>
            <p:cNvSpPr>
              <a:spLocks noChangeShapeType="1"/>
            </p:cNvSpPr>
            <p:nvPr/>
          </p:nvSpPr>
          <p:spPr bwMode="auto">
            <a:xfrm>
              <a:off x="2698" y="1120"/>
              <a:ext cx="1008" cy="14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3" name="Line 86"/>
            <p:cNvSpPr>
              <a:spLocks noChangeShapeType="1"/>
            </p:cNvSpPr>
            <p:nvPr/>
          </p:nvSpPr>
          <p:spPr bwMode="auto">
            <a:xfrm flipV="1">
              <a:off x="3082" y="1552"/>
              <a:ext cx="815" cy="38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4" name="Line 87"/>
            <p:cNvSpPr>
              <a:spLocks noChangeShapeType="1"/>
            </p:cNvSpPr>
            <p:nvPr/>
          </p:nvSpPr>
          <p:spPr bwMode="auto">
            <a:xfrm flipV="1">
              <a:off x="3082" y="1552"/>
              <a:ext cx="815" cy="86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5" name="Line 88"/>
            <p:cNvSpPr>
              <a:spLocks noChangeShapeType="1"/>
            </p:cNvSpPr>
            <p:nvPr/>
          </p:nvSpPr>
          <p:spPr bwMode="auto">
            <a:xfrm flipV="1">
              <a:off x="3466" y="1552"/>
              <a:ext cx="432" cy="57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6" name="Line 89"/>
            <p:cNvSpPr>
              <a:spLocks noChangeShapeType="1"/>
            </p:cNvSpPr>
            <p:nvPr/>
          </p:nvSpPr>
          <p:spPr bwMode="auto">
            <a:xfrm flipV="1">
              <a:off x="3466" y="1552"/>
              <a:ext cx="432" cy="105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7" name="Line 90"/>
            <p:cNvSpPr>
              <a:spLocks noChangeShapeType="1"/>
            </p:cNvSpPr>
            <p:nvPr/>
          </p:nvSpPr>
          <p:spPr bwMode="auto">
            <a:xfrm flipV="1">
              <a:off x="3802" y="1552"/>
              <a:ext cx="96" cy="769"/>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8" name="Line 91"/>
            <p:cNvSpPr>
              <a:spLocks noChangeShapeType="1"/>
            </p:cNvSpPr>
            <p:nvPr/>
          </p:nvSpPr>
          <p:spPr bwMode="auto">
            <a:xfrm flipV="1">
              <a:off x="3802" y="1696"/>
              <a:ext cx="530" cy="115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59" name="Line 92"/>
            <p:cNvSpPr>
              <a:spLocks noChangeShapeType="1"/>
            </p:cNvSpPr>
            <p:nvPr/>
          </p:nvSpPr>
          <p:spPr bwMode="auto">
            <a:xfrm flipV="1">
              <a:off x="4235" y="1696"/>
              <a:ext cx="97" cy="86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60" name="Line 93"/>
            <p:cNvSpPr>
              <a:spLocks noChangeShapeType="1"/>
            </p:cNvSpPr>
            <p:nvPr/>
          </p:nvSpPr>
          <p:spPr bwMode="auto">
            <a:xfrm flipH="1" flipV="1">
              <a:off x="4330" y="1696"/>
              <a:ext cx="285" cy="62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61" name="Oval 94"/>
            <p:cNvSpPr>
              <a:spLocks noChangeArrowheads="1"/>
            </p:cNvSpPr>
            <p:nvPr/>
          </p:nvSpPr>
          <p:spPr bwMode="auto">
            <a:xfrm>
              <a:off x="2170" y="1649"/>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2" name="Oval 95"/>
            <p:cNvSpPr>
              <a:spLocks noChangeArrowheads="1"/>
            </p:cNvSpPr>
            <p:nvPr/>
          </p:nvSpPr>
          <p:spPr bwMode="auto">
            <a:xfrm>
              <a:off x="2362" y="1552"/>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3" name="Oval 96"/>
            <p:cNvSpPr>
              <a:spLocks noChangeArrowheads="1"/>
            </p:cNvSpPr>
            <p:nvPr/>
          </p:nvSpPr>
          <p:spPr bwMode="auto">
            <a:xfrm>
              <a:off x="2938" y="1744"/>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4" name="Oval 97"/>
            <p:cNvSpPr>
              <a:spLocks noChangeArrowheads="1"/>
            </p:cNvSpPr>
            <p:nvPr/>
          </p:nvSpPr>
          <p:spPr bwMode="auto">
            <a:xfrm>
              <a:off x="2746" y="2321"/>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5" name="Oval 98"/>
            <p:cNvSpPr>
              <a:spLocks noChangeArrowheads="1"/>
            </p:cNvSpPr>
            <p:nvPr/>
          </p:nvSpPr>
          <p:spPr bwMode="auto">
            <a:xfrm>
              <a:off x="2746" y="1313"/>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6" name="Oval 99"/>
            <p:cNvSpPr>
              <a:spLocks noChangeArrowheads="1"/>
            </p:cNvSpPr>
            <p:nvPr/>
          </p:nvSpPr>
          <p:spPr bwMode="auto">
            <a:xfrm>
              <a:off x="2170" y="1313"/>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7" name="Oval 100"/>
            <p:cNvSpPr>
              <a:spLocks noChangeArrowheads="1"/>
            </p:cNvSpPr>
            <p:nvPr/>
          </p:nvSpPr>
          <p:spPr bwMode="auto">
            <a:xfrm>
              <a:off x="2554" y="1888"/>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8" name="Oval 101"/>
            <p:cNvSpPr>
              <a:spLocks noChangeArrowheads="1"/>
            </p:cNvSpPr>
            <p:nvPr/>
          </p:nvSpPr>
          <p:spPr bwMode="auto">
            <a:xfrm>
              <a:off x="3418" y="2272"/>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9" name="Oval 102"/>
            <p:cNvSpPr>
              <a:spLocks noChangeArrowheads="1"/>
            </p:cNvSpPr>
            <p:nvPr/>
          </p:nvSpPr>
          <p:spPr bwMode="auto">
            <a:xfrm>
              <a:off x="4426" y="2321"/>
              <a:ext cx="47"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0" name="Oval 103"/>
            <p:cNvSpPr>
              <a:spLocks noChangeArrowheads="1"/>
            </p:cNvSpPr>
            <p:nvPr/>
          </p:nvSpPr>
          <p:spPr bwMode="auto">
            <a:xfrm>
              <a:off x="3706" y="2800"/>
              <a:ext cx="50"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1" name="Oval 104"/>
            <p:cNvSpPr>
              <a:spLocks noChangeArrowheads="1"/>
            </p:cNvSpPr>
            <p:nvPr/>
          </p:nvSpPr>
          <p:spPr bwMode="auto">
            <a:xfrm>
              <a:off x="3130" y="2560"/>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2" name="Oval 105"/>
            <p:cNvSpPr>
              <a:spLocks noChangeArrowheads="1"/>
            </p:cNvSpPr>
            <p:nvPr/>
          </p:nvSpPr>
          <p:spPr bwMode="auto">
            <a:xfrm>
              <a:off x="3130" y="2224"/>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3" name="Oval 106"/>
            <p:cNvSpPr>
              <a:spLocks noChangeArrowheads="1"/>
            </p:cNvSpPr>
            <p:nvPr/>
          </p:nvSpPr>
          <p:spPr bwMode="auto">
            <a:xfrm>
              <a:off x="3514" y="2128"/>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4" name="Oval 107"/>
            <p:cNvSpPr>
              <a:spLocks noChangeArrowheads="1"/>
            </p:cNvSpPr>
            <p:nvPr/>
          </p:nvSpPr>
          <p:spPr bwMode="auto">
            <a:xfrm>
              <a:off x="3802" y="2560"/>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5" name="Oval 108"/>
            <p:cNvSpPr>
              <a:spLocks noChangeArrowheads="1"/>
            </p:cNvSpPr>
            <p:nvPr/>
          </p:nvSpPr>
          <p:spPr bwMode="auto">
            <a:xfrm>
              <a:off x="3561" y="2657"/>
              <a:ext cx="49"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6" name="Oval 109"/>
            <p:cNvSpPr>
              <a:spLocks noChangeArrowheads="1"/>
            </p:cNvSpPr>
            <p:nvPr/>
          </p:nvSpPr>
          <p:spPr bwMode="auto">
            <a:xfrm>
              <a:off x="3514" y="2800"/>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7" name="Oval 110"/>
            <p:cNvSpPr>
              <a:spLocks noChangeArrowheads="1"/>
            </p:cNvSpPr>
            <p:nvPr/>
          </p:nvSpPr>
          <p:spPr bwMode="auto">
            <a:xfrm>
              <a:off x="4714" y="2368"/>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8" name="Oval 111"/>
            <p:cNvSpPr>
              <a:spLocks noChangeArrowheads="1"/>
            </p:cNvSpPr>
            <p:nvPr/>
          </p:nvSpPr>
          <p:spPr bwMode="auto">
            <a:xfrm>
              <a:off x="4666" y="2560"/>
              <a:ext cx="46"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9" name="Oval 112"/>
            <p:cNvSpPr>
              <a:spLocks noChangeArrowheads="1"/>
            </p:cNvSpPr>
            <p:nvPr/>
          </p:nvSpPr>
          <p:spPr bwMode="auto">
            <a:xfrm>
              <a:off x="3946" y="2896"/>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80" name="Oval 113"/>
            <p:cNvSpPr>
              <a:spLocks noChangeArrowheads="1"/>
            </p:cNvSpPr>
            <p:nvPr/>
          </p:nvSpPr>
          <p:spPr bwMode="auto">
            <a:xfrm>
              <a:off x="4090" y="2512"/>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81" name="Oval 114"/>
            <p:cNvSpPr>
              <a:spLocks noChangeArrowheads="1"/>
            </p:cNvSpPr>
            <p:nvPr/>
          </p:nvSpPr>
          <p:spPr bwMode="auto">
            <a:xfrm>
              <a:off x="4235" y="2800"/>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grpSp>
      <p:grpSp>
        <p:nvGrpSpPr>
          <p:cNvPr id="120" name="Group 135"/>
          <p:cNvGrpSpPr>
            <a:grpSpLocks/>
          </p:cNvGrpSpPr>
          <p:nvPr/>
        </p:nvGrpSpPr>
        <p:grpSpPr bwMode="auto">
          <a:xfrm>
            <a:off x="2603546" y="3721561"/>
            <a:ext cx="4269991" cy="2100263"/>
            <a:chOff x="773" y="1998"/>
            <a:chExt cx="3106" cy="1470"/>
          </a:xfrm>
        </p:grpSpPr>
        <p:sp>
          <p:nvSpPr>
            <p:cNvPr id="121" name="Text Box 116"/>
            <p:cNvSpPr txBox="1">
              <a:spLocks noChangeArrowheads="1"/>
            </p:cNvSpPr>
            <p:nvPr/>
          </p:nvSpPr>
          <p:spPr bwMode="auto">
            <a:xfrm>
              <a:off x="1006" y="2200"/>
              <a:ext cx="1684"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dirty="0">
                  <a:latin typeface="Comic Sans MS"/>
                  <a:cs typeface="Comic Sans MS"/>
                </a:rPr>
                <a:t>Base Station (BS)</a:t>
              </a:r>
            </a:p>
          </p:txBody>
        </p:sp>
        <p:sp>
          <p:nvSpPr>
            <p:cNvPr id="122" name="AutoShape 117"/>
            <p:cNvSpPr>
              <a:spLocks noChangeArrowheads="1"/>
            </p:cNvSpPr>
            <p:nvPr/>
          </p:nvSpPr>
          <p:spPr bwMode="auto">
            <a:xfrm>
              <a:off x="787" y="2008"/>
              <a:ext cx="192" cy="192"/>
            </a:xfrm>
            <a:prstGeom prst="hexagon">
              <a:avLst>
                <a:gd name="adj" fmla="val 25000"/>
                <a:gd name="vf" fmla="val 115470"/>
              </a:avLst>
            </a:prstGeom>
            <a:solidFill>
              <a:srgbClr val="99CCFF"/>
            </a:solidFill>
            <a:ln w="9525">
              <a:solidFill>
                <a:schemeClr val="tx1"/>
              </a:solidFill>
              <a:miter lim="800000"/>
              <a:headEnd/>
              <a:tailEnd/>
            </a:ln>
          </p:spPr>
          <p:txBody>
            <a:bodyPr wrap="none" anchor="ctr"/>
            <a:lstStyle/>
            <a:p>
              <a:pPr algn="ctr" eaLnBrk="1" hangingPunct="1"/>
              <a:endParaRPr lang="en-US">
                <a:solidFill>
                  <a:srgbClr val="00CC99"/>
                </a:solidFill>
                <a:latin typeface="Comic Sans MS"/>
                <a:cs typeface="Comic Sans MS"/>
              </a:endParaRPr>
            </a:p>
          </p:txBody>
        </p:sp>
        <p:sp>
          <p:nvSpPr>
            <p:cNvPr id="123" name="Text Box 118"/>
            <p:cNvSpPr txBox="1">
              <a:spLocks noChangeArrowheads="1"/>
            </p:cNvSpPr>
            <p:nvPr/>
          </p:nvSpPr>
          <p:spPr bwMode="auto">
            <a:xfrm>
              <a:off x="1024" y="1998"/>
              <a:ext cx="451"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dirty="0">
                  <a:latin typeface="Comic Sans MS"/>
                  <a:cs typeface="Comic Sans MS"/>
                </a:rPr>
                <a:t>Cell</a:t>
              </a:r>
            </a:p>
          </p:txBody>
        </p:sp>
        <p:sp>
          <p:nvSpPr>
            <p:cNvPr id="124" name="Rectangle 119"/>
            <p:cNvSpPr>
              <a:spLocks noChangeArrowheads="1"/>
            </p:cNvSpPr>
            <p:nvPr/>
          </p:nvSpPr>
          <p:spPr bwMode="auto">
            <a:xfrm>
              <a:off x="835" y="2248"/>
              <a:ext cx="46"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latin typeface="Comic Sans MS"/>
                <a:cs typeface="Comic Sans MS"/>
              </a:endParaRPr>
            </a:p>
          </p:txBody>
        </p:sp>
        <p:sp>
          <p:nvSpPr>
            <p:cNvPr id="125" name="Line 121"/>
            <p:cNvSpPr>
              <a:spLocks noChangeShapeType="1"/>
            </p:cNvSpPr>
            <p:nvPr/>
          </p:nvSpPr>
          <p:spPr bwMode="auto">
            <a:xfrm flipH="1">
              <a:off x="773" y="2728"/>
              <a:ext cx="96" cy="12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latin typeface="Comic Sans MS"/>
                <a:cs typeface="Comic Sans MS"/>
              </a:endParaRPr>
            </a:p>
          </p:txBody>
        </p:sp>
        <p:sp>
          <p:nvSpPr>
            <p:cNvPr id="126" name="Line 122"/>
            <p:cNvSpPr>
              <a:spLocks noChangeShapeType="1"/>
            </p:cNvSpPr>
            <p:nvPr/>
          </p:nvSpPr>
          <p:spPr bwMode="auto">
            <a:xfrm>
              <a:off x="773" y="2848"/>
              <a:ext cx="96" cy="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latin typeface="Comic Sans MS"/>
                <a:cs typeface="Comic Sans MS"/>
              </a:endParaRPr>
            </a:p>
          </p:txBody>
        </p:sp>
        <p:sp>
          <p:nvSpPr>
            <p:cNvPr id="127" name="Line 123"/>
            <p:cNvSpPr>
              <a:spLocks noChangeShapeType="1"/>
            </p:cNvSpPr>
            <p:nvPr/>
          </p:nvSpPr>
          <p:spPr bwMode="auto">
            <a:xfrm flipH="1">
              <a:off x="773" y="2848"/>
              <a:ext cx="96" cy="120"/>
            </a:xfrm>
            <a:prstGeom prst="line">
              <a:avLst/>
            </a:prstGeom>
            <a:noFill/>
            <a:ln w="28575">
              <a:solidFill>
                <a:srgbClr val="0000FF"/>
              </a:solidFill>
              <a:round/>
              <a:headEnd/>
              <a:tailEnd/>
            </a:ln>
            <a:extLst>
              <a:ext uri="{909E8E84-426E-40dd-AFC4-6F175D3DCCD1}">
                <a14:hiddenFill xmlns="" xmlns:a14="http://schemas.microsoft.com/office/drawing/2010/main">
                  <a:noFill/>
                </a14:hiddenFill>
              </a:ext>
            </a:extLst>
          </p:spPr>
          <p:txBody>
            <a:bodyPr wrap="none"/>
            <a:lstStyle/>
            <a:p>
              <a:endParaRPr lang="en-US">
                <a:latin typeface="Comic Sans MS"/>
                <a:cs typeface="Comic Sans MS"/>
              </a:endParaRPr>
            </a:p>
          </p:txBody>
        </p:sp>
        <p:sp>
          <p:nvSpPr>
            <p:cNvPr id="128" name="Text Box 124"/>
            <p:cNvSpPr txBox="1">
              <a:spLocks noChangeArrowheads="1"/>
            </p:cNvSpPr>
            <p:nvPr/>
          </p:nvSpPr>
          <p:spPr bwMode="auto">
            <a:xfrm>
              <a:off x="1013" y="2670"/>
              <a:ext cx="1407"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Comic Sans MS"/>
                  <a:cs typeface="Comic Sans MS"/>
                </a:rPr>
                <a:t>Wireless Links</a:t>
              </a:r>
            </a:p>
          </p:txBody>
        </p:sp>
        <p:sp>
          <p:nvSpPr>
            <p:cNvPr id="129" name="Line 125"/>
            <p:cNvSpPr>
              <a:spLocks noChangeShapeType="1"/>
            </p:cNvSpPr>
            <p:nvPr/>
          </p:nvSpPr>
          <p:spPr bwMode="auto">
            <a:xfrm flipH="1">
              <a:off x="773" y="3016"/>
              <a:ext cx="144" cy="144"/>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latin typeface="Comic Sans MS"/>
                <a:cs typeface="Comic Sans MS"/>
              </a:endParaRPr>
            </a:p>
          </p:txBody>
        </p:sp>
        <p:sp>
          <p:nvSpPr>
            <p:cNvPr id="130" name="Text Box 126"/>
            <p:cNvSpPr txBox="1">
              <a:spLocks noChangeArrowheads="1"/>
            </p:cNvSpPr>
            <p:nvPr/>
          </p:nvSpPr>
          <p:spPr bwMode="auto">
            <a:xfrm>
              <a:off x="1013" y="2910"/>
              <a:ext cx="1182"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Comic Sans MS"/>
                  <a:cs typeface="Comic Sans MS"/>
                </a:rPr>
                <a:t>Wired Links</a:t>
              </a:r>
            </a:p>
          </p:txBody>
        </p:sp>
        <p:sp>
          <p:nvSpPr>
            <p:cNvPr id="131" name="Oval 127"/>
            <p:cNvSpPr>
              <a:spLocks noChangeArrowheads="1"/>
            </p:cNvSpPr>
            <p:nvPr/>
          </p:nvSpPr>
          <p:spPr bwMode="auto">
            <a:xfrm>
              <a:off x="773" y="3256"/>
              <a:ext cx="144" cy="144"/>
            </a:xfrm>
            <a:prstGeom prst="ellipse">
              <a:avLst/>
            </a:prstGeom>
            <a:solidFill>
              <a:srgbClr val="A50021"/>
            </a:solidFill>
            <a:ln w="9525">
              <a:solidFill>
                <a:schemeClr val="tx1"/>
              </a:solidFill>
              <a:round/>
              <a:headEnd/>
              <a:tailEnd/>
            </a:ln>
          </p:spPr>
          <p:txBody>
            <a:bodyPr wrap="none" anchor="ctr"/>
            <a:lstStyle/>
            <a:p>
              <a:pPr eaLnBrk="1" hangingPunct="1"/>
              <a:endParaRPr lang="en-US">
                <a:latin typeface="Comic Sans MS"/>
                <a:cs typeface="Comic Sans MS"/>
              </a:endParaRPr>
            </a:p>
          </p:txBody>
        </p:sp>
        <p:sp>
          <p:nvSpPr>
            <p:cNvPr id="132" name="Text Box 128"/>
            <p:cNvSpPr txBox="1">
              <a:spLocks noChangeArrowheads="1"/>
            </p:cNvSpPr>
            <p:nvPr/>
          </p:nvSpPr>
          <p:spPr bwMode="auto">
            <a:xfrm>
              <a:off x="1013" y="3188"/>
              <a:ext cx="2866"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Comic Sans MS"/>
                  <a:cs typeface="Comic Sans MS"/>
                </a:rPr>
                <a:t>Mobile Switching Center (MSC)</a:t>
              </a:r>
            </a:p>
          </p:txBody>
        </p:sp>
        <p:sp>
          <p:nvSpPr>
            <p:cNvPr id="133" name="Oval 129"/>
            <p:cNvSpPr>
              <a:spLocks noChangeArrowheads="1"/>
            </p:cNvSpPr>
            <p:nvPr/>
          </p:nvSpPr>
          <p:spPr bwMode="auto">
            <a:xfrm>
              <a:off x="821" y="2526"/>
              <a:ext cx="45" cy="48"/>
            </a:xfrm>
            <a:prstGeom prst="ellipse">
              <a:avLst/>
            </a:prstGeom>
            <a:solidFill>
              <a:srgbClr val="000000"/>
            </a:solidFill>
            <a:ln w="9525">
              <a:solidFill>
                <a:schemeClr val="tx1"/>
              </a:solidFill>
              <a:round/>
              <a:headEnd/>
              <a:tailEnd/>
            </a:ln>
          </p:spPr>
          <p:txBody>
            <a:bodyPr wrap="none" anchor="ctr"/>
            <a:lstStyle/>
            <a:p>
              <a:pPr eaLnBrk="1" hangingPunct="1"/>
              <a:endParaRPr lang="en-US">
                <a:latin typeface="Comic Sans MS"/>
                <a:cs typeface="Comic Sans MS"/>
              </a:endParaRPr>
            </a:p>
          </p:txBody>
        </p:sp>
        <p:sp>
          <p:nvSpPr>
            <p:cNvPr id="134" name="Text Box 130"/>
            <p:cNvSpPr txBox="1">
              <a:spLocks noChangeArrowheads="1"/>
            </p:cNvSpPr>
            <p:nvPr/>
          </p:nvSpPr>
          <p:spPr bwMode="auto">
            <a:xfrm>
              <a:off x="1013" y="2420"/>
              <a:ext cx="1104" cy="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Comic Sans MS"/>
                  <a:cs typeface="Comic Sans MS"/>
                </a:rPr>
                <a:t>Mobile unit</a:t>
              </a:r>
            </a:p>
          </p:txBody>
        </p:sp>
      </p:grpSp>
      <p:sp>
        <p:nvSpPr>
          <p:cNvPr id="135" name="Rectangle 136"/>
          <p:cNvSpPr>
            <a:spLocks noChangeArrowheads="1"/>
          </p:cNvSpPr>
          <p:nvPr/>
        </p:nvSpPr>
        <p:spPr bwMode="auto">
          <a:xfrm>
            <a:off x="101143" y="1722983"/>
            <a:ext cx="7211926" cy="154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ct val="20000"/>
              </a:spcBef>
            </a:pPr>
            <a:r>
              <a:rPr lang="en-US" dirty="0"/>
              <a:t>	-  </a:t>
            </a:r>
            <a:r>
              <a:rPr lang="en-US" sz="2000" dirty="0">
                <a:latin typeface="Comic Sans MS"/>
                <a:cs typeface="Comic Sans MS"/>
              </a:rPr>
              <a:t>Infrastructure-based networks</a:t>
            </a:r>
          </a:p>
          <a:p>
            <a:pPr marL="342900" indent="-342900">
              <a:spcBef>
                <a:spcPct val="20000"/>
              </a:spcBef>
            </a:pPr>
            <a:r>
              <a:rPr lang="en-US" sz="2000" dirty="0">
                <a:latin typeface="Comic Sans MS"/>
                <a:cs typeface="Comic Sans MS"/>
              </a:rPr>
              <a:t>	- All units are fixed in location except mobile units</a:t>
            </a:r>
          </a:p>
          <a:p>
            <a:pPr marL="342900" indent="-342900">
              <a:spcBef>
                <a:spcPct val="20000"/>
              </a:spcBef>
            </a:pPr>
            <a:r>
              <a:rPr lang="en-US" sz="2000" dirty="0">
                <a:latin typeface="Comic Sans MS"/>
                <a:cs typeface="Comic Sans MS"/>
              </a:rPr>
              <a:t>	- BS and MSC are connected via </a:t>
            </a:r>
            <a:r>
              <a:rPr lang="en-US" sz="2000" dirty="0" err="1">
                <a:latin typeface="Comic Sans MS"/>
                <a:cs typeface="Comic Sans MS"/>
              </a:rPr>
              <a:t>wirelines</a:t>
            </a:r>
            <a:endParaRPr lang="en-US" sz="2000" dirty="0">
              <a:latin typeface="Comic Sans MS"/>
              <a:cs typeface="Comic Sans MS"/>
            </a:endParaRPr>
          </a:p>
          <a:p>
            <a:pPr marL="342900" indent="-342900">
              <a:spcBef>
                <a:spcPct val="20000"/>
              </a:spcBef>
            </a:pPr>
            <a:r>
              <a:rPr lang="en-US" sz="2000" dirty="0">
                <a:latin typeface="Comic Sans MS"/>
                <a:cs typeface="Comic Sans MS"/>
              </a:rPr>
              <a:t>	- Communication between BS and mobile unit is wireless</a:t>
            </a:r>
            <a:endParaRPr kumimoji="1" lang="en-US" sz="2000" dirty="0">
              <a:latin typeface="Comic Sans MS"/>
              <a:cs typeface="Comic Sans MS"/>
            </a:endParaRPr>
          </a:p>
        </p:txBody>
      </p:sp>
      <p:sp>
        <p:nvSpPr>
          <p:cNvPr id="136" name="Rectangle 132"/>
          <p:cNvSpPr>
            <a:spLocks noChangeArrowheads="1"/>
          </p:cNvSpPr>
          <p:nvPr/>
        </p:nvSpPr>
        <p:spPr bwMode="auto">
          <a:xfrm>
            <a:off x="588154" y="1360489"/>
            <a:ext cx="4344987" cy="4476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eaLnBrk="1" hangingPunct="1">
              <a:lnSpc>
                <a:spcPct val="90000"/>
              </a:lnSpc>
            </a:pPr>
            <a:r>
              <a:rPr lang="en-US" sz="2400" b="1" dirty="0">
                <a:solidFill>
                  <a:srgbClr val="000099"/>
                </a:solidFill>
                <a:latin typeface="Comic Sans MS" charset="0"/>
              </a:rPr>
              <a:t>Cellular Architecture</a:t>
            </a:r>
          </a:p>
        </p:txBody>
      </p:sp>
      <p:sp>
        <p:nvSpPr>
          <p:cNvPr id="137" name="Shape 99">
            <a:extLst>
              <a:ext uri="{FF2B5EF4-FFF2-40B4-BE49-F238E27FC236}">
                <a16:creationId xmlns:a16="http://schemas.microsoft.com/office/drawing/2014/main" id="{0E919021-3327-2447-9C2B-5B9112B7C91F}"/>
              </a:ext>
            </a:extLst>
          </p:cNvPr>
          <p:cNvSpPr txBox="1">
            <a:spLocks/>
          </p:cNvSpPr>
          <p:nvPr/>
        </p:nvSpPr>
        <p:spPr>
          <a:xfrm>
            <a:off x="2159175" y="391277"/>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000099"/>
                </a:solidFill>
                <a:latin typeface="Comic Sans MS" panose="030F0902030302020204" pitchFamily="66" charset="0"/>
              </a:rPr>
              <a:t>Wireless Networks</a:t>
            </a:r>
          </a:p>
        </p:txBody>
      </p:sp>
    </p:spTree>
    <p:extLst>
      <p:ext uri="{BB962C8B-B14F-4D97-AF65-F5344CB8AC3E}">
        <p14:creationId xmlns:p14="http://schemas.microsoft.com/office/powerpoint/2010/main" val="1039804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a:extLst>
              <a:ext uri="{FF2B5EF4-FFF2-40B4-BE49-F238E27FC236}">
                <a16:creationId xmlns:a16="http://schemas.microsoft.com/office/drawing/2014/main" id="{72E815DF-3486-E646-AEA6-5D6FA52434F2}"/>
              </a:ext>
            </a:extLst>
          </p:cNvPr>
          <p:cNvSpPr>
            <a:spLocks noChangeArrowheads="1"/>
          </p:cNvSpPr>
          <p:nvPr/>
        </p:nvSpPr>
        <p:spPr bwMode="auto">
          <a:xfrm>
            <a:off x="513477" y="1404938"/>
            <a:ext cx="11332780" cy="4900328"/>
          </a:xfrm>
          <a:prstGeom prst="rect">
            <a:avLst/>
          </a:prstGeom>
          <a:noFill/>
          <a:ln w="9525">
            <a:noFill/>
            <a:miter lim="800000"/>
            <a:headEnd/>
            <a:tailEnd/>
          </a:ln>
          <a:effectLst/>
        </p:spPr>
        <p:txBody>
          <a:bodyPr/>
          <a:lstStyle/>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Directed diffusion is </a:t>
            </a:r>
            <a:r>
              <a:rPr kumimoji="1" lang="en-US" sz="1700" dirty="0">
                <a:solidFill>
                  <a:schemeClr val="accent1"/>
                </a:solidFill>
                <a:effectLst>
                  <a:outerShdw blurRad="38100" dist="38100" dir="2700000" algn="tl">
                    <a:srgbClr val="C0C0C0"/>
                  </a:outerShdw>
                </a:effectLst>
                <a:latin typeface="Arial" pitchFamily="34" charset="0"/>
              </a:rPr>
              <a:t>data-centric</a:t>
            </a:r>
            <a:r>
              <a:rPr kumimoji="1" lang="en-US" sz="1700" dirty="0">
                <a:effectLst>
                  <a:outerShdw blurRad="38100" dist="38100" dir="2700000" algn="tl">
                    <a:srgbClr val="C0C0C0"/>
                  </a:outerShdw>
                </a:effectLst>
                <a:latin typeface="Arial" pitchFamily="34" charset="0"/>
              </a:rPr>
              <a:t> in that all communication is for </a:t>
            </a:r>
            <a:r>
              <a:rPr kumimoji="1" lang="en-US" sz="1700" dirty="0">
                <a:solidFill>
                  <a:schemeClr val="accent1"/>
                </a:solidFill>
                <a:effectLst>
                  <a:outerShdw blurRad="38100" dist="38100" dir="2700000" algn="tl">
                    <a:srgbClr val="C0C0C0"/>
                  </a:outerShdw>
                </a:effectLst>
                <a:latin typeface="Arial" pitchFamily="34" charset="0"/>
              </a:rPr>
              <a:t>named</a:t>
            </a:r>
            <a:r>
              <a:rPr kumimoji="1" lang="en-US" sz="1700" dirty="0">
                <a:effectLst>
                  <a:outerShdw blurRad="38100" dist="38100" dir="2700000" algn="tl">
                    <a:srgbClr val="C0C0C0"/>
                  </a:outerShdw>
                </a:effectLst>
                <a:latin typeface="Arial" pitchFamily="34" charset="0"/>
              </a:rPr>
              <a:t> data</a:t>
            </a:r>
          </a:p>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Data generated by sensor nodes is </a:t>
            </a:r>
            <a:r>
              <a:rPr kumimoji="1" lang="en-US" sz="1700" i="1" dirty="0">
                <a:effectLst>
                  <a:outerShdw blurRad="38100" dist="38100" dir="2700000" algn="tl">
                    <a:srgbClr val="C0C0C0"/>
                  </a:outerShdw>
                </a:effectLst>
                <a:latin typeface="Arial" pitchFamily="34" charset="0"/>
              </a:rPr>
              <a:t>named</a:t>
            </a:r>
            <a:r>
              <a:rPr kumimoji="1" lang="en-US" sz="1700" dirty="0">
                <a:effectLst>
                  <a:outerShdw blurRad="38100" dist="38100" dir="2700000" algn="tl">
                    <a:srgbClr val="C0C0C0"/>
                  </a:outerShdw>
                </a:effectLst>
                <a:latin typeface="Arial" pitchFamily="34" charset="0"/>
              </a:rPr>
              <a:t> using attribute-value pairs</a:t>
            </a:r>
          </a:p>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A node requests data by sending </a:t>
            </a:r>
            <a:r>
              <a:rPr kumimoji="1" lang="en-US" sz="1700" dirty="0">
                <a:solidFill>
                  <a:schemeClr val="accent1"/>
                </a:solidFill>
                <a:effectLst>
                  <a:outerShdw blurRad="38100" dist="38100" dir="2700000" algn="tl">
                    <a:srgbClr val="C0C0C0"/>
                  </a:outerShdw>
                </a:effectLst>
                <a:latin typeface="Arial" pitchFamily="34" charset="0"/>
              </a:rPr>
              <a:t>interests</a:t>
            </a:r>
            <a:r>
              <a:rPr kumimoji="1" lang="en-US" sz="1700" dirty="0">
                <a:effectLst>
                  <a:outerShdw blurRad="38100" dist="38100" dir="2700000" algn="tl">
                    <a:srgbClr val="C0C0C0"/>
                  </a:outerShdw>
                </a:effectLst>
                <a:latin typeface="Arial" pitchFamily="34" charset="0"/>
              </a:rPr>
              <a:t> for named data</a:t>
            </a:r>
          </a:p>
          <a:p>
            <a:pPr>
              <a:lnSpc>
                <a:spcPct val="130000"/>
              </a:lnSpc>
              <a:spcBef>
                <a:spcPct val="20000"/>
              </a:spcBef>
              <a:buClr>
                <a:schemeClr val="accent1"/>
              </a:buClr>
              <a:defRPr/>
            </a:pPr>
            <a:endParaRPr kumimoji="1" lang="en-US" sz="1700" dirty="0">
              <a:effectLst>
                <a:outerShdw blurRad="38100" dist="38100" dir="2700000" algn="tl">
                  <a:srgbClr val="C0C0C0"/>
                </a:outerShdw>
              </a:effectLst>
              <a:latin typeface="Arial" pitchFamily="34" charset="0"/>
            </a:endParaRPr>
          </a:p>
          <a:p>
            <a:pPr marL="457200" indent="-457200">
              <a:lnSpc>
                <a:spcPct val="130000"/>
              </a:lnSpc>
              <a:spcBef>
                <a:spcPct val="20000"/>
              </a:spcBef>
              <a:buClr>
                <a:schemeClr val="accent1"/>
              </a:buClr>
              <a:defRPr/>
            </a:pPr>
            <a:r>
              <a:rPr kumimoji="1" lang="en-US" sz="1700" b="1" dirty="0">
                <a:solidFill>
                  <a:srgbClr val="A50021"/>
                </a:solidFill>
                <a:latin typeface="Arial" pitchFamily="34" charset="0"/>
              </a:rPr>
              <a:t>Naming</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Task descriptions are </a:t>
            </a:r>
            <a:r>
              <a:rPr kumimoji="1" lang="en-US" sz="1600" i="1" dirty="0">
                <a:effectLst>
                  <a:outerShdw blurRad="38100" dist="38100" dir="2700000" algn="tl">
                    <a:srgbClr val="C0C0C0"/>
                  </a:outerShdw>
                </a:effectLst>
                <a:latin typeface="Arial" pitchFamily="34" charset="0"/>
              </a:rPr>
              <a:t>named</a:t>
            </a:r>
            <a:r>
              <a:rPr kumimoji="1" lang="en-US" sz="1600" dirty="0">
                <a:effectLst>
                  <a:outerShdw blurRad="38100" dist="38100" dir="2700000" algn="tl">
                    <a:srgbClr val="C0C0C0"/>
                  </a:outerShdw>
                </a:effectLst>
                <a:latin typeface="Arial" pitchFamily="34" charset="0"/>
              </a:rPr>
              <a:t> (specifies an interest for data matching the list of attribute-value pairs) and also called as </a:t>
            </a:r>
            <a:r>
              <a:rPr kumimoji="1" lang="en-US" sz="1600" i="1" dirty="0">
                <a:effectLst>
                  <a:outerShdw blurRad="38100" dist="38100" dir="2700000" algn="tl">
                    <a:srgbClr val="C0C0C0"/>
                  </a:outerShdw>
                </a:effectLst>
                <a:latin typeface="Arial" pitchFamily="34" charset="0"/>
              </a:rPr>
              <a:t>interest</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Example task: “Every </a:t>
            </a:r>
            <a:r>
              <a:rPr kumimoji="1" lang="en-US" sz="1600" i="1" dirty="0">
                <a:effectLst>
                  <a:outerShdw blurRad="38100" dist="38100" dir="2700000" algn="tl">
                    <a:srgbClr val="C0C0C0"/>
                  </a:outerShdw>
                </a:effectLst>
                <a:latin typeface="Arial" pitchFamily="34" charset="0"/>
              </a:rPr>
              <a:t>I</a:t>
            </a:r>
            <a:r>
              <a:rPr kumimoji="1" lang="en-US" sz="1600" dirty="0">
                <a:effectLst>
                  <a:outerShdw blurRad="38100" dist="38100" dir="2700000" algn="tl">
                    <a:srgbClr val="C0C0C0"/>
                  </a:outerShdw>
                </a:effectLst>
                <a:latin typeface="Arial" pitchFamily="34" charset="0"/>
              </a:rPr>
              <a:t> </a:t>
            </a:r>
            <a:r>
              <a:rPr kumimoji="1" lang="en-US" sz="1600" dirty="0" err="1">
                <a:effectLst>
                  <a:outerShdw blurRad="38100" dist="38100" dir="2700000" algn="tl">
                    <a:srgbClr val="C0C0C0"/>
                  </a:outerShdw>
                </a:effectLst>
                <a:latin typeface="Arial" pitchFamily="34" charset="0"/>
              </a:rPr>
              <a:t>ms</a:t>
            </a:r>
            <a:r>
              <a:rPr kumimoji="1" lang="en-US" sz="1600" dirty="0">
                <a:effectLst>
                  <a:outerShdw blurRad="38100" dist="38100" dir="2700000" algn="tl">
                    <a:srgbClr val="C0C0C0"/>
                  </a:outerShdw>
                </a:effectLst>
                <a:latin typeface="Arial" pitchFamily="34" charset="0"/>
              </a:rPr>
              <a:t>, for the next </a:t>
            </a:r>
            <a:r>
              <a:rPr kumimoji="1" lang="en-US" sz="1600" i="1" dirty="0">
                <a:effectLst>
                  <a:outerShdw blurRad="38100" dist="38100" dir="2700000" algn="tl">
                    <a:srgbClr val="C0C0C0"/>
                  </a:outerShdw>
                </a:effectLst>
                <a:latin typeface="Arial" pitchFamily="34" charset="0"/>
              </a:rPr>
              <a:t>T</a:t>
            </a:r>
            <a:r>
              <a:rPr kumimoji="1" lang="en-US" sz="1600" dirty="0">
                <a:effectLst>
                  <a:outerShdw blurRad="38100" dist="38100" dir="2700000" algn="tl">
                    <a:srgbClr val="C0C0C0"/>
                  </a:outerShdw>
                </a:effectLst>
                <a:latin typeface="Arial" pitchFamily="34" charset="0"/>
              </a:rPr>
              <a:t> seconds, send me a location of any four-legged animal in subregion </a:t>
            </a:r>
            <a:r>
              <a:rPr kumimoji="1" lang="en-US" sz="1600" i="1" dirty="0">
                <a:effectLst>
                  <a:outerShdw blurRad="38100" dist="38100" dir="2700000" algn="tl">
                    <a:srgbClr val="C0C0C0"/>
                  </a:outerShdw>
                </a:effectLst>
                <a:latin typeface="Arial" pitchFamily="34" charset="0"/>
              </a:rPr>
              <a:t>R </a:t>
            </a:r>
            <a:r>
              <a:rPr kumimoji="1" lang="en-US" sz="1600" dirty="0">
                <a:effectLst>
                  <a:outerShdw blurRad="38100" dist="38100" dir="2700000" algn="tl">
                    <a:srgbClr val="C0C0C0"/>
                  </a:outerShdw>
                </a:effectLst>
                <a:latin typeface="Arial" pitchFamily="34" charset="0"/>
              </a:rPr>
              <a:t>of the sensor field.”</a:t>
            </a: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task = four-legged animal	// detect animal location</a:t>
            </a: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interval = 20 </a:t>
            </a:r>
            <a:r>
              <a:rPr kumimoji="1" lang="en-US" sz="1400" dirty="0" err="1">
                <a:effectLst>
                  <a:outerShdw blurRad="38100" dist="38100" dir="2700000" algn="tl">
                    <a:srgbClr val="C0C0C0"/>
                  </a:outerShdw>
                </a:effectLst>
                <a:latin typeface="Arial" pitchFamily="34" charset="0"/>
              </a:rPr>
              <a:t>ms</a:t>
            </a:r>
            <a:r>
              <a:rPr kumimoji="1" lang="en-US" sz="1400" dirty="0">
                <a:effectLst>
                  <a:outerShdw blurRad="38100" dist="38100" dir="2700000" algn="tl">
                    <a:srgbClr val="C0C0C0"/>
                  </a:outerShdw>
                </a:effectLst>
                <a:latin typeface="Arial" pitchFamily="34" charset="0"/>
              </a:rPr>
              <a:t>		// send back events every 20 </a:t>
            </a:r>
            <a:r>
              <a:rPr kumimoji="1" lang="en-US" sz="1400" dirty="0" err="1">
                <a:effectLst>
                  <a:outerShdw blurRad="38100" dist="38100" dir="2700000" algn="tl">
                    <a:srgbClr val="C0C0C0"/>
                  </a:outerShdw>
                </a:effectLst>
                <a:latin typeface="Arial" pitchFamily="34" charset="0"/>
              </a:rPr>
              <a:t>ms</a:t>
            </a:r>
            <a:endParaRPr kumimoji="1" lang="en-US" sz="1400" dirty="0">
              <a:effectLst>
                <a:outerShdw blurRad="38100" dist="38100" dir="2700000" algn="tl">
                  <a:srgbClr val="C0C0C0"/>
                </a:outerShdw>
              </a:effectLst>
              <a:latin typeface="Arial" pitchFamily="34" charset="0"/>
            </a:endParaRP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duration = 10 seconds		// … for the next 10 seconds</a:t>
            </a:r>
          </a:p>
          <a:p>
            <a:pPr marL="1371600" lvl="2" indent="-457200">
              <a:lnSpc>
                <a:spcPct val="120000"/>
              </a:lnSpc>
              <a:spcBef>
                <a:spcPct val="20000"/>
              </a:spcBef>
              <a:buClr>
                <a:schemeClr val="accent1"/>
              </a:buClr>
              <a:defRPr/>
            </a:pPr>
            <a:r>
              <a:rPr kumimoji="1" lang="en-US" sz="1400" dirty="0" err="1">
                <a:effectLst>
                  <a:outerShdw blurRad="38100" dist="38100" dir="2700000" algn="tl">
                    <a:srgbClr val="C0C0C0"/>
                  </a:outerShdw>
                </a:effectLst>
                <a:latin typeface="Arial" pitchFamily="34" charset="0"/>
              </a:rPr>
              <a:t>rect</a:t>
            </a:r>
            <a:r>
              <a:rPr kumimoji="1" lang="en-US" sz="1400" dirty="0">
                <a:effectLst>
                  <a:outerShdw blurRad="38100" dist="38100" dir="2700000" algn="tl">
                    <a:srgbClr val="C0C0C0"/>
                  </a:outerShdw>
                </a:effectLst>
                <a:latin typeface="Arial" pitchFamily="34" charset="0"/>
              </a:rPr>
              <a:t> = [-100, 100, 200, 400]	// from sensors within rectangle</a:t>
            </a:r>
            <a:r>
              <a:rPr kumimoji="1" lang="en-US" sz="1600" dirty="0">
                <a:effectLst>
                  <a:outerShdw blurRad="38100" dist="38100" dir="2700000" algn="tl">
                    <a:srgbClr val="C0C0C0"/>
                  </a:outerShdw>
                </a:effectLst>
                <a:latin typeface="Arial" pitchFamily="34" charset="0"/>
              </a:rPr>
              <a:t> </a:t>
            </a:r>
          </a:p>
        </p:txBody>
      </p:sp>
      <p:sp>
        <p:nvSpPr>
          <p:cNvPr id="4" name="Rectangle 3">
            <a:extLst>
              <a:ext uri="{FF2B5EF4-FFF2-40B4-BE49-F238E27FC236}">
                <a16:creationId xmlns:a16="http://schemas.microsoft.com/office/drawing/2014/main" id="{40244B14-84D3-844D-9D42-EC7D6434A770}"/>
              </a:ext>
            </a:extLst>
          </p:cNvPr>
          <p:cNvSpPr txBox="1">
            <a:spLocks noChangeArrowheads="1"/>
          </p:cNvSpPr>
          <p:nvPr/>
        </p:nvSpPr>
        <p:spPr>
          <a:xfrm>
            <a:off x="513477"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Directed Diffusion</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Comic Sans MS" panose="030F0902030302020204" pitchFamily="66" charset="0"/>
              </a:rPr>
              <a:t>Intanagonwiwat</a:t>
            </a:r>
            <a:r>
              <a:rPr lang="en-US" altLang="en-US" sz="2200" b="1" dirty="0">
                <a:solidFill>
                  <a:srgbClr val="A50021"/>
                </a:solidFill>
                <a:latin typeface="Comic Sans MS" panose="030F0902030302020204" pitchFamily="66" charset="0"/>
              </a:rPr>
              <a:t>+ 2000]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1052139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294F320F-F0CA-7742-B575-82F000CD0DE0}"/>
              </a:ext>
            </a:extLst>
          </p:cNvPr>
          <p:cNvSpPr>
            <a:spLocks noChangeArrowheads="1"/>
          </p:cNvSpPr>
          <p:nvPr/>
        </p:nvSpPr>
        <p:spPr bwMode="auto">
          <a:xfrm>
            <a:off x="513477" y="1159848"/>
            <a:ext cx="11551144" cy="5500259"/>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pitchFamily="34" charset="0"/>
            </a:endParaRPr>
          </a:p>
          <a:p>
            <a:pPr marL="457200" indent="-457200">
              <a:lnSpc>
                <a:spcPct val="130000"/>
              </a:lnSpc>
              <a:spcBef>
                <a:spcPct val="20000"/>
              </a:spcBef>
              <a:buClr>
                <a:schemeClr val="accent1"/>
              </a:buClr>
              <a:defRPr/>
            </a:pPr>
            <a:r>
              <a:rPr kumimoji="1" lang="en-US" sz="1700" b="1" dirty="0">
                <a:solidFill>
                  <a:srgbClr val="A50021"/>
                </a:solidFill>
                <a:latin typeface="Arial" pitchFamily="34" charset="0"/>
              </a:rPr>
              <a:t>Interests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Interest is generally given by the sink node and it periodically refreshes each interest by re-sending the same interest with monotonically increasing timestamp attribute for reliability purposes to each of its neighbors </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Every node maintains an interest cache where each item in the cache corresponds to a </a:t>
            </a:r>
            <a:r>
              <a:rPr kumimoji="1" lang="en-US" sz="1600" i="1" dirty="0">
                <a:effectLst>
                  <a:outerShdw blurRad="38100" dist="38100" dir="2700000" algn="tl">
                    <a:srgbClr val="C0C0C0"/>
                  </a:outerShdw>
                </a:effectLst>
                <a:latin typeface="Arial" pitchFamily="34" charset="0"/>
              </a:rPr>
              <a:t>distinct</a:t>
            </a:r>
            <a:r>
              <a:rPr kumimoji="1" lang="en-US" sz="1600" dirty="0">
                <a:effectLst>
                  <a:outerShdw blurRad="38100" dist="38100" dir="2700000" algn="tl">
                    <a:srgbClr val="C0C0C0"/>
                  </a:outerShdw>
                </a:effectLst>
                <a:latin typeface="Arial" pitchFamily="34" charset="0"/>
              </a:rPr>
              <a:t> interest</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When a node receives an interest, it determines if the interest exists in the cache</a:t>
            </a:r>
          </a:p>
          <a:p>
            <a:pPr marL="457200" indent="-457200">
              <a:lnSpc>
                <a:spcPct val="120000"/>
              </a:lnSpc>
              <a:spcBef>
                <a:spcPct val="20000"/>
              </a:spcBef>
              <a:buClr>
                <a:schemeClr val="accent1"/>
              </a:buClr>
              <a:defRPr/>
            </a:pPr>
            <a:endParaRPr kumimoji="1" lang="en-US" sz="1700" b="1" dirty="0">
              <a:solidFill>
                <a:srgbClr val="A50021"/>
              </a:solidFill>
              <a:latin typeface="Arial" pitchFamily="34" charset="0"/>
            </a:endParaRPr>
          </a:p>
          <a:p>
            <a:pPr marL="457200" indent="-457200">
              <a:lnSpc>
                <a:spcPct val="120000"/>
              </a:lnSpc>
              <a:spcBef>
                <a:spcPct val="20000"/>
              </a:spcBef>
              <a:buClr>
                <a:schemeClr val="accent1"/>
              </a:buClr>
              <a:defRPr/>
            </a:pPr>
            <a:r>
              <a:rPr kumimoji="1" lang="en-US" sz="1700" b="1" dirty="0">
                <a:solidFill>
                  <a:srgbClr val="A50021"/>
                </a:solidFill>
                <a:latin typeface="Arial" pitchFamily="34" charset="0"/>
              </a:rPr>
              <a:t>Data propagation</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A node receiving a data message from its neighbors checks to see if matching interest entry in its cache exists</a:t>
            </a:r>
          </a:p>
          <a:p>
            <a:pPr marL="914400" lvl="1" indent="-457200">
              <a:lnSpc>
                <a:spcPct val="120000"/>
              </a:lnSpc>
              <a:spcBef>
                <a:spcPct val="20000"/>
              </a:spcBef>
              <a:buClr>
                <a:schemeClr val="accent1"/>
              </a:buClr>
              <a:buFontTx/>
              <a:buAutoNum type="arabicPeriod"/>
              <a:defRPr/>
            </a:pPr>
            <a:r>
              <a:rPr kumimoji="1" lang="en-US" sz="1600" dirty="0">
                <a:effectLst>
                  <a:outerShdw blurRad="38100" dist="38100" dir="2700000" algn="tl">
                    <a:srgbClr val="C0C0C0"/>
                  </a:outerShdw>
                </a:effectLst>
                <a:latin typeface="Arial" pitchFamily="34" charset="0"/>
              </a:rPr>
              <a:t>If no match exist, the data message is dropped</a:t>
            </a:r>
          </a:p>
          <a:p>
            <a:pPr marL="914400" lvl="1" indent="-457200">
              <a:lnSpc>
                <a:spcPct val="120000"/>
              </a:lnSpc>
              <a:spcBef>
                <a:spcPct val="20000"/>
              </a:spcBef>
              <a:buClr>
                <a:schemeClr val="accent1"/>
              </a:buClr>
              <a:buFontTx/>
              <a:buAutoNum type="arabicPeriod"/>
              <a:defRPr/>
            </a:pPr>
            <a:r>
              <a:rPr kumimoji="1" lang="en-US" sz="1600" dirty="0">
                <a:effectLst>
                  <a:outerShdw blurRad="38100" dist="38100" dir="2700000" algn="tl">
                    <a:srgbClr val="C0C0C0"/>
                  </a:outerShdw>
                </a:effectLst>
                <a:latin typeface="Arial" pitchFamily="34" charset="0"/>
              </a:rPr>
              <a:t>If match exists, the node checks its data cache associated with the matching interest entry</a:t>
            </a:r>
          </a:p>
          <a:p>
            <a:pPr marL="1371600" lvl="2" indent="-457200">
              <a:lnSpc>
                <a:spcPct val="120000"/>
              </a:lnSpc>
              <a:spcBef>
                <a:spcPct val="20000"/>
              </a:spcBef>
              <a:buClr>
                <a:schemeClr val="accent1"/>
              </a:buClr>
              <a:buFont typeface="Wingdings" pitchFamily="2" charset="2"/>
              <a:buChar char="Ø"/>
              <a:defRPr/>
            </a:pPr>
            <a:r>
              <a:rPr kumimoji="1" lang="en-US" sz="1600" dirty="0">
                <a:effectLst>
                  <a:outerShdw blurRad="38100" dist="38100" dir="2700000" algn="tl">
                    <a:srgbClr val="C0C0C0"/>
                  </a:outerShdw>
                </a:effectLst>
                <a:latin typeface="Arial" pitchFamily="34" charset="0"/>
              </a:rPr>
              <a:t>If a received data message has a matching data cache entry, the data message is dropped</a:t>
            </a:r>
          </a:p>
          <a:p>
            <a:pPr marL="1371600" lvl="2" indent="-457200">
              <a:lnSpc>
                <a:spcPct val="120000"/>
              </a:lnSpc>
              <a:spcBef>
                <a:spcPct val="20000"/>
              </a:spcBef>
              <a:buClr>
                <a:schemeClr val="accent1"/>
              </a:buClr>
              <a:buFont typeface="Wingdings" pitchFamily="2" charset="2"/>
              <a:buChar char="Ø"/>
              <a:defRPr/>
            </a:pPr>
            <a:r>
              <a:rPr kumimoji="1" lang="en-US" sz="1600" dirty="0">
                <a:effectLst>
                  <a:outerShdw blurRad="38100" dist="38100" dir="2700000" algn="tl">
                    <a:srgbClr val="C0C0C0"/>
                  </a:outerShdw>
                </a:effectLst>
                <a:latin typeface="Arial" pitchFamily="34" charset="0"/>
              </a:rPr>
              <a:t>Otherwise, the received message is added to the data cache and the data message is re-sent to the neighbors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Data cache keeps track of the recently seen data items, preventing loops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By checking the data cache, a node can determine the data rate of the received events</a:t>
            </a:r>
          </a:p>
          <a:p>
            <a:pPr marL="457200" indent="-457200">
              <a:lnSpc>
                <a:spcPct val="120000"/>
              </a:lnSpc>
              <a:spcBef>
                <a:spcPct val="20000"/>
              </a:spcBef>
              <a:buClr>
                <a:schemeClr val="accent1"/>
              </a:buClr>
              <a:buFontTx/>
              <a:buChar char="–"/>
              <a:defRPr/>
            </a:pPr>
            <a:endParaRPr kumimoji="1" lang="en-US" sz="1600" dirty="0">
              <a:effectLst>
                <a:outerShdw blurRad="38100" dist="38100" dir="2700000" algn="tl">
                  <a:srgbClr val="C0C0C0"/>
                </a:outerShdw>
              </a:effectLst>
              <a:latin typeface="Arial" pitchFamily="34" charset="0"/>
            </a:endParaRPr>
          </a:p>
          <a:p>
            <a:pPr>
              <a:lnSpc>
                <a:spcPct val="120000"/>
              </a:lnSpc>
              <a:spcBef>
                <a:spcPct val="20000"/>
              </a:spcBef>
              <a:buClr>
                <a:schemeClr val="accent1"/>
              </a:buClr>
              <a:defRPr/>
            </a:pPr>
            <a:endParaRPr kumimoji="1" lang="en-US" sz="1600" dirty="0">
              <a:effectLst>
                <a:outerShdw blurRad="38100" dist="38100" dir="2700000" algn="tl">
                  <a:srgbClr val="C0C0C0"/>
                </a:outerShdw>
              </a:effectLst>
              <a:latin typeface="Arial" pitchFamily="34" charset="0"/>
            </a:endParaRPr>
          </a:p>
        </p:txBody>
      </p:sp>
      <p:sp>
        <p:nvSpPr>
          <p:cNvPr id="6" name="Rectangle 3">
            <a:extLst>
              <a:ext uri="{FF2B5EF4-FFF2-40B4-BE49-F238E27FC236}">
                <a16:creationId xmlns:a16="http://schemas.microsoft.com/office/drawing/2014/main" id="{060D2A58-FF04-6842-A1D0-0D454510A092}"/>
              </a:ext>
            </a:extLst>
          </p:cNvPr>
          <p:cNvSpPr txBox="1">
            <a:spLocks noChangeArrowheads="1"/>
          </p:cNvSpPr>
          <p:nvPr/>
        </p:nvSpPr>
        <p:spPr>
          <a:xfrm>
            <a:off x="513477"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Directed Diffusion</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Comic Sans MS" panose="030F0902030302020204" pitchFamily="66" charset="0"/>
              </a:rPr>
              <a:t>Intanagonwiwat</a:t>
            </a:r>
            <a:r>
              <a:rPr lang="en-US" altLang="en-US" sz="2200" b="1" dirty="0">
                <a:solidFill>
                  <a:srgbClr val="A50021"/>
                </a:solidFill>
                <a:latin typeface="Comic Sans MS" panose="030F0902030302020204" pitchFamily="66" charset="0"/>
              </a:rPr>
              <a:t>+ 2000]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4099582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5" name="Rectangle 3"/>
          <p:cNvSpPr>
            <a:spLocks noChangeArrowheads="1"/>
          </p:cNvSpPr>
          <p:nvPr/>
        </p:nvSpPr>
        <p:spPr bwMode="auto">
          <a:xfrm>
            <a:off x="417043" y="1200600"/>
            <a:ext cx="11661227" cy="5514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Ad hoc routing protocols can be grouped into the following </a:t>
            </a:r>
            <a:r>
              <a:rPr kumimoji="1" lang="en-US" sz="2000" dirty="0" err="1">
                <a:effectLst>
                  <a:outerShdw blurRad="38100" dist="38100" dir="2700000" algn="tl">
                    <a:srgbClr val="DDDDDD"/>
                  </a:outerShdw>
                </a:effectLst>
                <a:latin typeface="Arial" charset="0"/>
              </a:rPr>
              <a:t>categories:s</a:t>
            </a:r>
            <a:endParaRPr kumimoji="1" lang="en-US" sz="2000" dirty="0">
              <a:effectLst>
                <a:outerShdw blurRad="38100" dist="38100" dir="2700000" algn="tl">
                  <a:srgbClr val="DDDDDD"/>
                </a:outerShdw>
              </a:effectLst>
              <a:latin typeface="Arial" charset="0"/>
            </a:endParaRP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Source-initiated (reactive):</a:t>
            </a:r>
            <a:r>
              <a:rPr kumimoji="1" lang="en-US" sz="2000" dirty="0">
                <a:effectLst>
                  <a:outerShdw blurRad="38100" dist="38100" dir="2700000" algn="tl">
                    <a:srgbClr val="DDDDDD"/>
                  </a:outerShdw>
                </a:effectLst>
                <a:latin typeface="Arial" charset="0"/>
              </a:rPr>
              <a:t> the route is created when source requests a route to a destination</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Table-driven (proactive): </a:t>
            </a:r>
            <a:r>
              <a:rPr kumimoji="1" lang="en-US" sz="2000" dirty="0">
                <a:effectLst>
                  <a:outerShdw blurRad="38100" dist="38100" dir="2700000" algn="tl">
                    <a:srgbClr val="DDDDDD"/>
                  </a:outerShdw>
                </a:effectLst>
                <a:latin typeface="Arial" charset="0"/>
              </a:rPr>
              <a:t>always maintain up-to-date information of routes from each node to every other node in the network</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Hybrid:</a:t>
            </a:r>
            <a:r>
              <a:rPr kumimoji="1" lang="en-US" sz="2000" dirty="0">
                <a:effectLst>
                  <a:outerShdw blurRad="38100" dist="38100" dir="2700000" algn="tl">
                    <a:srgbClr val="DDDDDD"/>
                  </a:outerShdw>
                </a:effectLst>
                <a:latin typeface="Arial" charset="0"/>
              </a:rPr>
              <a:t> combine elements of on-demand and table-driven routing protocols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Location-aware:</a:t>
            </a:r>
            <a:r>
              <a:rPr kumimoji="1" lang="en-US" sz="2000" dirty="0">
                <a:effectLst>
                  <a:outerShdw blurRad="38100" dist="38100" dir="2700000" algn="tl">
                    <a:srgbClr val="DDDDDD"/>
                  </a:outerShdw>
                </a:effectLst>
                <a:latin typeface="Arial" charset="0"/>
              </a:rPr>
              <a:t> assume that the individual nodes are aware of the locations of all the nodes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Multipath: </a:t>
            </a:r>
            <a:r>
              <a:rPr kumimoji="1" lang="en-US" sz="2000" dirty="0">
                <a:effectLst>
                  <a:outerShdw blurRad="38100" dist="38100" dir="2700000" algn="tl">
                    <a:srgbClr val="DDDDDD"/>
                  </a:outerShdw>
                </a:effectLst>
                <a:latin typeface="Arial" charset="0"/>
              </a:rPr>
              <a:t>create multiple routes from source to destination (either through reactive or proactive) instead of the conventional single route discovery </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Hierarchical:</a:t>
            </a:r>
            <a:r>
              <a:rPr kumimoji="1" lang="en-US" sz="2000" dirty="0">
                <a:effectLst>
                  <a:outerShdw blurRad="38100" dist="38100" dir="2700000" algn="tl">
                    <a:srgbClr val="DDDDDD"/>
                  </a:outerShdw>
                </a:effectLst>
                <a:latin typeface="Arial" charset="0"/>
              </a:rPr>
              <a:t> build a hierarchy of nodes, typically through clustering techniques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Multicast:</a:t>
            </a:r>
            <a:r>
              <a:rPr kumimoji="1" lang="en-US" sz="2000" dirty="0">
                <a:effectLst>
                  <a:outerShdw blurRad="38100" dist="38100" dir="2700000" algn="tl">
                    <a:srgbClr val="DDDDDD"/>
                  </a:outerShdw>
                </a:effectLst>
                <a:latin typeface="Arial" charset="0"/>
              </a:rPr>
              <a:t> the simultaneous transmission of data from one sender to multiple receivers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Geographical multicast:</a:t>
            </a:r>
            <a:r>
              <a:rPr kumimoji="1" lang="en-US" sz="2000" dirty="0">
                <a:effectLst>
                  <a:outerShdw blurRad="38100" dist="38100" dir="2700000" algn="tl">
                    <a:srgbClr val="DDDDDD"/>
                  </a:outerShdw>
                </a:effectLst>
                <a:latin typeface="Arial" charset="0"/>
              </a:rPr>
              <a:t> a variant of multicast where the goal is to route the packets coming from a source to destinations located within a specific geographical region</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Power-aware:</a:t>
            </a:r>
            <a:r>
              <a:rPr kumimoji="1" lang="en-US" sz="2000" dirty="0">
                <a:effectLst>
                  <a:outerShdw blurRad="38100" dist="38100" dir="2700000" algn="tl">
                    <a:srgbClr val="DDDDDD"/>
                  </a:outerShdw>
                </a:effectLst>
                <a:latin typeface="Arial" charset="0"/>
              </a:rPr>
              <a:t> routing decisions dependent on the available energy of the nodes</a:t>
            </a:r>
          </a:p>
          <a:p>
            <a:pPr marL="800100" lvl="1" indent="-342900">
              <a:lnSpc>
                <a:spcPct val="110000"/>
              </a:lnSpc>
              <a:spcBef>
                <a:spcPct val="20000"/>
              </a:spcBef>
              <a:buClr>
                <a:schemeClr val="accent1"/>
              </a:buClr>
              <a:buFont typeface="Arial" panose="020B0604020202020204" pitchFamily="34" charset="0"/>
              <a:buChar char="•"/>
            </a:pPr>
            <a:endParaRPr kumimoji="1" lang="en-US" sz="2000"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endParaRPr kumimoji="1" lang="en-US" sz="1000" dirty="0">
              <a:effectLst>
                <a:outerShdw blurRad="38100" dist="38100" dir="2700000" algn="tl">
                  <a:srgbClr val="DDDDDD"/>
                </a:outerShdw>
              </a:effectLst>
              <a:latin typeface="Arial" charset="0"/>
            </a:endParaRPr>
          </a:p>
          <a:p>
            <a:pPr>
              <a:lnSpc>
                <a:spcPct val="11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p:txBody>
      </p:sp>
      <p:sp>
        <p:nvSpPr>
          <p:cNvPr id="9" name="Rectangle 3">
            <a:extLst>
              <a:ext uri="{FF2B5EF4-FFF2-40B4-BE49-F238E27FC236}">
                <a16:creationId xmlns:a16="http://schemas.microsoft.com/office/drawing/2014/main" id="{171CAA8F-559B-EE4E-946A-57FC0FD9052A}"/>
              </a:ext>
            </a:extLst>
          </p:cNvPr>
          <p:cNvSpPr txBox="1">
            <a:spLocks noChangeArrowheads="1"/>
          </p:cNvSpPr>
          <p:nvPr/>
        </p:nvSpPr>
        <p:spPr>
          <a:xfrm>
            <a:off x="431589"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Routing protocols in ad hoc networks: a survey</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[Boukerche+ 2011]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827383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075">
            <a:extLst>
              <a:ext uri="{FF2B5EF4-FFF2-40B4-BE49-F238E27FC236}">
                <a16:creationId xmlns:a16="http://schemas.microsoft.com/office/drawing/2014/main" id="{6018D9F1-36C9-4544-AA05-ADD2E0BC0079}"/>
              </a:ext>
            </a:extLst>
          </p:cNvPr>
          <p:cNvSpPr>
            <a:spLocks noGrp="1" noChangeArrowheads="1"/>
          </p:cNvSpPr>
          <p:nvPr>
            <p:ph type="body" idx="4294967295"/>
          </p:nvPr>
        </p:nvSpPr>
        <p:spPr>
          <a:xfrm>
            <a:off x="449640" y="1473530"/>
            <a:ext cx="11437560" cy="5118337"/>
          </a:xfrm>
        </p:spPr>
        <p:txBody>
          <a:bodyPr vert="horz" lIns="92075" tIns="46038" rIns="92075" bIns="46038" rtlCol="0">
            <a:normAutofit fontScale="92500" lnSpcReduction="20000"/>
          </a:bodyPr>
          <a:lstStyle/>
          <a:p>
            <a:pPr>
              <a:lnSpc>
                <a:spcPct val="90000"/>
              </a:lnSpc>
              <a:buFont typeface="Wingdings" pitchFamily="2" charset="2"/>
              <a:buNone/>
              <a:defRPr/>
            </a:pPr>
            <a:r>
              <a:rPr lang="en-US" sz="1800" dirty="0">
                <a:solidFill>
                  <a:srgbClr val="000099"/>
                </a:solidFill>
                <a:effectLst>
                  <a:outerShdw blurRad="38100" dist="38100" dir="2700000" algn="tl">
                    <a:srgbClr val="000000">
                      <a:alpha val="43137"/>
                    </a:srgbClr>
                  </a:outerShdw>
                </a:effectLst>
              </a:rPr>
              <a:t>Intruder Tracking Sensor Network</a:t>
            </a:r>
          </a:p>
          <a:p>
            <a:pPr>
              <a:defRPr/>
            </a:pPr>
            <a:r>
              <a:rPr lang="en-US" sz="1700" dirty="0">
                <a:effectLst>
                  <a:outerShdw blurRad="38100" dist="38100" dir="2700000" algn="tl">
                    <a:srgbClr val="000000">
                      <a:alpha val="43137"/>
                    </a:srgbClr>
                  </a:outerShdw>
                </a:effectLst>
              </a:rPr>
              <a:t>Sensor networks used to detect and track intruders in a geographic region</a:t>
            </a:r>
          </a:p>
          <a:p>
            <a:pPr lvl="1">
              <a:lnSpc>
                <a:spcPct val="90000"/>
              </a:lnSpc>
              <a:defRPr/>
            </a:pPr>
            <a:r>
              <a:rPr lang="en-US" sz="1700" dirty="0">
                <a:effectLst>
                  <a:outerShdw blurRad="38100" dist="38100" dir="2700000" algn="tl">
                    <a:srgbClr val="000000">
                      <a:alpha val="43137"/>
                    </a:srgbClr>
                  </a:outerShdw>
                </a:effectLst>
              </a:rPr>
              <a:t>“Interest area”</a:t>
            </a:r>
          </a:p>
          <a:p>
            <a:pPr lvl="1">
              <a:lnSpc>
                <a:spcPct val="90000"/>
              </a:lnSpc>
              <a:defRPr/>
            </a:pPr>
            <a:r>
              <a:rPr lang="en-US" sz="1700" dirty="0">
                <a:effectLst>
                  <a:outerShdw blurRad="38100" dist="38100" dir="2700000" algn="tl">
                    <a:srgbClr val="000000">
                      <a:alpha val="43137"/>
                    </a:srgbClr>
                  </a:outerShdw>
                </a:effectLst>
              </a:rPr>
              <a:t>Observations are disseminated to the sink by hop by hop transmission</a:t>
            </a:r>
          </a:p>
          <a:p>
            <a:pPr>
              <a:lnSpc>
                <a:spcPct val="90000"/>
              </a:lnSpc>
              <a:defRPr/>
            </a:pPr>
            <a:r>
              <a:rPr lang="en-US" sz="1700" dirty="0">
                <a:effectLst>
                  <a:outerShdw blurRad="38100" dist="38100" dir="2700000" algn="tl">
                    <a:srgbClr val="000000">
                      <a:alpha val="43137"/>
                    </a:srgbClr>
                  </a:outerShdw>
                </a:effectLst>
              </a:rPr>
              <a:t>Performance metric: </a:t>
            </a:r>
            <a:r>
              <a:rPr lang="en-US" sz="1700" i="1" dirty="0">
                <a:effectLst>
                  <a:outerShdw blurRad="38100" dist="38100" dir="2700000" algn="tl">
                    <a:srgbClr val="000000">
                      <a:alpha val="43137"/>
                    </a:srgbClr>
                  </a:outerShdw>
                </a:effectLst>
              </a:rPr>
              <a:t>tracking error</a:t>
            </a:r>
            <a:r>
              <a:rPr lang="en-US" sz="1700" dirty="0">
                <a:effectLst>
                  <a:outerShdw blurRad="38100" dist="38100" dir="2700000" algn="tl">
                    <a:srgbClr val="000000">
                      <a:alpha val="43137"/>
                    </a:srgbClr>
                  </a:outerShdw>
                </a:effectLst>
              </a:rPr>
              <a:t> </a:t>
            </a:r>
          </a:p>
          <a:p>
            <a:pPr lvl="1">
              <a:lnSpc>
                <a:spcPct val="90000"/>
              </a:lnSpc>
              <a:defRPr/>
            </a:pPr>
            <a:r>
              <a:rPr lang="en-US" sz="1700" dirty="0">
                <a:effectLst>
                  <a:outerShdw blurRad="38100" dist="38100" dir="2700000" algn="tl">
                    <a:srgbClr val="000000">
                      <a:alpha val="43137"/>
                    </a:srgbClr>
                  </a:outerShdw>
                </a:effectLst>
              </a:rPr>
              <a:t>Difference between the model maintained by the sink and the real location of intruders</a:t>
            </a:r>
          </a:p>
          <a:p>
            <a:pPr>
              <a:defRPr/>
            </a:pPr>
            <a:r>
              <a:rPr lang="en-US" sz="1700" dirty="0">
                <a:effectLst>
                  <a:outerShdw blurRad="38100" dist="38100" dir="2700000" algn="tl">
                    <a:srgbClr val="C0C0C0"/>
                  </a:outerShdw>
                </a:effectLst>
              </a:rPr>
              <a:t>The intruders belong to malicious and resourceful adversary</a:t>
            </a:r>
          </a:p>
          <a:p>
            <a:pPr lvl="1">
              <a:defRPr/>
            </a:pPr>
            <a:r>
              <a:rPr lang="en-US" sz="1700" dirty="0">
                <a:effectLst>
                  <a:outerShdw blurRad="38100" dist="38100" dir="2700000" algn="tl">
                    <a:srgbClr val="C0C0C0"/>
                  </a:outerShdw>
                </a:effectLst>
              </a:rPr>
              <a:t>If the adversary knows the locations of the nodes: it can avoid sensors, find and exploit blind spots, introduce fake observations, capture or compromise nodes </a:t>
            </a:r>
          </a:p>
          <a:p>
            <a:pPr>
              <a:defRPr/>
            </a:pPr>
            <a:r>
              <a:rPr lang="en-US" sz="1700" dirty="0">
                <a:effectLst>
                  <a:outerShdw blurRad="38100" dist="38100" dir="2700000" algn="tl">
                    <a:srgbClr val="C0C0C0"/>
                  </a:outerShdw>
                </a:effectLst>
              </a:rPr>
              <a:t>A node is:</a:t>
            </a:r>
          </a:p>
          <a:p>
            <a:pPr lvl="1">
              <a:defRPr/>
            </a:pPr>
            <a:r>
              <a:rPr lang="en-US" sz="1700" dirty="0">
                <a:effectLst>
                  <a:outerShdw blurRad="38100" dist="38100" dir="2700000" algn="tl">
                    <a:srgbClr val="C0C0C0"/>
                  </a:outerShdw>
                </a:effectLst>
              </a:rPr>
              <a:t>Stealthy: if the adversary doesn’t know its existence</a:t>
            </a:r>
          </a:p>
          <a:p>
            <a:pPr lvl="1">
              <a:defRPr/>
            </a:pPr>
            <a:r>
              <a:rPr lang="en-US" sz="1700" dirty="0">
                <a:effectLst>
                  <a:outerShdw blurRad="38100" dist="38100" dir="2700000" algn="tl">
                    <a:srgbClr val="C0C0C0"/>
                  </a:outerShdw>
                </a:effectLst>
              </a:rPr>
              <a:t>Disclosed: if the adversary can accurately locate the node</a:t>
            </a:r>
          </a:p>
          <a:p>
            <a:pPr lvl="1">
              <a:defRPr/>
            </a:pPr>
            <a:r>
              <a:rPr lang="en-US" sz="1700" dirty="0">
                <a:effectLst>
                  <a:outerShdw blurRad="38100" dist="38100" dir="2700000" algn="tl">
                    <a:srgbClr val="C0C0C0"/>
                  </a:outerShdw>
                </a:effectLst>
              </a:rPr>
              <a:t>Have various levels of stealth between these two extremes</a:t>
            </a:r>
          </a:p>
          <a:p>
            <a:pPr>
              <a:defRPr/>
            </a:pPr>
            <a:r>
              <a:rPr lang="en-US" sz="1700" dirty="0">
                <a:effectLst>
                  <a:outerShdw blurRad="38100" dist="38100" dir="2700000" algn="tl">
                    <a:srgbClr val="C0C0C0"/>
                  </a:outerShdw>
                </a:effectLst>
              </a:rPr>
              <a:t>How can a node loose stealth:</a:t>
            </a:r>
          </a:p>
          <a:p>
            <a:pPr lvl="1">
              <a:defRPr/>
            </a:pPr>
            <a:r>
              <a:rPr lang="en-US" sz="1700" dirty="0">
                <a:effectLst>
                  <a:outerShdw blurRad="38100" dist="38100" dir="2700000" algn="tl">
                    <a:srgbClr val="C0C0C0"/>
                  </a:outerShdw>
                </a:effectLst>
              </a:rPr>
              <a:t>Accidentally </a:t>
            </a:r>
          </a:p>
          <a:p>
            <a:pPr lvl="1">
              <a:defRPr/>
            </a:pPr>
            <a:r>
              <a:rPr lang="en-US" sz="1700" dirty="0">
                <a:effectLst>
                  <a:outerShdw blurRad="38100" dist="38100" dir="2700000" algn="tl">
                    <a:srgbClr val="C0C0C0"/>
                  </a:outerShdw>
                </a:effectLst>
              </a:rPr>
              <a:t>Through wireless transmission in the presence of the intruder</a:t>
            </a:r>
          </a:p>
          <a:p>
            <a:pPr lvl="1">
              <a:defRPr/>
            </a:pPr>
            <a:r>
              <a:rPr lang="en-US" sz="1700" dirty="0">
                <a:effectLst>
                  <a:outerShdw blurRad="38100" dist="38100" dir="2700000" algn="tl">
                    <a:srgbClr val="C0C0C0"/>
                  </a:outerShdw>
                </a:effectLst>
              </a:rPr>
              <a:t>Routing / dissemination protocols did not previously consider the issue of stealth</a:t>
            </a:r>
          </a:p>
          <a:p>
            <a:pPr lvl="1">
              <a:defRPr/>
            </a:pPr>
            <a:r>
              <a:rPr lang="en-US" sz="1700" dirty="0">
                <a:effectLst>
                  <a:outerShdw blurRad="38100" dist="38100" dir="2700000" algn="tl">
                    <a:srgbClr val="C0C0C0"/>
                  </a:outerShdw>
                </a:effectLst>
              </a:rPr>
              <a:t>The issue of stealth has been at best marginally addressed in the field of sensor networks. </a:t>
            </a:r>
          </a:p>
          <a:p>
            <a:pPr marL="0" indent="0">
              <a:buNone/>
              <a:defRPr/>
            </a:pPr>
            <a:r>
              <a:rPr lang="en-US" sz="1700" dirty="0">
                <a:solidFill>
                  <a:srgbClr val="C00000"/>
                </a:solidFill>
                <a:effectLst>
                  <a:outerShdw blurRad="38100" dist="38100" dir="2700000" algn="tl">
                    <a:srgbClr val="C0C0C0"/>
                  </a:outerShdw>
                </a:effectLst>
              </a:rPr>
              <a:t>Objective: </a:t>
            </a:r>
          </a:p>
          <a:p>
            <a:pPr lvl="1">
              <a:defRPr/>
            </a:pPr>
            <a:r>
              <a:rPr lang="en-US" sz="1700" dirty="0">
                <a:solidFill>
                  <a:srgbClr val="C00000"/>
                </a:solidFill>
                <a:effectLst>
                  <a:outerShdw blurRad="38100" dist="38100" dir="2700000" algn="tl">
                    <a:srgbClr val="C0C0C0"/>
                  </a:outerShdw>
                </a:effectLst>
              </a:rPr>
              <a:t>Develop a dissemination algorithm which optimizes stealth without sacrificing the other performance parameters</a:t>
            </a:r>
          </a:p>
          <a:p>
            <a:pPr>
              <a:defRPr/>
            </a:pPr>
            <a:endParaRPr lang="en-US" sz="2100" dirty="0">
              <a:effectLst>
                <a:outerShdw blurRad="38100" dist="38100" dir="2700000" algn="tl">
                  <a:srgbClr val="000000">
                    <a:alpha val="43137"/>
                  </a:srgbClr>
                </a:outerShdw>
              </a:effectLst>
            </a:endParaRPr>
          </a:p>
        </p:txBody>
      </p:sp>
      <p:sp>
        <p:nvSpPr>
          <p:cNvPr id="39939" name="Rectangle 5">
            <a:extLst>
              <a:ext uri="{FF2B5EF4-FFF2-40B4-BE49-F238E27FC236}">
                <a16:creationId xmlns:a16="http://schemas.microsoft.com/office/drawing/2014/main" id="{E8B5AB51-0B22-794A-B0C9-C07D7D883BE8}"/>
              </a:ext>
            </a:extLst>
          </p:cNvPr>
          <p:cNvSpPr>
            <a:spLocks noChangeArrowheads="1"/>
          </p:cNvSpPr>
          <p:nvPr/>
        </p:nvSpPr>
        <p:spPr bwMode="auto">
          <a:xfrm>
            <a:off x="531527" y="3552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Comic Sans MS" panose="030F0902030302020204" pitchFamily="66" charset="0"/>
              </a:rPr>
              <a:t>Stealth Routing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[Turgut+ 2009]</a:t>
            </a:r>
          </a:p>
        </p:txBody>
      </p:sp>
    </p:spTree>
    <p:extLst>
      <p:ext uri="{BB962C8B-B14F-4D97-AF65-F5344CB8AC3E}">
        <p14:creationId xmlns:p14="http://schemas.microsoft.com/office/powerpoint/2010/main" val="893095323"/>
      </p:ext>
    </p:extLst>
  </p:cSld>
  <p:clrMapOvr>
    <a:masterClrMapping/>
  </p:clrMapOvr>
  <mc:AlternateContent xmlns:mc="http://schemas.openxmlformats.org/markup-compatibility/2006" xmlns:p14="http://schemas.microsoft.com/office/powerpoint/2010/main">
    <mc:Choice Requires="p14">
      <p:transition spd="slow" p14:dur="2000" advTm="57206"/>
    </mc:Choice>
    <mc:Fallback xmlns="">
      <p:transition spd="slow" advTm="57206"/>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FE282CF6-6B06-644B-BEFE-03CC85D0672C}"/>
              </a:ext>
            </a:extLst>
          </p:cNvPr>
          <p:cNvSpPr>
            <a:spLocks noGrp="1" noChangeArrowheads="1"/>
          </p:cNvSpPr>
          <p:nvPr>
            <p:ph type="body" idx="4294967295"/>
          </p:nvPr>
        </p:nvSpPr>
        <p:spPr>
          <a:xfrm>
            <a:off x="531527" y="1438274"/>
            <a:ext cx="11101673" cy="5292725"/>
          </a:xfrm>
        </p:spPr>
        <p:txBody>
          <a:bodyPr vert="horz" lIns="92075" tIns="46038" rIns="92075" bIns="46038" rtlCol="0">
            <a:normAutofit/>
          </a:bodyPr>
          <a:lstStyle/>
          <a:p>
            <a:pPr>
              <a:buFont typeface="Wingdings" pitchFamily="2" charset="2"/>
              <a:buNone/>
              <a:defRPr/>
            </a:pPr>
            <a:r>
              <a:rPr lang="en-US" sz="1600" dirty="0">
                <a:solidFill>
                  <a:srgbClr val="000099"/>
                </a:solidFill>
                <a:effectLst>
                  <a:outerShdw blurRad="38100" dist="38100" dir="2700000" algn="tl">
                    <a:srgbClr val="000000">
                      <a:alpha val="43137"/>
                    </a:srgbClr>
                  </a:outerShdw>
                </a:effectLst>
              </a:rPr>
              <a:t>Quantifying stealth</a:t>
            </a:r>
          </a:p>
          <a:p>
            <a:pPr>
              <a:defRPr/>
            </a:pPr>
            <a:r>
              <a:rPr lang="en-US" sz="1600" i="1" dirty="0">
                <a:solidFill>
                  <a:srgbClr val="000099"/>
                </a:solidFill>
                <a:effectLst>
                  <a:outerShdw blurRad="38100" dist="38100" dir="2700000" algn="tl">
                    <a:srgbClr val="000000">
                      <a:alpha val="43137"/>
                    </a:srgbClr>
                  </a:outerShdw>
                </a:effectLst>
              </a:rPr>
              <a:t>Stealth level</a:t>
            </a:r>
            <a:r>
              <a:rPr lang="en-US" sz="1600" i="1" dirty="0">
                <a:effectLst>
                  <a:outerShdw blurRad="38100" dist="38100" dir="2700000" algn="tl">
                    <a:srgbClr val="000000">
                      <a:alpha val="43137"/>
                    </a:srgbClr>
                  </a:outerShdw>
                </a:effectLst>
              </a:rPr>
              <a:t> </a:t>
            </a:r>
            <a:r>
              <a:rPr lang="el-GR" sz="1600" i="1" dirty="0">
                <a:effectLst>
                  <a:outerShdw blurRad="38100" dist="38100" dir="2700000" algn="tl">
                    <a:srgbClr val="000000">
                      <a:alpha val="43137"/>
                    </a:srgbClr>
                  </a:outerShdw>
                </a:effectLst>
                <a:cs typeface="Arial" charset="0"/>
              </a:rPr>
              <a:t>σ</a:t>
            </a:r>
            <a:r>
              <a:rPr lang="en-US" sz="1600" i="1" dirty="0">
                <a:effectLst>
                  <a:outerShdw blurRad="38100" dist="38100" dir="2700000" algn="tl">
                    <a:srgbClr val="000000">
                      <a:alpha val="43137"/>
                    </a:srgbClr>
                  </a:outerShdw>
                </a:effectLst>
              </a:rPr>
              <a:t>(t)</a:t>
            </a:r>
            <a:r>
              <a:rPr lang="en-US" sz="1600" dirty="0">
                <a:effectLst>
                  <a:outerShdw blurRad="38100" dist="38100" dir="2700000" algn="tl">
                    <a:srgbClr val="000000">
                      <a:alpha val="43137"/>
                    </a:srgbClr>
                  </a:outerShdw>
                </a:effectLst>
              </a:rPr>
              <a:t> as probability at time t that the node is not disclosed to the opponent</a:t>
            </a:r>
          </a:p>
          <a:p>
            <a:pPr lvl="1">
              <a:defRPr/>
            </a:pPr>
            <a:r>
              <a:rPr lang="en-US" sz="1600" dirty="0">
                <a:effectLst>
                  <a:outerShdw blurRad="38100" dist="38100" dir="2700000" algn="tl">
                    <a:srgbClr val="000000">
                      <a:alpha val="43137"/>
                    </a:srgbClr>
                  </a:outerShdw>
                </a:effectLst>
              </a:rPr>
              <a:t>Non disclosed node: </a:t>
            </a:r>
            <a:r>
              <a:rPr lang="el-GR" sz="1600" dirty="0">
                <a:effectLst>
                  <a:outerShdw blurRad="38100" dist="38100" dir="2700000" algn="tl">
                    <a:srgbClr val="000000">
                      <a:alpha val="43137"/>
                    </a:srgbClr>
                  </a:outerShdw>
                </a:effectLst>
                <a:cs typeface="Arial" charset="0"/>
              </a:rPr>
              <a:t>σ</a:t>
            </a:r>
            <a:r>
              <a:rPr lang="en-US" sz="1600" dirty="0">
                <a:effectLst>
                  <a:outerShdw blurRad="38100" dist="38100" dir="2700000" algn="tl">
                    <a:srgbClr val="000000">
                      <a:alpha val="43137"/>
                    </a:srgbClr>
                  </a:outerShdw>
                </a:effectLst>
              </a:rPr>
              <a:t>(t) = 1</a:t>
            </a:r>
          </a:p>
          <a:p>
            <a:pPr lvl="1">
              <a:defRPr/>
            </a:pPr>
            <a:r>
              <a:rPr lang="en-US" sz="1600" dirty="0">
                <a:effectLst>
                  <a:outerShdw blurRad="38100" dist="38100" dir="2700000" algn="tl">
                    <a:srgbClr val="000000">
                      <a:alpha val="43137"/>
                    </a:srgbClr>
                  </a:outerShdw>
                </a:effectLst>
              </a:rPr>
              <a:t>Disclosed node: </a:t>
            </a:r>
            <a:r>
              <a:rPr lang="el-GR" sz="1600" dirty="0">
                <a:effectLst>
                  <a:outerShdw blurRad="38100" dist="38100" dir="2700000" algn="tl">
                    <a:srgbClr val="000000">
                      <a:alpha val="43137"/>
                    </a:srgbClr>
                  </a:outerShdw>
                </a:effectLst>
                <a:cs typeface="Arial" charset="0"/>
              </a:rPr>
              <a:t>σ</a:t>
            </a:r>
            <a:r>
              <a:rPr lang="en-US" sz="1600" dirty="0">
                <a:effectLst>
                  <a:outerShdw blurRad="38100" dist="38100" dir="2700000" algn="tl">
                    <a:srgbClr val="000000">
                      <a:alpha val="43137"/>
                    </a:srgbClr>
                  </a:outerShdw>
                </a:effectLst>
              </a:rPr>
              <a:t>(t) = 0</a:t>
            </a:r>
          </a:p>
          <a:p>
            <a:pPr lvl="1">
              <a:defRPr/>
            </a:pPr>
            <a:r>
              <a:rPr lang="en-US" sz="1600" dirty="0">
                <a:effectLst>
                  <a:outerShdw blurRad="38100" dist="38100" dir="2700000" algn="tl">
                    <a:srgbClr val="000000">
                      <a:alpha val="43137"/>
                    </a:srgbClr>
                  </a:outerShdw>
                </a:effectLst>
              </a:rPr>
              <a:t>Stealth level decreases in response to transmission events</a:t>
            </a:r>
          </a:p>
          <a:p>
            <a:pPr lvl="1">
              <a:defRPr/>
            </a:pPr>
            <a:r>
              <a:rPr lang="en-US" sz="1600" dirty="0">
                <a:effectLst>
                  <a:outerShdw blurRad="38100" dist="38100" dir="2700000" algn="tl">
                    <a:srgbClr val="000000">
                      <a:alpha val="43137"/>
                    </a:srgbClr>
                  </a:outerShdw>
                </a:effectLst>
              </a:rPr>
              <a:t>Probability of disclosure at transmission</a:t>
            </a:r>
          </a:p>
          <a:p>
            <a:pPr>
              <a:lnSpc>
                <a:spcPct val="110000"/>
              </a:lnSpc>
              <a:buFont typeface="Wingdings" pitchFamily="2" charset="2"/>
              <a:buNone/>
              <a:defRPr/>
            </a:pPr>
            <a:r>
              <a:rPr lang="en-US" sz="1600" dirty="0">
                <a:solidFill>
                  <a:srgbClr val="000099"/>
                </a:solidFill>
                <a:effectLst>
                  <a:outerShdw blurRad="38100" dist="38100" dir="2700000" algn="tl">
                    <a:srgbClr val="000000">
                      <a:alpha val="43137"/>
                    </a:srgbClr>
                  </a:outerShdw>
                </a:effectLst>
              </a:rPr>
              <a:t>Try and Bounce (TAB)</a:t>
            </a:r>
          </a:p>
          <a:p>
            <a:pPr>
              <a:lnSpc>
                <a:spcPct val="110000"/>
              </a:lnSpc>
              <a:defRPr/>
            </a:pPr>
            <a:r>
              <a:rPr lang="en-US" sz="1600" dirty="0">
                <a:effectLst>
                  <a:outerShdw blurRad="38100" dist="38100" dir="2700000" algn="tl">
                    <a:srgbClr val="C0C0C0"/>
                  </a:outerShdw>
                </a:effectLst>
              </a:rPr>
              <a:t>A dissemination algorithm designed from the ground up to take into consideration stealth</a:t>
            </a:r>
          </a:p>
          <a:p>
            <a:pPr>
              <a:lnSpc>
                <a:spcPct val="110000"/>
              </a:lnSpc>
              <a:defRPr/>
            </a:pPr>
            <a:r>
              <a:rPr lang="en-US" sz="1600" dirty="0">
                <a:effectLst>
                  <a:outerShdw blurRad="38100" dist="38100" dir="2700000" algn="tl">
                    <a:srgbClr val="C0C0C0"/>
                  </a:outerShdw>
                </a:effectLst>
              </a:rPr>
              <a:t>It is based on the creation and forwarding of reports about intruder location</a:t>
            </a:r>
          </a:p>
          <a:p>
            <a:pPr>
              <a:lnSpc>
                <a:spcPct val="110000"/>
              </a:lnSpc>
              <a:defRPr/>
            </a:pPr>
            <a:r>
              <a:rPr lang="en-US" sz="1600" dirty="0">
                <a:effectLst>
                  <a:outerShdw blurRad="38100" dist="38100" dir="2700000" algn="tl">
                    <a:srgbClr val="C0C0C0"/>
                  </a:outerShdw>
                </a:effectLst>
              </a:rPr>
              <a:t>The local nodes maintain a local model of their environments</a:t>
            </a:r>
          </a:p>
          <a:p>
            <a:pPr lvl="1">
              <a:lnSpc>
                <a:spcPct val="110000"/>
              </a:lnSpc>
              <a:defRPr/>
            </a:pPr>
            <a:r>
              <a:rPr lang="en-US" sz="1600" dirty="0">
                <a:effectLst>
                  <a:outerShdw blurRad="38100" dist="38100" dir="2700000" algn="tl">
                    <a:srgbClr val="C0C0C0"/>
                  </a:outerShdw>
                </a:effectLst>
              </a:rPr>
              <a:t>Updated through a series of inferences</a:t>
            </a:r>
          </a:p>
          <a:p>
            <a:pPr>
              <a:lnSpc>
                <a:spcPct val="110000"/>
              </a:lnSpc>
              <a:defRPr/>
            </a:pPr>
            <a:r>
              <a:rPr lang="en-US" sz="1600" dirty="0">
                <a:effectLst>
                  <a:outerShdw blurRad="38100" dist="38100" dir="2700000" algn="tl">
                    <a:srgbClr val="C0C0C0"/>
                  </a:outerShdw>
                </a:effectLst>
              </a:rPr>
              <a:t>We will now investigate three aspect of TAB</a:t>
            </a:r>
          </a:p>
          <a:p>
            <a:pPr lvl="1">
              <a:lnSpc>
                <a:spcPct val="110000"/>
              </a:lnSpc>
              <a:defRPr/>
            </a:pPr>
            <a:r>
              <a:rPr lang="en-US" sz="1600" dirty="0">
                <a:effectLst>
                  <a:outerShdw blurRad="38100" dist="38100" dir="2700000" algn="tl">
                    <a:srgbClr val="C0C0C0"/>
                  </a:outerShdw>
                </a:effectLst>
              </a:rPr>
              <a:t>A. The maintenance of the local model</a:t>
            </a:r>
          </a:p>
          <a:p>
            <a:pPr lvl="1">
              <a:lnSpc>
                <a:spcPct val="110000"/>
              </a:lnSpc>
              <a:defRPr/>
            </a:pPr>
            <a:r>
              <a:rPr lang="en-US" sz="1600" dirty="0">
                <a:effectLst>
                  <a:outerShdw blurRad="38100" dist="38100" dir="2700000" algn="tl">
                    <a:srgbClr val="C0C0C0"/>
                  </a:outerShdw>
                </a:effectLst>
              </a:rPr>
              <a:t>B. The forwarding path</a:t>
            </a:r>
          </a:p>
          <a:p>
            <a:pPr lvl="1">
              <a:lnSpc>
                <a:spcPct val="110000"/>
              </a:lnSpc>
              <a:defRPr/>
            </a:pPr>
            <a:r>
              <a:rPr lang="en-US" sz="1600" dirty="0">
                <a:effectLst>
                  <a:outerShdw blurRad="38100" dist="38100" dir="2700000" algn="tl">
                    <a:srgbClr val="C0C0C0"/>
                  </a:outerShdw>
                </a:effectLst>
              </a:rPr>
              <a:t>C. The decision to make a transmission</a:t>
            </a:r>
          </a:p>
          <a:p>
            <a:pPr marL="0" indent="0">
              <a:buNone/>
              <a:defRPr/>
            </a:pPr>
            <a:endParaRPr lang="en-US" sz="2000" dirty="0">
              <a:effectLst>
                <a:outerShdw blurRad="38100" dist="38100" dir="2700000" algn="tl">
                  <a:srgbClr val="000000">
                    <a:alpha val="43137"/>
                  </a:srgbClr>
                </a:outerShdw>
              </a:effectLst>
            </a:endParaRPr>
          </a:p>
          <a:p>
            <a:pPr lvl="1">
              <a:defRPr/>
            </a:pPr>
            <a:endParaRPr lang="en-US" sz="1600" dirty="0">
              <a:effectLst>
                <a:outerShdw blurRad="38100" dist="38100" dir="2700000" algn="tl">
                  <a:srgbClr val="000000">
                    <a:alpha val="43137"/>
                  </a:srgbClr>
                </a:outerShdw>
              </a:effectLst>
            </a:endParaRPr>
          </a:p>
        </p:txBody>
      </p:sp>
      <p:sp>
        <p:nvSpPr>
          <p:cNvPr id="6" name="Rectangle 5">
            <a:extLst>
              <a:ext uri="{FF2B5EF4-FFF2-40B4-BE49-F238E27FC236}">
                <a16:creationId xmlns:a16="http://schemas.microsoft.com/office/drawing/2014/main" id="{EBD1C5C6-E3FE-D145-A9EE-62E7717D5027}"/>
              </a:ext>
            </a:extLst>
          </p:cNvPr>
          <p:cNvSpPr>
            <a:spLocks noChangeArrowheads="1"/>
          </p:cNvSpPr>
          <p:nvPr/>
        </p:nvSpPr>
        <p:spPr bwMode="auto">
          <a:xfrm>
            <a:off x="531527" y="3552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Comic Sans MS" panose="030F0902030302020204" pitchFamily="66" charset="0"/>
              </a:rPr>
              <a:t>Stealth Routing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[Turgut+ 2009]</a:t>
            </a:r>
          </a:p>
        </p:txBody>
      </p:sp>
    </p:spTree>
    <p:extLst>
      <p:ext uri="{BB962C8B-B14F-4D97-AF65-F5344CB8AC3E}">
        <p14:creationId xmlns:p14="http://schemas.microsoft.com/office/powerpoint/2010/main" val="2349133176"/>
      </p:ext>
    </p:extLst>
  </p:cSld>
  <p:clrMapOvr>
    <a:masterClrMapping/>
  </p:clrMapOvr>
  <mc:AlternateContent xmlns:mc="http://schemas.openxmlformats.org/markup-compatibility/2006" xmlns:p14="http://schemas.microsoft.com/office/powerpoint/2010/main">
    <mc:Choice Requires="p14">
      <p:transition spd="slow" p14:dur="2000" advTm="75020"/>
    </mc:Choice>
    <mc:Fallback xmlns="">
      <p:transition spd="slow" advTm="7502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0">
            <a:extLst>
              <a:ext uri="{FF2B5EF4-FFF2-40B4-BE49-F238E27FC236}">
                <a16:creationId xmlns:a16="http://schemas.microsoft.com/office/drawing/2014/main" id="{C66722EA-917E-D94A-9F0A-8E2E28CAEB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248" y="1297319"/>
            <a:ext cx="2992661" cy="2504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4" name="Picture 11">
            <a:extLst>
              <a:ext uri="{FF2B5EF4-FFF2-40B4-BE49-F238E27FC236}">
                <a16:creationId xmlns:a16="http://schemas.microsoft.com/office/drawing/2014/main" id="{070D96A4-919C-0943-B3F3-E3C90AE029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51425" y="1087203"/>
            <a:ext cx="3126528" cy="271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5" name="Picture 7">
            <a:extLst>
              <a:ext uri="{FF2B5EF4-FFF2-40B4-BE49-F238E27FC236}">
                <a16:creationId xmlns:a16="http://schemas.microsoft.com/office/drawing/2014/main" id="{BF8A7FBA-D529-DA4C-B689-0DD5067A21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5493" y="3801528"/>
            <a:ext cx="2860416" cy="240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7">
            <a:extLst>
              <a:ext uri="{FF2B5EF4-FFF2-40B4-BE49-F238E27FC236}">
                <a16:creationId xmlns:a16="http://schemas.microsoft.com/office/drawing/2014/main" id="{1A72D70D-D850-1B49-9B00-DE8EA6095D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7302" y="4021002"/>
            <a:ext cx="3126528" cy="225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 name="Rectangle 5">
            <a:extLst>
              <a:ext uri="{FF2B5EF4-FFF2-40B4-BE49-F238E27FC236}">
                <a16:creationId xmlns:a16="http://schemas.microsoft.com/office/drawing/2014/main" id="{593DDDB1-547E-BA4E-9DEF-E3C8716C5EC9}"/>
              </a:ext>
            </a:extLst>
          </p:cNvPr>
          <p:cNvSpPr>
            <a:spLocks noChangeArrowheads="1"/>
          </p:cNvSpPr>
          <p:nvPr/>
        </p:nvSpPr>
        <p:spPr bwMode="auto">
          <a:xfrm>
            <a:off x="531527" y="3089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Comic Sans MS" panose="030F0902030302020204" pitchFamily="66" charset="0"/>
              </a:rPr>
              <a:t>Stealth Routing </a:t>
            </a:r>
            <a:br>
              <a:rPr lang="en-US" altLang="en-US" sz="2800" b="1" dirty="0">
                <a:solidFill>
                  <a:srgbClr val="000099"/>
                </a:solidFill>
                <a:latin typeface="Comic Sans MS" panose="030F0902030302020204" pitchFamily="66" charset="0"/>
              </a:rPr>
            </a:br>
            <a:r>
              <a:rPr lang="en-US" altLang="en-US" sz="2800" b="1" dirty="0">
                <a:solidFill>
                  <a:srgbClr val="A50021"/>
                </a:solidFill>
                <a:latin typeface="Comic Sans MS" panose="030F0902030302020204" pitchFamily="66" charset="0"/>
              </a:rPr>
              <a:t>[Turgut+ 2009]</a:t>
            </a:r>
          </a:p>
        </p:txBody>
      </p:sp>
      <p:sp>
        <p:nvSpPr>
          <p:cNvPr id="2" name="TextBox 1">
            <a:extLst>
              <a:ext uri="{FF2B5EF4-FFF2-40B4-BE49-F238E27FC236}">
                <a16:creationId xmlns:a16="http://schemas.microsoft.com/office/drawing/2014/main" id="{3396BF17-96B5-824A-B7A8-EFA3920D9FC1}"/>
              </a:ext>
            </a:extLst>
          </p:cNvPr>
          <p:cNvSpPr txBox="1"/>
          <p:nvPr/>
        </p:nvSpPr>
        <p:spPr>
          <a:xfrm>
            <a:off x="1006998" y="6332397"/>
            <a:ext cx="8465331" cy="677108"/>
          </a:xfrm>
          <a:prstGeom prst="rect">
            <a:avLst/>
          </a:prstGeom>
          <a:noFill/>
        </p:spPr>
        <p:txBody>
          <a:bodyPr wrap="none" rtlCol="0">
            <a:spAutoFit/>
          </a:bodyPr>
          <a:lstStyle/>
          <a:p>
            <a:r>
              <a:rPr lang="en-US" sz="2000" dirty="0">
                <a:effectLst>
                  <a:outerShdw blurRad="38100" dist="38100" dir="2700000" algn="tl">
                    <a:srgbClr val="000000">
                      <a:alpha val="43137"/>
                    </a:srgbClr>
                  </a:outerShdw>
                </a:effectLst>
              </a:rPr>
              <a:t>Try and bounce (TAB): </a:t>
            </a:r>
            <a:r>
              <a:rPr lang="en-US" dirty="0">
                <a:effectLst>
                  <a:outerShdw blurRad="38100" dist="38100" dir="2700000" algn="tl">
                    <a:srgbClr val="000000">
                      <a:alpha val="43137"/>
                    </a:srgbClr>
                  </a:outerShdw>
                </a:effectLst>
              </a:rPr>
              <a:t>outperforms DD on the stealth + tracking accuracy combination</a:t>
            </a:r>
          </a:p>
          <a:p>
            <a:endParaRPr lang="en-US" dirty="0"/>
          </a:p>
        </p:txBody>
      </p:sp>
      <p:sp>
        <p:nvSpPr>
          <p:cNvPr id="9" name="Rectangle 3">
            <a:extLst>
              <a:ext uri="{FF2B5EF4-FFF2-40B4-BE49-F238E27FC236}">
                <a16:creationId xmlns:a16="http://schemas.microsoft.com/office/drawing/2014/main" id="{B3815D65-3D70-F841-A862-68BD84AC6D7D}"/>
              </a:ext>
            </a:extLst>
          </p:cNvPr>
          <p:cNvSpPr txBox="1">
            <a:spLocks noChangeArrowheads="1"/>
          </p:cNvSpPr>
          <p:nvPr/>
        </p:nvSpPr>
        <p:spPr>
          <a:xfrm>
            <a:off x="502564" y="1423685"/>
            <a:ext cx="4737099" cy="4845050"/>
          </a:xfrm>
          <a:prstGeom prst="rect">
            <a:avLst/>
          </a:prstGeom>
        </p:spPr>
        <p:txBody>
          <a:bodyPr vert="horz" lIns="92075" tIns="46038" rIns="92075" bIns="4603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r>
              <a:rPr lang="en-US" sz="1600">
                <a:solidFill>
                  <a:srgbClr val="000099"/>
                </a:solidFill>
                <a:effectLst>
                  <a:outerShdw blurRad="38100" dist="38100" dir="2700000" algn="tl">
                    <a:srgbClr val="000000">
                      <a:alpha val="43137"/>
                    </a:srgbClr>
                  </a:outerShdw>
                </a:effectLst>
              </a:rPr>
              <a:t>Simulation Study</a:t>
            </a:r>
            <a:endParaRPr lang="en-US" sz="16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Intruder tracking sensor network</a:t>
            </a:r>
          </a:p>
          <a:p>
            <a:pPr lvl="1">
              <a:defRPr/>
            </a:pPr>
            <a:r>
              <a:rPr lang="en-US" sz="1400">
                <a:effectLst>
                  <a:outerShdw blurRad="38100" dist="38100" dir="2700000" algn="tl">
                    <a:srgbClr val="000000">
                      <a:alpha val="43137"/>
                    </a:srgbClr>
                  </a:outerShdw>
                </a:effectLst>
              </a:rPr>
              <a:t>Interest area: 400x400 meters</a:t>
            </a:r>
          </a:p>
          <a:p>
            <a:pPr lvl="1">
              <a:defRPr/>
            </a:pPr>
            <a:r>
              <a:rPr lang="en-US" sz="1400">
                <a:effectLst>
                  <a:outerShdw blurRad="38100" dist="38100" dir="2700000" algn="tl">
                    <a:srgbClr val="000000">
                      <a:alpha val="43137"/>
                    </a:srgbClr>
                  </a:outerShdw>
                </a:effectLst>
              </a:rPr>
              <a:t>64 nodes</a:t>
            </a:r>
          </a:p>
          <a:p>
            <a:pPr lvl="1">
              <a:defRPr/>
            </a:pPr>
            <a:r>
              <a:rPr lang="en-US" sz="1400">
                <a:effectLst>
                  <a:outerShdw blurRad="38100" dist="38100" dir="2700000" algn="tl">
                    <a:srgbClr val="000000">
                      <a:alpha val="43137"/>
                    </a:srgbClr>
                  </a:outerShdw>
                </a:effectLst>
              </a:rPr>
              <a:t>Sensing range = 50m</a:t>
            </a:r>
          </a:p>
          <a:p>
            <a:pPr lvl="1">
              <a:defRPr/>
            </a:pPr>
            <a:r>
              <a:rPr lang="en-US" sz="1400">
                <a:effectLst>
                  <a:outerShdw blurRad="38100" dist="38100" dir="2700000" algn="tl">
                    <a:srgbClr val="000000">
                      <a:alpha val="43137"/>
                    </a:srgbClr>
                  </a:outerShdw>
                </a:effectLst>
              </a:rPr>
              <a:t>Transmission range = 50m</a:t>
            </a:r>
          </a:p>
          <a:p>
            <a:pPr lvl="1">
              <a:defRPr/>
            </a:pPr>
            <a:r>
              <a:rPr lang="en-US" sz="1400">
                <a:effectLst>
                  <a:outerShdw blurRad="38100" dist="38100" dir="2700000" algn="tl">
                    <a:srgbClr val="000000">
                      <a:alpha val="43137"/>
                    </a:srgbClr>
                  </a:outerShdw>
                </a:effectLst>
              </a:rPr>
              <a:t>Experiment time = 2hr (7200 seconds)</a:t>
            </a:r>
          </a:p>
          <a:p>
            <a:pPr lvl="1">
              <a:defRPr/>
            </a:pPr>
            <a:r>
              <a:rPr lang="en-US" sz="1400">
                <a:effectLst>
                  <a:outerShdw blurRad="38100" dist="38100" dir="2700000" algn="tl">
                    <a:srgbClr val="000000">
                      <a:alpha val="43137"/>
                    </a:srgbClr>
                  </a:outerShdw>
                </a:effectLst>
              </a:rPr>
              <a:t>10..80 intruders cross the area during the experiment</a:t>
            </a:r>
          </a:p>
          <a:p>
            <a:pPr lvl="1">
              <a:buFontTx/>
              <a:buNone/>
              <a:defRPr/>
            </a:pPr>
            <a:endParaRPr lang="en-US" sz="14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Experiment repeated for 4 different protocol / parameterization</a:t>
            </a:r>
          </a:p>
          <a:p>
            <a:pPr lvl="1">
              <a:defRPr/>
            </a:pPr>
            <a:r>
              <a:rPr lang="en-US" sz="1400">
                <a:effectLst>
                  <a:outerShdw blurRad="38100" dist="38100" dir="2700000" algn="tl">
                    <a:srgbClr val="000000">
                      <a:alpha val="43137"/>
                    </a:srgbClr>
                  </a:outerShdw>
                </a:effectLst>
              </a:rPr>
              <a:t>DD-10  directed diffusion, interval = 10 secs</a:t>
            </a:r>
          </a:p>
          <a:p>
            <a:pPr lvl="1">
              <a:defRPr/>
            </a:pPr>
            <a:r>
              <a:rPr lang="en-US" sz="1400">
                <a:effectLst>
                  <a:outerShdw blurRad="38100" dist="38100" dir="2700000" algn="tl">
                    <a:srgbClr val="000000">
                      <a:alpha val="43137"/>
                    </a:srgbClr>
                  </a:outerShdw>
                </a:effectLst>
              </a:rPr>
              <a:t>DD-25  directed diffusion, interval = 25 secs</a:t>
            </a:r>
          </a:p>
          <a:p>
            <a:pPr lvl="1">
              <a:defRPr/>
            </a:pPr>
            <a:r>
              <a:rPr lang="en-US" sz="1400">
                <a:effectLst>
                  <a:outerShdw blurRad="38100" dist="38100" dir="2700000" algn="tl">
                    <a:srgbClr val="000000">
                      <a:alpha val="43137"/>
                    </a:srgbClr>
                  </a:outerShdw>
                </a:effectLst>
              </a:rPr>
              <a:t>TAB-0.001  try and bounce, stealth loss cap = 0.001 stealth units per intruder per unit of time</a:t>
            </a:r>
          </a:p>
          <a:p>
            <a:pPr lvl="1">
              <a:defRPr/>
            </a:pPr>
            <a:r>
              <a:rPr lang="en-US" sz="1400">
                <a:effectLst>
                  <a:outerShdw blurRad="38100" dist="38100" dir="2700000" algn="tl">
                    <a:srgbClr val="000000">
                      <a:alpha val="43137"/>
                    </a:srgbClr>
                  </a:outerShdw>
                </a:effectLst>
              </a:rPr>
              <a:t>TAB-0.003  try and bounce, stealth loss cap = 0.003</a:t>
            </a:r>
          </a:p>
          <a:p>
            <a:pPr lvl="1">
              <a:buFontTx/>
              <a:buNone/>
              <a:defRPr/>
            </a:pPr>
            <a:endParaRPr lang="en-US" sz="14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Implemented all the protocols in the YAES simulator</a:t>
            </a:r>
          </a:p>
          <a:p>
            <a:pPr lvl="1">
              <a:defRPr/>
            </a:pPr>
            <a:endParaRPr lang="en-US" sz="1200"/>
          </a:p>
          <a:p>
            <a:pPr lvl="1">
              <a:defRPr/>
            </a:pPr>
            <a:endParaRPr lang="en-US" sz="1200" dirty="0"/>
          </a:p>
        </p:txBody>
      </p:sp>
    </p:spTree>
    <p:extLst>
      <p:ext uri="{BB962C8B-B14F-4D97-AF65-F5344CB8AC3E}">
        <p14:creationId xmlns:p14="http://schemas.microsoft.com/office/powerpoint/2010/main" val="1494105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36</a:t>
            </a:fld>
            <a:endParaRPr lang="en-US" sz="1300">
              <a:solidFill>
                <a:schemeClr val="lt1"/>
              </a:solidFill>
              <a:latin typeface="Helvetica Neue"/>
              <a:ea typeface="Helvetica Neue"/>
              <a:cs typeface="Helvetica Neue"/>
              <a:sym typeface="Helvetica Neue"/>
            </a:endParaRPr>
          </a:p>
        </p:txBody>
      </p:sp>
      <p:sp>
        <p:nvSpPr>
          <p:cNvPr id="8" name="Content Placeholder 2"/>
          <p:cNvSpPr txBox="1">
            <a:spLocks/>
          </p:cNvSpPr>
          <p:nvPr/>
        </p:nvSpPr>
        <p:spPr>
          <a:xfrm>
            <a:off x="619320" y="1971328"/>
            <a:ext cx="10899389" cy="358527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319088" indent="-319088">
              <a:spcAft>
                <a:spcPts val="400"/>
              </a:spcAft>
              <a:buSzPct val="85000"/>
              <a:buFont typeface="Wingdings" charset="0"/>
              <a:buChar char="u"/>
            </a:pPr>
            <a:r>
              <a:rPr lang="en-US" altLang="zh-TW" sz="1800" dirty="0">
                <a:latin typeface="Comic Sans MS"/>
                <a:ea typeface="MS PGothic" charset="0"/>
                <a:cs typeface="Comic Sans MS"/>
              </a:rPr>
              <a:t>Managing scarce sensing resources for</a:t>
            </a:r>
            <a:r>
              <a:rPr lang="en-US" altLang="zh-TW" sz="1800" dirty="0">
                <a:solidFill>
                  <a:srgbClr val="800000"/>
                </a:solidFill>
                <a:latin typeface="Comic Sans MS"/>
                <a:ea typeface="MS PGothic" charset="0"/>
                <a:cs typeface="Comic Sans MS"/>
              </a:rPr>
              <a:t> </a:t>
            </a:r>
            <a:r>
              <a:rPr lang="en-US" altLang="zh-TW" sz="1800" dirty="0">
                <a:latin typeface="Comic Sans MS"/>
                <a:ea typeface="MS PGothic" charset="0"/>
                <a:cs typeface="Comic Sans MS"/>
              </a:rPr>
              <a:t>optimizing</a:t>
            </a:r>
            <a:r>
              <a:rPr lang="en-US" altLang="zh-TW" sz="1800" i="1" dirty="0">
                <a:solidFill>
                  <a:srgbClr val="800000"/>
                </a:solidFill>
                <a:latin typeface="Comic Sans MS"/>
                <a:ea typeface="MS PGothic" charset="0"/>
                <a:cs typeface="Comic Sans MS"/>
              </a:rPr>
              <a:t> value of information (</a:t>
            </a:r>
            <a:r>
              <a:rPr lang="en-US" altLang="zh-TW" sz="1800" i="1" dirty="0" err="1">
                <a:solidFill>
                  <a:srgbClr val="800000"/>
                </a:solidFill>
                <a:latin typeface="Comic Sans MS"/>
                <a:ea typeface="MS PGothic" charset="0"/>
                <a:cs typeface="Comic Sans MS"/>
              </a:rPr>
              <a:t>VoI</a:t>
            </a:r>
            <a:r>
              <a:rPr lang="en-US" altLang="zh-TW" sz="1800" i="1" dirty="0">
                <a:solidFill>
                  <a:srgbClr val="800000"/>
                </a:solidFill>
                <a:latin typeface="Comic Sans MS"/>
                <a:ea typeface="MS PGothic" charset="0"/>
                <a:cs typeface="Comic Sans MS"/>
              </a:rPr>
              <a:t>)</a:t>
            </a:r>
            <a:r>
              <a:rPr lang="en-US" altLang="zh-TW" sz="1800" dirty="0">
                <a:latin typeface="Comic Sans MS"/>
                <a:ea typeface="MS PGothic" charset="0"/>
                <a:cs typeface="Comic Sans MS"/>
              </a:rPr>
              <a:t> in intruder tracking sensor networks</a:t>
            </a:r>
          </a:p>
          <a:p>
            <a:pPr marL="719138" lvl="1" indent="-319088">
              <a:spcAft>
                <a:spcPts val="400"/>
              </a:spcAft>
              <a:buSzPct val="85000"/>
              <a:buFont typeface="Wingdings" charset="0"/>
              <a:buChar char="u"/>
            </a:pPr>
            <a:r>
              <a:rPr lang="en-US" altLang="zh-TW" sz="1800" dirty="0">
                <a:latin typeface="Comic Sans MS"/>
                <a:ea typeface="MS PGothic" charset="0"/>
                <a:cs typeface="Comic Sans MS"/>
              </a:rPr>
              <a:t>Intruder tracking system: </a:t>
            </a:r>
          </a:p>
          <a:p>
            <a:pPr marL="1119188" lvl="2" indent="-319088">
              <a:spcAft>
                <a:spcPts val="400"/>
              </a:spcAft>
              <a:buSzPct val="85000"/>
              <a:buFont typeface="Wingdings" charset="0"/>
              <a:buChar char="u"/>
            </a:pPr>
            <a:r>
              <a:rPr lang="en-US" altLang="zh-TW" sz="1800" dirty="0">
                <a:latin typeface="Comic Sans MS"/>
                <a:ea typeface="MS PGothic" charset="0"/>
                <a:cs typeface="Comic Sans MS"/>
              </a:rPr>
              <a:t>large area, zones with different security needs</a:t>
            </a:r>
          </a:p>
          <a:p>
            <a:pPr marL="1119188" lvl="2" indent="-319088">
              <a:spcAft>
                <a:spcPts val="400"/>
              </a:spcAft>
              <a:buSzPct val="85000"/>
              <a:buFont typeface="Wingdings" charset="0"/>
              <a:buChar char="u"/>
            </a:pPr>
            <a:r>
              <a:rPr lang="en-US" altLang="zh-TW" sz="1800" dirty="0">
                <a:latin typeface="Comic Sans MS"/>
                <a:ea typeface="MS PGothic" charset="0"/>
                <a:cs typeface="Comic Sans MS"/>
              </a:rPr>
              <a:t>multiple moving targets, different types </a:t>
            </a:r>
          </a:p>
          <a:p>
            <a:pPr marL="1119188" lvl="2" indent="-319088">
              <a:spcAft>
                <a:spcPts val="400"/>
              </a:spcAft>
              <a:buSzPct val="85000"/>
              <a:buFont typeface="Wingdings" charset="0"/>
              <a:buChar char="u"/>
            </a:pPr>
            <a:r>
              <a:rPr lang="en-US" altLang="zh-TW" sz="1800" dirty="0">
                <a:latin typeface="Comic Sans MS"/>
                <a:ea typeface="MS PGothic" charset="0"/>
                <a:cs typeface="Comic Sans MS"/>
              </a:rPr>
              <a:t>There is a human customer (security guard)</a:t>
            </a:r>
          </a:p>
          <a:p>
            <a:pPr marL="719138" lvl="1" indent="-319088">
              <a:spcAft>
                <a:spcPts val="400"/>
              </a:spcAft>
              <a:buSzPct val="85000"/>
              <a:buFont typeface="Wingdings" charset="0"/>
              <a:buChar char="u"/>
            </a:pPr>
            <a:r>
              <a:rPr lang="en-US" altLang="zh-TW" sz="1800" dirty="0">
                <a:latin typeface="Comic Sans MS"/>
                <a:ea typeface="MS PGothic" charset="0"/>
                <a:cs typeface="Comic Sans MS"/>
              </a:rPr>
              <a:t>A security guard deciding which one of the two intruders to pursue entering a secure zone (e.g., Naval Warfare Office at UCF Research Park). The value of the information of the intruder being pursued by the security guard will be higher than the other intruder. </a:t>
            </a:r>
          </a:p>
          <a:p>
            <a:pPr marL="319088" indent="-319088">
              <a:lnSpc>
                <a:spcPct val="80000"/>
              </a:lnSpc>
            </a:pPr>
            <a:endParaRPr lang="en-US" altLang="zh-TW" sz="1800" dirty="0">
              <a:latin typeface="Comic Sans MS"/>
              <a:ea typeface="MS PGothic" charset="0"/>
              <a:cs typeface="Comic Sans MS"/>
            </a:endParaRPr>
          </a:p>
        </p:txBody>
      </p:sp>
      <p:sp>
        <p:nvSpPr>
          <p:cNvPr id="9" name="Rectangle 1"/>
          <p:cNvSpPr>
            <a:spLocks noChangeArrowheads="1"/>
          </p:cNvSpPr>
          <p:nvPr/>
        </p:nvSpPr>
        <p:spPr bwMode="auto">
          <a:xfrm>
            <a:off x="619321" y="1386954"/>
            <a:ext cx="5476679"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eaLnBrk="1" hangingPunct="1">
              <a:lnSpc>
                <a:spcPct val="90000"/>
              </a:lnSpc>
            </a:pPr>
            <a:r>
              <a:rPr lang="en-US" sz="2400" b="1" dirty="0">
                <a:solidFill>
                  <a:srgbClr val="000099"/>
                </a:solidFill>
                <a:latin typeface="Comic Sans MS"/>
                <a:cs typeface="Comic Sans MS"/>
              </a:rPr>
              <a:t>Intruder tracking Sensor Networks</a:t>
            </a:r>
          </a:p>
        </p:txBody>
      </p:sp>
      <p:sp>
        <p:nvSpPr>
          <p:cNvPr id="6" name="Shape 99">
            <a:extLst>
              <a:ext uri="{FF2B5EF4-FFF2-40B4-BE49-F238E27FC236}">
                <a16:creationId xmlns:a16="http://schemas.microsoft.com/office/drawing/2014/main" id="{D981EDB9-0505-9047-9444-193C27487E59}"/>
              </a:ext>
            </a:extLst>
          </p:cNvPr>
          <p:cNvSpPr txBox="1">
            <a:spLocks/>
          </p:cNvSpPr>
          <p:nvPr/>
        </p:nvSpPr>
        <p:spPr>
          <a:xfrm>
            <a:off x="2159175" y="377795"/>
            <a:ext cx="8243906" cy="845100"/>
          </a:xfrm>
          <a:prstGeom prst="rect">
            <a:avLst/>
          </a:prstGeom>
          <a:noFill/>
          <a:ln>
            <a:noFill/>
          </a:ln>
        </p:spPr>
        <p:txBody>
          <a:bodyPr vert="horz" lIns="91425" tIns="45700" rIns="91425" bIns="457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ct val="25000"/>
            </a:pPr>
            <a:r>
              <a:rPr lang="en-US" sz="2900" b="1">
                <a:solidFill>
                  <a:srgbClr val="000099"/>
                </a:solidFill>
                <a:latin typeface="Comic Sans MS" panose="030F0902030302020204" pitchFamily="66" charset="0"/>
              </a:rPr>
              <a:t>Wireless Networks</a:t>
            </a:r>
            <a:endParaRPr lang="en-US" sz="2900" b="1" dirty="0">
              <a:solidFill>
                <a:srgbClr val="000099"/>
              </a:solidFill>
              <a:latin typeface="Comic Sans MS" panose="030F0902030302020204" pitchFamily="66" charset="0"/>
            </a:endParaRPr>
          </a:p>
        </p:txBody>
      </p:sp>
    </p:spTree>
    <p:extLst>
      <p:ext uri="{BB962C8B-B14F-4D97-AF65-F5344CB8AC3E}">
        <p14:creationId xmlns:p14="http://schemas.microsoft.com/office/powerpoint/2010/main" val="95776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dissolve">
                                      <p:cBhvr>
                                        <p:cTn id="11" dur="500"/>
                                        <p:tgtEl>
                                          <p:spTgt spid="8">
                                            <p:txEl>
                                              <p:pRg st="1" end="1"/>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dissolve">
                                      <p:cBhvr>
                                        <p:cTn id="19" dur="500"/>
                                        <p:tgtEl>
                                          <p:spTgt spid="8">
                                            <p:txEl>
                                              <p:pRg st="3" end="3"/>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dissolve">
                                      <p:cBhvr>
                                        <p:cTn id="23" dur="500"/>
                                        <p:tgtEl>
                                          <p:spTgt spid="8">
                                            <p:txEl>
                                              <p:pRg st="4" end="4"/>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dissolve">
                                      <p:cBhvr>
                                        <p:cTn id="2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37</a:t>
            </a:fld>
            <a:endParaRPr lang="en-US" sz="1300">
              <a:solidFill>
                <a:schemeClr val="lt1"/>
              </a:solidFill>
              <a:latin typeface="Helvetica Neue"/>
              <a:ea typeface="Helvetica Neue"/>
              <a:cs typeface="Helvetica Neue"/>
              <a:sym typeface="Helvetica Neue"/>
            </a:endParaRPr>
          </a:p>
        </p:txBody>
      </p:sp>
      <p:sp>
        <p:nvSpPr>
          <p:cNvPr id="99" name="Shape 99"/>
          <p:cNvSpPr txBox="1">
            <a:spLocks noGrp="1"/>
          </p:cNvSpPr>
          <p:nvPr>
            <p:ph type="title" idx="4294967295"/>
          </p:nvPr>
        </p:nvSpPr>
        <p:spPr>
          <a:xfrm>
            <a:off x="2159175" y="377795"/>
            <a:ext cx="8243906" cy="845100"/>
          </a:xfrm>
          <a:prstGeom prst="rect">
            <a:avLst/>
          </a:prstGeom>
          <a:noFill/>
          <a:ln>
            <a:noFill/>
          </a:ln>
        </p:spPr>
        <p:txBody>
          <a:bodyPr vert="horz" lIns="91425" tIns="45700" rIns="91425" bIns="45700" rtlCol="0" anchor="t" anchorCtr="0">
            <a:noAutofit/>
          </a:bodyPr>
          <a:lstStyle/>
          <a:p>
            <a:pPr algn="ctr">
              <a:spcBef>
                <a:spcPts val="0"/>
              </a:spcBef>
              <a:buClr>
                <a:schemeClr val="dk1"/>
              </a:buClr>
              <a:buSzPct val="25000"/>
            </a:pPr>
            <a:r>
              <a:rPr lang="en-US" sz="2900" b="1" dirty="0">
                <a:solidFill>
                  <a:srgbClr val="000099"/>
                </a:solidFill>
                <a:latin typeface="Comic Sans MS" panose="030F0902030302020204" pitchFamily="66" charset="0"/>
              </a:rPr>
              <a:t>Wireless Networks</a:t>
            </a:r>
          </a:p>
        </p:txBody>
      </p:sp>
      <p:pic>
        <p:nvPicPr>
          <p:cNvPr id="8" name="Picture 31" descr="Scenario.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64573" y="2073610"/>
            <a:ext cx="5284810" cy="30715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Box 32"/>
          <p:cNvSpPr txBox="1">
            <a:spLocks noChangeArrowheads="1"/>
          </p:cNvSpPr>
          <p:nvPr/>
        </p:nvSpPr>
        <p:spPr bwMode="auto">
          <a:xfrm>
            <a:off x="368490" y="1812203"/>
            <a:ext cx="6196083"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85750" indent="-285750">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spcBef>
                <a:spcPts val="600"/>
              </a:spcBef>
              <a:spcAft>
                <a:spcPts val="600"/>
              </a:spcAft>
              <a:buFontTx/>
              <a:buChar char="-"/>
            </a:pPr>
            <a:r>
              <a:rPr lang="en-US" sz="1800" dirty="0">
                <a:latin typeface="Comic Sans MS"/>
                <a:ea typeface="MS PGothic" charset="0"/>
                <a:cs typeface="Comic Sans MS"/>
              </a:rPr>
              <a:t>Autonomous underwater vehicle (AUV) </a:t>
            </a:r>
            <a:r>
              <a:rPr lang="en-US" altLang="zh-TW" sz="1800" dirty="0">
                <a:latin typeface="Comic Sans MS"/>
                <a:ea typeface="MS PGothic" charset="0"/>
                <a:cs typeface="Comic Sans MS"/>
              </a:rPr>
              <a:t>visits each node for collecting data over short-distance, high data rate optical connections. Nodes need to decide when and how much data to transmit such that </a:t>
            </a:r>
            <a:r>
              <a:rPr lang="en-US" altLang="zh-TW" sz="1800" i="1" dirty="0">
                <a:solidFill>
                  <a:srgbClr val="800000"/>
                </a:solidFill>
                <a:latin typeface="Comic Sans MS"/>
                <a:ea typeface="MS PGothic" charset="0"/>
                <a:cs typeface="Comic Sans MS"/>
              </a:rPr>
              <a:t>value of information</a:t>
            </a:r>
            <a:r>
              <a:rPr lang="en-US" altLang="zh-TW" sz="1800" dirty="0">
                <a:latin typeface="Comic Sans MS"/>
                <a:ea typeface="MS PGothic" charset="0"/>
                <a:cs typeface="Comic Sans MS"/>
              </a:rPr>
              <a:t> is maximized. </a:t>
            </a:r>
            <a:endParaRPr lang="en-US" sz="1800" dirty="0">
              <a:latin typeface="Comic Sans MS"/>
              <a:ea typeface="MS PGothic" charset="0"/>
              <a:cs typeface="Comic Sans MS"/>
            </a:endParaRPr>
          </a:p>
          <a:p>
            <a:pPr eaLnBrk="1" hangingPunct="1">
              <a:spcBef>
                <a:spcPts val="600"/>
              </a:spcBef>
              <a:spcAft>
                <a:spcPts val="600"/>
              </a:spcAft>
              <a:buFontTx/>
              <a:buChar char="-"/>
            </a:pPr>
            <a:r>
              <a:rPr lang="en-US" altLang="zh-TW" sz="1800" dirty="0">
                <a:solidFill>
                  <a:srgbClr val="800000"/>
                </a:solidFill>
                <a:latin typeface="Comic Sans MS"/>
                <a:ea typeface="MS PGothic" charset="0"/>
                <a:cs typeface="Comic Sans MS"/>
              </a:rPr>
              <a:t>Applications:</a:t>
            </a:r>
            <a:r>
              <a:rPr lang="en-US" altLang="zh-TW" sz="1800" dirty="0">
                <a:latin typeface="Comic Sans MS"/>
                <a:ea typeface="MS PGothic" charset="0"/>
                <a:cs typeface="Comic Sans MS"/>
              </a:rPr>
              <a:t> visual monitoring of the oil wells. If the warning sign of possible oil spills reach the customer early enough, its value will be at the highest. </a:t>
            </a:r>
          </a:p>
          <a:p>
            <a:pPr eaLnBrk="1" hangingPunct="1">
              <a:spcBef>
                <a:spcPts val="600"/>
              </a:spcBef>
              <a:spcAft>
                <a:spcPts val="600"/>
              </a:spcAft>
              <a:buFontTx/>
              <a:buChar char="-"/>
            </a:pPr>
            <a:r>
              <a:rPr lang="en-US" altLang="zh-TW" sz="1800" dirty="0">
                <a:solidFill>
                  <a:srgbClr val="800000"/>
                </a:solidFill>
                <a:latin typeface="Comic Sans MS"/>
                <a:ea typeface="MS PGothic" charset="0"/>
                <a:cs typeface="Comic Sans MS"/>
              </a:rPr>
              <a:t>Other applications:</a:t>
            </a:r>
            <a:r>
              <a:rPr lang="en-US" altLang="zh-TW" sz="1800" dirty="0">
                <a:latin typeface="Comic Sans MS"/>
                <a:ea typeface="MS PGothic" charset="0"/>
                <a:cs typeface="Comic Sans MS"/>
              </a:rPr>
              <a:t> environmental monitoring of CO</a:t>
            </a:r>
            <a:r>
              <a:rPr lang="en-US" altLang="zh-TW" sz="1800" baseline="-25000" dirty="0">
                <a:latin typeface="Comic Sans MS"/>
                <a:ea typeface="MS PGothic" charset="0"/>
                <a:cs typeface="Comic Sans MS"/>
              </a:rPr>
              <a:t>2</a:t>
            </a:r>
            <a:r>
              <a:rPr lang="en-US" altLang="zh-TW" sz="1800" dirty="0">
                <a:latin typeface="Comic Sans MS"/>
                <a:ea typeface="MS PGothic" charset="0"/>
                <a:cs typeface="Comic Sans MS"/>
              </a:rPr>
              <a:t> leakage, surveillance of national treasures under the water from being stolen, and visual monitoring of transmission pipes for structural integrity</a:t>
            </a:r>
          </a:p>
          <a:p>
            <a:pPr eaLnBrk="1" hangingPunct="1">
              <a:buFontTx/>
              <a:buChar char="-"/>
            </a:pPr>
            <a:endParaRPr lang="en-US" sz="1700" dirty="0">
              <a:latin typeface="Comic Sans MS"/>
              <a:ea typeface="MS PGothic" charset="0"/>
              <a:cs typeface="Comic Sans MS"/>
            </a:endParaRPr>
          </a:p>
          <a:p>
            <a:pPr eaLnBrk="1" hangingPunct="1">
              <a:buFontTx/>
              <a:buChar char="-"/>
            </a:pPr>
            <a:endParaRPr lang="en-US" sz="1700" dirty="0">
              <a:latin typeface="Comic Sans MS"/>
              <a:ea typeface="MS PGothic" charset="0"/>
              <a:cs typeface="Comic Sans MS"/>
            </a:endParaRPr>
          </a:p>
          <a:p>
            <a:pPr marL="0" indent="0" eaLnBrk="1" hangingPunct="1"/>
            <a:endParaRPr lang="en-US" sz="1700" dirty="0">
              <a:latin typeface="Comic Sans MS"/>
              <a:ea typeface="MS PGothic" charset="0"/>
              <a:cs typeface="Comic Sans MS"/>
            </a:endParaRPr>
          </a:p>
        </p:txBody>
      </p:sp>
      <p:sp>
        <p:nvSpPr>
          <p:cNvPr id="10" name="Rectangle 1"/>
          <p:cNvSpPr>
            <a:spLocks noChangeArrowheads="1"/>
          </p:cNvSpPr>
          <p:nvPr/>
        </p:nvSpPr>
        <p:spPr bwMode="auto">
          <a:xfrm>
            <a:off x="436730" y="1310918"/>
            <a:ext cx="4596481"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eaLnBrk="1" hangingPunct="1">
              <a:lnSpc>
                <a:spcPct val="90000"/>
              </a:lnSpc>
            </a:pPr>
            <a:r>
              <a:rPr lang="en-US" sz="2400" b="1" dirty="0">
                <a:solidFill>
                  <a:srgbClr val="000099"/>
                </a:solidFill>
                <a:latin typeface="Comic Sans MS" charset="0"/>
              </a:rPr>
              <a:t>Underwater Sensor Networks</a:t>
            </a:r>
          </a:p>
        </p:txBody>
      </p:sp>
    </p:spTree>
    <p:extLst>
      <p:ext uri="{BB962C8B-B14F-4D97-AF65-F5344CB8AC3E}">
        <p14:creationId xmlns:p14="http://schemas.microsoft.com/office/powerpoint/2010/main" val="2459751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a:extLst>
              <a:ext uri="{FF2B5EF4-FFF2-40B4-BE49-F238E27FC236}">
                <a16:creationId xmlns:a16="http://schemas.microsoft.com/office/drawing/2014/main" id="{35E6762B-D7CC-B04C-A47A-FD3B7372968F}"/>
              </a:ext>
            </a:extLst>
          </p:cNvPr>
          <p:cNvSpPr>
            <a:spLocks noGrp="1" noChangeArrowheads="1"/>
          </p:cNvSpPr>
          <p:nvPr>
            <p:ph type="body" idx="1"/>
          </p:nvPr>
        </p:nvSpPr>
        <p:spPr>
          <a:xfrm>
            <a:off x="409433" y="1000126"/>
            <a:ext cx="11382233" cy="5714573"/>
          </a:xfrm>
        </p:spPr>
        <p:txBody>
          <a:bodyPr>
            <a:normAutofit fontScale="92500" lnSpcReduction="10000"/>
          </a:bodyPr>
          <a:lstStyle/>
          <a:p>
            <a:pPr marL="381000" indent="-381000">
              <a:lnSpc>
                <a:spcPct val="80000"/>
              </a:lnSpc>
              <a:buNone/>
            </a:pPr>
            <a:r>
              <a:rPr lang="en-US" altLang="en-US" sz="1400" dirty="0"/>
              <a:t>[</a:t>
            </a:r>
            <a:r>
              <a:rPr lang="en-US" altLang="en-US" sz="1400" dirty="0" err="1"/>
              <a:t>Akyildiz</a:t>
            </a:r>
            <a:r>
              <a:rPr lang="en-US" altLang="en-US" sz="1400" dirty="0"/>
              <a:t>+ 2002] I. F. </a:t>
            </a:r>
            <a:r>
              <a:rPr lang="en-US" altLang="en-US" sz="1400" dirty="0" err="1"/>
              <a:t>Akyildiz</a:t>
            </a:r>
            <a:r>
              <a:rPr lang="en-US" altLang="en-US" sz="1400" dirty="0"/>
              <a:t>, W. </a:t>
            </a:r>
            <a:r>
              <a:rPr lang="en-US" altLang="en-US" sz="1400" dirty="0" err="1"/>
              <a:t>Su</a:t>
            </a:r>
            <a:r>
              <a:rPr lang="en-US" altLang="en-US" sz="1400" dirty="0"/>
              <a:t>, Y. </a:t>
            </a:r>
            <a:r>
              <a:rPr lang="en-US" altLang="en-US" sz="1400" dirty="0" err="1"/>
              <a:t>Sankarasubramaniam</a:t>
            </a:r>
            <a:r>
              <a:rPr lang="en-US" altLang="en-US" sz="1400" dirty="0"/>
              <a:t>, and E. </a:t>
            </a:r>
            <a:r>
              <a:rPr lang="en-US" altLang="en-US" sz="1400" dirty="0" err="1"/>
              <a:t>Cayirci</a:t>
            </a:r>
            <a:r>
              <a:rPr lang="en-US" altLang="en-US" sz="1400" dirty="0"/>
              <a:t>, </a:t>
            </a:r>
            <a:r>
              <a:rPr lang="en-US" altLang="en-US" sz="1400" i="1" dirty="0">
                <a:solidFill>
                  <a:schemeClr val="accent1"/>
                </a:solidFill>
              </a:rPr>
              <a:t>A Survey on Sensor Networks, </a:t>
            </a:r>
            <a:r>
              <a:rPr lang="en-US" altLang="en-US" sz="1400" dirty="0"/>
              <a:t>IEEE Communications Magazine, Vol. 40, No. 8, pp. 102-114, August 2002.</a:t>
            </a:r>
          </a:p>
          <a:p>
            <a:pPr marL="381000" indent="-381000">
              <a:buFont typeface="Wingdings" charset="0"/>
              <a:buNone/>
            </a:pPr>
            <a:r>
              <a:rPr lang="en-US" sz="1400" dirty="0"/>
              <a:t>[Baker+ 1981a] D.J. Baker and A. </a:t>
            </a:r>
            <a:r>
              <a:rPr lang="en-US" sz="1400" dirty="0" err="1"/>
              <a:t>Ephremides</a:t>
            </a:r>
            <a:r>
              <a:rPr lang="en-US" sz="1400" dirty="0"/>
              <a:t>, </a:t>
            </a:r>
            <a:r>
              <a:rPr lang="en-US" sz="1400" i="1" dirty="0">
                <a:solidFill>
                  <a:schemeClr val="accent1"/>
                </a:solidFill>
              </a:rPr>
              <a:t>A Distributed Algorithm for Organizing Mobile Radio Telecommunication Networks,</a:t>
            </a:r>
            <a:r>
              <a:rPr lang="en-US" sz="1400" dirty="0"/>
              <a:t> Proceedings of the 2</a:t>
            </a:r>
            <a:r>
              <a:rPr lang="en-US" sz="1400" baseline="30000" dirty="0"/>
              <a:t>nd</a:t>
            </a:r>
            <a:r>
              <a:rPr lang="en-US" sz="1400" dirty="0"/>
              <a:t> International Conference on Distributed Computer Systems, April 1981, pp. 476-483.</a:t>
            </a:r>
            <a:endParaRPr lang="en-US" sz="900" dirty="0"/>
          </a:p>
          <a:p>
            <a:pPr marL="381000" indent="-381000">
              <a:buFont typeface="Wingdings" charset="0"/>
              <a:buNone/>
            </a:pPr>
            <a:r>
              <a:rPr lang="en-US" sz="1400" dirty="0"/>
              <a:t>[Baker+ 1981b] D.J. Baker and A. </a:t>
            </a:r>
            <a:r>
              <a:rPr lang="en-US" sz="1400" dirty="0" err="1"/>
              <a:t>Ephremides</a:t>
            </a:r>
            <a:r>
              <a:rPr lang="en-US" sz="1400" dirty="0"/>
              <a:t>, </a:t>
            </a:r>
            <a:r>
              <a:rPr lang="en-US" sz="1400" i="1" dirty="0">
                <a:solidFill>
                  <a:schemeClr val="accent1"/>
                </a:solidFill>
              </a:rPr>
              <a:t>The Architectural Organization of a Mobile Radio Network via a Distributed Algorithm,</a:t>
            </a:r>
            <a:r>
              <a:rPr lang="en-US" sz="1400" dirty="0"/>
              <a:t> IEEE Transactions on Communications COM-29(11), 1981, pp. 1694-1701.</a:t>
            </a:r>
            <a:endParaRPr lang="en-US" sz="900" dirty="0"/>
          </a:p>
          <a:p>
            <a:pPr marL="381000" indent="-381000">
              <a:buFont typeface="Wingdings" charset="0"/>
              <a:buNone/>
            </a:pPr>
            <a:r>
              <a:rPr lang="en-US" sz="1400" dirty="0"/>
              <a:t>[Basagni 1999a] S. Basagni, </a:t>
            </a:r>
            <a:r>
              <a:rPr lang="en-US" sz="1400" i="1" dirty="0">
                <a:solidFill>
                  <a:schemeClr val="accent1"/>
                </a:solidFill>
              </a:rPr>
              <a:t>Distributed Clustering for Ad hoc Networks,</a:t>
            </a:r>
            <a:r>
              <a:rPr lang="en-US" sz="1400" dirty="0"/>
              <a:t> Proceedings of International Symposium on Parallel Architectures, Algorithms and Networks, June 1999, pp. 310-315.</a:t>
            </a:r>
            <a:endParaRPr lang="en-US" sz="900" dirty="0"/>
          </a:p>
          <a:p>
            <a:pPr marL="381000" indent="-381000">
              <a:buFont typeface="Wingdings" charset="0"/>
              <a:buNone/>
            </a:pPr>
            <a:r>
              <a:rPr lang="en-US" sz="1400" dirty="0"/>
              <a:t>[Basagni 1999b] S. Basagni, </a:t>
            </a:r>
            <a:r>
              <a:rPr lang="en-US" sz="1400" i="1" dirty="0">
                <a:solidFill>
                  <a:schemeClr val="accent1"/>
                </a:solidFill>
              </a:rPr>
              <a:t>Distributive and Mobility-Adaptive Clustering for Multimedia Support in Multi-hop Wireless Networks,</a:t>
            </a:r>
            <a:r>
              <a:rPr lang="en-US" sz="1400" dirty="0"/>
              <a:t> Proceedings of Vehicular Technology Conference, VTC, Vol. 2, 1999-Fall, pp. 889-893.</a:t>
            </a:r>
          </a:p>
          <a:p>
            <a:pPr marL="381000" indent="-381000">
              <a:buNone/>
            </a:pPr>
            <a:r>
              <a:rPr lang="en-US" altLang="en-US" sz="1400" dirty="0"/>
              <a:t>[Boukerche+, 2011] A. Boukerche, B. Turgut, N. Aydin, M.Z. Ahmad, L. Bölöni, and D. Turgut, </a:t>
            </a:r>
            <a:r>
              <a:rPr lang="en-US" sz="1400" i="1" dirty="0">
                <a:solidFill>
                  <a:schemeClr val="accent1"/>
                </a:solidFill>
              </a:rPr>
              <a:t>Routing protocols in ad hoc networks: a survey. Computer Networks (Elsevier), </a:t>
            </a:r>
            <a:r>
              <a:rPr lang="en-US" sz="1400" dirty="0"/>
              <a:t>55(13):3032–3080, September 2011. </a:t>
            </a:r>
          </a:p>
          <a:p>
            <a:pPr marL="381000" indent="-381000">
              <a:buFont typeface="Wingdings" charset="0"/>
              <a:buNone/>
            </a:pPr>
            <a:r>
              <a:rPr lang="en-US" altLang="en-US" sz="1400" dirty="0"/>
              <a:t>[Chatterjee+ 2002] M. Chatterjee, S. K. Das and D. Turgut, WCA: A Weighted Clustering Algorithm for Mobile Ad hoc Networks. Journal of Cluster Computing (Special Issue on Mobile Ad hoc Networks), Vol. 5, No. 2, April 2002, pp. 193-204. </a:t>
            </a:r>
          </a:p>
          <a:p>
            <a:pPr marL="381000" indent="-381000">
              <a:buFont typeface="Wingdings" charset="0"/>
              <a:buNone/>
            </a:pPr>
            <a:r>
              <a:rPr lang="en-US" altLang="en-US" sz="1400" dirty="0"/>
              <a:t>[</a:t>
            </a:r>
            <a:r>
              <a:rPr lang="en-US" altLang="en-US" sz="1400" dirty="0" err="1"/>
              <a:t>Ephremides</a:t>
            </a:r>
            <a:r>
              <a:rPr lang="en-US" altLang="en-US" sz="1400" dirty="0"/>
              <a:t>+ 1987] A. </a:t>
            </a:r>
            <a:r>
              <a:rPr lang="en-US" altLang="en-US" sz="1400" dirty="0" err="1"/>
              <a:t>Ephremides</a:t>
            </a:r>
            <a:r>
              <a:rPr lang="en-US" altLang="en-US" sz="1400" dirty="0"/>
              <a:t> J.E. </a:t>
            </a:r>
            <a:r>
              <a:rPr lang="en-US" altLang="en-US" sz="1400" dirty="0" err="1"/>
              <a:t>Wieselthier</a:t>
            </a:r>
            <a:r>
              <a:rPr lang="en-US" altLang="en-US" sz="1400" dirty="0"/>
              <a:t> and D.J. Baker, A Design Concept for Reliable Mobile Radio Networks with Frequency Hopping Signaling, Proceedings of IEEE, Vol. 75(1), 1987, pp. 56-73.</a:t>
            </a:r>
          </a:p>
          <a:p>
            <a:pPr marL="381000" indent="-381000">
              <a:lnSpc>
                <a:spcPct val="80000"/>
              </a:lnSpc>
              <a:buNone/>
            </a:pPr>
            <a:r>
              <a:rPr lang="en-US" altLang="en-US" sz="1400" dirty="0"/>
              <a:t>[</a:t>
            </a:r>
            <a:r>
              <a:rPr lang="en-US" altLang="en-US" sz="1400" dirty="0" err="1"/>
              <a:t>Heinzelman</a:t>
            </a:r>
            <a:r>
              <a:rPr lang="en-US" altLang="en-US" sz="1400" dirty="0"/>
              <a:t>+ 2002] W. </a:t>
            </a:r>
            <a:r>
              <a:rPr lang="en-US" altLang="en-US" sz="1400" dirty="0" err="1"/>
              <a:t>Heinzelman</a:t>
            </a:r>
            <a:r>
              <a:rPr lang="en-US" altLang="en-US" sz="1400" dirty="0"/>
              <a:t>, A.P. </a:t>
            </a:r>
            <a:r>
              <a:rPr lang="en-US" altLang="en-US" sz="1400" dirty="0" err="1"/>
              <a:t>Chandrakasan</a:t>
            </a:r>
            <a:r>
              <a:rPr lang="en-US" altLang="en-US" sz="1400" dirty="0"/>
              <a:t> and H. Balakrishnan, </a:t>
            </a:r>
            <a:r>
              <a:rPr lang="en-US" altLang="en-US" sz="1400" i="1" dirty="0">
                <a:solidFill>
                  <a:schemeClr val="accent1"/>
                </a:solidFill>
              </a:rPr>
              <a:t>An Application-Specific Protocol Architecture for Wireless Microsensor Networks,</a:t>
            </a:r>
            <a:r>
              <a:rPr lang="en-US" altLang="en-US" sz="1400" dirty="0"/>
              <a:t> IEEE Transactions on Wireless Communications, Vol. 1, No. 4, October 2002, pp. 660-670.</a:t>
            </a:r>
          </a:p>
          <a:p>
            <a:pPr marL="381000" indent="-381000">
              <a:lnSpc>
                <a:spcPct val="80000"/>
              </a:lnSpc>
              <a:buNone/>
            </a:pPr>
            <a:r>
              <a:rPr lang="en-US" altLang="en-US" sz="1400" dirty="0"/>
              <a:t>[</a:t>
            </a:r>
            <a:r>
              <a:rPr lang="en-US" altLang="en-US" sz="1400" dirty="0" err="1"/>
              <a:t>Heinzelman</a:t>
            </a:r>
            <a:r>
              <a:rPr lang="en-US" altLang="en-US" sz="1400" dirty="0"/>
              <a:t>+ 2000] W. </a:t>
            </a:r>
            <a:r>
              <a:rPr lang="en-US" altLang="en-US" sz="1400" dirty="0" err="1"/>
              <a:t>Heinzelman</a:t>
            </a:r>
            <a:r>
              <a:rPr lang="en-US" altLang="en-US" sz="1400" dirty="0"/>
              <a:t>, A.P. </a:t>
            </a:r>
            <a:r>
              <a:rPr lang="en-US" altLang="en-US" sz="1400" dirty="0" err="1"/>
              <a:t>Chandrakasan</a:t>
            </a:r>
            <a:r>
              <a:rPr lang="en-US" altLang="en-US" sz="1400" dirty="0"/>
              <a:t> and H. Balakrishnan, </a:t>
            </a:r>
            <a:r>
              <a:rPr lang="en-US" altLang="en-US" sz="1400" i="1" dirty="0">
                <a:solidFill>
                  <a:schemeClr val="accent1"/>
                </a:solidFill>
              </a:rPr>
              <a:t>Energy-Efficient Communication Protocol for Wireless Microsensor Networks,</a:t>
            </a:r>
            <a:r>
              <a:rPr lang="en-US" altLang="en-US" sz="1400" dirty="0"/>
              <a:t> IEEE Proceedings of the Hawaii International Conference on System Sciences, January 4-7, 2000, Maui, Hawaii.</a:t>
            </a:r>
            <a:endParaRPr lang="en-US" altLang="en-US" sz="1000" dirty="0"/>
          </a:p>
          <a:p>
            <a:pPr marL="381000" indent="-381000">
              <a:lnSpc>
                <a:spcPct val="80000"/>
              </a:lnSpc>
              <a:buClr>
                <a:srgbClr val="004CA5"/>
              </a:buClr>
              <a:buNone/>
            </a:pPr>
            <a:r>
              <a:rPr lang="en-US" altLang="en-US" sz="1400" dirty="0"/>
              <a:t>[Hill+ 2000] J. Hill, R. </a:t>
            </a:r>
            <a:r>
              <a:rPr lang="en-US" altLang="en-US" sz="1400" dirty="0" err="1"/>
              <a:t>Szewczyk</a:t>
            </a:r>
            <a:r>
              <a:rPr lang="en-US" altLang="en-US" sz="1400" dirty="0"/>
              <a:t>, A. Woo, S. </a:t>
            </a:r>
            <a:r>
              <a:rPr lang="en-US" altLang="en-US" sz="1400" dirty="0" err="1"/>
              <a:t>Hollar</a:t>
            </a:r>
            <a:r>
              <a:rPr lang="en-US" altLang="en-US" sz="1400" dirty="0"/>
              <a:t>, D. Culler, and K. </a:t>
            </a:r>
            <a:r>
              <a:rPr lang="en-US" altLang="en-US" sz="1400" dirty="0" err="1"/>
              <a:t>Pister</a:t>
            </a:r>
            <a:r>
              <a:rPr lang="en-US" altLang="en-US" sz="1400" dirty="0"/>
              <a:t>, </a:t>
            </a:r>
            <a:r>
              <a:rPr lang="en-US" altLang="en-US" sz="1400" i="1" dirty="0">
                <a:solidFill>
                  <a:schemeClr val="accent1"/>
                </a:solidFill>
              </a:rPr>
              <a:t>System Architecture Directions for Networked Sensors, </a:t>
            </a:r>
            <a:r>
              <a:rPr lang="en-US" altLang="en-US" sz="1400" dirty="0"/>
              <a:t>Architectural Support for Programming Languages and Operating Systems (ASPLOS) 2000.</a:t>
            </a:r>
          </a:p>
          <a:p>
            <a:pPr marL="381000" indent="-381000">
              <a:lnSpc>
                <a:spcPct val="80000"/>
              </a:lnSpc>
              <a:buClr>
                <a:srgbClr val="004CA5"/>
              </a:buClr>
              <a:buNone/>
            </a:pPr>
            <a:r>
              <a:rPr lang="en-US" altLang="en-US" sz="1400" dirty="0">
                <a:solidFill>
                  <a:srgbClr val="000000"/>
                </a:solidFill>
              </a:rPr>
              <a:t>[</a:t>
            </a:r>
            <a:r>
              <a:rPr lang="en-US" altLang="en-US" sz="1400" dirty="0" err="1">
                <a:solidFill>
                  <a:srgbClr val="000000"/>
                </a:solidFill>
              </a:rPr>
              <a:t>Intanagonwiwat</a:t>
            </a:r>
            <a:r>
              <a:rPr lang="en-US" altLang="en-US" sz="1400" dirty="0">
                <a:solidFill>
                  <a:srgbClr val="000000"/>
                </a:solidFill>
              </a:rPr>
              <a:t> + 2000] C. </a:t>
            </a:r>
            <a:r>
              <a:rPr lang="en-US" altLang="en-US" sz="1400" dirty="0" err="1">
                <a:solidFill>
                  <a:srgbClr val="000000"/>
                </a:solidFill>
              </a:rPr>
              <a:t>Intanagonwiwat</a:t>
            </a:r>
            <a:r>
              <a:rPr lang="en-US" altLang="en-US" sz="1400" dirty="0">
                <a:solidFill>
                  <a:srgbClr val="000000"/>
                </a:solidFill>
              </a:rPr>
              <a:t>, R. Govindan and D. Estrin, </a:t>
            </a:r>
            <a:r>
              <a:rPr lang="en-US" altLang="en-US" sz="1400" i="1" dirty="0">
                <a:solidFill>
                  <a:srgbClr val="004CA5"/>
                </a:solidFill>
              </a:rPr>
              <a:t>Directed Diffusion: A Scalable and Robust Communication Paradigm for Sensor Networks,</a:t>
            </a:r>
            <a:r>
              <a:rPr lang="en-US" altLang="en-US" sz="1400" dirty="0">
                <a:solidFill>
                  <a:srgbClr val="000000"/>
                </a:solidFill>
              </a:rPr>
              <a:t> Proc. MobiCOM’00, August 2000.</a:t>
            </a:r>
            <a:endParaRPr lang="en-US" altLang="en-US" sz="1400" dirty="0"/>
          </a:p>
          <a:p>
            <a:pPr marL="381000" indent="-381000">
              <a:lnSpc>
                <a:spcPct val="80000"/>
              </a:lnSpc>
              <a:buNone/>
            </a:pPr>
            <a:r>
              <a:rPr lang="en-US" altLang="en-US" sz="1400" dirty="0"/>
              <a:t>[</a:t>
            </a:r>
            <a:r>
              <a:rPr lang="en-US" altLang="en-US" sz="1400" dirty="0" err="1"/>
              <a:t>Juang</a:t>
            </a:r>
            <a:r>
              <a:rPr lang="en-US" altLang="en-US" sz="1400" dirty="0"/>
              <a:t>+ 2002] P. </a:t>
            </a:r>
            <a:r>
              <a:rPr lang="en-US" altLang="en-US" sz="1400" dirty="0" err="1"/>
              <a:t>Juang</a:t>
            </a:r>
            <a:r>
              <a:rPr lang="en-US" altLang="en-US" sz="1400" dirty="0"/>
              <a:t>, H. Oki, Y. Wang, M. </a:t>
            </a:r>
            <a:r>
              <a:rPr lang="en-US" altLang="en-US" sz="1400" dirty="0" err="1"/>
              <a:t>Martonosi</a:t>
            </a:r>
            <a:r>
              <a:rPr lang="en-US" altLang="en-US" sz="1400" dirty="0"/>
              <a:t>, L-S </a:t>
            </a:r>
            <a:r>
              <a:rPr lang="en-US" altLang="en-US" sz="1400" dirty="0" err="1"/>
              <a:t>Peh</a:t>
            </a:r>
            <a:r>
              <a:rPr lang="en-US" altLang="en-US" sz="1400" dirty="0"/>
              <a:t>, and D. Rubenstein, </a:t>
            </a:r>
            <a:r>
              <a:rPr lang="en-US" altLang="en-US" sz="1400" i="1" dirty="0">
                <a:solidFill>
                  <a:schemeClr val="accent1"/>
                </a:solidFill>
              </a:rPr>
              <a:t>Energy-Efficient Computing for Wildlife Tracking: Design Tradeoffs and Early Experiences with </a:t>
            </a:r>
            <a:r>
              <a:rPr lang="en-US" altLang="en-US" sz="1400" i="1" dirty="0" err="1">
                <a:solidFill>
                  <a:schemeClr val="accent1"/>
                </a:solidFill>
              </a:rPr>
              <a:t>ZebraNet</a:t>
            </a:r>
            <a:r>
              <a:rPr lang="en-US" altLang="en-US" sz="1400" i="1" dirty="0">
                <a:solidFill>
                  <a:schemeClr val="accent1"/>
                </a:solidFill>
              </a:rPr>
              <a:t>, </a:t>
            </a:r>
            <a:r>
              <a:rPr lang="en-US" altLang="en-US" sz="1400" dirty="0"/>
              <a:t>ACM SIGARCH Computer Architecture News, vol. 30, no. 5, December 2002 .</a:t>
            </a:r>
          </a:p>
          <a:p>
            <a:pPr marL="381000" indent="-381000">
              <a:lnSpc>
                <a:spcPct val="80000"/>
              </a:lnSpc>
              <a:buNone/>
            </a:pPr>
            <a:endParaRPr lang="en-US" altLang="en-US" sz="1400" dirty="0"/>
          </a:p>
          <a:p>
            <a:pPr marL="381000" indent="-381000">
              <a:lnSpc>
                <a:spcPct val="80000"/>
              </a:lnSpc>
              <a:buNone/>
            </a:pPr>
            <a:endParaRPr lang="en-US" altLang="en-US" sz="1000" dirty="0"/>
          </a:p>
          <a:p>
            <a:pPr marL="381000" indent="-381000">
              <a:lnSpc>
                <a:spcPct val="80000"/>
              </a:lnSpc>
              <a:buNone/>
            </a:pPr>
            <a:endParaRPr lang="en-US" altLang="en-US" sz="1000" dirty="0"/>
          </a:p>
        </p:txBody>
      </p:sp>
      <p:sp>
        <p:nvSpPr>
          <p:cNvPr id="52226" name="Rectangle 3">
            <a:extLst>
              <a:ext uri="{FF2B5EF4-FFF2-40B4-BE49-F238E27FC236}">
                <a16:creationId xmlns:a16="http://schemas.microsoft.com/office/drawing/2014/main" id="{E51EFDBC-5429-D641-B0E3-35258260CC4A}"/>
              </a:ext>
            </a:extLst>
          </p:cNvPr>
          <p:cNvSpPr>
            <a:spLocks noChangeArrowheads="1"/>
          </p:cNvSpPr>
          <p:nvPr/>
        </p:nvSpPr>
        <p:spPr bwMode="auto">
          <a:xfrm>
            <a:off x="2391693" y="390196"/>
            <a:ext cx="7127875" cy="620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3200" b="1" dirty="0">
                <a:solidFill>
                  <a:srgbClr val="000099"/>
                </a:solidFill>
                <a:latin typeface="Comic Sans MS" panose="030F0902030302020204" pitchFamily="66" charset="0"/>
              </a:rPr>
              <a:t>References</a:t>
            </a:r>
          </a:p>
        </p:txBody>
      </p:sp>
    </p:spTree>
    <p:extLst>
      <p:ext uri="{BB962C8B-B14F-4D97-AF65-F5344CB8AC3E}">
        <p14:creationId xmlns:p14="http://schemas.microsoft.com/office/powerpoint/2010/main" val="957485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B1F164B-7A22-7B41-B58A-582CB8D59242}"/>
              </a:ext>
            </a:extLst>
          </p:cNvPr>
          <p:cNvSpPr>
            <a:spLocks noGrp="1" noChangeArrowheads="1"/>
          </p:cNvSpPr>
          <p:nvPr>
            <p:ph type="body" idx="1"/>
          </p:nvPr>
        </p:nvSpPr>
        <p:spPr>
          <a:xfrm>
            <a:off x="423081" y="1000126"/>
            <a:ext cx="11573301" cy="5421313"/>
          </a:xfrm>
        </p:spPr>
        <p:txBody>
          <a:bodyPr>
            <a:normAutofit/>
          </a:bodyPr>
          <a:lstStyle/>
          <a:p>
            <a:pPr marL="381000" indent="-381000">
              <a:lnSpc>
                <a:spcPct val="80000"/>
              </a:lnSpc>
              <a:buNone/>
            </a:pPr>
            <a:r>
              <a:rPr lang="en-US" altLang="en-US" sz="1400" dirty="0"/>
              <a:t>[Mainwaring+ 2002] A. Mainwaring, J. </a:t>
            </a:r>
            <a:r>
              <a:rPr lang="en-US" altLang="en-US" sz="1400" dirty="0" err="1"/>
              <a:t>Polastre</a:t>
            </a:r>
            <a:r>
              <a:rPr lang="en-US" altLang="en-US" sz="1400" dirty="0"/>
              <a:t>, R. </a:t>
            </a:r>
            <a:r>
              <a:rPr lang="en-US" altLang="en-US" sz="1400" dirty="0" err="1"/>
              <a:t>Szewczyk</a:t>
            </a:r>
            <a:r>
              <a:rPr lang="en-US" altLang="en-US" sz="1400" dirty="0"/>
              <a:t>, D. Culler, and J. Anderson, </a:t>
            </a:r>
            <a:r>
              <a:rPr lang="en-US" altLang="en-US" sz="1400" i="1" dirty="0">
                <a:solidFill>
                  <a:schemeClr val="accent1"/>
                </a:solidFill>
              </a:rPr>
              <a:t>Wireless Sensor Networks for Habitat Monitoring, </a:t>
            </a:r>
            <a:r>
              <a:rPr lang="en-US" altLang="en-US" sz="1400" dirty="0"/>
              <a:t>1</a:t>
            </a:r>
            <a:r>
              <a:rPr lang="en-US" altLang="en-US" sz="1400" baseline="30000" dirty="0"/>
              <a:t>st</a:t>
            </a:r>
            <a:r>
              <a:rPr lang="en-US" altLang="en-US" sz="1400" dirty="0"/>
              <a:t> ACM International Workshop on Wireless Sensor Networks and Applications (WSNA 2002), Atlanta, Georgia, September 28, 2002.</a:t>
            </a:r>
          </a:p>
          <a:p>
            <a:pPr marL="381000" indent="-381000">
              <a:lnSpc>
                <a:spcPct val="80000"/>
              </a:lnSpc>
              <a:buNone/>
            </a:pPr>
            <a:r>
              <a:rPr lang="en-US" altLang="en-US" sz="1400" dirty="0"/>
              <a:t>[Parekh 1994] A.K. Parekh, </a:t>
            </a:r>
            <a:r>
              <a:rPr lang="en-US" altLang="en-US" sz="1400" i="1" dirty="0">
                <a:solidFill>
                  <a:schemeClr val="accent1"/>
                </a:solidFill>
              </a:rPr>
              <a:t>Selecting Routers in Ad-hoc Wireless Networks,</a:t>
            </a:r>
            <a:r>
              <a:rPr lang="en-US" altLang="en-US" sz="1400" dirty="0"/>
              <a:t> Proceedings of the SBT/IEEE International Telecommunications Symposium, August 1994.</a:t>
            </a:r>
          </a:p>
          <a:p>
            <a:pPr marL="381000" indent="-381000">
              <a:lnSpc>
                <a:spcPct val="80000"/>
              </a:lnSpc>
              <a:buNone/>
            </a:pPr>
            <a:r>
              <a:rPr lang="en-US" altLang="en-US" sz="1400" dirty="0"/>
              <a:t>[</a:t>
            </a:r>
            <a:r>
              <a:rPr lang="en-US" altLang="en-US" sz="1400" dirty="0" err="1"/>
              <a:t>TinyOS</a:t>
            </a:r>
            <a:r>
              <a:rPr lang="en-US" altLang="en-US" sz="1400" dirty="0"/>
              <a:t>] </a:t>
            </a:r>
            <a:r>
              <a:rPr lang="en-US" altLang="en-US" sz="1400" dirty="0">
                <a:hlinkClick r:id="rId2"/>
              </a:rPr>
              <a:t>TinyOS: a component-based OS for the networked sensor regime</a:t>
            </a:r>
            <a:r>
              <a:rPr lang="en-US" altLang="en-US" sz="1400" dirty="0"/>
              <a:t>.</a:t>
            </a:r>
          </a:p>
          <a:p>
            <a:pPr marL="381000" indent="-381000">
              <a:lnSpc>
                <a:spcPct val="80000"/>
              </a:lnSpc>
              <a:buClr>
                <a:srgbClr val="004CA5"/>
              </a:buClr>
              <a:buNone/>
            </a:pPr>
            <a:r>
              <a:rPr lang="en-US" altLang="en-US" sz="1400" dirty="0"/>
              <a:t>[Turgut+ 2002] D. Turgut, S.K. Das, R. </a:t>
            </a:r>
            <a:r>
              <a:rPr lang="en-US" altLang="en-US" sz="1400" dirty="0" err="1"/>
              <a:t>Elmasri</a:t>
            </a:r>
            <a:r>
              <a:rPr lang="en-US" altLang="en-US" sz="1400" dirty="0"/>
              <a:t>, and B. Turgut, </a:t>
            </a:r>
            <a:r>
              <a:rPr lang="en-US" altLang="en-US" sz="1400" i="1" dirty="0">
                <a:solidFill>
                  <a:schemeClr val="accent1"/>
                </a:solidFill>
              </a:rPr>
              <a:t>Optimizing Clustering Algorithm in Mobile Ad hoc Networks Using Genetic Algorithmic Approach, </a:t>
            </a:r>
            <a:r>
              <a:rPr lang="en-US" altLang="en-US" sz="1400" i="1" dirty="0"/>
              <a:t>Proceedings of IEEE GLOBECOM’02</a:t>
            </a:r>
            <a:r>
              <a:rPr lang="en-US" altLang="en-US" sz="1400" dirty="0"/>
              <a:t>, November 2002, pp. 62-66. </a:t>
            </a:r>
          </a:p>
          <a:p>
            <a:pPr marL="381000" indent="-381000">
              <a:lnSpc>
                <a:spcPct val="80000"/>
              </a:lnSpc>
              <a:buNone/>
            </a:pPr>
            <a:r>
              <a:rPr lang="en-US" altLang="en-US" sz="1400" dirty="0"/>
              <a:t>[Turgut+ 2003] D. Turgut, B. Turgut, S.K. Das, R. </a:t>
            </a:r>
            <a:r>
              <a:rPr lang="en-US" altLang="en-US" sz="1400" dirty="0" err="1"/>
              <a:t>Elmasri</a:t>
            </a:r>
            <a:r>
              <a:rPr lang="en-US" altLang="en-US" sz="1400" dirty="0"/>
              <a:t>, </a:t>
            </a:r>
            <a:r>
              <a:rPr lang="en-US" altLang="en-US" sz="1400" i="1" dirty="0">
                <a:solidFill>
                  <a:schemeClr val="accent1"/>
                </a:solidFill>
              </a:rPr>
              <a:t>Balancing Loads in Mobile Ad hoc Networks, </a:t>
            </a:r>
            <a:r>
              <a:rPr lang="en-US" altLang="en-US" sz="1400" i="1" dirty="0"/>
              <a:t>Proc. of ICT’03</a:t>
            </a:r>
            <a:r>
              <a:rPr lang="en-US" altLang="en-US" sz="1400" dirty="0"/>
              <a:t>, February 2003, pp. 490-495. </a:t>
            </a:r>
          </a:p>
          <a:p>
            <a:pPr marL="381000" indent="-381000">
              <a:lnSpc>
                <a:spcPct val="80000"/>
              </a:lnSpc>
              <a:buNone/>
            </a:pPr>
            <a:r>
              <a:rPr lang="en-US" altLang="en-US" sz="1400" dirty="0"/>
              <a:t>[Turgut+ 2009] D. Turgut, B. Turgut, and L. Bölöni, </a:t>
            </a:r>
            <a:r>
              <a:rPr lang="en-US" altLang="en-US" sz="1400" i="1" dirty="0">
                <a:solidFill>
                  <a:schemeClr val="accent1"/>
                </a:solidFill>
              </a:rPr>
              <a:t>Stealthy dissemination in intruder tracking sensor networks, </a:t>
            </a:r>
            <a:r>
              <a:rPr lang="en-US" altLang="en-US" sz="1400" i="1" dirty="0"/>
              <a:t>Proc. of IEEE LCN</a:t>
            </a:r>
            <a:r>
              <a:rPr lang="en-US" altLang="en-US" sz="1400" dirty="0"/>
              <a:t>, October 2009, pp. 22-29. </a:t>
            </a:r>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000" dirty="0"/>
          </a:p>
          <a:p>
            <a:pPr marL="381000" indent="-381000">
              <a:lnSpc>
                <a:spcPct val="80000"/>
              </a:lnSpc>
              <a:buNone/>
            </a:pPr>
            <a:endParaRPr lang="en-US" altLang="en-US" sz="1000" dirty="0"/>
          </a:p>
        </p:txBody>
      </p:sp>
      <p:sp>
        <p:nvSpPr>
          <p:cNvPr id="4" name="Rectangle 3">
            <a:extLst>
              <a:ext uri="{FF2B5EF4-FFF2-40B4-BE49-F238E27FC236}">
                <a16:creationId xmlns:a16="http://schemas.microsoft.com/office/drawing/2014/main" id="{F4E1D136-C53C-0F43-B960-28170D5C16FD}"/>
              </a:ext>
            </a:extLst>
          </p:cNvPr>
          <p:cNvSpPr>
            <a:spLocks noChangeArrowheads="1"/>
          </p:cNvSpPr>
          <p:nvPr/>
        </p:nvSpPr>
        <p:spPr bwMode="auto">
          <a:xfrm>
            <a:off x="2391693" y="390196"/>
            <a:ext cx="7127875" cy="620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3200" b="1" dirty="0">
                <a:solidFill>
                  <a:srgbClr val="000099"/>
                </a:solidFill>
                <a:latin typeface="Comic Sans MS" panose="030F0902030302020204" pitchFamily="66" charset="0"/>
              </a:rPr>
              <a:t>References</a:t>
            </a:r>
          </a:p>
        </p:txBody>
      </p:sp>
    </p:spTree>
    <p:extLst>
      <p:ext uri="{BB962C8B-B14F-4D97-AF65-F5344CB8AC3E}">
        <p14:creationId xmlns:p14="http://schemas.microsoft.com/office/powerpoint/2010/main" val="267960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4</a:t>
            </a:fld>
            <a:endParaRPr lang="en-US" sz="1300">
              <a:solidFill>
                <a:schemeClr val="lt1"/>
              </a:solidFill>
              <a:latin typeface="Helvetica Neue"/>
              <a:ea typeface="Helvetica Neue"/>
              <a:cs typeface="Helvetica Neue"/>
              <a:sym typeface="Helvetica Neue"/>
            </a:endParaRPr>
          </a:p>
        </p:txBody>
      </p:sp>
      <p:sp>
        <p:nvSpPr>
          <p:cNvPr id="137" name="Rectangle 3"/>
          <p:cNvSpPr>
            <a:spLocks noChangeArrowheads="1"/>
          </p:cNvSpPr>
          <p:nvPr/>
        </p:nvSpPr>
        <p:spPr bwMode="auto">
          <a:xfrm>
            <a:off x="477674" y="1677953"/>
            <a:ext cx="8009965" cy="4890033"/>
          </a:xfrm>
          <a:prstGeom prst="rect">
            <a:avLst/>
          </a:prstGeom>
          <a:noFill/>
          <a:ln>
            <a:noFill/>
          </a:ln>
          <a:effectLst/>
        </p:spPr>
        <p:txBody>
          <a:bodyPr/>
          <a:lstStyle/>
          <a:p>
            <a:pPr marL="342900" indent="-342900">
              <a:spcBef>
                <a:spcPct val="20000"/>
              </a:spcBef>
              <a:buFont typeface="Wingdings" charset="0"/>
              <a:buChar char="Ø"/>
            </a:pPr>
            <a:r>
              <a:rPr lang="en-US" b="1" dirty="0">
                <a:solidFill>
                  <a:schemeClr val="accent1"/>
                </a:solidFill>
                <a:latin typeface="Comic Sans MS"/>
                <a:cs typeface="Comic Sans MS"/>
              </a:rPr>
              <a:t>Characteristics</a:t>
            </a:r>
            <a:br>
              <a:rPr lang="en-US" b="1" dirty="0">
                <a:solidFill>
                  <a:schemeClr val="accent1"/>
                </a:solidFill>
                <a:latin typeface="Comic Sans MS"/>
                <a:cs typeface="Comic Sans MS"/>
              </a:rPr>
            </a:br>
            <a:r>
              <a:rPr lang="en-US" dirty="0">
                <a:latin typeface="Comic Sans MS"/>
                <a:cs typeface="Comic Sans MS"/>
              </a:rPr>
              <a:t>- Infrastructure-less</a:t>
            </a:r>
            <a:br>
              <a:rPr lang="en-US" dirty="0">
                <a:latin typeface="Comic Sans MS"/>
                <a:cs typeface="Comic Sans MS"/>
              </a:rPr>
            </a:br>
            <a:r>
              <a:rPr lang="en-US" dirty="0">
                <a:latin typeface="Comic Sans MS"/>
                <a:cs typeface="Comic Sans MS"/>
              </a:rPr>
              <a:t>- All nodes are potentially mobile</a:t>
            </a:r>
            <a:br>
              <a:rPr lang="en-US" dirty="0">
                <a:latin typeface="Comic Sans MS"/>
                <a:cs typeface="Comic Sans MS"/>
              </a:rPr>
            </a:br>
            <a:r>
              <a:rPr lang="en-US" dirty="0">
                <a:latin typeface="Comic Sans MS"/>
                <a:cs typeface="Comic Sans MS"/>
              </a:rPr>
              <a:t>- Network topology is dynamic</a:t>
            </a:r>
            <a:br>
              <a:rPr lang="en-US" dirty="0">
                <a:latin typeface="Comic Sans MS"/>
                <a:cs typeface="Comic Sans MS"/>
              </a:rPr>
            </a:br>
            <a:r>
              <a:rPr lang="en-US" dirty="0">
                <a:latin typeface="Comic Sans MS"/>
                <a:cs typeface="Comic Sans MS"/>
              </a:rPr>
              <a:t>- All nodes act as individual routers</a:t>
            </a:r>
            <a:br>
              <a:rPr lang="en-US" dirty="0">
                <a:latin typeface="Comic Sans MS"/>
                <a:cs typeface="Comic Sans MS"/>
              </a:rPr>
            </a:br>
            <a:endParaRPr lang="en-US" dirty="0">
              <a:latin typeface="Comic Sans MS"/>
              <a:cs typeface="Comic Sans MS"/>
            </a:endParaRPr>
          </a:p>
          <a:p>
            <a:pPr marL="342900" indent="-342900">
              <a:spcBef>
                <a:spcPct val="20000"/>
              </a:spcBef>
              <a:buFont typeface="Arial" panose="020B0604020202020204" pitchFamily="34" charset="0"/>
              <a:buChar char="•"/>
            </a:pPr>
            <a:r>
              <a:rPr lang="en-US" b="1" dirty="0">
                <a:solidFill>
                  <a:schemeClr val="accent1"/>
                </a:solidFill>
                <a:latin typeface="Comic Sans MS"/>
                <a:cs typeface="Comic Sans MS"/>
              </a:rPr>
              <a:t>Examples</a:t>
            </a:r>
            <a:br>
              <a:rPr lang="en-US" b="1" dirty="0">
                <a:solidFill>
                  <a:schemeClr val="accent1"/>
                </a:solidFill>
                <a:latin typeface="Comic Sans MS"/>
                <a:cs typeface="Comic Sans MS"/>
              </a:rPr>
            </a:br>
            <a:r>
              <a:rPr lang="en-US" b="1" dirty="0">
                <a:solidFill>
                  <a:schemeClr val="accent1"/>
                </a:solidFill>
                <a:latin typeface="Comic Sans MS"/>
                <a:cs typeface="Comic Sans MS"/>
              </a:rPr>
              <a:t> </a:t>
            </a:r>
            <a:r>
              <a:rPr lang="en-US" dirty="0">
                <a:latin typeface="Comic Sans MS"/>
                <a:cs typeface="Comic Sans MS"/>
              </a:rPr>
              <a:t>- </a:t>
            </a:r>
            <a:r>
              <a:rPr kumimoji="1" lang="en-US" dirty="0">
                <a:latin typeface="Comic Sans MS"/>
                <a:cs typeface="Comic Sans MS"/>
              </a:rPr>
              <a:t>Disaster recovery situations</a:t>
            </a:r>
            <a:br>
              <a:rPr kumimoji="1" lang="en-US" dirty="0">
                <a:latin typeface="Comic Sans MS"/>
                <a:cs typeface="Comic Sans MS"/>
              </a:rPr>
            </a:br>
            <a:r>
              <a:rPr kumimoji="1" lang="en-US" dirty="0">
                <a:latin typeface="Comic Sans MS"/>
                <a:cs typeface="Comic Sans MS"/>
              </a:rPr>
              <a:t> - Battle field communications</a:t>
            </a:r>
            <a:br>
              <a:rPr kumimoji="1" lang="en-US" dirty="0">
                <a:latin typeface="Comic Sans MS"/>
                <a:cs typeface="Comic Sans MS"/>
              </a:rPr>
            </a:br>
            <a:r>
              <a:rPr kumimoji="1" lang="en-US" dirty="0">
                <a:latin typeface="Comic Sans MS"/>
                <a:cs typeface="Comic Sans MS"/>
              </a:rPr>
              <a:t> - Law enforcement operations</a:t>
            </a:r>
            <a:br>
              <a:rPr kumimoji="1" lang="en-US" dirty="0">
                <a:latin typeface="Comic Sans MS"/>
                <a:cs typeface="Comic Sans MS"/>
              </a:rPr>
            </a:br>
            <a:r>
              <a:rPr kumimoji="1" lang="en-US" dirty="0">
                <a:latin typeface="Comic Sans MS"/>
                <a:cs typeface="Comic Sans MS"/>
              </a:rPr>
              <a:t> - Civilian applications </a:t>
            </a:r>
          </a:p>
          <a:p>
            <a:pPr marL="342900" indent="-342900">
              <a:spcBef>
                <a:spcPct val="20000"/>
              </a:spcBef>
              <a:buFont typeface="Wingdings" charset="0"/>
              <a:buChar char="Ø"/>
            </a:pPr>
            <a:endParaRPr lang="en-US" sz="1200" dirty="0">
              <a:latin typeface="Comic Sans MS"/>
              <a:cs typeface="Comic Sans MS"/>
            </a:endParaRPr>
          </a:p>
          <a:p>
            <a:pPr marL="342900" indent="-342900">
              <a:spcBef>
                <a:spcPct val="20000"/>
              </a:spcBef>
              <a:buClr>
                <a:schemeClr val="accent1"/>
              </a:buClr>
              <a:buFont typeface="Wingdings" charset="0"/>
              <a:buChar char="Ø"/>
            </a:pPr>
            <a:r>
              <a:rPr kumimoji="1" lang="en-US" b="1" dirty="0">
                <a:solidFill>
                  <a:schemeClr val="accent1"/>
                </a:solidFill>
                <a:latin typeface="Comic Sans MS"/>
                <a:cs typeface="Comic Sans MS"/>
              </a:rPr>
              <a:t>Objectives</a:t>
            </a:r>
            <a:br>
              <a:rPr kumimoji="1" lang="en-US" b="1" dirty="0">
                <a:solidFill>
                  <a:schemeClr val="accent1"/>
                </a:solidFill>
                <a:latin typeface="Comic Sans MS"/>
                <a:cs typeface="Comic Sans MS"/>
              </a:rPr>
            </a:br>
            <a:r>
              <a:rPr kumimoji="1" lang="en-US" dirty="0">
                <a:effectLst>
                  <a:outerShdw blurRad="38100" dist="38100" dir="2700000" algn="tl">
                    <a:srgbClr val="DDDDDD"/>
                  </a:outerShdw>
                </a:effectLst>
                <a:latin typeface="Comic Sans MS"/>
                <a:cs typeface="Comic Sans MS"/>
              </a:rPr>
              <a:t>-</a:t>
            </a:r>
            <a:r>
              <a:rPr kumimoji="1" lang="en-US" dirty="0">
                <a:solidFill>
                  <a:schemeClr val="accent1"/>
                </a:solidFill>
                <a:effectLst>
                  <a:outerShdw blurRad="38100" dist="38100" dir="2700000" algn="tl">
                    <a:srgbClr val="DDDDDD"/>
                  </a:outerShdw>
                </a:effectLst>
                <a:latin typeface="Comic Sans MS"/>
                <a:cs typeface="Comic Sans MS"/>
              </a:rPr>
              <a:t> </a:t>
            </a:r>
            <a:r>
              <a:rPr kumimoji="1" lang="en-US" dirty="0">
                <a:latin typeface="Comic Sans MS"/>
                <a:cs typeface="Comic Sans MS"/>
              </a:rPr>
              <a:t>Maintain connectivity between mobile devices</a:t>
            </a:r>
            <a:br>
              <a:rPr kumimoji="1" lang="en-US" dirty="0">
                <a:latin typeface="Comic Sans MS"/>
                <a:cs typeface="Comic Sans MS"/>
              </a:rPr>
            </a:br>
            <a:r>
              <a:rPr kumimoji="1" lang="en-US" dirty="0">
                <a:latin typeface="Comic Sans MS"/>
                <a:cs typeface="Comic Sans MS"/>
              </a:rPr>
              <a:t>- Provide congestion-free routing for multimedia traffic</a:t>
            </a:r>
            <a:br>
              <a:rPr kumimoji="1" lang="en-US" dirty="0">
                <a:latin typeface="Comic Sans MS"/>
                <a:cs typeface="Comic Sans MS"/>
              </a:rPr>
            </a:br>
            <a:r>
              <a:rPr kumimoji="1" lang="en-US" dirty="0">
                <a:latin typeface="Comic Sans MS"/>
                <a:cs typeface="Comic Sans MS"/>
              </a:rPr>
              <a:t>- Support scalability</a:t>
            </a:r>
            <a:br>
              <a:rPr kumimoji="1" lang="en-US" dirty="0">
                <a:latin typeface="Comic Sans MS"/>
                <a:cs typeface="Comic Sans MS"/>
              </a:rPr>
            </a:br>
            <a:r>
              <a:rPr kumimoji="1" lang="en-US" dirty="0">
                <a:latin typeface="Comic Sans MS"/>
                <a:cs typeface="Comic Sans MS"/>
              </a:rPr>
              <a:t>- Minimize memory, bandwidth and energy consumption</a:t>
            </a:r>
          </a:p>
        </p:txBody>
      </p:sp>
      <p:sp>
        <p:nvSpPr>
          <p:cNvPr id="138" name="Rectangle 132"/>
          <p:cNvSpPr>
            <a:spLocks noChangeArrowheads="1"/>
          </p:cNvSpPr>
          <p:nvPr/>
        </p:nvSpPr>
        <p:spPr bwMode="auto">
          <a:xfrm>
            <a:off x="576731" y="1265580"/>
            <a:ext cx="5194956" cy="41237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eaLnBrk="1" hangingPunct="1">
              <a:lnSpc>
                <a:spcPct val="90000"/>
              </a:lnSpc>
            </a:pPr>
            <a:r>
              <a:rPr lang="en-US" sz="2400" b="1" dirty="0">
                <a:solidFill>
                  <a:srgbClr val="000099"/>
                </a:solidFill>
                <a:latin typeface="Comic Sans MS" charset="0"/>
              </a:rPr>
              <a:t>Mobile Ad hoc Networks (MANET)</a:t>
            </a:r>
          </a:p>
        </p:txBody>
      </p:sp>
      <p:grpSp>
        <p:nvGrpSpPr>
          <p:cNvPr id="139" name="Group 4"/>
          <p:cNvGrpSpPr>
            <a:grpSpLocks/>
          </p:cNvGrpSpPr>
          <p:nvPr/>
        </p:nvGrpSpPr>
        <p:grpSpPr bwMode="auto">
          <a:xfrm>
            <a:off x="9880208" y="2873410"/>
            <a:ext cx="1166813" cy="1195387"/>
            <a:chOff x="6324600" y="2619375"/>
            <a:chExt cx="1600200" cy="1600200"/>
          </a:xfrm>
        </p:grpSpPr>
        <p:sp>
          <p:nvSpPr>
            <p:cNvPr id="140" name="Oval 8"/>
            <p:cNvSpPr>
              <a:spLocks noChangeArrowheads="1"/>
            </p:cNvSpPr>
            <p:nvPr/>
          </p:nvSpPr>
          <p:spPr bwMode="auto">
            <a:xfrm>
              <a:off x="6553201" y="2848886"/>
              <a:ext cx="152400" cy="150881"/>
            </a:xfrm>
            <a:prstGeom prst="ellipse">
              <a:avLst/>
            </a:prstGeom>
            <a:solidFill>
              <a:schemeClr val="accent1"/>
            </a:solidFill>
            <a:ln w="9525">
              <a:solidFill>
                <a:schemeClr val="tx1"/>
              </a:solidFill>
              <a:round/>
              <a:headEnd/>
              <a:tailEnd/>
            </a:ln>
          </p:spPr>
          <p:txBody>
            <a:bodyPr wrap="none" anchor="ctr"/>
            <a:lstStyle/>
            <a:p>
              <a:pPr algn="ctr" eaLnBrk="1" hangingPunct="1"/>
              <a:endParaRPr lang="en-US">
                <a:latin typeface="Arial Black" charset="0"/>
              </a:endParaRPr>
            </a:p>
          </p:txBody>
        </p:sp>
        <p:sp>
          <p:nvSpPr>
            <p:cNvPr id="141" name="Oval 9"/>
            <p:cNvSpPr>
              <a:spLocks noChangeArrowheads="1"/>
            </p:cNvSpPr>
            <p:nvPr/>
          </p:nvSpPr>
          <p:spPr bwMode="auto">
            <a:xfrm>
              <a:off x="7239000" y="3382285"/>
              <a:ext cx="152400" cy="150883"/>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2" name="Oval 10"/>
            <p:cNvSpPr>
              <a:spLocks noChangeArrowheads="1"/>
            </p:cNvSpPr>
            <p:nvPr/>
          </p:nvSpPr>
          <p:spPr bwMode="auto">
            <a:xfrm>
              <a:off x="7315200" y="2619375"/>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3" name="Line 11"/>
            <p:cNvSpPr>
              <a:spLocks noChangeShapeType="1"/>
            </p:cNvSpPr>
            <p:nvPr/>
          </p:nvSpPr>
          <p:spPr bwMode="auto">
            <a:xfrm flipV="1">
              <a:off x="6705601" y="2715004"/>
              <a:ext cx="581296" cy="20826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4" name="Line 12"/>
            <p:cNvSpPr>
              <a:spLocks noChangeShapeType="1"/>
            </p:cNvSpPr>
            <p:nvPr/>
          </p:nvSpPr>
          <p:spPr bwMode="auto">
            <a:xfrm flipV="1">
              <a:off x="7315200" y="2772382"/>
              <a:ext cx="76199" cy="60990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5" name="Line 13"/>
            <p:cNvSpPr>
              <a:spLocks noChangeShapeType="1"/>
            </p:cNvSpPr>
            <p:nvPr/>
          </p:nvSpPr>
          <p:spPr bwMode="auto">
            <a:xfrm>
              <a:off x="6629400" y="2999767"/>
              <a:ext cx="609600" cy="45689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6" name="Oval 16"/>
            <p:cNvSpPr>
              <a:spLocks noChangeArrowheads="1"/>
            </p:cNvSpPr>
            <p:nvPr/>
          </p:nvSpPr>
          <p:spPr bwMode="auto">
            <a:xfrm>
              <a:off x="7772400" y="4066568"/>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7" name="Line 17"/>
            <p:cNvSpPr>
              <a:spLocks noChangeShapeType="1"/>
            </p:cNvSpPr>
            <p:nvPr/>
          </p:nvSpPr>
          <p:spPr bwMode="auto">
            <a:xfrm>
              <a:off x="7391400" y="3533168"/>
              <a:ext cx="457200" cy="533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8" name="Oval 21"/>
            <p:cNvSpPr>
              <a:spLocks noChangeArrowheads="1"/>
            </p:cNvSpPr>
            <p:nvPr/>
          </p:nvSpPr>
          <p:spPr bwMode="auto">
            <a:xfrm>
              <a:off x="6324600" y="3494916"/>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9" name="Line 22"/>
            <p:cNvSpPr>
              <a:spLocks noChangeShapeType="1"/>
            </p:cNvSpPr>
            <p:nvPr/>
          </p:nvSpPr>
          <p:spPr bwMode="auto">
            <a:xfrm flipH="1">
              <a:off x="6409509" y="2961516"/>
              <a:ext cx="152400" cy="55252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50" name="Line 23"/>
            <p:cNvSpPr>
              <a:spLocks noChangeShapeType="1"/>
            </p:cNvSpPr>
            <p:nvPr/>
          </p:nvSpPr>
          <p:spPr bwMode="auto">
            <a:xfrm flipV="1">
              <a:off x="6457406" y="3494916"/>
              <a:ext cx="790302" cy="8712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151" name="Group 2"/>
          <p:cNvGrpSpPr>
            <a:grpSpLocks/>
          </p:cNvGrpSpPr>
          <p:nvPr/>
        </p:nvGrpSpPr>
        <p:grpSpPr bwMode="auto">
          <a:xfrm>
            <a:off x="7059220" y="2103472"/>
            <a:ext cx="2611173" cy="3076575"/>
            <a:chOff x="2009775" y="1476375"/>
            <a:chExt cx="3451892" cy="3733800"/>
          </a:xfrm>
        </p:grpSpPr>
        <p:sp>
          <p:nvSpPr>
            <p:cNvPr id="152" name="Oval 2"/>
            <p:cNvSpPr>
              <a:spLocks noChangeArrowheads="1"/>
            </p:cNvSpPr>
            <p:nvPr/>
          </p:nvSpPr>
          <p:spPr bwMode="auto">
            <a:xfrm>
              <a:off x="2058044" y="1780782"/>
              <a:ext cx="2209853" cy="2134701"/>
            </a:xfrm>
            <a:prstGeom prst="ellipse">
              <a:avLst/>
            </a:prstGeom>
            <a:noFill/>
            <a:ln w="19050">
              <a:solidFill>
                <a:schemeClr val="tx1"/>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pPr eaLnBrk="1" hangingPunct="1"/>
              <a:endParaRPr lang="en-US"/>
            </a:p>
          </p:txBody>
        </p:sp>
        <p:sp>
          <p:nvSpPr>
            <p:cNvPr id="153" name="Oval 3"/>
            <p:cNvSpPr>
              <a:spLocks noChangeArrowheads="1"/>
            </p:cNvSpPr>
            <p:nvPr/>
          </p:nvSpPr>
          <p:spPr bwMode="auto">
            <a:xfrm>
              <a:off x="2819845" y="2314458"/>
              <a:ext cx="2209855" cy="2132774"/>
            </a:xfrm>
            <a:prstGeom prst="ellipse">
              <a:avLst/>
            </a:prstGeom>
            <a:noFill/>
            <a:ln w="19050">
              <a:solidFill>
                <a:schemeClr val="tx1"/>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pPr eaLnBrk="1" hangingPunct="1"/>
              <a:endParaRPr lang="en-US"/>
            </a:p>
          </p:txBody>
        </p:sp>
        <p:sp>
          <p:nvSpPr>
            <p:cNvPr id="154" name="Oval 4"/>
            <p:cNvSpPr>
              <a:spLocks noChangeArrowheads="1"/>
            </p:cNvSpPr>
            <p:nvPr/>
          </p:nvSpPr>
          <p:spPr bwMode="auto">
            <a:xfrm>
              <a:off x="3048596" y="2771067"/>
              <a:ext cx="151101"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5" name="Oval 5"/>
            <p:cNvSpPr>
              <a:spLocks noChangeArrowheads="1"/>
            </p:cNvSpPr>
            <p:nvPr/>
          </p:nvSpPr>
          <p:spPr bwMode="auto">
            <a:xfrm>
              <a:off x="3810397" y="3229604"/>
              <a:ext cx="151101"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6" name="Oval 6"/>
            <p:cNvSpPr>
              <a:spLocks noChangeArrowheads="1"/>
            </p:cNvSpPr>
            <p:nvPr/>
          </p:nvSpPr>
          <p:spPr bwMode="auto">
            <a:xfrm>
              <a:off x="3885947" y="2466660"/>
              <a:ext cx="153200"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7" name="Oval 7"/>
            <p:cNvSpPr>
              <a:spLocks noChangeArrowheads="1"/>
            </p:cNvSpPr>
            <p:nvPr/>
          </p:nvSpPr>
          <p:spPr bwMode="auto">
            <a:xfrm>
              <a:off x="2895396" y="1476375"/>
              <a:ext cx="2209855" cy="2132775"/>
            </a:xfrm>
            <a:prstGeom prst="ellipse">
              <a:avLst/>
            </a:prstGeom>
            <a:noFill/>
            <a:ln w="19050">
              <a:solidFill>
                <a:schemeClr val="tx1"/>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pPr eaLnBrk="1" hangingPunct="1"/>
              <a:endParaRPr lang="en-US"/>
            </a:p>
          </p:txBody>
        </p:sp>
        <p:sp>
          <p:nvSpPr>
            <p:cNvPr id="158" name="Oval 14"/>
            <p:cNvSpPr>
              <a:spLocks noChangeArrowheads="1"/>
            </p:cNvSpPr>
            <p:nvPr/>
          </p:nvSpPr>
          <p:spPr bwMode="auto">
            <a:xfrm>
              <a:off x="3124147" y="3077401"/>
              <a:ext cx="2209853" cy="2132774"/>
            </a:xfrm>
            <a:prstGeom prst="ellipse">
              <a:avLst/>
            </a:prstGeom>
            <a:noFill/>
            <a:ln w="19050">
              <a:solidFill>
                <a:schemeClr val="tx1"/>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pPr eaLnBrk="1" hangingPunct="1"/>
              <a:endParaRPr lang="en-US"/>
            </a:p>
          </p:txBody>
        </p:sp>
        <p:sp>
          <p:nvSpPr>
            <p:cNvPr id="159" name="Oval 15"/>
            <p:cNvSpPr>
              <a:spLocks noChangeArrowheads="1"/>
            </p:cNvSpPr>
            <p:nvPr/>
          </p:nvSpPr>
          <p:spPr bwMode="auto">
            <a:xfrm>
              <a:off x="4190249" y="4142825"/>
              <a:ext cx="153199"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60" name="Oval 19"/>
            <p:cNvSpPr>
              <a:spLocks noChangeArrowheads="1"/>
            </p:cNvSpPr>
            <p:nvPr/>
          </p:nvSpPr>
          <p:spPr bwMode="auto">
            <a:xfrm>
              <a:off x="2952059" y="3437680"/>
              <a:ext cx="153199" cy="154130"/>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61" name="Oval 20"/>
            <p:cNvSpPr>
              <a:spLocks noChangeArrowheads="1"/>
            </p:cNvSpPr>
            <p:nvPr/>
          </p:nvSpPr>
          <p:spPr bwMode="auto">
            <a:xfrm>
              <a:off x="2009775" y="2447394"/>
              <a:ext cx="2209855" cy="2134701"/>
            </a:xfrm>
            <a:prstGeom prst="ellipse">
              <a:avLst/>
            </a:prstGeom>
            <a:noFill/>
            <a:ln w="19050">
              <a:solidFill>
                <a:schemeClr val="tx1"/>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pPr eaLnBrk="1" hangingPunct="1"/>
              <a:endParaRPr lang="en-US"/>
            </a:p>
          </p:txBody>
        </p:sp>
        <p:sp>
          <p:nvSpPr>
            <p:cNvPr id="162" name="Line 24"/>
            <p:cNvSpPr>
              <a:spLocks noChangeShapeType="1"/>
            </p:cNvSpPr>
            <p:nvPr/>
          </p:nvSpPr>
          <p:spPr bwMode="auto">
            <a:xfrm>
              <a:off x="4324561" y="4268056"/>
              <a:ext cx="810070" cy="460463"/>
            </a:xfrm>
            <a:prstGeom prst="line">
              <a:avLst/>
            </a:prstGeom>
            <a:noFill/>
            <a:ln w="19050">
              <a:solidFill>
                <a:srgbClr val="A50021"/>
              </a:solidFill>
              <a:prstDash val="lgDash"/>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163" name="Text Box 25"/>
            <p:cNvSpPr txBox="1">
              <a:spLocks noChangeArrowheads="1"/>
            </p:cNvSpPr>
            <p:nvPr/>
          </p:nvSpPr>
          <p:spPr bwMode="auto">
            <a:xfrm>
              <a:off x="4022359" y="4551269"/>
              <a:ext cx="1439308" cy="560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200">
                  <a:latin typeface="Arial" charset="0"/>
                </a:rPr>
                <a:t>transmission </a:t>
              </a:r>
            </a:p>
            <a:p>
              <a:pPr eaLnBrk="1" hangingPunct="1"/>
              <a:r>
                <a:rPr lang="en-US" sz="1200">
                  <a:latin typeface="Arial" charset="0"/>
                </a:rPr>
                <a:t>range</a:t>
              </a:r>
            </a:p>
          </p:txBody>
        </p:sp>
      </p:grpSp>
      <p:sp>
        <p:nvSpPr>
          <p:cNvPr id="31" name="Shape 99">
            <a:extLst>
              <a:ext uri="{FF2B5EF4-FFF2-40B4-BE49-F238E27FC236}">
                <a16:creationId xmlns:a16="http://schemas.microsoft.com/office/drawing/2014/main" id="{B567E7CF-941C-5947-9F90-E59239F84CCC}"/>
              </a:ext>
            </a:extLst>
          </p:cNvPr>
          <p:cNvSpPr txBox="1">
            <a:spLocks/>
          </p:cNvSpPr>
          <p:nvPr/>
        </p:nvSpPr>
        <p:spPr>
          <a:xfrm>
            <a:off x="2159175" y="391277"/>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000099"/>
                </a:solidFill>
                <a:latin typeface="Comic Sans MS" panose="030F0902030302020204" pitchFamily="66" charset="0"/>
              </a:rPr>
              <a:t>Wireless Networks</a:t>
            </a:r>
          </a:p>
        </p:txBody>
      </p:sp>
    </p:spTree>
    <p:extLst>
      <p:ext uri="{BB962C8B-B14F-4D97-AF65-F5344CB8AC3E}">
        <p14:creationId xmlns:p14="http://schemas.microsoft.com/office/powerpoint/2010/main" val="4269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a:extLst>
              <a:ext uri="{FF2B5EF4-FFF2-40B4-BE49-F238E27FC236}">
                <a16:creationId xmlns:a16="http://schemas.microsoft.com/office/drawing/2014/main" id="{7C555F7F-50CD-ED41-BD00-CA7EA91C8E28}"/>
              </a:ext>
            </a:extLst>
          </p:cNvPr>
          <p:cNvSpPr>
            <a:spLocks noChangeArrowheads="1"/>
          </p:cNvSpPr>
          <p:nvPr/>
        </p:nvSpPr>
        <p:spPr bwMode="auto">
          <a:xfrm>
            <a:off x="641442" y="1166814"/>
            <a:ext cx="11027391" cy="4795837"/>
          </a:xfrm>
          <a:prstGeom prst="rect">
            <a:avLst/>
          </a:prstGeom>
          <a:noFill/>
          <a:ln w="9525">
            <a:noFill/>
            <a:miter lim="800000"/>
            <a:headEnd/>
            <a:tailEnd/>
          </a:ln>
          <a:effectLst/>
        </p:spPr>
        <p:txBody>
          <a:bodyPr/>
          <a:lstStyle/>
          <a:p>
            <a:pPr marL="342900" indent="-342900">
              <a:lnSpc>
                <a:spcPct val="110000"/>
              </a:lnSpc>
              <a:spcBef>
                <a:spcPct val="20000"/>
              </a:spcBef>
              <a:defRPr/>
            </a:pPr>
            <a:r>
              <a:rPr lang="en-US" sz="1900" b="1" dirty="0">
                <a:solidFill>
                  <a:srgbClr val="A50021"/>
                </a:solidFill>
                <a:effectLst>
                  <a:outerShdw blurRad="38100" dist="38100" dir="2700000" algn="tl">
                    <a:srgbClr val="C0C0C0"/>
                  </a:outerShdw>
                </a:effectLst>
                <a:latin typeface="Arial" charset="0"/>
              </a:rPr>
              <a:t>Wireless sensor networks</a:t>
            </a:r>
            <a:r>
              <a:rPr lang="en-US" sz="1900" b="1" dirty="0">
                <a:effectLst>
                  <a:outerShdw blurRad="38100" dist="38100" dir="2700000" algn="tl">
                    <a:srgbClr val="C0C0C0"/>
                  </a:outerShdw>
                </a:effectLst>
                <a:latin typeface="Arial" charset="0"/>
              </a:rPr>
              <a:t> consists of group of sensor nodes to perform distributed sensing task using wireless medium.</a:t>
            </a:r>
          </a:p>
          <a:p>
            <a:pPr marL="342900" indent="-342900">
              <a:lnSpc>
                <a:spcPct val="110000"/>
              </a:lnSpc>
              <a:spcBef>
                <a:spcPct val="20000"/>
              </a:spcBef>
              <a:defRPr/>
            </a:pPr>
            <a:endParaRPr lang="en-US" sz="1900" b="1" dirty="0">
              <a:effectLst>
                <a:outerShdw blurRad="38100" dist="38100" dir="2700000" algn="tl">
                  <a:srgbClr val="C0C0C0"/>
                </a:outerShdw>
              </a:effectLst>
              <a:latin typeface="Arial" charset="0"/>
            </a:endParaRPr>
          </a:p>
          <a:p>
            <a:pPr marL="342900" indent="-342900">
              <a:lnSpc>
                <a:spcPct val="110000"/>
              </a:lnSpc>
              <a:spcBef>
                <a:spcPct val="20000"/>
              </a:spcBef>
              <a:defRPr/>
            </a:pPr>
            <a:r>
              <a:rPr lang="en-US" sz="1900" b="1" dirty="0">
                <a:solidFill>
                  <a:schemeClr val="accent1"/>
                </a:solidFill>
                <a:effectLst>
                  <a:outerShdw blurRad="38100" dist="38100" dir="2700000" algn="tl">
                    <a:srgbClr val="C0C0C0"/>
                  </a:outerShdw>
                </a:effectLst>
                <a:latin typeface="Arial" charset="0"/>
              </a:rPr>
              <a:t>Characteristics</a:t>
            </a:r>
            <a:br>
              <a:rPr lang="en-US" sz="1900" b="1" dirty="0">
                <a:solidFill>
                  <a:schemeClr val="accent1"/>
                </a:solidFill>
                <a:effectLst>
                  <a:outerShdw blurRad="38100" dist="38100" dir="2700000" algn="tl">
                    <a:srgbClr val="C0C0C0"/>
                  </a:outerShdw>
                </a:effectLst>
                <a:latin typeface="Arial" charset="0"/>
              </a:rPr>
            </a:br>
            <a:r>
              <a:rPr lang="en-US" dirty="0">
                <a:effectLst>
                  <a:outerShdw blurRad="38100" dist="38100" dir="2700000" algn="tl">
                    <a:srgbClr val="C0C0C0"/>
                  </a:outerShdw>
                </a:effectLst>
                <a:latin typeface="Arial" charset="0"/>
              </a:rPr>
              <a:t>- low-cost, low-power, lightweight</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densely deployed</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prone to failures</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two ways of </a:t>
            </a:r>
            <a:r>
              <a:rPr lang="en-US" dirty="0">
                <a:solidFill>
                  <a:srgbClr val="A50021"/>
                </a:solidFill>
                <a:effectLst>
                  <a:outerShdw blurRad="38100" dist="38100" dir="2700000" algn="tl">
                    <a:srgbClr val="C0C0C0"/>
                  </a:outerShdw>
                </a:effectLst>
                <a:latin typeface="Arial" charset="0"/>
              </a:rPr>
              <a:t>deployment</a:t>
            </a:r>
            <a:r>
              <a:rPr lang="en-US" dirty="0">
                <a:effectLst>
                  <a:outerShdw blurRad="38100" dist="38100" dir="2700000" algn="tl">
                    <a:srgbClr val="C0C0C0"/>
                  </a:outerShdw>
                </a:effectLst>
                <a:latin typeface="Arial" charset="0"/>
              </a:rPr>
              <a:t>: randomly, pre-determined or engineered</a:t>
            </a:r>
          </a:p>
          <a:p>
            <a:pPr marL="342900" indent="-342900">
              <a:spcBef>
                <a:spcPct val="20000"/>
              </a:spcBef>
              <a:defRPr/>
            </a:pPr>
            <a:r>
              <a:rPr lang="en-US" dirty="0">
                <a:effectLst>
                  <a:outerShdw blurRad="38100" dist="38100" dir="2700000" algn="tl">
                    <a:srgbClr val="C0C0C0"/>
                  </a:outerShdw>
                </a:effectLst>
                <a:latin typeface="Arial" charset="0"/>
              </a:rPr>
              <a:t>     </a:t>
            </a:r>
            <a:endParaRPr kumimoji="1" lang="en-US" sz="1200" dirty="0">
              <a:effectLst>
                <a:outerShdw blurRad="38100" dist="38100" dir="2700000" algn="tl">
                  <a:srgbClr val="C0C0C0"/>
                </a:outerShdw>
              </a:effectLst>
              <a:latin typeface="Arial" charset="0"/>
            </a:endParaRPr>
          </a:p>
          <a:p>
            <a:pPr marL="342900" indent="-342900">
              <a:lnSpc>
                <a:spcPct val="110000"/>
              </a:lnSpc>
              <a:spcBef>
                <a:spcPct val="20000"/>
              </a:spcBef>
              <a:buClr>
                <a:schemeClr val="accent1"/>
              </a:buClr>
              <a:defRPr/>
            </a:pPr>
            <a:r>
              <a:rPr kumimoji="1" lang="en-US" sz="1900" b="1" dirty="0">
                <a:solidFill>
                  <a:schemeClr val="accent1"/>
                </a:solidFill>
                <a:effectLst>
                  <a:outerShdw blurRad="38100" dist="38100" dir="2700000" algn="tl">
                    <a:srgbClr val="C0C0C0"/>
                  </a:outerShdw>
                </a:effectLst>
                <a:latin typeface="Arial" charset="0"/>
              </a:rPr>
              <a:t>Objectives</a:t>
            </a:r>
            <a:br>
              <a:rPr kumimoji="1" lang="en-US" sz="1900" b="1" dirty="0">
                <a:solidFill>
                  <a:schemeClr val="accent1"/>
                </a:solidFill>
                <a:effectLst>
                  <a:outerShdw blurRad="38100" dist="38100" dir="2700000" algn="tl">
                    <a:srgbClr val="C0C0C0"/>
                  </a:outerShdw>
                </a:effectLst>
                <a:latin typeface="Arial" charset="0"/>
              </a:rPr>
            </a:br>
            <a:r>
              <a:rPr kumimoji="1" lang="en-US" dirty="0">
                <a:effectLst>
                  <a:outerShdw blurRad="38100" dist="38100" dir="2700000" algn="tl">
                    <a:srgbClr val="C0C0C0"/>
                  </a:outerShdw>
                </a:effectLst>
                <a:latin typeface="Arial" charset="0"/>
              </a:rPr>
              <a:t>-</a:t>
            </a:r>
            <a:r>
              <a:rPr kumimoji="1" lang="en-US" dirty="0">
                <a:solidFill>
                  <a:schemeClr val="accent1"/>
                </a:solidFill>
                <a:effectLst>
                  <a:outerShdw blurRad="38100" dist="38100" dir="2700000" algn="tl">
                    <a:srgbClr val="C0C0C0"/>
                  </a:outerShdw>
                </a:effectLst>
                <a:latin typeface="Arial" charset="0"/>
              </a:rPr>
              <a:t> </a:t>
            </a:r>
            <a:r>
              <a:rPr kumimoji="1" lang="en-US" dirty="0">
                <a:effectLst>
                  <a:outerShdw blurRad="38100" dist="38100" dir="2700000" algn="tl">
                    <a:srgbClr val="C0C0C0"/>
                  </a:outerShdw>
                </a:effectLst>
                <a:latin typeface="Arial" charset="0"/>
              </a:rPr>
              <a:t>Monitor activities</a:t>
            </a:r>
            <a:br>
              <a:rPr kumimoji="1" lang="en-US" dirty="0">
                <a:effectLst>
                  <a:outerShdw blurRad="38100" dist="38100" dir="2700000" algn="tl">
                    <a:srgbClr val="C0C0C0"/>
                  </a:outerShdw>
                </a:effectLst>
                <a:latin typeface="Arial" charset="0"/>
              </a:rPr>
            </a:br>
            <a:r>
              <a:rPr kumimoji="1" lang="en-US" dirty="0">
                <a:effectLst>
                  <a:outerShdw blurRad="38100" dist="38100" dir="2700000" algn="tl">
                    <a:srgbClr val="C0C0C0"/>
                  </a:outerShdw>
                </a:effectLst>
                <a:latin typeface="Arial" charset="0"/>
              </a:rPr>
              <a:t>- Gather and fuse information</a:t>
            </a:r>
          </a:p>
          <a:p>
            <a:pPr marL="342900" indent="-342900">
              <a:lnSpc>
                <a:spcPct val="110000"/>
              </a:lnSpc>
              <a:spcBef>
                <a:spcPct val="20000"/>
              </a:spcBef>
              <a:buClr>
                <a:schemeClr val="accent1"/>
              </a:buClr>
              <a:defRPr/>
            </a:pPr>
            <a:r>
              <a:rPr lang="en-US" sz="1600" dirty="0">
                <a:effectLst>
                  <a:outerShdw blurRad="38100" dist="38100" dir="2700000" algn="tl">
                    <a:srgbClr val="C0C0C0"/>
                  </a:outerShdw>
                </a:effectLst>
                <a:latin typeface="Arial" charset="0"/>
              </a:rPr>
              <a:t>      </a:t>
            </a:r>
            <a:r>
              <a:rPr lang="en-US" dirty="0">
                <a:effectLst>
                  <a:outerShdw blurRad="38100" dist="38100" dir="2700000" algn="tl">
                    <a:srgbClr val="C0C0C0"/>
                  </a:outerShdw>
                </a:effectLst>
                <a:latin typeface="Arial" charset="0"/>
              </a:rPr>
              <a:t>- </a:t>
            </a:r>
            <a:r>
              <a:rPr kumimoji="1" lang="en-US" dirty="0">
                <a:effectLst>
                  <a:outerShdw blurRad="38100" dist="38100" dir="2700000" algn="tl">
                    <a:srgbClr val="C0C0C0"/>
                  </a:outerShdw>
                </a:effectLst>
                <a:latin typeface="Arial" charset="0"/>
              </a:rPr>
              <a:t>Communicate with global data processing unit</a:t>
            </a:r>
            <a:endParaRPr lang="en-US" dirty="0">
              <a:effectLst>
                <a:outerShdw blurRad="38100" dist="38100" dir="2700000" algn="tl">
                  <a:srgbClr val="C0C0C0"/>
                </a:outerShdw>
              </a:effectLst>
              <a:latin typeface="Arial" charset="0"/>
            </a:endParaRPr>
          </a:p>
          <a:p>
            <a:pPr marL="342900" indent="-342900">
              <a:spcBef>
                <a:spcPct val="20000"/>
              </a:spcBef>
              <a:buClr>
                <a:schemeClr val="accent1"/>
              </a:buClr>
              <a:buFont typeface="Wingdings" pitchFamily="2" charset="2"/>
              <a:buChar char="Ø"/>
              <a:defRPr/>
            </a:pPr>
            <a:endParaRPr kumimoji="1" lang="en-US" dirty="0">
              <a:effectLst>
                <a:outerShdw blurRad="38100" dist="38100" dir="2700000" algn="tl">
                  <a:srgbClr val="C0C0C0"/>
                </a:outerShdw>
              </a:effectLst>
              <a:latin typeface="Arial" charset="0"/>
            </a:endParaRPr>
          </a:p>
        </p:txBody>
      </p:sp>
      <p:sp>
        <p:nvSpPr>
          <p:cNvPr id="6146" name="Rectangle 3">
            <a:extLst>
              <a:ext uri="{FF2B5EF4-FFF2-40B4-BE49-F238E27FC236}">
                <a16:creationId xmlns:a16="http://schemas.microsoft.com/office/drawing/2014/main" id="{E5792C5F-1A0B-434C-AF7D-98516145E16D}"/>
              </a:ext>
            </a:extLst>
          </p:cNvPr>
          <p:cNvSpPr>
            <a:spLocks noGrp="1" noChangeArrowheads="1"/>
          </p:cNvSpPr>
          <p:nvPr>
            <p:ph type="title"/>
          </p:nvPr>
        </p:nvSpPr>
        <p:spPr>
          <a:xfrm>
            <a:off x="2557464" y="377826"/>
            <a:ext cx="7127875" cy="620713"/>
          </a:xfrm>
          <a:noFill/>
        </p:spPr>
        <p:txBody>
          <a:bodyPr/>
          <a:lstStyle/>
          <a:p>
            <a:pPr algn="ctr"/>
            <a:r>
              <a:rPr lang="en-US" altLang="en-US" sz="3200" b="1" dirty="0">
                <a:solidFill>
                  <a:srgbClr val="000099"/>
                </a:solidFill>
                <a:latin typeface="Comic Sans MS" panose="030F0902030302020204" pitchFamily="66" charset="0"/>
              </a:rPr>
              <a:t>Sensor Networks</a:t>
            </a:r>
          </a:p>
        </p:txBody>
      </p:sp>
    </p:spTree>
    <p:extLst>
      <p:ext uri="{BB962C8B-B14F-4D97-AF65-F5344CB8AC3E}">
        <p14:creationId xmlns:p14="http://schemas.microsoft.com/office/powerpoint/2010/main" val="1414293238"/>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a:extLst>
              <a:ext uri="{FF2B5EF4-FFF2-40B4-BE49-F238E27FC236}">
                <a16:creationId xmlns:a16="http://schemas.microsoft.com/office/drawing/2014/main" id="{8736A09F-AB39-BB47-91BE-9FCF85D8CE3D}"/>
              </a:ext>
            </a:extLst>
          </p:cNvPr>
          <p:cNvSpPr>
            <a:spLocks noChangeArrowheads="1"/>
          </p:cNvSpPr>
          <p:nvPr/>
        </p:nvSpPr>
        <p:spPr bwMode="auto">
          <a:xfrm>
            <a:off x="709687" y="857605"/>
            <a:ext cx="10990570" cy="1912889"/>
          </a:xfrm>
          <a:prstGeom prst="rect">
            <a:avLst/>
          </a:prstGeom>
          <a:noFill/>
          <a:ln w="9525">
            <a:noFill/>
            <a:miter lim="800000"/>
            <a:headEnd/>
            <a:tailEnd/>
          </a:ln>
          <a:effectLst/>
        </p:spPr>
        <p:txBody>
          <a:bodyPr/>
          <a:lstStyle/>
          <a:p>
            <a:pPr marL="457200" indent="-457200">
              <a:spcBef>
                <a:spcPct val="20000"/>
              </a:spcBef>
              <a:defRPr/>
            </a:pPr>
            <a:r>
              <a:rPr lang="en-US" dirty="0">
                <a:effectLst>
                  <a:outerShdw blurRad="38100" dist="38100" dir="2700000" algn="tl">
                    <a:srgbClr val="C0C0C0"/>
                  </a:outerShdw>
                </a:effectLst>
                <a:latin typeface="Arial" charset="0"/>
              </a:rPr>
              <a:t>    </a:t>
            </a:r>
            <a:endParaRPr lang="en-US" sz="1600" dirty="0">
              <a:effectLst>
                <a:outerShdw blurRad="38100" dist="38100" dir="2700000" algn="tl">
                  <a:srgbClr val="C0C0C0"/>
                </a:outerShdw>
              </a:effectLst>
              <a:latin typeface="Arial" charset="0"/>
            </a:endParaRPr>
          </a:p>
          <a:p>
            <a:pPr marL="457200" indent="-457200">
              <a:spcBef>
                <a:spcPct val="20000"/>
              </a:spcBef>
              <a:buClr>
                <a:schemeClr val="accent1"/>
              </a:buClr>
              <a:defRPr/>
            </a:pPr>
            <a:r>
              <a:rPr lang="en-US" sz="1900" b="1" dirty="0">
                <a:solidFill>
                  <a:schemeClr val="accent1"/>
                </a:solidFill>
                <a:effectLst>
                  <a:outerShdw blurRad="38100" dist="38100" dir="2700000" algn="tl">
                    <a:srgbClr val="C0C0C0"/>
                  </a:outerShdw>
                </a:effectLst>
                <a:latin typeface="Arial" charset="0"/>
              </a:rPr>
              <a:t>Application Areas </a:t>
            </a:r>
            <a:r>
              <a:rPr lang="en-US" sz="1900" b="1" dirty="0">
                <a:solidFill>
                  <a:srgbClr val="A50021"/>
                </a:solidFill>
                <a:effectLst>
                  <a:outerShdw blurRad="38100" dist="38100" dir="2700000" algn="tl">
                    <a:srgbClr val="C0C0C0"/>
                  </a:outerShdw>
                </a:effectLst>
                <a:latin typeface="Arial" charset="0"/>
              </a:rPr>
              <a:t>[</a:t>
            </a:r>
            <a:r>
              <a:rPr lang="en-US" sz="1900" b="1" dirty="0" err="1">
                <a:solidFill>
                  <a:srgbClr val="A50021"/>
                </a:solidFill>
                <a:effectLst>
                  <a:outerShdw blurRad="38100" dist="38100" dir="2700000" algn="tl">
                    <a:srgbClr val="C0C0C0"/>
                  </a:outerShdw>
                </a:effectLst>
                <a:latin typeface="Arial" charset="0"/>
              </a:rPr>
              <a:t>Akyildiz</a:t>
            </a:r>
            <a:r>
              <a:rPr lang="en-US" sz="1900" b="1" dirty="0">
                <a:solidFill>
                  <a:srgbClr val="A50021"/>
                </a:solidFill>
                <a:effectLst>
                  <a:outerShdw blurRad="38100" dist="38100" dir="2700000" algn="tl">
                    <a:srgbClr val="C0C0C0"/>
                  </a:outerShdw>
                </a:effectLst>
                <a:latin typeface="Arial" charset="0"/>
              </a:rPr>
              <a:t>+ 2002]</a:t>
            </a:r>
            <a:r>
              <a:rPr lang="en-US" sz="1900" b="1" dirty="0">
                <a:solidFill>
                  <a:schemeClr val="accent1"/>
                </a:solidFill>
                <a:effectLst>
                  <a:outerShdw blurRad="38100" dist="38100" dir="2700000" algn="tl">
                    <a:srgbClr val="C0C0C0"/>
                  </a:outerShdw>
                </a:effectLst>
                <a:latin typeface="Arial" charset="0"/>
              </a:rPr>
              <a:t> </a:t>
            </a:r>
          </a:p>
          <a:p>
            <a:pPr marL="457200" indent="-457200">
              <a:spcBef>
                <a:spcPct val="20000"/>
              </a:spcBef>
              <a:buClr>
                <a:schemeClr val="accent1"/>
              </a:buClr>
              <a:defRPr/>
            </a:pPr>
            <a:endParaRPr kumimoji="1" lang="en-US" sz="10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a:defRPr/>
            </a:pPr>
            <a:r>
              <a:rPr kumimoji="1" lang="en-US" sz="2000" dirty="0">
                <a:solidFill>
                  <a:srgbClr val="A50021"/>
                </a:solidFill>
                <a:effectLst>
                  <a:outerShdw blurRad="38100" dist="38100" dir="2700000" algn="tl">
                    <a:srgbClr val="C0C0C0"/>
                  </a:outerShdw>
                </a:effectLst>
                <a:latin typeface="Arial" charset="0"/>
              </a:rPr>
              <a:t>Military:</a:t>
            </a:r>
          </a:p>
          <a:p>
            <a:pPr lvl="1">
              <a:spcBef>
                <a:spcPct val="20000"/>
              </a:spcBef>
              <a:buClr>
                <a:schemeClr val="accent1"/>
              </a:buClr>
              <a:defRPr/>
            </a:pPr>
            <a:r>
              <a:rPr kumimoji="1" lang="en-US" dirty="0">
                <a:effectLst>
                  <a:outerShdw blurRad="38100" dist="38100" dir="2700000" algn="tl">
                    <a:srgbClr val="C0C0C0"/>
                  </a:outerShdw>
                </a:effectLst>
                <a:latin typeface="Arial" charset="0"/>
              </a:rPr>
              <a:t>Monitoring equipment and ammunition; battlefield surveillance and damage assessment; nuclear, biological, chemical attack detection and reconnaissance</a:t>
            </a:r>
          </a:p>
        </p:txBody>
      </p:sp>
      <p:sp>
        <p:nvSpPr>
          <p:cNvPr id="7170" name="Rectangle 3">
            <a:extLst>
              <a:ext uri="{FF2B5EF4-FFF2-40B4-BE49-F238E27FC236}">
                <a16:creationId xmlns:a16="http://schemas.microsoft.com/office/drawing/2014/main" id="{D7D8CBFA-E039-6B43-A7B0-49889C088364}"/>
              </a:ext>
            </a:extLst>
          </p:cNvPr>
          <p:cNvSpPr>
            <a:spLocks noGrp="1" noChangeArrowheads="1"/>
          </p:cNvSpPr>
          <p:nvPr>
            <p:ph type="title"/>
          </p:nvPr>
        </p:nvSpPr>
        <p:spPr>
          <a:xfrm>
            <a:off x="2532062" y="375316"/>
            <a:ext cx="7127875" cy="620713"/>
          </a:xfrm>
          <a:noFill/>
        </p:spPr>
        <p:txBody>
          <a:bodyPr/>
          <a:lstStyle/>
          <a:p>
            <a:pPr algn="ctr"/>
            <a:r>
              <a:rPr lang="en-US" altLang="en-US" sz="3200" b="1" dirty="0">
                <a:solidFill>
                  <a:srgbClr val="000099"/>
                </a:solidFill>
                <a:latin typeface="Comic Sans MS" panose="030F0902030302020204" pitchFamily="66" charset="0"/>
              </a:rPr>
              <a:t>Sensor Networks</a:t>
            </a:r>
          </a:p>
        </p:txBody>
      </p:sp>
      <p:sp>
        <p:nvSpPr>
          <p:cNvPr id="392196" name="Rectangle 4">
            <a:extLst>
              <a:ext uri="{FF2B5EF4-FFF2-40B4-BE49-F238E27FC236}">
                <a16:creationId xmlns:a16="http://schemas.microsoft.com/office/drawing/2014/main" id="{806CFEE6-5C4E-5348-9D0D-1A63FE7F2B83}"/>
              </a:ext>
            </a:extLst>
          </p:cNvPr>
          <p:cNvSpPr>
            <a:spLocks noChangeArrowheads="1"/>
          </p:cNvSpPr>
          <p:nvPr/>
        </p:nvSpPr>
        <p:spPr bwMode="auto">
          <a:xfrm>
            <a:off x="709687" y="2770494"/>
            <a:ext cx="10990570" cy="728662"/>
          </a:xfrm>
          <a:prstGeom prst="rect">
            <a:avLst/>
          </a:prstGeom>
          <a:noFill/>
          <a:ln w="9525">
            <a:noFill/>
            <a:miter lim="800000"/>
            <a:headEnd/>
            <a:tailEnd/>
          </a:ln>
          <a:effectLst/>
        </p:spPr>
        <p:txBody>
          <a:bodyPr/>
          <a:lstStyle/>
          <a:p>
            <a:pPr marL="457200" indent="-457200">
              <a:spcBef>
                <a:spcPct val="20000"/>
              </a:spcBef>
              <a:buClr>
                <a:schemeClr val="accent1"/>
              </a:buClr>
              <a:buFont typeface="Wingdings" pitchFamily="2" charset="2"/>
              <a:buAutoNum type="arabicPeriod" startAt="2"/>
              <a:defRPr/>
            </a:pPr>
            <a:r>
              <a:rPr kumimoji="1" lang="en-US" sz="2000" dirty="0">
                <a:solidFill>
                  <a:srgbClr val="A50021"/>
                </a:solidFill>
                <a:effectLst>
                  <a:outerShdw blurRad="38100" dist="38100" dir="2700000" algn="tl">
                    <a:srgbClr val="C0C0C0"/>
                  </a:outerShdw>
                </a:effectLst>
                <a:latin typeface="Arial" charset="0"/>
              </a:rPr>
              <a:t>Environmental:</a:t>
            </a:r>
          </a:p>
          <a:p>
            <a:pPr lvl="1">
              <a:spcBef>
                <a:spcPct val="20000"/>
              </a:spcBef>
              <a:buClr>
                <a:schemeClr val="accent1"/>
              </a:buClr>
              <a:defRPr/>
            </a:pPr>
            <a:r>
              <a:rPr kumimoji="1" lang="en-US" dirty="0">
                <a:effectLst>
                  <a:outerShdw blurRad="38100" dist="38100" dir="2700000" algn="tl">
                    <a:srgbClr val="C0C0C0"/>
                  </a:outerShdw>
                </a:effectLst>
                <a:latin typeface="Arial" charset="0"/>
              </a:rPr>
              <a:t>Forest fire / flood detection</a:t>
            </a:r>
          </a:p>
        </p:txBody>
      </p:sp>
      <p:sp>
        <p:nvSpPr>
          <p:cNvPr id="392197" name="Rectangle 5">
            <a:extLst>
              <a:ext uri="{FF2B5EF4-FFF2-40B4-BE49-F238E27FC236}">
                <a16:creationId xmlns:a16="http://schemas.microsoft.com/office/drawing/2014/main" id="{F15BE01C-4C53-BD40-B6B0-FB50EFC3E53C}"/>
              </a:ext>
            </a:extLst>
          </p:cNvPr>
          <p:cNvSpPr>
            <a:spLocks noChangeArrowheads="1"/>
          </p:cNvSpPr>
          <p:nvPr/>
        </p:nvSpPr>
        <p:spPr bwMode="auto">
          <a:xfrm>
            <a:off x="719212" y="3528438"/>
            <a:ext cx="10990570" cy="3008838"/>
          </a:xfrm>
          <a:prstGeom prst="rect">
            <a:avLst/>
          </a:prstGeom>
          <a:noFill/>
          <a:ln w="9525">
            <a:noFill/>
            <a:miter lim="800000"/>
            <a:headEnd/>
            <a:tailEnd/>
          </a:ln>
          <a:effectLst/>
        </p:spPr>
        <p:txBody>
          <a:bodyPr/>
          <a:lstStyle/>
          <a:p>
            <a:pPr marL="457200" indent="-457200">
              <a:spcBef>
                <a:spcPct val="20000"/>
              </a:spcBef>
              <a:buClr>
                <a:schemeClr val="accent1"/>
              </a:buClr>
              <a:buFont typeface="Wingdings" pitchFamily="2" charset="2"/>
              <a:buAutoNum type="arabicPeriod" startAt="3"/>
              <a:defRPr/>
            </a:pPr>
            <a:r>
              <a:rPr kumimoji="1" lang="en-US" sz="2000" dirty="0">
                <a:solidFill>
                  <a:srgbClr val="A50021"/>
                </a:solidFill>
                <a:effectLst>
                  <a:outerShdw blurRad="38100" dist="38100" dir="2700000" algn="tl">
                    <a:srgbClr val="C0C0C0"/>
                  </a:outerShdw>
                </a:effectLst>
                <a:latin typeface="Arial" charset="0"/>
              </a:rPr>
              <a:t>Health:</a:t>
            </a:r>
          </a:p>
          <a:p>
            <a:pPr lvl="1">
              <a:spcBef>
                <a:spcPct val="20000"/>
              </a:spcBef>
              <a:buClr>
                <a:schemeClr val="accent1"/>
              </a:buClr>
              <a:defRPr/>
            </a:pPr>
            <a:r>
              <a:rPr kumimoji="1" lang="en-US" dirty="0">
                <a:effectLst>
                  <a:outerShdw blurRad="38100" dist="38100" dir="2700000" algn="tl">
                    <a:srgbClr val="C0C0C0"/>
                  </a:outerShdw>
                </a:effectLst>
                <a:latin typeface="Arial" charset="0"/>
              </a:rPr>
              <a:t>Tracking and monitoring doctors and patients inside a hospital; drug administration in hospitals</a:t>
            </a:r>
          </a:p>
          <a:p>
            <a:pPr marL="914400" lvl="1" indent="-457200">
              <a:spcBef>
                <a:spcPct val="20000"/>
              </a:spcBef>
              <a:buClr>
                <a:schemeClr val="accent1"/>
              </a:buClr>
              <a:buFont typeface="Wingdings" pitchFamily="2" charset="2"/>
              <a:buChar char="Ø"/>
              <a:defRPr/>
            </a:pPr>
            <a:endParaRPr kumimoji="1" lang="en-US" sz="12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startAt="4"/>
              <a:defRPr/>
            </a:pPr>
            <a:r>
              <a:rPr kumimoji="1" lang="en-US" sz="2000" dirty="0">
                <a:solidFill>
                  <a:srgbClr val="A50021"/>
                </a:solidFill>
                <a:effectLst>
                  <a:outerShdw blurRad="38100" dist="38100" dir="2700000" algn="tl">
                    <a:srgbClr val="C0C0C0"/>
                  </a:outerShdw>
                </a:effectLst>
                <a:latin typeface="Arial" charset="0"/>
              </a:rPr>
              <a:t>Home:</a:t>
            </a:r>
          </a:p>
          <a:p>
            <a:pPr lvl="1">
              <a:spcBef>
                <a:spcPct val="20000"/>
              </a:spcBef>
              <a:buClr>
                <a:schemeClr val="accent1"/>
              </a:buClr>
              <a:defRPr/>
            </a:pPr>
            <a:r>
              <a:rPr kumimoji="1" lang="en-US" dirty="0">
                <a:effectLst>
                  <a:outerShdw blurRad="38100" dist="38100" dir="2700000" algn="tl">
                    <a:srgbClr val="C0C0C0"/>
                  </a:outerShdw>
                </a:effectLst>
                <a:latin typeface="Arial" charset="0"/>
              </a:rPr>
              <a:t>Home automation; smart environment</a:t>
            </a:r>
          </a:p>
          <a:p>
            <a:pPr lvl="1">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startAt="5"/>
              <a:defRPr/>
            </a:pPr>
            <a:r>
              <a:rPr kumimoji="1" lang="en-US" sz="2000" dirty="0">
                <a:solidFill>
                  <a:srgbClr val="A50021"/>
                </a:solidFill>
                <a:effectLst>
                  <a:outerShdw blurRad="38100" dist="38100" dir="2700000" algn="tl">
                    <a:srgbClr val="C0C0C0"/>
                  </a:outerShdw>
                </a:effectLst>
                <a:latin typeface="Arial" charset="0"/>
              </a:rPr>
              <a:t>Other Commercial Applications:</a:t>
            </a:r>
          </a:p>
          <a:p>
            <a:pPr lvl="1">
              <a:spcBef>
                <a:spcPct val="20000"/>
              </a:spcBef>
              <a:buClr>
                <a:schemeClr val="accent1"/>
              </a:buClr>
              <a:defRPr/>
            </a:pPr>
            <a:r>
              <a:rPr kumimoji="1" lang="en-US" dirty="0">
                <a:effectLst>
                  <a:outerShdw blurRad="38100" dist="38100" dir="2700000" algn="tl">
                    <a:srgbClr val="C0C0C0"/>
                  </a:outerShdw>
                </a:effectLst>
                <a:latin typeface="Arial" charset="0"/>
              </a:rPr>
              <a:t>Environmental control in office buildings; detecting and monitoring car thefts; managing inventory control; vehicle tracking and detection</a:t>
            </a:r>
          </a:p>
          <a:p>
            <a:pPr lvl="1">
              <a:spcBef>
                <a:spcPct val="20000"/>
              </a:spcBef>
              <a:buClr>
                <a:schemeClr val="accent1"/>
              </a:buClr>
              <a:defRPr/>
            </a:pPr>
            <a:endParaRPr kumimoji="1" lang="en-US" dirty="0">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97100025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6D74A10B-9F68-BF4F-99D6-A79FB59C8B1A}"/>
              </a:ext>
            </a:extLst>
          </p:cNvPr>
          <p:cNvSpPr>
            <a:spLocks noGrp="1" noChangeArrowheads="1"/>
          </p:cNvSpPr>
          <p:nvPr>
            <p:ph type="title"/>
          </p:nvPr>
        </p:nvSpPr>
        <p:spPr>
          <a:xfrm>
            <a:off x="941693" y="375313"/>
            <a:ext cx="10031105" cy="1012825"/>
          </a:xfrm>
        </p:spPr>
        <p:txBody>
          <a:bodyPr>
            <a:normAutofit fontScale="90000"/>
          </a:bodyPr>
          <a:lstStyle/>
          <a:p>
            <a:pPr algn="ctr">
              <a:lnSpc>
                <a:spcPct val="70000"/>
              </a:lnSpc>
            </a:pPr>
            <a:br>
              <a:rPr lang="en-US" altLang="en-US" sz="3200" b="1" dirty="0">
                <a:solidFill>
                  <a:srgbClr val="000099"/>
                </a:solidFill>
                <a:latin typeface="Comic Sans MS" panose="030F0902030302020204" pitchFamily="66" charset="0"/>
              </a:rPr>
            </a:br>
            <a:r>
              <a:rPr lang="en-US" altLang="en-US" sz="3200" b="1" dirty="0">
                <a:solidFill>
                  <a:srgbClr val="000099"/>
                </a:solidFill>
                <a:latin typeface="Comic Sans MS" panose="030F0902030302020204" pitchFamily="66" charset="0"/>
              </a:rPr>
              <a:t>Sensor Networks Preliminaries</a:t>
            </a:r>
            <a:br>
              <a:rPr lang="en-US" altLang="en-US" sz="3200" b="1" dirty="0">
                <a:solidFill>
                  <a:srgbClr val="000099"/>
                </a:solidFill>
                <a:latin typeface="Comic Sans MS" panose="030F0902030302020204" pitchFamily="66" charset="0"/>
              </a:rPr>
            </a:br>
            <a:endParaRPr lang="en-US" altLang="en-US" sz="3200" b="1" dirty="0">
              <a:solidFill>
                <a:srgbClr val="000099"/>
              </a:solidFill>
              <a:latin typeface="Comic Sans MS" panose="030F0902030302020204" pitchFamily="66" charset="0"/>
            </a:endParaRPr>
          </a:p>
        </p:txBody>
      </p:sp>
      <p:sp>
        <p:nvSpPr>
          <p:cNvPr id="395267" name="Rectangle 3">
            <a:extLst>
              <a:ext uri="{FF2B5EF4-FFF2-40B4-BE49-F238E27FC236}">
                <a16:creationId xmlns:a16="http://schemas.microsoft.com/office/drawing/2014/main" id="{10CC2718-71B1-9A47-A50B-0E53781F2C87}"/>
              </a:ext>
            </a:extLst>
          </p:cNvPr>
          <p:cNvSpPr>
            <a:spLocks noChangeArrowheads="1"/>
          </p:cNvSpPr>
          <p:nvPr/>
        </p:nvSpPr>
        <p:spPr bwMode="auto">
          <a:xfrm>
            <a:off x="532263" y="1328738"/>
            <a:ext cx="11395880" cy="3554412"/>
          </a:xfrm>
          <a:prstGeom prst="rect">
            <a:avLst/>
          </a:prstGeom>
          <a:noFill/>
          <a:ln w="9525">
            <a:noFill/>
            <a:miter lim="800000"/>
            <a:headEnd/>
            <a:tailEnd/>
          </a:ln>
          <a:effectLst/>
        </p:spPr>
        <p:txBody>
          <a:bodyPr/>
          <a:lstStyle/>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For large scale environment monitoring applications, dense sensor networks are mainly used </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Sensing capabilities should be distributed and coordinated amongst the sensor nodes</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Algorithms deployed should be localized since transmissions between large distances are expensive and lowers networks life time</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These networks should be self-configuring, scalable, redundant and robust during topology changes</a:t>
            </a:r>
          </a:p>
        </p:txBody>
      </p:sp>
    </p:spTree>
    <p:extLst>
      <p:ext uri="{BB962C8B-B14F-4D97-AF65-F5344CB8AC3E}">
        <p14:creationId xmlns:p14="http://schemas.microsoft.com/office/powerpoint/2010/main" val="179499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5" name="Rectangle 3">
            <a:extLst>
              <a:ext uri="{FF2B5EF4-FFF2-40B4-BE49-F238E27FC236}">
                <a16:creationId xmlns:a16="http://schemas.microsoft.com/office/drawing/2014/main" id="{8952274B-4067-C04F-9E0B-159774894BE3}"/>
              </a:ext>
            </a:extLst>
          </p:cNvPr>
          <p:cNvSpPr>
            <a:spLocks noChangeArrowheads="1"/>
          </p:cNvSpPr>
          <p:nvPr/>
        </p:nvSpPr>
        <p:spPr bwMode="auto">
          <a:xfrm>
            <a:off x="723331" y="1338264"/>
            <a:ext cx="10945505" cy="4791075"/>
          </a:xfrm>
          <a:prstGeom prst="rect">
            <a:avLst/>
          </a:prstGeom>
          <a:noFill/>
          <a:ln w="9525">
            <a:noFill/>
            <a:miter lim="800000"/>
            <a:headEnd/>
            <a:tailEnd/>
          </a:ln>
          <a:effectLst/>
        </p:spPr>
        <p:txBody>
          <a:bodyPr/>
          <a:lstStyle/>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Clustering: </a:t>
            </a:r>
            <a:r>
              <a:rPr kumimoji="1" lang="en-US" dirty="0">
                <a:effectLst>
                  <a:outerShdw blurRad="38100" dist="38100" dir="2700000" algn="tl">
                    <a:srgbClr val="C0C0C0"/>
                  </a:outerShdw>
                </a:effectLst>
                <a:latin typeface="Arial" charset="0"/>
              </a:rPr>
              <a:t>Partitioning of the network (identification of </a:t>
            </a:r>
            <a:r>
              <a:rPr kumimoji="1" lang="en-US" dirty="0" err="1">
                <a:effectLst>
                  <a:outerShdw blurRad="38100" dist="38100" dir="2700000" algn="tl">
                    <a:srgbClr val="C0C0C0"/>
                  </a:outerShdw>
                </a:effectLst>
                <a:latin typeface="Arial" charset="0"/>
              </a:rPr>
              <a:t>clusterheads</a:t>
            </a:r>
            <a:r>
              <a:rPr kumimoji="1" lang="en-US" dirty="0">
                <a:effectLst>
                  <a:outerShdw blurRad="38100" dist="38100" dir="2700000" algn="tl">
                    <a:srgbClr val="C0C0C0"/>
                  </a:outerShdw>
                </a:effectLst>
                <a:latin typeface="Arial" charset="0"/>
              </a:rPr>
              <a:t>)</a:t>
            </a:r>
          </a:p>
          <a:p>
            <a:pPr>
              <a:lnSpc>
                <a:spcPct val="90000"/>
              </a:lnSpc>
              <a:spcBef>
                <a:spcPct val="20000"/>
              </a:spcBef>
              <a:buClr>
                <a:schemeClr val="accent1"/>
              </a:buClr>
              <a:buSzPct val="120000"/>
              <a:defRPr/>
            </a:pPr>
            <a:endParaRPr kumimoji="1" lang="en-US"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Sensor data management and monitoring</a:t>
            </a:r>
          </a:p>
          <a:p>
            <a:pPr marL="742950" lvl="1" indent="-285750">
              <a:lnSpc>
                <a:spcPct val="90000"/>
              </a:lnSpc>
              <a:spcBef>
                <a:spcPct val="20000"/>
              </a:spcBef>
              <a:buClr>
                <a:schemeClr val="accent1"/>
              </a:buClr>
              <a:buFontTx/>
              <a:buChar char="–"/>
              <a:defRPr/>
            </a:pPr>
            <a:endParaRPr kumimoji="1" lang="en-US" sz="1200"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Routing: </a:t>
            </a:r>
            <a:r>
              <a:rPr kumimoji="1" lang="en-US" dirty="0">
                <a:effectLst>
                  <a:outerShdw blurRad="38100" dist="38100" dir="2700000" algn="tl">
                    <a:srgbClr val="C0C0C0"/>
                  </a:outerShdw>
                </a:effectLst>
                <a:latin typeface="Arial" charset="0"/>
              </a:rPr>
              <a:t>Discovering routes from source to destination; maintaining, rediscovery and repair of routes</a:t>
            </a:r>
          </a:p>
          <a:p>
            <a:pPr>
              <a:lnSpc>
                <a:spcPct val="90000"/>
              </a:lnSpc>
              <a:spcBef>
                <a:spcPct val="20000"/>
              </a:spcBef>
              <a:buClr>
                <a:schemeClr val="accent1"/>
              </a:buClr>
              <a:buSzPct val="120000"/>
              <a:defRPr/>
            </a:pPr>
            <a:endParaRPr kumimoji="1" lang="en-US" sz="1200"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Topology management: </a:t>
            </a:r>
            <a:r>
              <a:rPr kumimoji="1" lang="en-US" dirty="0">
                <a:effectLst>
                  <a:outerShdw blurRad="38100" dist="38100" dir="2700000" algn="tl">
                    <a:srgbClr val="C0C0C0"/>
                  </a:outerShdw>
                </a:effectLst>
                <a:latin typeface="Arial" charset="0"/>
              </a:rPr>
              <a:t>maintain the links and minimize the changes in underlying graph</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Medium Access Control Protocols</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Power conservation/energy consumption</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Data fusion and dissemination of sensor data</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Security</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New applications for ad hoc and sensor networks</a:t>
            </a:r>
          </a:p>
          <a:p>
            <a:pPr marL="342900" indent="-342900">
              <a:lnSpc>
                <a:spcPct val="90000"/>
              </a:lnSpc>
              <a:spcBef>
                <a:spcPct val="20000"/>
              </a:spcBef>
              <a:buClr>
                <a:schemeClr val="accent1"/>
              </a:buClr>
              <a:buFont typeface="Wingdings" pitchFamily="2" charset="2"/>
              <a:buChar char="Ø"/>
              <a:defRPr/>
            </a:pPr>
            <a:endParaRPr kumimoji="1" lang="en-US" sz="1200" dirty="0">
              <a:effectLst>
                <a:outerShdw blurRad="38100" dist="38100" dir="2700000" algn="tl">
                  <a:srgbClr val="C0C0C0"/>
                </a:outerShdw>
              </a:effectLst>
              <a:latin typeface="Arial" charset="0"/>
            </a:endParaRPr>
          </a:p>
        </p:txBody>
      </p:sp>
      <p:sp>
        <p:nvSpPr>
          <p:cNvPr id="10242" name="Rectangle 4">
            <a:extLst>
              <a:ext uri="{FF2B5EF4-FFF2-40B4-BE49-F238E27FC236}">
                <a16:creationId xmlns:a16="http://schemas.microsoft.com/office/drawing/2014/main" id="{BC390196-7E1D-B84E-8DE6-EE10A900E4A7}"/>
              </a:ext>
            </a:extLst>
          </p:cNvPr>
          <p:cNvSpPr>
            <a:spLocks noChangeArrowheads="1"/>
          </p:cNvSpPr>
          <p:nvPr/>
        </p:nvSpPr>
        <p:spPr bwMode="auto">
          <a:xfrm>
            <a:off x="900752" y="377827"/>
            <a:ext cx="10385947" cy="6457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3200" b="1" dirty="0">
                <a:solidFill>
                  <a:srgbClr val="000099"/>
                </a:solidFill>
                <a:latin typeface="Comic Sans MS" panose="030F0902030302020204" pitchFamily="66" charset="0"/>
              </a:rPr>
              <a:t>Research Problems in Sensor Networks</a:t>
            </a:r>
          </a:p>
        </p:txBody>
      </p:sp>
    </p:spTree>
    <p:extLst>
      <p:ext uri="{BB962C8B-B14F-4D97-AF65-F5344CB8AC3E}">
        <p14:creationId xmlns:p14="http://schemas.microsoft.com/office/powerpoint/2010/main" val="314461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1264414" y="283512"/>
            <a:ext cx="9882716" cy="1012825"/>
          </a:xfrm>
        </p:spPr>
        <p:txBody>
          <a:bodyPr vert="horz" lIns="91440" tIns="45720" rIns="91440" bIns="45720" rtlCol="0" anchor="ctr">
            <a:normAutofit fontScale="90000"/>
          </a:bodyPr>
          <a:lstStyle/>
          <a:p>
            <a:pPr algn="ctr">
              <a:lnSpc>
                <a:spcPct val="70000"/>
              </a:lnSpc>
            </a:pPr>
            <a:br>
              <a:rPr lang="en-US" sz="3200" b="1" dirty="0">
                <a:solidFill>
                  <a:srgbClr val="000099"/>
                </a:solidFill>
                <a:latin typeface="Comic Sans MS" panose="030F0902030302020204" pitchFamily="66" charset="0"/>
              </a:rPr>
            </a:br>
            <a:r>
              <a:rPr lang="en-US" sz="3200" b="1" dirty="0">
                <a:solidFill>
                  <a:srgbClr val="000099"/>
                </a:solidFill>
                <a:latin typeface="Comic Sans MS" panose="030F0902030302020204" pitchFamily="66" charset="0"/>
              </a:rPr>
              <a:t>Clustering</a:t>
            </a:r>
            <a:br>
              <a:rPr lang="en-US" sz="3200" b="1" dirty="0">
                <a:solidFill>
                  <a:srgbClr val="000099"/>
                </a:solidFill>
                <a:latin typeface="Comic Sans MS" panose="030F0902030302020204" pitchFamily="66" charset="0"/>
              </a:rPr>
            </a:br>
            <a:endParaRPr lang="en-US" sz="3200" b="1" dirty="0">
              <a:solidFill>
                <a:srgbClr val="000099"/>
              </a:solidFill>
              <a:latin typeface="Comic Sans MS" panose="030F0902030302020204" pitchFamily="66" charset="0"/>
            </a:endParaRPr>
          </a:p>
        </p:txBody>
      </p:sp>
      <p:sp>
        <p:nvSpPr>
          <p:cNvPr id="412675" name="Rectangle 3"/>
          <p:cNvSpPr>
            <a:spLocks noChangeArrowheads="1"/>
          </p:cNvSpPr>
          <p:nvPr/>
        </p:nvSpPr>
        <p:spPr bwMode="auto">
          <a:xfrm>
            <a:off x="705524" y="1328739"/>
            <a:ext cx="10432377" cy="4802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Cluster-based control structures provides more efficient use of resources for large dynamic networks</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Clustering can be used for: i) transmission management (link-cluster architecture); ii) backbone formation; iii) routing efficiency </a:t>
            </a:r>
          </a:p>
          <a:p>
            <a:pPr marL="342900" indent="-342900">
              <a:lnSpc>
                <a:spcPct val="110000"/>
              </a:lnSpc>
              <a:spcBef>
                <a:spcPct val="20000"/>
              </a:spcBef>
              <a:buClr>
                <a:schemeClr val="accent1"/>
              </a:buClr>
              <a:buFontTx/>
              <a:buChar char="–"/>
            </a:pPr>
            <a:endParaRPr kumimoji="1" lang="en-US" sz="1000" dirty="0">
              <a:effectLst>
                <a:outerShdw blurRad="38100" dist="38100" dir="2700000" algn="tl">
                  <a:srgbClr val="DDDDDD"/>
                </a:outerShdw>
              </a:effectLst>
              <a:latin typeface="Arial" charset="0"/>
            </a:endParaRPr>
          </a:p>
          <a:p>
            <a:pPr>
              <a:lnSpc>
                <a:spcPct val="110000"/>
              </a:lnSpc>
              <a:spcBef>
                <a:spcPct val="20000"/>
              </a:spcBef>
              <a:buClr>
                <a:schemeClr val="accent1"/>
              </a:buClr>
            </a:pPr>
            <a:r>
              <a:rPr kumimoji="1" lang="en-US" sz="2000" dirty="0" err="1">
                <a:solidFill>
                  <a:srgbClr val="800000"/>
                </a:solidFill>
                <a:effectLst>
                  <a:outerShdw blurRad="38100" dist="38100" dir="2700000" algn="tl">
                    <a:srgbClr val="DDDDDD"/>
                  </a:outerShdw>
                </a:effectLst>
                <a:latin typeface="Arial" charset="0"/>
              </a:rPr>
              <a:t>Clusterheads</a:t>
            </a:r>
            <a:endParaRPr kumimoji="1" lang="en-US" sz="2000" dirty="0">
              <a:solidFill>
                <a:srgbClr val="800000"/>
              </a:solidFill>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Resemble base stations in cellular networks, but dynamic and acts as routers</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Responsible for resource allocation and maintains network topology</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Aware of its cluster members and its one-hop neighboring </a:t>
            </a:r>
            <a:r>
              <a:rPr kumimoji="1" lang="en-US" sz="2000" dirty="0" err="1">
                <a:effectLst>
                  <a:outerShdw blurRad="38100" dist="38100" dir="2700000" algn="tl">
                    <a:srgbClr val="DDDDDD"/>
                  </a:outerShdw>
                </a:effectLst>
                <a:latin typeface="Arial" charset="0"/>
              </a:rPr>
              <a:t>clusterheads</a:t>
            </a: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342900" indent="-342900" algn="ctr">
              <a:lnSpc>
                <a:spcPct val="90000"/>
              </a:lnSpc>
              <a:spcBef>
                <a:spcPct val="20000"/>
              </a:spcBef>
              <a:buClr>
                <a:schemeClr val="accent1"/>
              </a:buClr>
              <a:buSzPct val="120000"/>
              <a:buFont typeface="Wingdings" charset="0"/>
              <a:buNone/>
            </a:pPr>
            <a:r>
              <a:rPr kumimoji="1" lang="en-US" dirty="0">
                <a:solidFill>
                  <a:srgbClr val="A50021"/>
                </a:solidFill>
                <a:effectLst>
                  <a:outerShdw blurRad="38100" dist="38100" dir="2700000" algn="tl">
                    <a:srgbClr val="DDDDDD"/>
                  </a:outerShdw>
                </a:effectLst>
                <a:latin typeface="Arial" charset="0"/>
              </a:rPr>
              <a:t>Since </a:t>
            </a:r>
            <a:r>
              <a:rPr kumimoji="1" lang="en-US" dirty="0" err="1">
                <a:solidFill>
                  <a:srgbClr val="A50021"/>
                </a:solidFill>
                <a:effectLst>
                  <a:outerShdw blurRad="38100" dist="38100" dir="2700000" algn="tl">
                    <a:srgbClr val="DDDDDD"/>
                  </a:outerShdw>
                </a:effectLst>
                <a:latin typeface="Arial" charset="0"/>
              </a:rPr>
              <a:t>clusterheads</a:t>
            </a:r>
            <a:r>
              <a:rPr kumimoji="1" lang="en-US" dirty="0">
                <a:solidFill>
                  <a:srgbClr val="A50021"/>
                </a:solidFill>
                <a:effectLst>
                  <a:outerShdw blurRad="38100" dist="38100" dir="2700000" algn="tl">
                    <a:srgbClr val="DDDDDD"/>
                  </a:outerShdw>
                </a:effectLst>
                <a:latin typeface="Arial" charset="0"/>
              </a:rPr>
              <a:t> decide network topology, </a:t>
            </a:r>
          </a:p>
          <a:p>
            <a:pPr marL="342900" indent="-342900" algn="ctr">
              <a:lnSpc>
                <a:spcPct val="90000"/>
              </a:lnSpc>
              <a:spcBef>
                <a:spcPct val="20000"/>
              </a:spcBef>
              <a:buClr>
                <a:schemeClr val="accent1"/>
              </a:buClr>
              <a:buSzPct val="120000"/>
              <a:buFont typeface="Wingdings" charset="0"/>
              <a:buNone/>
            </a:pPr>
            <a:r>
              <a:rPr kumimoji="1" lang="en-US" i="1" dirty="0">
                <a:solidFill>
                  <a:schemeClr val="accent1"/>
                </a:solidFill>
                <a:effectLst>
                  <a:outerShdw blurRad="38100" dist="38100" dir="2700000" algn="tl">
                    <a:srgbClr val="DDDDDD"/>
                  </a:outerShdw>
                </a:effectLst>
                <a:latin typeface="Arial" charset="0"/>
              </a:rPr>
              <a:t>election</a:t>
            </a:r>
          </a:p>
          <a:p>
            <a:pPr marL="342900" indent="-342900" algn="ctr">
              <a:lnSpc>
                <a:spcPct val="90000"/>
              </a:lnSpc>
              <a:spcBef>
                <a:spcPct val="20000"/>
              </a:spcBef>
              <a:buClr>
                <a:schemeClr val="accent1"/>
              </a:buClr>
              <a:buSzPct val="120000"/>
              <a:buFont typeface="Wingdings" charset="0"/>
              <a:buNone/>
            </a:pPr>
            <a:r>
              <a:rPr kumimoji="1" lang="en-US" dirty="0">
                <a:solidFill>
                  <a:srgbClr val="A50021"/>
                </a:solidFill>
                <a:effectLst>
                  <a:outerShdw blurRad="38100" dist="38100" dir="2700000" algn="tl">
                    <a:srgbClr val="DDDDDD"/>
                  </a:outerShdw>
                </a:effectLst>
                <a:latin typeface="Arial" charset="0"/>
              </a:rPr>
              <a:t>of </a:t>
            </a:r>
            <a:r>
              <a:rPr kumimoji="1" lang="en-US" dirty="0" err="1">
                <a:solidFill>
                  <a:srgbClr val="A50021"/>
                </a:solidFill>
                <a:effectLst>
                  <a:outerShdw blurRad="38100" dist="38100" dir="2700000" algn="tl">
                    <a:srgbClr val="DDDDDD"/>
                  </a:outerShdw>
                </a:effectLst>
                <a:latin typeface="Arial" charset="0"/>
              </a:rPr>
              <a:t>clusterheads</a:t>
            </a:r>
            <a:r>
              <a:rPr kumimoji="1" lang="en-US" dirty="0">
                <a:solidFill>
                  <a:srgbClr val="A50021"/>
                </a:solidFill>
                <a:effectLst>
                  <a:outerShdw blurRad="38100" dist="38100" dir="2700000" algn="tl">
                    <a:srgbClr val="DDDDDD"/>
                  </a:outerShdw>
                </a:effectLst>
                <a:latin typeface="Arial" charset="0"/>
              </a:rPr>
              <a:t> optimally is critical</a:t>
            </a:r>
          </a:p>
          <a:p>
            <a:pPr>
              <a:lnSpc>
                <a:spcPct val="11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p:txBody>
      </p:sp>
    </p:spTree>
    <p:extLst>
      <p:ext uri="{BB962C8B-B14F-4D97-AF65-F5344CB8AC3E}">
        <p14:creationId xmlns:p14="http://schemas.microsoft.com/office/powerpoint/2010/main" val="1291207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TotalTime>
  <Words>4703</Words>
  <Application>Microsoft Office PowerPoint</Application>
  <PresentationFormat>Widescreen</PresentationFormat>
  <Paragraphs>439</Paragraphs>
  <Slides>39</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50" baseType="lpstr">
      <vt:lpstr>Arial</vt:lpstr>
      <vt:lpstr>Arial Black</vt:lpstr>
      <vt:lpstr>Calibri</vt:lpstr>
      <vt:lpstr>Calibri Light</vt:lpstr>
      <vt:lpstr>Comic Sans MS</vt:lpstr>
      <vt:lpstr>Courier New</vt:lpstr>
      <vt:lpstr>Helvetica Neue</vt:lpstr>
      <vt:lpstr>Times New Roman</vt:lpstr>
      <vt:lpstr>Wingdings</vt:lpstr>
      <vt:lpstr>Office Theme</vt:lpstr>
      <vt:lpstr>Equation</vt:lpstr>
      <vt:lpstr>Introduction to Wireless Networks</vt:lpstr>
      <vt:lpstr>Wireless Networks</vt:lpstr>
      <vt:lpstr>PowerPoint Presentation</vt:lpstr>
      <vt:lpstr>PowerPoint Presentation</vt:lpstr>
      <vt:lpstr>Sensor Networks</vt:lpstr>
      <vt:lpstr>Sensor Networks</vt:lpstr>
      <vt:lpstr> Sensor Networks Preliminaries </vt:lpstr>
      <vt:lpstr>PowerPoint Presentation</vt:lpstr>
      <vt:lpstr> Clustering </vt:lpstr>
      <vt:lpstr>PowerPoint Presentation</vt:lpstr>
      <vt:lpstr>PowerPoint Presentation</vt:lpstr>
      <vt:lpstr>PowerPoint Presentation</vt:lpstr>
      <vt:lpstr>PowerPoint Presentation</vt:lpstr>
      <vt:lpstr>PowerPoint Presentation</vt:lpstr>
      <vt:lpstr> Simulation Environment</vt:lpstr>
      <vt:lpstr>PowerPoint Presentation</vt:lpstr>
      <vt:lpstr>Why Sensor Platforms?</vt:lpstr>
      <vt:lpstr>General WSN System Architecture</vt:lpstr>
      <vt:lpstr>General WSN System Architecture</vt:lpstr>
      <vt:lpstr>Berkeley Motes [Hill+ 2000]</vt:lpstr>
      <vt:lpstr>Wireless Sensor Networks for Habitat Monitoring  [Mainwaring+ 2002] </vt:lpstr>
      <vt:lpstr>PowerPoint Presentation</vt:lpstr>
      <vt:lpstr>PowerPoint Presentation</vt:lpstr>
      <vt:lpstr>PowerPoint Presentation</vt:lpstr>
      <vt:lpstr>PowerPoint Presentation</vt:lpstr>
      <vt:lpstr>PowerPoint Presentation</vt:lpstr>
      <vt:lpstr>Energy-Efficient Computing for Wildlife Tracking: Design Tradeoffs and Early Experiences with ZebraNet  [Juang+ 2002]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Wireless Networks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computer networks</dc:title>
  <dc:creator>lboloni</dc:creator>
  <cp:lastModifiedBy>Damla Turgut</cp:lastModifiedBy>
  <cp:revision>127</cp:revision>
  <dcterms:created xsi:type="dcterms:W3CDTF">2020-01-04T18:28:23Z</dcterms:created>
  <dcterms:modified xsi:type="dcterms:W3CDTF">2020-01-20T17:55:42Z</dcterms:modified>
</cp:coreProperties>
</file>