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7" r:id="rId2"/>
    <p:sldId id="258" r:id="rId3"/>
    <p:sldId id="305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306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27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28" r:id="rId37"/>
    <p:sldId id="311" r:id="rId38"/>
    <p:sldId id="313" r:id="rId39"/>
    <p:sldId id="314" r:id="rId40"/>
    <p:sldId id="315" r:id="rId41"/>
    <p:sldId id="317" r:id="rId42"/>
    <p:sldId id="319" r:id="rId43"/>
    <p:sldId id="320" r:id="rId44"/>
    <p:sldId id="321" r:id="rId45"/>
    <p:sldId id="322" r:id="rId46"/>
    <p:sldId id="323" r:id="rId47"/>
    <p:sldId id="324" r:id="rId48"/>
    <p:sldId id="325" r:id="rId49"/>
    <p:sldId id="326" r:id="rId50"/>
    <p:sldId id="318" r:id="rId51"/>
    <p:sldId id="309" r:id="rId52"/>
    <p:sldId id="345" r:id="rId53"/>
    <p:sldId id="346" r:id="rId54"/>
    <p:sldId id="347" r:id="rId55"/>
    <p:sldId id="348" r:id="rId56"/>
    <p:sldId id="349" r:id="rId57"/>
    <p:sldId id="310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C8A2D-1DFC-4E58-9A35-880473283D28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E3EBF-20CB-48D6-A752-DA0E14C93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E3EBF-20CB-48D6-A752-DA0E14C935B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r>
              <a:rPr lang="en-US" b="1" dirty="0" smtClean="0"/>
              <a:t>Proposed system &lt;Analysis&gt;: </a:t>
            </a:r>
          </a:p>
          <a:p>
            <a:pPr lvl="1"/>
            <a:r>
              <a:rPr lang="en-US" dirty="0" smtClean="0"/>
              <a:t>Expected Improvements:</a:t>
            </a:r>
          </a:p>
          <a:p>
            <a:pPr lvl="2"/>
            <a:r>
              <a:rPr lang="en-US" sz="1600" dirty="0" smtClean="0"/>
              <a:t>If there exists something similar to your project, how is your project better?</a:t>
            </a:r>
          </a:p>
          <a:p>
            <a:pPr lvl="1"/>
            <a:r>
              <a:rPr lang="en-US" dirty="0" smtClean="0"/>
              <a:t>Disadvantages:</a:t>
            </a:r>
          </a:p>
          <a:p>
            <a:pPr lvl="2"/>
            <a:r>
              <a:rPr lang="en-US" sz="1600" dirty="0" smtClean="0"/>
              <a:t>Maybe someone will copy your project and take credit for it and make money off if it?</a:t>
            </a:r>
          </a:p>
          <a:p>
            <a:pPr lvl="1"/>
            <a:r>
              <a:rPr lang="en-US" dirty="0" smtClean="0"/>
              <a:t>Limitations:</a:t>
            </a:r>
          </a:p>
          <a:p>
            <a:pPr lvl="2"/>
            <a:r>
              <a:rPr lang="en-US" sz="1600" dirty="0" smtClean="0"/>
              <a:t>Time. Effort. Burnout. Skills. How can these factors play a role in your project?</a:t>
            </a:r>
          </a:p>
          <a:p>
            <a:pPr lvl="1"/>
            <a:r>
              <a:rPr lang="en-US" dirty="0" smtClean="0"/>
              <a:t>Risks:</a:t>
            </a:r>
          </a:p>
          <a:p>
            <a:pPr lvl="2"/>
            <a:r>
              <a:rPr lang="en-US" sz="1600" dirty="0" smtClean="0"/>
              <a:t>Security? You can attempt to draw on the disadvantages section as well.</a:t>
            </a:r>
          </a:p>
          <a:p>
            <a:pPr lvl="1"/>
            <a:r>
              <a:rPr lang="en-US" dirty="0" smtClean="0"/>
              <a:t>Alternatives &amp; Trade offs:</a:t>
            </a:r>
          </a:p>
          <a:p>
            <a:pPr lvl="2"/>
            <a:r>
              <a:rPr lang="en-US" sz="1600" dirty="0" smtClean="0"/>
              <a:t>What is the benefit of doing X over Y?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 about groups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I do if a group member (or two) isn’t pulling their weight?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 about groups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I do if a group member (or two) isn’t pulling their weight?</a:t>
            </a:r>
          </a:p>
          <a:p>
            <a:pPr lvl="1"/>
            <a:r>
              <a:rPr lang="en-US" dirty="0" smtClean="0"/>
              <a:t>Group meeting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 about groups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I do if a group member (or two) isn’t pulling their weight?</a:t>
            </a:r>
          </a:p>
          <a:p>
            <a:pPr lvl="1"/>
            <a:r>
              <a:rPr lang="en-US" dirty="0" smtClean="0"/>
              <a:t>Group meeting</a:t>
            </a:r>
          </a:p>
          <a:p>
            <a:r>
              <a:rPr lang="en-US" dirty="0" smtClean="0"/>
              <a:t>What if they STILL won’t pull their weight?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 about groups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I do if a group member (or two) isn’t pulling their weight?</a:t>
            </a:r>
          </a:p>
          <a:p>
            <a:pPr lvl="1"/>
            <a:r>
              <a:rPr lang="en-US" dirty="0" smtClean="0"/>
              <a:t>Group meeting</a:t>
            </a:r>
          </a:p>
          <a:p>
            <a:r>
              <a:rPr lang="en-US" dirty="0" smtClean="0"/>
              <a:t>What if they STILL won’t pull their weight?</a:t>
            </a:r>
          </a:p>
          <a:p>
            <a:pPr lvl="1"/>
            <a:r>
              <a:rPr lang="en-US" dirty="0" smtClean="0"/>
              <a:t>Email them, include the entire group</a:t>
            </a:r>
          </a:p>
          <a:p>
            <a:pPr lvl="1"/>
            <a:r>
              <a:rPr lang="en-US" dirty="0" smtClean="0"/>
              <a:t>Continue emailing and calling if no response for certain duration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 about groups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I do if a group member (or two) isn’t pulling their weight?</a:t>
            </a:r>
          </a:p>
          <a:p>
            <a:pPr lvl="1"/>
            <a:r>
              <a:rPr lang="en-US" dirty="0" smtClean="0"/>
              <a:t>Group meeting</a:t>
            </a:r>
          </a:p>
          <a:p>
            <a:r>
              <a:rPr lang="en-US" dirty="0" smtClean="0"/>
              <a:t>What if they STILL won’t pull their weight?</a:t>
            </a:r>
          </a:p>
          <a:p>
            <a:pPr lvl="1"/>
            <a:r>
              <a:rPr lang="en-US" dirty="0" smtClean="0"/>
              <a:t>Email them, include the entire group</a:t>
            </a:r>
          </a:p>
          <a:p>
            <a:pPr lvl="1"/>
            <a:r>
              <a:rPr lang="en-US" dirty="0" smtClean="0"/>
              <a:t>Continue emailing and calling if no response for certain duration</a:t>
            </a:r>
          </a:p>
          <a:p>
            <a:r>
              <a:rPr lang="en-US" dirty="0" smtClean="0"/>
              <a:t>What if they… </a:t>
            </a:r>
            <a:r>
              <a:rPr lang="en-US" b="1" u="sng" dirty="0" smtClean="0"/>
              <a:t>STILL</a:t>
            </a:r>
            <a:r>
              <a:rPr lang="en-US" dirty="0" smtClean="0"/>
              <a:t> won’t pull their weight?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 about groups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I do if a group member (or two) isn’t pulling their weight?</a:t>
            </a:r>
          </a:p>
          <a:p>
            <a:pPr lvl="1"/>
            <a:r>
              <a:rPr lang="en-US" dirty="0" smtClean="0"/>
              <a:t>Group meeting</a:t>
            </a:r>
          </a:p>
          <a:p>
            <a:r>
              <a:rPr lang="en-US" dirty="0" smtClean="0"/>
              <a:t>What if they STILL won’t pull their weight?</a:t>
            </a:r>
          </a:p>
          <a:p>
            <a:pPr lvl="1"/>
            <a:r>
              <a:rPr lang="en-US" dirty="0" smtClean="0"/>
              <a:t>Email them, include the entire group</a:t>
            </a:r>
          </a:p>
          <a:p>
            <a:pPr lvl="1"/>
            <a:r>
              <a:rPr lang="en-US" dirty="0" smtClean="0"/>
              <a:t>Continue emailing and calling if no response for certain duration</a:t>
            </a:r>
          </a:p>
          <a:p>
            <a:r>
              <a:rPr lang="en-US" dirty="0" smtClean="0"/>
              <a:t>What if they… </a:t>
            </a:r>
            <a:r>
              <a:rPr lang="en-US" b="1" u="sng" dirty="0" smtClean="0"/>
              <a:t>STILL</a:t>
            </a:r>
            <a:r>
              <a:rPr lang="en-US" dirty="0" smtClean="0"/>
              <a:t> won’t pull their weight?</a:t>
            </a:r>
          </a:p>
          <a:p>
            <a:pPr lvl="1"/>
            <a:r>
              <a:rPr lang="en-US" dirty="0" smtClean="0"/>
              <a:t>Contact the professor + TA directly in order to arrange a meeting to discuss the situation.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 about groups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Kia Manoochehri</a:t>
            </a:r>
          </a:p>
          <a:p>
            <a:pPr lvl="1"/>
            <a:r>
              <a:rPr lang="en-US" dirty="0" smtClean="0">
                <a:hlinkClick r:id="rId2"/>
              </a:rPr>
              <a:t>kiam@knights.ucf.edu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Office Hours: 1:30-3:30 Tuesday / Thursday</a:t>
            </a:r>
          </a:p>
          <a:p>
            <a:pPr lvl="1"/>
            <a:r>
              <a:rPr lang="en-US" dirty="0" smtClean="0"/>
              <a:t>HEC 308 (The Cave)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</a:t>
            </a:r>
            <a:r>
              <a:rPr lang="en-US" dirty="0" smtClean="0"/>
              <a:t>Recitation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Overview</a:t>
            </a:r>
          </a:p>
          <a:p>
            <a:pPr lvl="1"/>
            <a:r>
              <a:rPr lang="en-US" dirty="0" smtClean="0"/>
              <a:t>Brief description of your project; no need for technical details</a:t>
            </a:r>
          </a:p>
          <a:p>
            <a:pPr lvl="2"/>
            <a:r>
              <a:rPr lang="en-US" dirty="0" smtClean="0"/>
              <a:t>Once again, what is your project?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</a:t>
            </a:r>
            <a:r>
              <a:rPr lang="en-US" dirty="0" smtClean="0"/>
              <a:t>&lt;1 brief paragraph&gt;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Documents:</a:t>
            </a:r>
          </a:p>
          <a:p>
            <a:pPr lvl="1"/>
            <a:r>
              <a:rPr lang="en-US" dirty="0" smtClean="0"/>
              <a:t>Concept of Operations</a:t>
            </a:r>
          </a:p>
          <a:p>
            <a:pPr lvl="2"/>
            <a:r>
              <a:rPr lang="en-US" sz="1400" dirty="0" smtClean="0"/>
              <a:t>***Please refer to the Concept of Operations for this document***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Any other relevant documents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Applicable Standards &lt;Coding&gt;</a:t>
            </a:r>
          </a:p>
          <a:p>
            <a:pPr lvl="1"/>
            <a:r>
              <a:rPr lang="en-US" dirty="0" smtClean="0"/>
              <a:t>Give </a:t>
            </a:r>
            <a:r>
              <a:rPr lang="en-US" dirty="0" smtClean="0"/>
              <a:t>a link to a coding standard and a brief description as to why you chose this </a:t>
            </a:r>
            <a:r>
              <a:rPr lang="en-US" dirty="0" smtClean="0"/>
              <a:t>standard</a:t>
            </a:r>
          </a:p>
          <a:p>
            <a:pPr lvl="2"/>
            <a:r>
              <a:rPr lang="en-US" dirty="0" smtClean="0"/>
              <a:t>Give it some thought; you are going to be coding with others (hopefully) so you should try to stick to some kind of coding standard.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Applicable Standards &lt;Documentation&gt;</a:t>
            </a:r>
          </a:p>
          <a:p>
            <a:pPr lvl="1"/>
            <a:r>
              <a:rPr lang="en-US" dirty="0" smtClean="0"/>
              <a:t>Give a link to a </a:t>
            </a:r>
            <a:r>
              <a:rPr lang="en-US" dirty="0" smtClean="0"/>
              <a:t>documentation standard </a:t>
            </a:r>
            <a:r>
              <a:rPr lang="en-US" dirty="0" smtClean="0"/>
              <a:t>and a brief description as to why you chose this </a:t>
            </a:r>
            <a:r>
              <a:rPr lang="en-US" dirty="0" smtClean="0"/>
              <a:t>standard</a:t>
            </a:r>
          </a:p>
          <a:p>
            <a:pPr lvl="2"/>
            <a:r>
              <a:rPr lang="en-US" dirty="0" smtClean="0"/>
              <a:t>Your first two deliverables are 100% documentation and half of deliverables 3 is as well!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Applicable Standards &lt;Artifact Size&gt;</a:t>
            </a:r>
          </a:p>
          <a:p>
            <a:pPr lvl="1"/>
            <a:r>
              <a:rPr lang="en-US" dirty="0" smtClean="0"/>
              <a:t>How will you measure how </a:t>
            </a:r>
            <a:r>
              <a:rPr lang="en-US" b="1" u="sng" dirty="0" smtClean="0"/>
              <a:t>BIG</a:t>
            </a:r>
            <a:r>
              <a:rPr lang="en-US" dirty="0" smtClean="0"/>
              <a:t> your project is?</a:t>
            </a:r>
          </a:p>
          <a:p>
            <a:pPr lvl="2"/>
            <a:r>
              <a:rPr lang="en-US" dirty="0" smtClean="0"/>
              <a:t>Size in </a:t>
            </a:r>
            <a:r>
              <a:rPr lang="en-US" dirty="0" err="1" smtClean="0"/>
              <a:t>kB</a:t>
            </a:r>
            <a:r>
              <a:rPr lang="en-US" dirty="0" smtClean="0"/>
              <a:t>? Length of game? Both?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Milestones and their deadlines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Deliverables and their deadlines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Team Organization:</a:t>
            </a:r>
          </a:p>
          <a:p>
            <a:pPr lvl="1"/>
            <a:r>
              <a:rPr lang="en-US" dirty="0" smtClean="0"/>
              <a:t>Description of your group and organizational issues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Who is in the group + description of the individual</a:t>
            </a:r>
          </a:p>
          <a:p>
            <a:pPr lvl="2"/>
            <a:r>
              <a:rPr lang="en-US" dirty="0" smtClean="0"/>
              <a:t>Skills, talents, what their role is in the project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How are you handling communication?</a:t>
            </a:r>
          </a:p>
          <a:p>
            <a:pPr lvl="2"/>
            <a:r>
              <a:rPr lang="en-US" dirty="0" smtClean="0"/>
              <a:t>Face to Face? Skype? Email?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&lt;2 paragraphs + paragraph per person&gt;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Deliverables: 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524000"/>
            <a:ext cx="4086225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Life Cycle Process:</a:t>
            </a:r>
          </a:p>
          <a:p>
            <a:pPr lvl="1"/>
            <a:r>
              <a:rPr lang="en-US" dirty="0" smtClean="0"/>
              <a:t>What process are you going to follow? </a:t>
            </a:r>
          </a:p>
          <a:p>
            <a:pPr lvl="2"/>
            <a:r>
              <a:rPr lang="en-US" dirty="0" smtClean="0"/>
              <a:t>Include a diagram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Length: &lt;1 paragraph&gt;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Tools and Computing Environment:</a:t>
            </a:r>
          </a:p>
          <a:p>
            <a:pPr lvl="1"/>
            <a:r>
              <a:rPr lang="en-US" dirty="0" smtClean="0"/>
              <a:t>Very technical</a:t>
            </a:r>
          </a:p>
          <a:p>
            <a:pPr lvl="2"/>
            <a:r>
              <a:rPr lang="en-US" dirty="0" smtClean="0"/>
              <a:t>Operating System</a:t>
            </a:r>
          </a:p>
          <a:p>
            <a:pPr lvl="2"/>
            <a:r>
              <a:rPr lang="en-US" dirty="0" smtClean="0"/>
              <a:t>Programming languages</a:t>
            </a:r>
          </a:p>
          <a:p>
            <a:pPr lvl="2"/>
            <a:r>
              <a:rPr lang="en-US" dirty="0" smtClean="0"/>
              <a:t>Compilers</a:t>
            </a:r>
          </a:p>
          <a:p>
            <a:pPr lvl="2"/>
            <a:r>
              <a:rPr lang="en-US" dirty="0" smtClean="0"/>
              <a:t>Libraries</a:t>
            </a:r>
          </a:p>
          <a:p>
            <a:pPr lvl="2"/>
            <a:r>
              <a:rPr lang="en-US" dirty="0" smtClean="0"/>
              <a:t>Etc…</a:t>
            </a:r>
          </a:p>
          <a:p>
            <a:pPr lvl="3"/>
            <a:r>
              <a:rPr lang="en-US" sz="1500" dirty="0" smtClean="0"/>
              <a:t>(Include hardware and software!!!)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Configuration Management:</a:t>
            </a:r>
          </a:p>
          <a:p>
            <a:pPr lvl="1"/>
            <a:r>
              <a:rPr lang="en-US" dirty="0" smtClean="0"/>
              <a:t>How is your group going to handle version control?</a:t>
            </a:r>
          </a:p>
          <a:p>
            <a:pPr lvl="2"/>
            <a:r>
              <a:rPr lang="en-US" dirty="0" smtClean="0"/>
              <a:t>Who is responsible?</a:t>
            </a:r>
          </a:p>
          <a:p>
            <a:pPr lvl="2"/>
            <a:r>
              <a:rPr lang="en-US" dirty="0" smtClean="0"/>
              <a:t>Procedures?</a:t>
            </a:r>
          </a:p>
          <a:p>
            <a:pPr lvl="2"/>
            <a:r>
              <a:rPr lang="en-US" dirty="0" smtClean="0"/>
              <a:t>Will you be using some kind of repository?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Quality Assurance:</a:t>
            </a:r>
          </a:p>
          <a:p>
            <a:pPr lvl="1"/>
            <a:r>
              <a:rPr lang="en-US" dirty="0" smtClean="0"/>
              <a:t>What QA activities will your group do?</a:t>
            </a:r>
          </a:p>
          <a:p>
            <a:pPr lvl="2"/>
            <a:r>
              <a:rPr lang="en-US" dirty="0" smtClean="0"/>
              <a:t>Who is responsible?</a:t>
            </a:r>
          </a:p>
          <a:p>
            <a:pPr lvl="2"/>
            <a:r>
              <a:rPr lang="en-US" dirty="0" smtClean="0"/>
              <a:t>Procedures?</a:t>
            </a:r>
          </a:p>
          <a:p>
            <a:pPr lvl="2"/>
            <a:r>
              <a:rPr lang="en-US" dirty="0" smtClean="0"/>
              <a:t>How will you report your results?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Management:</a:t>
            </a:r>
          </a:p>
          <a:p>
            <a:pPr lvl="1"/>
            <a:r>
              <a:rPr lang="en-US" dirty="0" smtClean="0"/>
              <a:t>Identify the risks associated with your project</a:t>
            </a:r>
          </a:p>
          <a:p>
            <a:pPr lvl="2"/>
            <a:r>
              <a:rPr lang="en-US" dirty="0" smtClean="0"/>
              <a:t>How will you manage this risk?</a:t>
            </a:r>
          </a:p>
          <a:p>
            <a:pPr lvl="2"/>
            <a:r>
              <a:rPr lang="en-US" dirty="0" smtClean="0"/>
              <a:t>Remember to think outside the box…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Packages, Time Estimates, Assignments:</a:t>
            </a:r>
          </a:p>
          <a:p>
            <a:pPr lvl="1"/>
            <a:r>
              <a:rPr lang="en-US" dirty="0" smtClean="0"/>
              <a:t>Breakdown the project into different components</a:t>
            </a:r>
          </a:p>
          <a:p>
            <a:pPr lvl="2"/>
            <a:r>
              <a:rPr lang="en-US" dirty="0" smtClean="0"/>
              <a:t>Individual deliverables</a:t>
            </a:r>
          </a:p>
          <a:p>
            <a:pPr lvl="2"/>
            <a:r>
              <a:rPr lang="en-US" dirty="0" smtClean="0"/>
              <a:t>Coding</a:t>
            </a:r>
          </a:p>
          <a:p>
            <a:pPr lvl="2"/>
            <a:r>
              <a:rPr lang="en-US" dirty="0" smtClean="0"/>
              <a:t>Testing</a:t>
            </a:r>
            <a:endParaRPr lang="en-US" dirty="0" smtClean="0"/>
          </a:p>
          <a:p>
            <a:pPr lvl="1"/>
            <a:r>
              <a:rPr lang="en-US" dirty="0" smtClean="0"/>
              <a:t>Estimate how much time it will take to complete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Who is responsible for each individual task?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PERT Chart</a:t>
            </a:r>
          </a:p>
          <a:p>
            <a:pPr lvl="1"/>
            <a:r>
              <a:rPr lang="en-US" dirty="0" smtClean="0"/>
              <a:t>Will be discussed in the lecture…</a:t>
            </a:r>
          </a:p>
          <a:p>
            <a:pPr lvl="2"/>
            <a:r>
              <a:rPr lang="en-US" dirty="0" smtClean="0"/>
              <a:t>Include the critical path, durations of activities, etc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Should be fairly detailed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Technical Progress Metrics</a:t>
            </a:r>
          </a:p>
          <a:p>
            <a:pPr lvl="1"/>
            <a:r>
              <a:rPr lang="en-US" dirty="0" smtClean="0"/>
              <a:t>How will you be measuring the technical progress you make on your project?</a:t>
            </a:r>
          </a:p>
          <a:p>
            <a:pPr lvl="2"/>
            <a:r>
              <a:rPr lang="en-US" dirty="0" smtClean="0"/>
              <a:t>Number of requirements</a:t>
            </a:r>
          </a:p>
          <a:p>
            <a:pPr lvl="2"/>
            <a:r>
              <a:rPr lang="en-US" dirty="0" smtClean="0"/>
              <a:t>UML Diagrams</a:t>
            </a:r>
          </a:p>
          <a:p>
            <a:pPr lvl="2"/>
            <a:r>
              <a:rPr lang="en-US" dirty="0" smtClean="0"/>
              <a:t>Packages, classes, methods</a:t>
            </a:r>
          </a:p>
          <a:p>
            <a:pPr lvl="2"/>
            <a:r>
              <a:rPr lang="en-US" dirty="0" smtClean="0"/>
              <a:t>Memory usage, speed, file size… etc</a:t>
            </a:r>
          </a:p>
          <a:p>
            <a:pPr lvl="2"/>
            <a:endParaRPr lang="en-US" dirty="0" smtClean="0"/>
          </a:p>
          <a:p>
            <a:pPr lvl="3"/>
            <a:r>
              <a:rPr lang="en-US" dirty="0" smtClean="0"/>
              <a:t>Choose easy to report metrics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300" dirty="0" smtClean="0"/>
              <a:t>Plan for tracking, control, and reporting of progress:</a:t>
            </a:r>
          </a:p>
          <a:p>
            <a:pPr lvl="1"/>
            <a:r>
              <a:rPr lang="en-US" sz="2000" dirty="0" smtClean="0"/>
              <a:t>What data to collect, when to collect, how and when to interpret, how and when to report it</a:t>
            </a:r>
          </a:p>
          <a:p>
            <a:pPr lvl="1"/>
            <a:endParaRPr lang="en-US" sz="2000" dirty="0" smtClean="0"/>
          </a:p>
          <a:p>
            <a:pPr lvl="1"/>
            <a:r>
              <a:rPr lang="en-US" dirty="0" smtClean="0"/>
              <a:t>Example:</a:t>
            </a:r>
            <a:endParaRPr lang="en-US" dirty="0" smtClean="0"/>
          </a:p>
          <a:p>
            <a:pPr>
              <a:buNone/>
            </a:pPr>
            <a:r>
              <a:rPr lang="en-US" sz="1900" dirty="0" smtClean="0"/>
              <a:t>		</a:t>
            </a:r>
            <a:r>
              <a:rPr lang="en-US" sz="1600" dirty="0" smtClean="0"/>
              <a:t>"</a:t>
            </a:r>
            <a:r>
              <a:rPr lang="en-US" sz="1600" dirty="0" smtClean="0"/>
              <a:t>At a minimum, each team member will post the following information weekly: individual time and activity log, individual status information, individual issues and problems, and individual defect </a:t>
            </a:r>
            <a:r>
              <a:rPr lang="en-US" sz="1600" dirty="0" smtClean="0"/>
              <a:t>log. </a:t>
            </a:r>
            <a:br>
              <a:rPr lang="en-US" sz="1600" dirty="0" smtClean="0"/>
            </a:br>
            <a:r>
              <a:rPr lang="en-US" sz="1600" dirty="0" smtClean="0"/>
              <a:t>	Each </a:t>
            </a:r>
            <a:r>
              <a:rPr lang="en-US" sz="1600" dirty="0" smtClean="0"/>
              <a:t>week, the project manager will: read and analyze the logs; examine the technical content of the work done to date; examine the technical progress metrics; consider the QA results; reassess the potential project risks; and take corrective action if </a:t>
            </a:r>
            <a:r>
              <a:rPr lang="en-US" sz="1600" dirty="0" smtClean="0"/>
              <a:t>necessary. </a:t>
            </a:r>
            <a:br>
              <a:rPr lang="en-US" sz="1600" dirty="0" smtClean="0"/>
            </a:br>
            <a:r>
              <a:rPr lang="en-US" sz="1600" dirty="0" smtClean="0"/>
              <a:t>	The </a:t>
            </a:r>
            <a:r>
              <a:rPr lang="en-US" sz="1600" dirty="0" smtClean="0"/>
              <a:t>project manager will issue a Project Management Report on the schedule as indicated in the deliverables section above. At a minimum, the Project Management Report will be generated every two weeks and will include the following information: 1 sentence description of overall status, 1 or 2 sentence of any planned changes to the project plan, graph of planned </a:t>
            </a:r>
            <a:r>
              <a:rPr lang="en-US" sz="1600" dirty="0" err="1" smtClean="0"/>
              <a:t>vs</a:t>
            </a:r>
            <a:r>
              <a:rPr lang="en-US" sz="1600" dirty="0" smtClean="0"/>
              <a:t> actual time, graph of planned </a:t>
            </a:r>
            <a:r>
              <a:rPr lang="en-US" sz="1600" dirty="0" err="1" smtClean="0"/>
              <a:t>vs</a:t>
            </a:r>
            <a:r>
              <a:rPr lang="en-US" sz="1600" dirty="0" smtClean="0"/>
              <a:t> actual for each technical progress metric, updated PERT chart."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Management Plan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Software to be produced:</a:t>
            </a:r>
          </a:p>
          <a:p>
            <a:pPr lvl="1"/>
            <a:r>
              <a:rPr lang="en-US" dirty="0" smtClean="0"/>
              <a:t>Describe what your project idea is</a:t>
            </a:r>
          </a:p>
          <a:p>
            <a:pPr lvl="2"/>
            <a:r>
              <a:rPr lang="en-US" dirty="0" smtClean="0"/>
              <a:t>You can reference other documents in this section</a:t>
            </a:r>
          </a:p>
          <a:p>
            <a:pPr lvl="3"/>
            <a:r>
              <a:rPr lang="en-US" sz="1200" dirty="0" smtClean="0"/>
              <a:t>***Please see Concept of Operations for more details***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&lt;1 good paragraph&gt;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Reference documents:</a:t>
            </a:r>
          </a:p>
          <a:p>
            <a:pPr lvl="1"/>
            <a:r>
              <a:rPr lang="en-US" dirty="0" smtClean="0"/>
              <a:t>Concept of Operations</a:t>
            </a:r>
          </a:p>
          <a:p>
            <a:pPr lvl="1"/>
            <a:r>
              <a:rPr lang="en-US" dirty="0" smtClean="0"/>
              <a:t>Project Management Plan</a:t>
            </a:r>
          </a:p>
          <a:p>
            <a:pPr lvl="1"/>
            <a:r>
              <a:rPr lang="en-US" dirty="0" smtClean="0"/>
              <a:t>Any other supporting documents</a:t>
            </a:r>
          </a:p>
          <a:p>
            <a:pPr lvl="2"/>
            <a:r>
              <a:rPr lang="en-US" dirty="0" smtClean="0"/>
              <a:t>Influence for your project?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Current System:</a:t>
            </a:r>
          </a:p>
          <a:p>
            <a:pPr lvl="1"/>
            <a:r>
              <a:rPr lang="en-US" dirty="0" smtClean="0"/>
              <a:t>What is your project based on?</a:t>
            </a:r>
          </a:p>
          <a:p>
            <a:pPr lvl="2"/>
            <a:r>
              <a:rPr lang="en-US" dirty="0" smtClean="0"/>
              <a:t>Similar products, games, websites, etc.</a:t>
            </a:r>
          </a:p>
          <a:p>
            <a:pPr lvl="1"/>
            <a:r>
              <a:rPr lang="en-US" dirty="0" smtClean="0"/>
              <a:t>How will your project change the existing system?</a:t>
            </a:r>
          </a:p>
          <a:p>
            <a:pPr lvl="2"/>
            <a:r>
              <a:rPr lang="en-US" dirty="0" smtClean="0"/>
              <a:t>Why is your project awesome?</a:t>
            </a:r>
          </a:p>
          <a:p>
            <a:pPr lvl="1"/>
            <a:r>
              <a:rPr lang="en-US" dirty="0" smtClean="0"/>
              <a:t>What are you hoping to accomplish with this project?</a:t>
            </a:r>
          </a:p>
          <a:p>
            <a:pPr lvl="2"/>
            <a:r>
              <a:rPr lang="en-US" dirty="0" smtClean="0"/>
              <a:t>Getting an A in this class.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&lt;1 or 2 paragraphs&gt;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Applicable standards:</a:t>
            </a:r>
          </a:p>
          <a:p>
            <a:pPr lvl="1"/>
            <a:r>
              <a:rPr lang="en-US" dirty="0" smtClean="0"/>
              <a:t>Specific standards relating to your system</a:t>
            </a:r>
          </a:p>
          <a:p>
            <a:pPr lvl="2"/>
            <a:r>
              <a:rPr lang="en-US" dirty="0" smtClean="0"/>
              <a:t>No need to restate standards already listed in PMP</a:t>
            </a:r>
          </a:p>
          <a:p>
            <a:pPr lvl="3"/>
            <a:r>
              <a:rPr lang="en-US" sz="1200" dirty="0" smtClean="0"/>
              <a:t>***Please see Project Management Plan for Coding standards***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Definitions, Acronyms, Abbreviations:</a:t>
            </a:r>
          </a:p>
          <a:p>
            <a:pPr lvl="1"/>
            <a:r>
              <a:rPr lang="en-US" dirty="0" smtClean="0"/>
              <a:t>Straightforward… but be thorough. </a:t>
            </a:r>
          </a:p>
          <a:p>
            <a:pPr lvl="2"/>
            <a:r>
              <a:rPr lang="en-US" dirty="0" smtClean="0"/>
              <a:t>API – Application Programming Interface</a:t>
            </a:r>
          </a:p>
          <a:p>
            <a:pPr lvl="3"/>
            <a:r>
              <a:rPr lang="en-US" sz="1200" dirty="0" smtClean="0"/>
              <a:t>“None” is valid if you don’t mention anything out of the ordinary.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&lt;Cover everything&gt;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Product Overview &lt;Assumptions&gt;:</a:t>
            </a:r>
          </a:p>
          <a:p>
            <a:pPr lvl="1"/>
            <a:r>
              <a:rPr lang="en-US" dirty="0" smtClean="0"/>
              <a:t>List ALL of your assumptions</a:t>
            </a:r>
          </a:p>
          <a:p>
            <a:pPr lvl="2"/>
            <a:r>
              <a:rPr lang="en-US" sz="1500" b="1" dirty="0" smtClean="0"/>
              <a:t>“</a:t>
            </a:r>
            <a:r>
              <a:rPr lang="en-US" sz="1500" dirty="0" smtClean="0"/>
              <a:t>assumptions about other systems this product will interface with; assumptions about the technological environment in which the product will operate (how much memory, what type of processor, ...); assumptions about availability and capability of COTS, GOTS, or other re-used products, ”</a:t>
            </a:r>
            <a:endParaRPr lang="en-US" sz="1500" b="1" dirty="0" smtClean="0"/>
          </a:p>
          <a:p>
            <a:pPr lvl="1"/>
            <a:r>
              <a:rPr lang="en-US" dirty="0" smtClean="0"/>
              <a:t>Start getting into technical details</a:t>
            </a:r>
          </a:p>
          <a:p>
            <a:pPr lvl="2"/>
            <a:r>
              <a:rPr lang="en-US" dirty="0" smtClean="0"/>
              <a:t>What device? What OS? What version?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&lt;Cover everything&gt;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Product Overview &lt;Stakeholders&gt;:</a:t>
            </a:r>
          </a:p>
          <a:p>
            <a:pPr lvl="1"/>
            <a:r>
              <a:rPr lang="en-US" dirty="0" smtClean="0"/>
              <a:t>Me !</a:t>
            </a:r>
          </a:p>
          <a:p>
            <a:pPr lvl="1"/>
            <a:r>
              <a:rPr lang="en-US" dirty="0" smtClean="0"/>
              <a:t>Your professor</a:t>
            </a:r>
          </a:p>
          <a:p>
            <a:pPr lvl="1"/>
            <a:r>
              <a:rPr lang="en-US" dirty="0" smtClean="0"/>
              <a:t>You</a:t>
            </a:r>
          </a:p>
          <a:p>
            <a:pPr lvl="1"/>
            <a:r>
              <a:rPr lang="en-US" dirty="0" smtClean="0"/>
              <a:t>Your customers</a:t>
            </a:r>
          </a:p>
          <a:p>
            <a:pPr lvl="1"/>
            <a:endParaRPr lang="en-US" b="1" dirty="0" smtClean="0"/>
          </a:p>
          <a:p>
            <a:pPr lvl="1"/>
            <a:r>
              <a:rPr lang="en-US" dirty="0" smtClean="0"/>
              <a:t>…Your competitors? </a:t>
            </a:r>
            <a:r>
              <a:rPr lang="en-US" sz="1200" dirty="0" smtClean="0"/>
              <a:t>(some people hold a negative stake in your success)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&lt;A sentence or two for each&gt;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Product Overview &lt;Event Table&gt;:</a:t>
            </a:r>
          </a:p>
          <a:p>
            <a:pPr lvl="1"/>
            <a:r>
              <a:rPr lang="en-US" sz="1200" dirty="0" smtClean="0"/>
              <a:t>An event table identifies all the external events to which the software must respond. This is a </a:t>
            </a:r>
            <a:r>
              <a:rPr lang="en-US" sz="1200" b="1" u="sng" dirty="0" smtClean="0">
                <a:solidFill>
                  <a:srgbClr val="FF0000"/>
                </a:solidFill>
              </a:rPr>
              <a:t>first step</a:t>
            </a:r>
            <a:r>
              <a:rPr lang="en-US" sz="1200" dirty="0" smtClean="0"/>
              <a:t> in determining the required overall system functionality. The event list should be consistent with the context diagram and the interest of each stakeholder. </a:t>
            </a:r>
            <a:r>
              <a:rPr lang="en-US" sz="1200" u="sng" dirty="0" smtClean="0"/>
              <a:t>Make sure that exceptions are considered.</a:t>
            </a:r>
            <a:endParaRPr lang="en-US" sz="1200" b="1" u="sng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&lt;Cover EVERYTHING!!!&gt;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8712" y="3063081"/>
            <a:ext cx="688657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Product Overview &lt;Use Case Diagram&gt;:</a:t>
            </a:r>
          </a:p>
          <a:p>
            <a:pPr lvl="1"/>
            <a:r>
              <a:rPr lang="en-US" dirty="0" smtClean="0"/>
              <a:t>A use case diagram for your system</a:t>
            </a:r>
          </a:p>
          <a:p>
            <a:pPr lvl="2"/>
            <a:r>
              <a:rPr lang="en-US" dirty="0" smtClean="0"/>
              <a:t>Can break it up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Length: &lt;Use Case Diagram&gt;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Product Overview &lt;Use Case Descriptions&gt;:</a:t>
            </a:r>
          </a:p>
          <a:p>
            <a:pPr lvl="1"/>
            <a:r>
              <a:rPr lang="en-US" dirty="0" smtClean="0"/>
              <a:t>Describe typical use cases that are in the diagram</a:t>
            </a:r>
          </a:p>
          <a:p>
            <a:pPr lvl="2"/>
            <a:r>
              <a:rPr lang="en-US" dirty="0" smtClean="0"/>
              <a:t>For example: User Logs into system then logs out.</a:t>
            </a:r>
          </a:p>
          <a:p>
            <a:pPr lvl="1"/>
            <a:r>
              <a:rPr lang="en-US" dirty="0" smtClean="0"/>
              <a:t>Consider exceptions</a:t>
            </a:r>
          </a:p>
          <a:p>
            <a:pPr lvl="2"/>
            <a:r>
              <a:rPr lang="en-US" dirty="0" smtClean="0"/>
              <a:t>For example: User fails to login for X reason.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&lt;based on UCD&gt;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Specific Requirements &lt;Template&gt;: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4950" y="2419350"/>
            <a:ext cx="61341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Specific Requirements &lt;Categories&gt;:</a:t>
            </a:r>
          </a:p>
          <a:p>
            <a:pPr lvl="1"/>
            <a:r>
              <a:rPr lang="en-US" dirty="0" smtClean="0"/>
              <a:t>Functional</a:t>
            </a:r>
          </a:p>
          <a:p>
            <a:pPr lvl="1"/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Physical Environment</a:t>
            </a:r>
          </a:p>
          <a:p>
            <a:pPr lvl="1"/>
            <a:r>
              <a:rPr lang="en-US" dirty="0" smtClean="0"/>
              <a:t>Users &amp; Human Factors</a:t>
            </a:r>
          </a:p>
          <a:p>
            <a:pPr lvl="1"/>
            <a:r>
              <a:rPr lang="en-US" dirty="0" smtClean="0"/>
              <a:t>Documentation 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Quality Assurance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Supporting Materials: </a:t>
            </a:r>
          </a:p>
          <a:p>
            <a:pPr lvl="1"/>
            <a:r>
              <a:rPr lang="en-US" dirty="0" smtClean="0"/>
              <a:t>How you came to the conclusions in this document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Additional UML diagrams (preliminary diagrams)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Notes / Memos / Comments / Concerns</a:t>
            </a:r>
          </a:p>
          <a:p>
            <a:pPr lvl="1"/>
            <a:endParaRPr lang="en-US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&lt;As long as it takes&gt;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Proposed system &lt;Needs&gt;:</a:t>
            </a:r>
          </a:p>
          <a:p>
            <a:pPr lvl="1"/>
            <a:r>
              <a:rPr lang="en-US" dirty="0" smtClean="0"/>
              <a:t>List / Narrative of what your system needs:</a:t>
            </a:r>
          </a:p>
          <a:p>
            <a:pPr lvl="2"/>
            <a:r>
              <a:rPr lang="en-US" dirty="0" smtClean="0"/>
              <a:t>A mix of the two is ideal</a:t>
            </a:r>
          </a:p>
          <a:p>
            <a:pPr lvl="2"/>
            <a:r>
              <a:rPr lang="en-US" dirty="0" smtClean="0"/>
              <a:t>Not super technical</a:t>
            </a:r>
          </a:p>
          <a:p>
            <a:pPr lvl="1"/>
            <a:r>
              <a:rPr lang="en-US" dirty="0" smtClean="0"/>
              <a:t>Some “functions” of your project</a:t>
            </a:r>
          </a:p>
          <a:p>
            <a:pPr lvl="2"/>
            <a:r>
              <a:rPr lang="en-US" dirty="0" err="1" smtClean="0"/>
              <a:t>Ie</a:t>
            </a:r>
            <a:r>
              <a:rPr lang="en-US" dirty="0" smtClean="0"/>
              <a:t> if making a calendar, “Create event”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&lt;1 paragraph to 1 page&gt;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Requirements Specification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 Plan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Introduction:</a:t>
            </a:r>
            <a:endParaRPr lang="en-US" b="1" dirty="0" smtClean="0"/>
          </a:p>
          <a:p>
            <a:pPr lvl="1"/>
            <a:r>
              <a:rPr lang="en-US" dirty="0" smtClean="0"/>
              <a:t>Brief overview of your objective for testing</a:t>
            </a:r>
          </a:p>
          <a:p>
            <a:pPr lvl="2"/>
            <a:r>
              <a:rPr lang="en-US" dirty="0" smtClean="0"/>
              <a:t>What are you hoping to accomplish?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</a:t>
            </a:r>
            <a:r>
              <a:rPr lang="en-US" dirty="0" smtClean="0"/>
              <a:t>&lt;1 paragraph&gt;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Plan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Reference Documents:</a:t>
            </a:r>
            <a:endParaRPr lang="en-US" b="1" dirty="0" smtClean="0"/>
          </a:p>
          <a:p>
            <a:pPr lvl="1"/>
            <a:r>
              <a:rPr lang="en-US" dirty="0" smtClean="0"/>
              <a:t>Concept of Operations</a:t>
            </a:r>
          </a:p>
          <a:p>
            <a:pPr lvl="1"/>
            <a:r>
              <a:rPr lang="en-US" dirty="0" smtClean="0"/>
              <a:t>Project Plan</a:t>
            </a:r>
          </a:p>
          <a:p>
            <a:pPr lvl="1"/>
            <a:r>
              <a:rPr lang="en-US" dirty="0" smtClean="0"/>
              <a:t>Software Requirement Specification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Plan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Description of the test environment:</a:t>
            </a:r>
            <a:endParaRPr lang="en-US" dirty="0" smtClean="0"/>
          </a:p>
          <a:p>
            <a:pPr lvl="1"/>
            <a:r>
              <a:rPr lang="en-US" dirty="0" smtClean="0"/>
              <a:t>Very technical</a:t>
            </a:r>
          </a:p>
          <a:p>
            <a:pPr lvl="2"/>
            <a:r>
              <a:rPr lang="en-US" dirty="0" smtClean="0"/>
              <a:t>Hardware and software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Who will be the testers?</a:t>
            </a:r>
          </a:p>
          <a:p>
            <a:pPr lvl="2"/>
            <a:r>
              <a:rPr lang="en-US" dirty="0" smtClean="0"/>
              <a:t>Your team </a:t>
            </a:r>
            <a:r>
              <a:rPr lang="en-US" dirty="0" err="1" smtClean="0"/>
              <a:t>vs</a:t>
            </a:r>
            <a:r>
              <a:rPr lang="en-US" dirty="0" smtClean="0"/>
              <a:t> outside testers (final users)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Plan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Stopping Criteria:</a:t>
            </a:r>
          </a:p>
          <a:p>
            <a:pPr lvl="1"/>
            <a:r>
              <a:rPr lang="en-US" dirty="0" smtClean="0"/>
              <a:t>How much testing is too much testing?</a:t>
            </a:r>
          </a:p>
          <a:p>
            <a:pPr lvl="2"/>
            <a:r>
              <a:rPr lang="en-US" dirty="0" smtClean="0"/>
              <a:t>When will you determine something is broken?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If you find errors, how will you handle them?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you find no errors, how many tests will you run to confirm everything is OK?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does </a:t>
            </a:r>
            <a:r>
              <a:rPr lang="en-US" i="1" dirty="0" smtClean="0"/>
              <a:t>“good enough to deliver” </a:t>
            </a:r>
            <a:r>
              <a:rPr lang="en-US" dirty="0" smtClean="0"/>
              <a:t>mean to you?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Plan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Description of individual test cases:</a:t>
            </a:r>
            <a:endParaRPr lang="en-US" b="1" dirty="0" smtClean="0"/>
          </a:p>
          <a:p>
            <a:pPr lvl="1"/>
            <a:r>
              <a:rPr lang="en-US" dirty="0" smtClean="0"/>
              <a:t>Include the following:</a:t>
            </a:r>
          </a:p>
          <a:p>
            <a:pPr lvl="2"/>
            <a:r>
              <a:rPr lang="en-US" dirty="0" smtClean="0"/>
              <a:t>Test objective</a:t>
            </a:r>
          </a:p>
          <a:p>
            <a:pPr lvl="2"/>
            <a:r>
              <a:rPr lang="en-US" dirty="0" smtClean="0"/>
              <a:t>Test description</a:t>
            </a:r>
          </a:p>
          <a:p>
            <a:pPr lvl="2"/>
            <a:r>
              <a:rPr lang="en-US" dirty="0" smtClean="0"/>
              <a:t>Test conditions</a:t>
            </a:r>
          </a:p>
          <a:p>
            <a:pPr lvl="2"/>
            <a:r>
              <a:rPr lang="en-US" dirty="0" smtClean="0"/>
              <a:t>Expected results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Really important to note the following:</a:t>
            </a:r>
          </a:p>
          <a:p>
            <a:pPr lvl="2"/>
            <a:r>
              <a:rPr lang="en-US" dirty="0" smtClean="0"/>
              <a:t>You will revisit this document for deliverables 3 (actually running these tests)</a:t>
            </a:r>
          </a:p>
          <a:p>
            <a:pPr lvl="2"/>
            <a:r>
              <a:rPr lang="en-US" dirty="0" smtClean="0"/>
              <a:t>Will be held accountable for </a:t>
            </a:r>
            <a:r>
              <a:rPr lang="en-US" smtClean="0"/>
              <a:t>poor testing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Plan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Deliverables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 Plan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Proposed system &lt;Users / Modes&gt;:</a:t>
            </a:r>
          </a:p>
          <a:p>
            <a:pPr lvl="1"/>
            <a:r>
              <a:rPr lang="en-US" dirty="0" smtClean="0"/>
              <a:t>What are the classes of users?</a:t>
            </a:r>
          </a:p>
          <a:p>
            <a:pPr lvl="2"/>
            <a:r>
              <a:rPr lang="en-US" dirty="0" smtClean="0"/>
              <a:t>Trial user, user, admin, etc.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can each class of user do?</a:t>
            </a:r>
          </a:p>
          <a:p>
            <a:pPr lvl="2"/>
            <a:r>
              <a:rPr lang="en-US" dirty="0" smtClean="0"/>
              <a:t>Play game, open options, etc.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&lt;1 ~ 3 sentences for each&gt;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Proposed system &lt;Operational Scenarios&gt;:</a:t>
            </a:r>
          </a:p>
          <a:p>
            <a:pPr lvl="1"/>
            <a:r>
              <a:rPr lang="en-US" dirty="0" smtClean="0"/>
              <a:t>Explain some typical scenarios:</a:t>
            </a:r>
          </a:p>
          <a:p>
            <a:pPr lvl="2"/>
            <a:r>
              <a:rPr lang="en-US" sz="1800" dirty="0" smtClean="0"/>
              <a:t>“</a:t>
            </a:r>
            <a:r>
              <a:rPr lang="en-US" sz="1800" b="1" dirty="0" smtClean="0"/>
              <a:t>User starts the program</a:t>
            </a:r>
            <a:r>
              <a:rPr lang="en-US" sz="1800" dirty="0" smtClean="0"/>
              <a:t>: The program should start normally showing the start screen which consists of a title, and three buttons: Start, Options, and Exit. If the program is not able to initialize OpenGL or any other issue, it should fail gracefully, alerting the user through a dialog box.”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&lt;1 paragraph each&gt;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Proposed system &lt;Operational Features&gt;:</a:t>
            </a:r>
          </a:p>
          <a:p>
            <a:pPr lvl="1"/>
            <a:r>
              <a:rPr lang="en-US" dirty="0" smtClean="0"/>
              <a:t>Two lists: </a:t>
            </a:r>
          </a:p>
          <a:p>
            <a:pPr lvl="2"/>
            <a:r>
              <a:rPr lang="en-US" sz="1600" dirty="0" smtClean="0"/>
              <a:t>&lt;Must Have&gt;: A list of </a:t>
            </a:r>
            <a:r>
              <a:rPr lang="en-US" sz="1600" b="1" u="sng" dirty="0" smtClean="0"/>
              <a:t>MANDATORY</a:t>
            </a:r>
            <a:r>
              <a:rPr lang="en-US" sz="1600" dirty="0" smtClean="0"/>
              <a:t> features in priority order</a:t>
            </a:r>
          </a:p>
          <a:p>
            <a:pPr lvl="3"/>
            <a:r>
              <a:rPr lang="en-US" sz="1400" dirty="0" smtClean="0"/>
              <a:t>***If you do not meet these, it reflects very poorly on your group***</a:t>
            </a:r>
          </a:p>
          <a:p>
            <a:pPr lvl="2"/>
            <a:r>
              <a:rPr lang="en-US" sz="1600" dirty="0" smtClean="0"/>
              <a:t>&lt;Would Like to Have&gt;: A list of non-mandatory features in priority order</a:t>
            </a:r>
          </a:p>
          <a:p>
            <a:pPr lvl="3"/>
            <a:r>
              <a:rPr lang="en-US" sz="1400" dirty="0" smtClean="0"/>
              <a:t>***Don’t make a small list of must haves and a large list of would like to haves in the hopes it makes you look better***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&lt;As long as it takes.&gt;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Proposed system &lt;Expected Impacts&gt;:</a:t>
            </a:r>
          </a:p>
          <a:p>
            <a:pPr lvl="1"/>
            <a:r>
              <a:rPr lang="en-US" dirty="0" smtClean="0"/>
              <a:t>What good will your project bring on the human race?</a:t>
            </a:r>
          </a:p>
          <a:p>
            <a:pPr lvl="2"/>
            <a:r>
              <a:rPr lang="en-US" sz="1200" dirty="0" smtClean="0"/>
              <a:t>If making a game you will help people procrastinate and enjoy life more.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Length: &lt;1 to 2 paragraphs&gt;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Operations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296</TotalTime>
  <Words>1974</Words>
  <Application>Microsoft Office PowerPoint</Application>
  <PresentationFormat>On-screen Show (4:3)</PresentationFormat>
  <Paragraphs>403</Paragraphs>
  <Slides>57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Concourse</vt:lpstr>
      <vt:lpstr>COP 4331 Recitation</vt:lpstr>
      <vt:lpstr>COP 4331 Recitation</vt:lpstr>
      <vt:lpstr>Deliverables 1</vt:lpstr>
      <vt:lpstr>Concept of Operations</vt:lpstr>
      <vt:lpstr>Concept of Operations</vt:lpstr>
      <vt:lpstr>Concept of Operations</vt:lpstr>
      <vt:lpstr>Concept of Operations</vt:lpstr>
      <vt:lpstr>Concept of Operations</vt:lpstr>
      <vt:lpstr>Concept of Operations</vt:lpstr>
      <vt:lpstr>Concept of Operations</vt:lpstr>
      <vt:lpstr>Deliverables 1</vt:lpstr>
      <vt:lpstr>Side note about groups</vt:lpstr>
      <vt:lpstr>Side note about groups</vt:lpstr>
      <vt:lpstr>Side note about groups</vt:lpstr>
      <vt:lpstr>Side note about groups</vt:lpstr>
      <vt:lpstr>Side note about groups</vt:lpstr>
      <vt:lpstr>Side note about groups</vt:lpstr>
      <vt:lpstr>Side note about groups</vt:lpstr>
      <vt:lpstr>Deliverables 1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Project Management Plan</vt:lpstr>
      <vt:lpstr>Deliverables 1</vt:lpstr>
      <vt:lpstr>Deliverables 1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Software Requirements Specification</vt:lpstr>
      <vt:lpstr>Deliverables 1</vt:lpstr>
      <vt:lpstr>Deliverables 1</vt:lpstr>
      <vt:lpstr>Test Plan</vt:lpstr>
      <vt:lpstr>Test Plan</vt:lpstr>
      <vt:lpstr>Test Plan</vt:lpstr>
      <vt:lpstr>Test Plan</vt:lpstr>
      <vt:lpstr>Test Plan</vt:lpstr>
      <vt:lpstr>Deliverables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Kia</cp:lastModifiedBy>
  <cp:revision>57</cp:revision>
  <dcterms:created xsi:type="dcterms:W3CDTF">2013-01-11T16:08:08Z</dcterms:created>
  <dcterms:modified xsi:type="dcterms:W3CDTF">2013-09-05T18:43:43Z</dcterms:modified>
</cp:coreProperties>
</file>