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56" r:id="rId3"/>
    <p:sldId id="259" r:id="rId4"/>
    <p:sldId id="260" r:id="rId5"/>
    <p:sldId id="261" r:id="rId6"/>
    <p:sldId id="263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4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C5E77D-838E-4653-AF09-8DCAEA54CA19}" type="datetimeFigureOut">
              <a:rPr lang="en-US" smtClean="0"/>
              <a:pPr/>
              <a:t>8/28/2014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2E91DD3-B5F7-4A01-9BE4-525453456C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kiam@knights.ucf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dirty="0" smtClean="0"/>
              <a:t>Department of Electrical Engineering and Computer Science</a:t>
            </a:r>
          </a:p>
          <a:p>
            <a:pPr marL="109728" indent="0" algn="ctr">
              <a:buNone/>
            </a:pPr>
            <a:endParaRPr lang="en-US" dirty="0" smtClean="0"/>
          </a:p>
          <a:p>
            <a:pPr marL="109728" indent="0" algn="ctr">
              <a:buNone/>
            </a:pPr>
            <a:r>
              <a:rPr lang="en-US" sz="3200" dirty="0" smtClean="0"/>
              <a:t>University of Central Florida</a:t>
            </a:r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 smtClean="0"/>
              <a:t>Fall 2014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 4331 Recitation </a:t>
            </a:r>
            <a:r>
              <a:rPr lang="en-US" dirty="0" smtClean="0"/>
              <a:t>#2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20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# </a:t>
            </a:r>
            <a:r>
              <a:rPr lang="en-US" dirty="0" err="1" smtClean="0"/>
              <a:t>ID_Number</a:t>
            </a:r>
            <a:r>
              <a:rPr lang="en-US" dirty="0" smtClean="0"/>
              <a:t> : integer</a:t>
            </a:r>
          </a:p>
          <a:p>
            <a:r>
              <a:rPr lang="en-US" dirty="0" smtClean="0"/>
              <a:t>+Name : String</a:t>
            </a:r>
          </a:p>
          <a:p>
            <a:r>
              <a:rPr lang="en-US" dirty="0" smtClean="0"/>
              <a:t>- Fines : double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checkFines</a:t>
            </a:r>
            <a:r>
              <a:rPr lang="en-US" dirty="0" smtClean="0"/>
              <a:t>()</a:t>
            </a:r>
          </a:p>
          <a:p>
            <a:pPr algn="ctr"/>
            <a:r>
              <a:rPr lang="en-US" dirty="0" err="1" smtClean="0"/>
              <a:t>payFines</a:t>
            </a:r>
            <a:r>
              <a:rPr lang="en-US" dirty="0" smtClean="0"/>
              <a:t>()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diagrams also contain information regarding the relationship between them</a:t>
            </a:r>
          </a:p>
          <a:p>
            <a:pPr lvl="1"/>
            <a:r>
              <a:rPr lang="en-US" dirty="0" smtClean="0"/>
              <a:t>Association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Dependency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Generalization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276600" y="45720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[1…*]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Association: A link indicating that two classes need to communicate with one another</a:t>
            </a:r>
          </a:p>
          <a:p>
            <a:pPr lvl="1"/>
            <a:r>
              <a:rPr lang="en-US" dirty="0" smtClean="0"/>
              <a:t>Multiplicity: Every professor has 1 or more students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Role Names: Students learn from Professors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3200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4126468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learns from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200400" y="411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teaches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Aggregation: “has a” association. Each part exists outside of the whole</a:t>
            </a:r>
          </a:p>
          <a:p>
            <a:pPr lvl="2"/>
            <a:r>
              <a:rPr lang="en-US" dirty="0" smtClean="0"/>
              <a:t>Shown by using an empty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43000" y="41910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Car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Wheel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4876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Engine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638800" y="3657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6200000">
            <a:off x="5257800" y="4038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0800000" flipV="1">
            <a:off x="5638800" y="5181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5257800" y="48006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>
            <a:off x="5943600" y="3505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lowchart: Decision 16"/>
          <p:cNvSpPr/>
          <p:nvPr/>
        </p:nvSpPr>
        <p:spPr>
          <a:xfrm>
            <a:off x="5943600" y="5029200"/>
            <a:ext cx="457200" cy="293914"/>
          </a:xfrm>
          <a:prstGeom prst="flowChartDecision">
            <a:avLst/>
          </a:prstGeom>
          <a:solidFill>
            <a:schemeClr val="bg1"/>
          </a:solidFill>
          <a:ln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Composition: demonstrates strong ownership, the part cannot exist without the whole and vice versa</a:t>
            </a:r>
          </a:p>
          <a:p>
            <a:pPr lvl="2"/>
            <a:r>
              <a:rPr lang="en-US" dirty="0" smtClean="0"/>
              <a:t>Shown by using a filled diamond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19400" y="43434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</a:t>
            </a:r>
          </a:p>
        </p:txBody>
      </p:sp>
      <p:sp>
        <p:nvSpPr>
          <p:cNvPr id="5" name="Rectangle 4"/>
          <p:cNvSpPr/>
          <p:nvPr/>
        </p:nvSpPr>
        <p:spPr>
          <a:xfrm>
            <a:off x="6400800" y="3352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Arm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3962400" y="35814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400800" y="5334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Leg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16200000">
            <a:off x="3581400" y="39624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V="1">
            <a:off x="3581400" y="5257800"/>
            <a:ext cx="7620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/>
          <p:cNvSpPr/>
          <p:nvPr/>
        </p:nvSpPr>
        <p:spPr>
          <a:xfrm rot="5400000">
            <a:off x="3728357" y="3967843"/>
            <a:ext cx="457200" cy="293914"/>
          </a:xfrm>
          <a:prstGeom prst="flowChartDecision">
            <a:avLst/>
          </a:prstGeom>
          <a:solidFill>
            <a:schemeClr val="tx1"/>
          </a:solidFill>
          <a:ln w="41275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3962400" y="5638800"/>
            <a:ext cx="2438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lowchart: Decision 17"/>
          <p:cNvSpPr/>
          <p:nvPr/>
        </p:nvSpPr>
        <p:spPr>
          <a:xfrm rot="5400000">
            <a:off x="3728357" y="4958443"/>
            <a:ext cx="457200" cy="293914"/>
          </a:xfrm>
          <a:prstGeom prst="flowChartDecision">
            <a:avLst/>
          </a:prstGeom>
          <a:solidFill>
            <a:schemeClr val="tx1"/>
          </a:solidFill>
          <a:ln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 relationship: </a:t>
            </a:r>
          </a:p>
          <a:p>
            <a:pPr lvl="1"/>
            <a:r>
              <a:rPr lang="en-US" dirty="0" smtClean="0"/>
              <a:t>Is a semantic relationship between classes because the functionality of one depends on the other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3276600"/>
            <a:ext cx="23622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Calendar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addEvent</a:t>
            </a:r>
            <a:r>
              <a:rPr lang="en-US" dirty="0" smtClean="0"/>
              <a:t>(p: Party)</a:t>
            </a:r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3200400" y="4419600"/>
            <a:ext cx="2438400" cy="0"/>
          </a:xfrm>
          <a:prstGeom prst="line">
            <a:avLst/>
          </a:prstGeom>
          <a:ln w="22225">
            <a:solidFill>
              <a:schemeClr val="tx1"/>
            </a:solidFill>
            <a:prstDash val="sysDash"/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5638800" y="4114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Party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838200" y="3886200"/>
            <a:ext cx="23622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Generalization: connection between a subclass and a </a:t>
            </a:r>
            <a:r>
              <a:rPr lang="en-US" dirty="0" err="1" smtClean="0"/>
              <a:t>superclass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590800"/>
            <a:ext cx="2057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People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7526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4343400" y="51054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Professor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3528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5029200" y="3276600"/>
            <a:ext cx="0" cy="182880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32004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Isosceles Triangle 22"/>
          <p:cNvSpPr/>
          <p:nvPr/>
        </p:nvSpPr>
        <p:spPr>
          <a:xfrm>
            <a:off x="4876800" y="3124200"/>
            <a:ext cx="304800" cy="381000"/>
          </a:xfrm>
          <a:prstGeom prst="triangle">
            <a:avLst/>
          </a:prstGeom>
          <a:solidFill>
            <a:schemeClr val="bg1"/>
          </a:solidFill>
          <a:ln cmpd="sng"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Unified Modeling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Class &amp; Sequence Diagrams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1028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Sequence diagrams emphasis the time ordering of messages</a:t>
            </a:r>
          </a:p>
          <a:p>
            <a:pPr lvl="1"/>
            <a:r>
              <a:rPr lang="en-US" dirty="0" smtClean="0"/>
              <a:t>Objects create the “object life line”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pic>
        <p:nvPicPr>
          <p:cNvPr id="5" name="Picture 4" descr="http://www.teach-ict.com/as_as_computing/ocr/H447/F453/3_3_6/uml/miniweb/images/sequence-diagram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3548" y="3200400"/>
            <a:ext cx="6850452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Messages are shown by a horizontal line between life lines</a:t>
            </a:r>
          </a:p>
          <a:p>
            <a:pPr lvl="1"/>
            <a:r>
              <a:rPr lang="en-US" dirty="0" smtClean="0"/>
              <a:t>May include a condition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return message is a response from the object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9812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Customer</a:t>
            </a:r>
          </a:p>
        </p:txBody>
      </p:sp>
      <p:sp>
        <p:nvSpPr>
          <p:cNvPr id="7" name="Rectangle 6"/>
          <p:cNvSpPr/>
          <p:nvPr/>
        </p:nvSpPr>
        <p:spPr>
          <a:xfrm>
            <a:off x="4800600" y="30480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29718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791200" y="36576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971800" y="4191000"/>
            <a:ext cx="2819400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9000" y="38862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withdraw  money</a:t>
            </a:r>
            <a:endParaRPr lang="en-US" sz="14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971800" y="5638800"/>
            <a:ext cx="2819400" cy="0"/>
          </a:xfrm>
          <a:prstGeom prst="straightConnector1">
            <a:avLst/>
          </a:prstGeom>
          <a:ln w="22225"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810000" y="533400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money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end of an object life line is demonstrated by an 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Sequence Diagram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276600" y="2971800"/>
            <a:ext cx="2057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4267200" y="3581400"/>
            <a:ext cx="0" cy="198120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4038600" y="5334000"/>
            <a:ext cx="457200" cy="4572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Shari Lawrence </a:t>
            </a:r>
            <a:r>
              <a:rPr lang="en-US" sz="2000" dirty="0" err="1"/>
              <a:t>Pfleeger</a:t>
            </a:r>
            <a:r>
              <a:rPr lang="en-US" sz="2000" dirty="0"/>
              <a:t> and Joanne M. Atlee, "Software Engineering: Theory and Practice", 4th Edition, Prentice Hall, 2010.</a:t>
            </a:r>
          </a:p>
          <a:p>
            <a:pPr marL="109728" indent="0">
              <a:buNone/>
            </a:pPr>
            <a:endParaRPr lang="en-US" sz="2000" dirty="0" smtClean="0"/>
          </a:p>
          <a:p>
            <a:pPr marL="109728" indent="0">
              <a:buNone/>
            </a:pPr>
            <a:r>
              <a:rPr lang="en-US" sz="2000" dirty="0" smtClean="0"/>
              <a:t>Prepared/modified </a:t>
            </a:r>
            <a:r>
              <a:rPr lang="en-US" sz="2000" dirty="0" smtClean="0"/>
              <a:t>by</a:t>
            </a:r>
          </a:p>
          <a:p>
            <a:r>
              <a:rPr lang="en-US" sz="2000" dirty="0" smtClean="0"/>
              <a:t>Kia Manoochehri</a:t>
            </a:r>
          </a:p>
          <a:p>
            <a:pPr lvl="1"/>
            <a:r>
              <a:rPr lang="en-US" sz="2000" dirty="0" smtClean="0">
                <a:hlinkClick r:id="rId2"/>
              </a:rPr>
              <a:t>kiam@knights.ucf.edu</a:t>
            </a:r>
            <a:endParaRPr lang="en-US" sz="2000" dirty="0"/>
          </a:p>
          <a:p>
            <a:r>
              <a:rPr lang="en-US" sz="2000" dirty="0" smtClean="0"/>
              <a:t>Gurkan </a:t>
            </a:r>
            <a:r>
              <a:rPr lang="en-US" sz="2000" dirty="0" err="1" smtClean="0"/>
              <a:t>Solmaz</a:t>
            </a:r>
            <a:endParaRPr lang="en-US" sz="2000" dirty="0"/>
          </a:p>
          <a:p>
            <a:pPr lvl="1"/>
            <a:r>
              <a:rPr lang="en-US" sz="2000" dirty="0" smtClean="0">
                <a:hlinkClick r:id="rId2"/>
              </a:rPr>
              <a:t>gsolmaz@knights.ucf.edu</a:t>
            </a:r>
            <a:endParaRPr lang="en-US" sz="2000" dirty="0"/>
          </a:p>
          <a:p>
            <a:pPr marL="393192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05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553200" y="3600271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Attributes can be:</a:t>
            </a:r>
          </a:p>
          <a:p>
            <a:r>
              <a:rPr lang="en-US" dirty="0" smtClean="0"/>
              <a:t>+ Public</a:t>
            </a:r>
          </a:p>
          <a:p>
            <a:r>
              <a:rPr lang="en-US" dirty="0" smtClean="0"/>
              <a:t>- Private</a:t>
            </a:r>
          </a:p>
          <a:p>
            <a:r>
              <a:rPr lang="en-US" dirty="0" smtClean="0"/>
              <a:t># Protected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class is divided into three components: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352800" y="30480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Class Name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Attributes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Operations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352800" y="3733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352800" y="48768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Class Diagram example: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6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155185"/>
            <a:ext cx="7848600" cy="54056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Diagram example: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96000" y="1371600"/>
            <a:ext cx="2819400" cy="2819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Patron</a:t>
            </a:r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cxnSp>
        <p:nvCxnSpPr>
          <p:cNvPr id="6" name="Straight Connector 5"/>
          <p:cNvCxnSpPr/>
          <p:nvPr/>
        </p:nvCxnSpPr>
        <p:spPr>
          <a:xfrm>
            <a:off x="6096000" y="2057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096000" y="3200400"/>
            <a:ext cx="2819400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171717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185</TotalTime>
  <Words>450</Words>
  <Application>Microsoft Office PowerPoint</Application>
  <PresentationFormat>On-screen Show (4:3)</PresentationFormat>
  <Paragraphs>163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Lucida Sans Unicode</vt:lpstr>
      <vt:lpstr>Verdana</vt:lpstr>
      <vt:lpstr>Wingdings 2</vt:lpstr>
      <vt:lpstr>Wingdings 3</vt:lpstr>
      <vt:lpstr>Concourse</vt:lpstr>
      <vt:lpstr>COP 4331 Recitation #2</vt:lpstr>
      <vt:lpstr>Unified Modeling Language</vt:lpstr>
      <vt:lpstr>Class Diagram</vt:lpstr>
      <vt:lpstr>Class Diagram</vt:lpstr>
      <vt:lpstr>Class Diagram</vt:lpstr>
      <vt:lpstr>Class Diagram</vt:lpstr>
      <vt:lpstr>Class Diagram</vt:lpstr>
      <vt:lpstr>Class Diagram example:</vt:lpstr>
      <vt:lpstr>Class Diagram example: </vt:lpstr>
      <vt:lpstr>Class Diagram example: </vt:lpstr>
      <vt:lpstr>Class Diagram example: 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Class Diagram</vt:lpstr>
      <vt:lpstr>Sequence Diagram</vt:lpstr>
      <vt:lpstr>Sequence Diagram</vt:lpstr>
      <vt:lpstr>Sequence Diagram</vt:lpstr>
      <vt:lpstr>Sequence Diagram</vt:lpstr>
      <vt:lpstr>Sequence Diagram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 4331 Recitation #1</dc:title>
  <dc:creator>Kia</dc:creator>
  <cp:lastModifiedBy>gurkan</cp:lastModifiedBy>
  <cp:revision>34</cp:revision>
  <dcterms:created xsi:type="dcterms:W3CDTF">2013-01-11T16:08:08Z</dcterms:created>
  <dcterms:modified xsi:type="dcterms:W3CDTF">2014-08-28T23:07:41Z</dcterms:modified>
</cp:coreProperties>
</file>