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6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1212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C5E77D-838E-4653-AF09-8DCAEA54CA19}" type="datetimeFigureOut">
              <a:rPr lang="en-US" smtClean="0"/>
              <a:pPr/>
              <a:t>1/18/2013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E77D-838E-4653-AF09-8DCAEA54CA19}" type="datetimeFigureOut">
              <a:rPr lang="en-US" smtClean="0"/>
              <a:pPr/>
              <a:t>1/18/2013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E77D-838E-4653-AF09-8DCAEA54CA19}" type="datetimeFigureOut">
              <a:rPr lang="en-US" smtClean="0"/>
              <a:pPr/>
              <a:t>1/18/2013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E77D-838E-4653-AF09-8DCAEA54CA19}" type="datetimeFigureOut">
              <a:rPr lang="en-US" smtClean="0"/>
              <a:pPr/>
              <a:t>1/18/2013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E77D-838E-4653-AF09-8DCAEA54CA19}" type="datetimeFigureOut">
              <a:rPr lang="en-US" smtClean="0"/>
              <a:pPr/>
              <a:t>1/18/2013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E77D-838E-4653-AF09-8DCAEA54CA19}" type="datetimeFigureOut">
              <a:rPr lang="en-US" smtClean="0"/>
              <a:pPr/>
              <a:t>1/18/2013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E77D-838E-4653-AF09-8DCAEA54CA19}" type="datetimeFigureOut">
              <a:rPr lang="en-US" smtClean="0"/>
              <a:pPr/>
              <a:t>1/18/2013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E77D-838E-4653-AF09-8DCAEA54CA19}" type="datetimeFigureOut">
              <a:rPr lang="en-US" smtClean="0"/>
              <a:pPr/>
              <a:t>1/18/2013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E77D-838E-4653-AF09-8DCAEA54CA19}" type="datetimeFigureOut">
              <a:rPr lang="en-US" smtClean="0"/>
              <a:pPr/>
              <a:t>1/18/2013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AC5E77D-838E-4653-AF09-8DCAEA54CA19}" type="datetimeFigureOut">
              <a:rPr lang="en-US" smtClean="0"/>
              <a:pPr/>
              <a:t>1/18/2013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C5E77D-838E-4653-AF09-8DCAEA54CA19}" type="datetimeFigureOut">
              <a:rPr lang="en-US" smtClean="0"/>
              <a:pPr/>
              <a:t>1/18/2013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AC5E77D-838E-4653-AF09-8DCAEA54CA19}" type="datetimeFigureOut">
              <a:rPr lang="en-US" smtClean="0"/>
              <a:pPr/>
              <a:t>1/18/2013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kiam@knights.ucf.edu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 4331 Recitation #2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6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155185"/>
            <a:ext cx="7848600" cy="5405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Diagram example: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0" y="1371600"/>
            <a:ext cx="2819400" cy="2819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Patron</a:t>
            </a:r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</p:txBody>
      </p:sp>
      <p:cxnSp>
        <p:nvCxnSpPr>
          <p:cNvPr id="6" name="Straight Connector 5"/>
          <p:cNvCxnSpPr/>
          <p:nvPr/>
        </p:nvCxnSpPr>
        <p:spPr>
          <a:xfrm>
            <a:off x="6096000" y="2057400"/>
            <a:ext cx="2819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096000" y="3200400"/>
            <a:ext cx="2819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6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155185"/>
            <a:ext cx="7848600" cy="5405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Diagram example: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0" y="1371600"/>
            <a:ext cx="2819400" cy="2819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Patron</a:t>
            </a:r>
          </a:p>
          <a:p>
            <a:pPr algn="ctr"/>
            <a:endParaRPr lang="en-US" dirty="0" smtClean="0"/>
          </a:p>
          <a:p>
            <a:r>
              <a:rPr lang="en-US" dirty="0" smtClean="0"/>
              <a:t># </a:t>
            </a:r>
            <a:r>
              <a:rPr lang="en-US" dirty="0" err="1" smtClean="0"/>
              <a:t>ID_Number</a:t>
            </a:r>
            <a:r>
              <a:rPr lang="en-US" dirty="0" smtClean="0"/>
              <a:t> </a:t>
            </a:r>
            <a:r>
              <a:rPr lang="en-US" dirty="0" smtClean="0"/>
              <a:t>: integer</a:t>
            </a:r>
          </a:p>
          <a:p>
            <a:r>
              <a:rPr lang="en-US" dirty="0" smtClean="0"/>
              <a:t>+Name </a:t>
            </a:r>
            <a:r>
              <a:rPr lang="en-US" dirty="0" smtClean="0"/>
              <a:t>: String</a:t>
            </a:r>
          </a:p>
          <a:p>
            <a:r>
              <a:rPr lang="en-US" dirty="0" smtClean="0"/>
              <a:t>- </a:t>
            </a:r>
            <a:r>
              <a:rPr lang="en-US" dirty="0" smtClean="0"/>
              <a:t>Fines </a:t>
            </a:r>
            <a:r>
              <a:rPr lang="en-US" dirty="0" smtClean="0"/>
              <a:t>: double</a:t>
            </a:r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</p:txBody>
      </p:sp>
      <p:cxnSp>
        <p:nvCxnSpPr>
          <p:cNvPr id="6" name="Straight Connector 5"/>
          <p:cNvCxnSpPr/>
          <p:nvPr/>
        </p:nvCxnSpPr>
        <p:spPr>
          <a:xfrm>
            <a:off x="6096000" y="2057400"/>
            <a:ext cx="2819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096000" y="3200400"/>
            <a:ext cx="2819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6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155185"/>
            <a:ext cx="7848600" cy="5405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Diagram example: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0" y="1371600"/>
            <a:ext cx="2819400" cy="2819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Patron</a:t>
            </a:r>
          </a:p>
          <a:p>
            <a:pPr algn="ctr"/>
            <a:endParaRPr lang="en-US" dirty="0" smtClean="0"/>
          </a:p>
          <a:p>
            <a:r>
              <a:rPr lang="en-US" dirty="0" smtClean="0"/>
              <a:t># </a:t>
            </a:r>
            <a:r>
              <a:rPr lang="en-US" dirty="0" err="1" smtClean="0"/>
              <a:t>ID_Number</a:t>
            </a:r>
            <a:r>
              <a:rPr lang="en-US" dirty="0" smtClean="0"/>
              <a:t> </a:t>
            </a:r>
            <a:r>
              <a:rPr lang="en-US" dirty="0" smtClean="0"/>
              <a:t>: integer</a:t>
            </a:r>
          </a:p>
          <a:p>
            <a:r>
              <a:rPr lang="en-US" dirty="0" smtClean="0"/>
              <a:t>+Name </a:t>
            </a:r>
            <a:r>
              <a:rPr lang="en-US" dirty="0" smtClean="0"/>
              <a:t>: String</a:t>
            </a:r>
          </a:p>
          <a:p>
            <a:r>
              <a:rPr lang="en-US" dirty="0" smtClean="0"/>
              <a:t>- Fines </a:t>
            </a:r>
            <a:r>
              <a:rPr lang="en-US" dirty="0" smtClean="0"/>
              <a:t>: double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err="1" smtClean="0"/>
              <a:t>checkFines</a:t>
            </a:r>
            <a:r>
              <a:rPr lang="en-US" dirty="0" smtClean="0"/>
              <a:t>()</a:t>
            </a:r>
          </a:p>
          <a:p>
            <a:pPr algn="ctr"/>
            <a:r>
              <a:rPr lang="en-US" dirty="0" err="1" smtClean="0"/>
              <a:t>payFines</a:t>
            </a:r>
            <a:r>
              <a:rPr lang="en-US" dirty="0" smtClean="0"/>
              <a:t>()</a:t>
            </a:r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</p:txBody>
      </p:sp>
      <p:cxnSp>
        <p:nvCxnSpPr>
          <p:cNvPr id="6" name="Straight Connector 5"/>
          <p:cNvCxnSpPr/>
          <p:nvPr/>
        </p:nvCxnSpPr>
        <p:spPr>
          <a:xfrm>
            <a:off x="6096000" y="2057400"/>
            <a:ext cx="2819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096000" y="3200400"/>
            <a:ext cx="2819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Class diagrams also contain information regarding the relationship between them</a:t>
            </a:r>
          </a:p>
          <a:p>
            <a:pPr lvl="1"/>
            <a:r>
              <a:rPr lang="en-US" dirty="0" smtClean="0"/>
              <a:t>Association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Dependency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Generalization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Diagram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Association: A link indicating that two classes need to communicate with one another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Diagram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43000" y="4191000"/>
            <a:ext cx="2057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Student</a:t>
            </a:r>
          </a:p>
        </p:txBody>
      </p:sp>
      <p:sp>
        <p:nvSpPr>
          <p:cNvPr id="5" name="Rectangle 4"/>
          <p:cNvSpPr/>
          <p:nvPr/>
        </p:nvSpPr>
        <p:spPr>
          <a:xfrm>
            <a:off x="6400800" y="4191000"/>
            <a:ext cx="2057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Professor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3200400" y="4419600"/>
            <a:ext cx="3200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Association: A link indicating that two classes need to communicate with one another</a:t>
            </a:r>
          </a:p>
          <a:p>
            <a:pPr lvl="1"/>
            <a:r>
              <a:rPr lang="en-US" dirty="0" smtClean="0"/>
              <a:t>Multiplicity: Every professor has 1 or more students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Diagram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43000" y="4191000"/>
            <a:ext cx="2057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Student</a:t>
            </a:r>
          </a:p>
        </p:txBody>
      </p:sp>
      <p:sp>
        <p:nvSpPr>
          <p:cNvPr id="5" name="Rectangle 4"/>
          <p:cNvSpPr/>
          <p:nvPr/>
        </p:nvSpPr>
        <p:spPr>
          <a:xfrm>
            <a:off x="6400800" y="4191000"/>
            <a:ext cx="2057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Professor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3200400" y="4419600"/>
            <a:ext cx="3200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276600" y="4572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[1…*]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Association: A link indicating that two classes need to communicate with one another</a:t>
            </a:r>
          </a:p>
          <a:p>
            <a:pPr lvl="1"/>
            <a:r>
              <a:rPr lang="en-US" dirty="0" smtClean="0"/>
              <a:t>Multiplicity: Every professor has 1 or more students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Role Names: Students learn from Professors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Diagram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43000" y="4191000"/>
            <a:ext cx="2057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Student</a:t>
            </a:r>
          </a:p>
        </p:txBody>
      </p:sp>
      <p:sp>
        <p:nvSpPr>
          <p:cNvPr id="5" name="Rectangle 4"/>
          <p:cNvSpPr/>
          <p:nvPr/>
        </p:nvSpPr>
        <p:spPr>
          <a:xfrm>
            <a:off x="6400800" y="4191000"/>
            <a:ext cx="2057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Professor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3200400" y="4419600"/>
            <a:ext cx="3200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953000" y="4126468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learns from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200400" y="41148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teaches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Aggregation: “has a” association. Each part exists outside of the whole</a:t>
            </a:r>
          </a:p>
          <a:p>
            <a:pPr lvl="2"/>
            <a:r>
              <a:rPr lang="en-US" dirty="0" smtClean="0"/>
              <a:t>Shown by using an empty diamond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Diagram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43000" y="4191000"/>
            <a:ext cx="2057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Car</a:t>
            </a:r>
          </a:p>
        </p:txBody>
      </p:sp>
      <p:sp>
        <p:nvSpPr>
          <p:cNvPr id="5" name="Rectangle 4"/>
          <p:cNvSpPr/>
          <p:nvPr/>
        </p:nvSpPr>
        <p:spPr>
          <a:xfrm>
            <a:off x="6400800" y="3352800"/>
            <a:ext cx="2057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Wheel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3200400" y="4419600"/>
            <a:ext cx="2438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6400800" y="4876800"/>
            <a:ext cx="2057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Engine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5638800" y="3657600"/>
            <a:ext cx="7620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6200000">
            <a:off x="5257800" y="4038600"/>
            <a:ext cx="7620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10800000" flipV="1">
            <a:off x="5638800" y="5181600"/>
            <a:ext cx="7620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16200000" flipV="1">
            <a:off x="5257800" y="4800600"/>
            <a:ext cx="7620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lowchart: Decision 15"/>
          <p:cNvSpPr/>
          <p:nvPr/>
        </p:nvSpPr>
        <p:spPr>
          <a:xfrm>
            <a:off x="5943600" y="3505200"/>
            <a:ext cx="457200" cy="293914"/>
          </a:xfrm>
          <a:prstGeom prst="flowChartDecision">
            <a:avLst/>
          </a:prstGeom>
          <a:solidFill>
            <a:schemeClr val="bg1"/>
          </a:solidFill>
          <a:ln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lowchart: Decision 16"/>
          <p:cNvSpPr/>
          <p:nvPr/>
        </p:nvSpPr>
        <p:spPr>
          <a:xfrm>
            <a:off x="5943600" y="5029200"/>
            <a:ext cx="457200" cy="293914"/>
          </a:xfrm>
          <a:prstGeom prst="flowChartDecision">
            <a:avLst/>
          </a:prstGeom>
          <a:solidFill>
            <a:schemeClr val="bg1"/>
          </a:solidFill>
          <a:ln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Composition: demonstrates strong ownership, the part cannot exist without the whole and vice versa</a:t>
            </a:r>
          </a:p>
          <a:p>
            <a:pPr lvl="2"/>
            <a:r>
              <a:rPr lang="en-US" dirty="0" smtClean="0"/>
              <a:t>Shown by using a filled diamond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Diagram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819400" y="4343400"/>
            <a:ext cx="2057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Person</a:t>
            </a:r>
          </a:p>
        </p:txBody>
      </p:sp>
      <p:sp>
        <p:nvSpPr>
          <p:cNvPr id="5" name="Rectangle 4"/>
          <p:cNvSpPr/>
          <p:nvPr/>
        </p:nvSpPr>
        <p:spPr>
          <a:xfrm>
            <a:off x="6400800" y="3352800"/>
            <a:ext cx="2057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Arm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3962400" y="3581400"/>
            <a:ext cx="2438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6400800" y="5334000"/>
            <a:ext cx="2057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Leg</a:t>
            </a:r>
          </a:p>
        </p:txBody>
      </p:sp>
      <p:cxnSp>
        <p:nvCxnSpPr>
          <p:cNvPr id="11" name="Straight Connector 10"/>
          <p:cNvCxnSpPr/>
          <p:nvPr/>
        </p:nvCxnSpPr>
        <p:spPr>
          <a:xfrm rot="16200000">
            <a:off x="3581400" y="3962400"/>
            <a:ext cx="7620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16200000" flipV="1">
            <a:off x="3581400" y="5257800"/>
            <a:ext cx="7620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lowchart: Decision 15"/>
          <p:cNvSpPr/>
          <p:nvPr/>
        </p:nvSpPr>
        <p:spPr>
          <a:xfrm rot="5400000">
            <a:off x="3728357" y="3967843"/>
            <a:ext cx="457200" cy="293914"/>
          </a:xfrm>
          <a:prstGeom prst="flowChartDecision">
            <a:avLst/>
          </a:prstGeom>
          <a:solidFill>
            <a:schemeClr val="tx1"/>
          </a:solidFill>
          <a:ln w="41275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3962400" y="5638800"/>
            <a:ext cx="2438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lowchart: Decision 17"/>
          <p:cNvSpPr/>
          <p:nvPr/>
        </p:nvSpPr>
        <p:spPr>
          <a:xfrm rot="5400000">
            <a:off x="3728357" y="4958443"/>
            <a:ext cx="457200" cy="293914"/>
          </a:xfrm>
          <a:prstGeom prst="flowChartDecision">
            <a:avLst/>
          </a:prstGeom>
          <a:solidFill>
            <a:schemeClr val="tx1"/>
          </a:solidFill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Dependency relationship: </a:t>
            </a:r>
          </a:p>
          <a:p>
            <a:pPr lvl="1"/>
            <a:r>
              <a:rPr lang="en-US" dirty="0" smtClean="0"/>
              <a:t>Is a semantic relationship between classes because the functionality of one depends on the other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Diagram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38200" y="3276600"/>
            <a:ext cx="2362200" cy="2209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Calendar</a:t>
            </a:r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dirty="0" err="1" smtClean="0"/>
              <a:t>addEvent</a:t>
            </a:r>
            <a:r>
              <a:rPr lang="en-US" dirty="0" smtClean="0"/>
              <a:t>(p: Party)</a:t>
            </a: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3200400" y="4419600"/>
            <a:ext cx="2438400" cy="0"/>
          </a:xfrm>
          <a:prstGeom prst="line">
            <a:avLst/>
          </a:prstGeom>
          <a:ln w="22225">
            <a:solidFill>
              <a:schemeClr val="tx1"/>
            </a:solidFill>
            <a:prstDash val="sysDash"/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5638800" y="4114800"/>
            <a:ext cx="2057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Party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838200" y="3886200"/>
            <a:ext cx="23622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Kia Manoochehri</a:t>
            </a:r>
          </a:p>
          <a:p>
            <a:pPr lvl="1"/>
            <a:r>
              <a:rPr lang="en-US" dirty="0" smtClean="0">
                <a:hlinkClick r:id="rId2"/>
              </a:rPr>
              <a:t>kiam@knights.ucf.edu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Office Hours: 2:30-4:00 M/W </a:t>
            </a:r>
          </a:p>
          <a:p>
            <a:pPr lvl="1"/>
            <a:r>
              <a:rPr lang="en-US" dirty="0" smtClean="0"/>
              <a:t>HEC 308 (The Cave)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 4331 Recitation #2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Generalization: connection between a subclass and a </a:t>
            </a:r>
            <a:r>
              <a:rPr lang="en-US" dirty="0" err="1" smtClean="0"/>
              <a:t>superclass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Diagram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200400" y="2590800"/>
            <a:ext cx="2057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People</a:t>
            </a:r>
          </a:p>
        </p:txBody>
      </p:sp>
      <p:sp>
        <p:nvSpPr>
          <p:cNvPr id="5" name="Rectangle 4"/>
          <p:cNvSpPr/>
          <p:nvPr/>
        </p:nvSpPr>
        <p:spPr>
          <a:xfrm>
            <a:off x="1752600" y="5105400"/>
            <a:ext cx="2057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Student</a:t>
            </a:r>
          </a:p>
        </p:txBody>
      </p:sp>
      <p:sp>
        <p:nvSpPr>
          <p:cNvPr id="7" name="Rectangle 6"/>
          <p:cNvSpPr/>
          <p:nvPr/>
        </p:nvSpPr>
        <p:spPr>
          <a:xfrm>
            <a:off x="4343400" y="5105400"/>
            <a:ext cx="2057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Professor</a:t>
            </a:r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3352800" y="3276600"/>
            <a:ext cx="0" cy="18288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5029200" y="3276600"/>
            <a:ext cx="0" cy="18288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Isosceles Triangle 21"/>
          <p:cNvSpPr/>
          <p:nvPr/>
        </p:nvSpPr>
        <p:spPr>
          <a:xfrm>
            <a:off x="3200400" y="3124200"/>
            <a:ext cx="304800" cy="381000"/>
          </a:xfrm>
          <a:prstGeom prst="triangle">
            <a:avLst/>
          </a:prstGeom>
          <a:solidFill>
            <a:schemeClr val="bg1"/>
          </a:solidFill>
          <a:ln cmpd="sng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Isosceles Triangle 22"/>
          <p:cNvSpPr/>
          <p:nvPr/>
        </p:nvSpPr>
        <p:spPr>
          <a:xfrm>
            <a:off x="4876800" y="3124200"/>
            <a:ext cx="304800" cy="381000"/>
          </a:xfrm>
          <a:prstGeom prst="triangle">
            <a:avLst/>
          </a:prstGeom>
          <a:solidFill>
            <a:schemeClr val="bg1"/>
          </a:solidFill>
          <a:ln cmpd="sng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Sequence diagrams emphasis the time ordering of messages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Sequence Diagram</a:t>
            </a:r>
            <a:endParaRPr lang="en-US" dirty="0"/>
          </a:p>
        </p:txBody>
      </p:sp>
      <p:pic>
        <p:nvPicPr>
          <p:cNvPr id="1028" name="Picture 4" descr="http://www.teach-ict.com/as_as_computing/ocr/H447/F453/3_3_6/uml/miniweb/images/sequence-diagram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93548" y="3200400"/>
            <a:ext cx="6850452" cy="304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Sequence diagrams emphasis the time ordering of messages</a:t>
            </a:r>
          </a:p>
          <a:p>
            <a:pPr lvl="1"/>
            <a:r>
              <a:rPr lang="en-US" dirty="0" smtClean="0"/>
              <a:t>Objects create the “object life line”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Sequence Diagram</a:t>
            </a:r>
            <a:endParaRPr lang="en-US" dirty="0"/>
          </a:p>
        </p:txBody>
      </p:sp>
      <p:pic>
        <p:nvPicPr>
          <p:cNvPr id="5" name="Picture 4" descr="http://www.teach-ict.com/as_as_computing/ocr/H447/F453/3_3_6/uml/miniweb/images/sequence-diagram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93548" y="3200400"/>
            <a:ext cx="6850452" cy="304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Messages are shown by a horizontal line between life lines</a:t>
            </a:r>
          </a:p>
          <a:p>
            <a:pPr lvl="1"/>
            <a:r>
              <a:rPr lang="en-US" dirty="0" smtClean="0"/>
              <a:t>May include a condition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Sequence Diagram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981200" y="3048000"/>
            <a:ext cx="2057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Customer</a:t>
            </a:r>
          </a:p>
        </p:txBody>
      </p:sp>
      <p:sp>
        <p:nvSpPr>
          <p:cNvPr id="7" name="Rectangle 6"/>
          <p:cNvSpPr/>
          <p:nvPr/>
        </p:nvSpPr>
        <p:spPr>
          <a:xfrm>
            <a:off x="4800600" y="3048000"/>
            <a:ext cx="2057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Bank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2971800" y="3657600"/>
            <a:ext cx="0" cy="1981200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791200" y="3657600"/>
            <a:ext cx="0" cy="1981200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2971800" y="4191000"/>
            <a:ext cx="281940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429000" y="3886200"/>
            <a:ext cx="2133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withdraw  money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return message is a response from the object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Sequence Diagram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981200" y="3048000"/>
            <a:ext cx="2057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Customer</a:t>
            </a:r>
          </a:p>
        </p:txBody>
      </p:sp>
      <p:sp>
        <p:nvSpPr>
          <p:cNvPr id="7" name="Rectangle 6"/>
          <p:cNvSpPr/>
          <p:nvPr/>
        </p:nvSpPr>
        <p:spPr>
          <a:xfrm>
            <a:off x="4800600" y="3048000"/>
            <a:ext cx="2057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Bank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2971800" y="3657600"/>
            <a:ext cx="0" cy="1981200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791200" y="3657600"/>
            <a:ext cx="0" cy="1981200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2971800" y="4191000"/>
            <a:ext cx="281940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429000" y="3886200"/>
            <a:ext cx="2133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withdraw  money</a:t>
            </a:r>
            <a:endParaRPr lang="en-US" sz="1400" dirty="0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971800" y="5638800"/>
            <a:ext cx="2819400" cy="0"/>
          </a:xfrm>
          <a:prstGeom prst="straightConnector1">
            <a:avLst/>
          </a:prstGeom>
          <a:ln w="22225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810000" y="5334000"/>
            <a:ext cx="2133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money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end of an object life line is demonstrated by an X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Sequence Diagram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276600" y="2971800"/>
            <a:ext cx="2057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Bank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4267200" y="3581400"/>
            <a:ext cx="0" cy="1981200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038600" y="5334000"/>
            <a:ext cx="457200" cy="4572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4038600" y="5334000"/>
            <a:ext cx="457200" cy="4572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Unified Modeling Language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Class &amp; Sequence Diagrams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Unified Modeling Language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Class &amp; Sequence Diagrams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class is divided into three components: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Diagram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class is divided into three components: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Diagram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352800" y="3048000"/>
            <a:ext cx="2819400" cy="2819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Class Name</a:t>
            </a:r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352800" y="3733800"/>
            <a:ext cx="2819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class is divided into three components: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Diagram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352800" y="3048000"/>
            <a:ext cx="2819400" cy="2819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Class Name</a:t>
            </a:r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Attributes</a:t>
            </a:r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352800" y="3733800"/>
            <a:ext cx="2819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352800" y="4876800"/>
            <a:ext cx="2819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class is divided into three components: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Diagram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352800" y="3048000"/>
            <a:ext cx="2819400" cy="2819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Class Name</a:t>
            </a:r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Attributes</a:t>
            </a:r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352800" y="3733800"/>
            <a:ext cx="2819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352800" y="4876800"/>
            <a:ext cx="2819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553200" y="3600271"/>
            <a:ext cx="2438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Attributes can be:</a:t>
            </a:r>
          </a:p>
          <a:p>
            <a:r>
              <a:rPr lang="en-US" dirty="0" smtClean="0"/>
              <a:t>+ Public</a:t>
            </a:r>
          </a:p>
          <a:p>
            <a:r>
              <a:rPr lang="en-US" dirty="0" smtClean="0"/>
              <a:t>- Private</a:t>
            </a:r>
          </a:p>
          <a:p>
            <a:r>
              <a:rPr lang="en-US" dirty="0" smtClean="0"/>
              <a:t># Protected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class is divided into three components: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Diagram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352800" y="3048000"/>
            <a:ext cx="2819400" cy="2819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Class Name</a:t>
            </a:r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Attributes</a:t>
            </a:r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Operations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352800" y="3733800"/>
            <a:ext cx="2819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352800" y="4876800"/>
            <a:ext cx="2819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155185"/>
            <a:ext cx="7848600" cy="5405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Class Diagram example: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142</TotalTime>
  <Words>429</Words>
  <Application>Microsoft Office PowerPoint</Application>
  <PresentationFormat>On-screen Show (4:3)</PresentationFormat>
  <Paragraphs>156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Concourse</vt:lpstr>
      <vt:lpstr>COP 4331 Recitation #2</vt:lpstr>
      <vt:lpstr>COP 4331 Recitation #2</vt:lpstr>
      <vt:lpstr>Unified Modeling Language</vt:lpstr>
      <vt:lpstr>Class Diagram</vt:lpstr>
      <vt:lpstr>Class Diagram</vt:lpstr>
      <vt:lpstr>Class Diagram</vt:lpstr>
      <vt:lpstr>Class Diagram</vt:lpstr>
      <vt:lpstr>Class Diagram</vt:lpstr>
      <vt:lpstr>Class Diagram example:</vt:lpstr>
      <vt:lpstr>Class Diagram example: </vt:lpstr>
      <vt:lpstr>Class Diagram example: </vt:lpstr>
      <vt:lpstr>Class Diagram example: </vt:lpstr>
      <vt:lpstr>Class Diagram</vt:lpstr>
      <vt:lpstr>Class Diagram</vt:lpstr>
      <vt:lpstr>Class Diagram</vt:lpstr>
      <vt:lpstr>Class Diagram</vt:lpstr>
      <vt:lpstr>Class Diagram</vt:lpstr>
      <vt:lpstr>Class Diagram</vt:lpstr>
      <vt:lpstr>Class Diagram</vt:lpstr>
      <vt:lpstr>Class Diagram</vt:lpstr>
      <vt:lpstr>Sequence Diagram</vt:lpstr>
      <vt:lpstr>Sequence Diagram</vt:lpstr>
      <vt:lpstr>Sequence Diagram</vt:lpstr>
      <vt:lpstr>Sequence Diagram</vt:lpstr>
      <vt:lpstr>Sequence Diagram</vt:lpstr>
      <vt:lpstr>Unified Modeling Language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COP 4331 Recitation #1</dc:title>
  <dc:creator>Kia</dc:creator>
  <cp:lastModifiedBy>Kia</cp:lastModifiedBy>
  <cp:revision>24</cp:revision>
  <dcterms:created xsi:type="dcterms:W3CDTF">2013-01-11T16:08:08Z</dcterms:created>
  <dcterms:modified xsi:type="dcterms:W3CDTF">2013-01-18T17:06:35Z</dcterms:modified>
</cp:coreProperties>
</file>