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6" r:id="rId17"/>
    <p:sldId id="274" r:id="rId18"/>
    <p:sldId id="285" r:id="rId19"/>
    <p:sldId id="276" r:id="rId20"/>
    <p:sldId id="277" r:id="rId21"/>
    <p:sldId id="279" r:id="rId22"/>
    <p:sldId id="288" r:id="rId23"/>
    <p:sldId id="292" r:id="rId24"/>
    <p:sldId id="280" r:id="rId25"/>
    <p:sldId id="281" r:id="rId26"/>
    <p:sldId id="289" r:id="rId27"/>
    <p:sldId id="282" r:id="rId28"/>
    <p:sldId id="287" r:id="rId29"/>
    <p:sldId id="293" r:id="rId30"/>
    <p:sldId id="290" r:id="rId31"/>
    <p:sldId id="291" r:id="rId32"/>
    <p:sldId id="28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3F3D9F-FFA5-4F61-B512-F2800C77032A}">
          <p14:sldIdLst>
            <p14:sldId id="256"/>
            <p14:sldId id="259"/>
            <p14:sldId id="260"/>
            <p14:sldId id="261"/>
            <p14:sldId id="263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74"/>
            <p14:sldId id="285"/>
            <p14:sldId id="276"/>
            <p14:sldId id="277"/>
            <p14:sldId id="279"/>
            <p14:sldId id="288"/>
            <p14:sldId id="292"/>
            <p14:sldId id="280"/>
            <p14:sldId id="281"/>
            <p14:sldId id="289"/>
            <p14:sldId id="282"/>
            <p14:sldId id="287"/>
            <p14:sldId id="293"/>
            <p14:sldId id="290"/>
            <p14:sldId id="291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24CAB-B7FC-4784-B94A-3B1EB825D323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6EBE4-7252-45DA-ADDE-5BE58E2E3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7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6EBE4-7252-45DA-ADDE-5BE58E2E3E4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8/20/17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gsolmaz@knights.ucf.edu" TargetMode="External"/><Relationship Id="rId4" Type="http://schemas.openxmlformats.org/officeDocument/2006/relationships/hyperlink" Target="mailto:bacanli@knights.ucf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iam@knights.ucf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checkFines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payFines</a:t>
            </a:r>
            <a:r>
              <a:rPr lang="en-US" dirty="0" smtClean="0"/>
              <a:t>()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also contain information regarding the relationship between them</a:t>
            </a:r>
          </a:p>
          <a:p>
            <a:pPr lvl="1"/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Generalization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[1…*]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Role Names: Students learn from Professors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4126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learns from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Aggregation: “has a” association. Each part exists outside of the whole</a:t>
            </a:r>
          </a:p>
          <a:p>
            <a:pPr lvl="2"/>
            <a:r>
              <a:rPr lang="en-US" dirty="0" smtClean="0"/>
              <a:t>Shown by using an empty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990600" y="2819400"/>
            <a:ext cx="7467600" cy="2667000"/>
            <a:chOff x="990600" y="2819400"/>
            <a:chExt cx="7467600" cy="2667000"/>
          </a:xfrm>
        </p:grpSpPr>
        <p:sp>
          <p:nvSpPr>
            <p:cNvPr id="4" name="Rectangle 3"/>
            <p:cNvSpPr/>
            <p:nvPr/>
          </p:nvSpPr>
          <p:spPr>
            <a:xfrm>
              <a:off x="990600" y="3733800"/>
              <a:ext cx="22098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Car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28194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Wheel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200400" y="38862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6400800" y="4876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Engine</a:t>
              </a:r>
            </a:p>
          </p:txBody>
        </p:sp>
        <p:cxnSp>
          <p:nvCxnSpPr>
            <p:cNvPr id="9" name="Straight Connector 8"/>
            <p:cNvCxnSpPr>
              <a:endCxn id="5" idx="1"/>
            </p:cNvCxnSpPr>
            <p:nvPr/>
          </p:nvCxnSpPr>
          <p:spPr>
            <a:xfrm>
              <a:off x="5638800" y="31242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5638799" y="3124200"/>
              <a:ext cx="1" cy="76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 flipV="1">
              <a:off x="5638800" y="51816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>
              <a:off x="3222171" y="3739243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200400" y="4388109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3220616" y="4231821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5638799" y="4378778"/>
              <a:ext cx="0" cy="80282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2286000" y="5715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head of arrow should point something bigger than the bottom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914400" y="304800"/>
            <a:ext cx="7467600" cy="2667000"/>
            <a:chOff x="990600" y="2819400"/>
            <a:chExt cx="7467600" cy="2667000"/>
          </a:xfrm>
        </p:grpSpPr>
        <p:sp>
          <p:nvSpPr>
            <p:cNvPr id="15" name="Rectangle 14"/>
            <p:cNvSpPr/>
            <p:nvPr/>
          </p:nvSpPr>
          <p:spPr>
            <a:xfrm>
              <a:off x="990600" y="3733800"/>
              <a:ext cx="22098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Car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400800" y="28194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Wheel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3200400" y="38862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400800" y="4876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Engine</a:t>
              </a:r>
            </a:p>
          </p:txBody>
        </p:sp>
        <p:cxnSp>
          <p:nvCxnSpPr>
            <p:cNvPr id="19" name="Straight Connector 18"/>
            <p:cNvCxnSpPr>
              <a:endCxn id="16" idx="1"/>
            </p:cNvCxnSpPr>
            <p:nvPr/>
          </p:nvCxnSpPr>
          <p:spPr>
            <a:xfrm>
              <a:off x="5638800" y="31242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5638799" y="3124200"/>
              <a:ext cx="1" cy="76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 flipV="1">
              <a:off x="5638800" y="51816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owchart: Decision 21"/>
            <p:cNvSpPr/>
            <p:nvPr/>
          </p:nvSpPr>
          <p:spPr>
            <a:xfrm>
              <a:off x="3222171" y="3739243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200400" y="4388109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3220616" y="4231821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5638799" y="4378778"/>
              <a:ext cx="0" cy="80282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685800" y="3276599"/>
            <a:ext cx="5562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altLang="en-US" sz="1400" dirty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.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altLang="en-US" sz="1400" dirty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Engine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engineV6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Wheel[]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Car(Engine </a:t>
            </a:r>
            <a:r>
              <a:rPr lang="en-US" altLang="en-US" sz="14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Wheel[]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){            </a:t>
            </a:r>
          </a:p>
          <a:p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engineV6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US" altLang="en-US" sz="1400" dirty="0" err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en-US" altLang="en-US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altLang="en-US" sz="14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.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.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 </a:t>
            </a: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4600" y="38862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does not manage lifetime of Engine. If car gets destroyed, wheel still stays active.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0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Composition: demonstrates strong ownership, the part cannot exist without the whole and vice versa</a:t>
            </a:r>
          </a:p>
          <a:p>
            <a:pPr lvl="2"/>
            <a:r>
              <a:rPr lang="en-US" dirty="0" smtClean="0"/>
              <a:t>Shown by using a filled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19400" y="3352800"/>
            <a:ext cx="5638800" cy="2590800"/>
            <a:chOff x="2819400" y="3352800"/>
            <a:chExt cx="5638800" cy="2590800"/>
          </a:xfrm>
        </p:grpSpPr>
        <p:sp>
          <p:nvSpPr>
            <p:cNvPr id="4" name="Rectangle 3"/>
            <p:cNvSpPr/>
            <p:nvPr/>
          </p:nvSpPr>
          <p:spPr>
            <a:xfrm>
              <a:off x="2819400" y="4343400"/>
              <a:ext cx="2057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3352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Arm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962400" y="35814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6400800" y="53340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16200000">
              <a:off x="3581400" y="39624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3581400" y="52578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 rot="5400000">
              <a:off x="3728357" y="39678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w="41275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962400" y="56388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 rot="5400000">
              <a:off x="3728357" y="49584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048000" y="6044106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head of arrow should point something bigger than the bottom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3243590"/>
            <a:ext cx="323037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. . . 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600" dirty="0" smtClean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Arm </a:t>
            </a:r>
            <a:r>
              <a:rPr lang="en-US" altLang="en-US" sz="1600" i="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leftarm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Arm();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.......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752600" y="304800"/>
            <a:ext cx="5638800" cy="2590800"/>
            <a:chOff x="2819400" y="3352800"/>
            <a:chExt cx="5638800" cy="2590800"/>
          </a:xfrm>
        </p:grpSpPr>
        <p:sp>
          <p:nvSpPr>
            <p:cNvPr id="13" name="Rectangle 12"/>
            <p:cNvSpPr/>
            <p:nvPr/>
          </p:nvSpPr>
          <p:spPr>
            <a:xfrm>
              <a:off x="2819400" y="4343400"/>
              <a:ext cx="2057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00800" y="3352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Arm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962400" y="35814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400800" y="53340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Leg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>
              <a:off x="3581400" y="39624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581400" y="52578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 rot="5400000">
              <a:off x="3728357" y="39678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w="41275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962400" y="56388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ecision 20"/>
            <p:cNvSpPr/>
            <p:nvPr/>
          </p:nvSpPr>
          <p:spPr>
            <a:xfrm rot="5400000">
              <a:off x="3728357" y="49584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124450" y="4059197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Person manages the lifetime of Arm.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Arm is created in Person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4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 relationship: </a:t>
            </a:r>
          </a:p>
          <a:p>
            <a:pPr lvl="1"/>
            <a:r>
              <a:rPr lang="en-US" dirty="0" smtClean="0"/>
              <a:t>Is a semantic relationship between classes because the functionality of one depends on the other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2362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Calendar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addEvent</a:t>
            </a:r>
            <a:r>
              <a:rPr lang="en-US" dirty="0" smtClean="0"/>
              <a:t>(p: Party)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4419600"/>
            <a:ext cx="24384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38800" y="4114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886200"/>
            <a:ext cx="2362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Generalization: connection between a subclass and a </a:t>
            </a:r>
            <a:r>
              <a:rPr lang="en-US" dirty="0" err="1" smtClean="0"/>
              <a:t>superclass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352800" y="3276600"/>
            <a:ext cx="0" cy="1828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3276600"/>
            <a:ext cx="0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2004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8768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  <a:p>
            <a:pPr lvl="1"/>
            <a:r>
              <a:rPr lang="en-US" dirty="0" smtClean="0"/>
              <a:t>Objects create the “object life line”</a:t>
            </a:r>
          </a:p>
          <a:p>
            <a:pPr lvl="1"/>
            <a:r>
              <a:rPr lang="en-US" dirty="0" smtClean="0"/>
              <a:t>Active objects are shown</a:t>
            </a:r>
            <a:r>
              <a:rPr lang="en-US" dirty="0"/>
              <a:t> </a:t>
            </a:r>
            <a:r>
              <a:rPr lang="en-US" dirty="0" smtClean="0"/>
              <a:t>in a time period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5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System Sequence Diagrams </a:t>
            </a:r>
            <a:r>
              <a:rPr lang="en-US" dirty="0" smtClean="0"/>
              <a:t>interaction between System and the actors whereas</a:t>
            </a:r>
          </a:p>
          <a:p>
            <a:r>
              <a:rPr lang="en-US" i="1" dirty="0" smtClean="0"/>
              <a:t>Sequence Diagram </a:t>
            </a:r>
            <a:r>
              <a:rPr lang="en-US" dirty="0" smtClean="0"/>
              <a:t>shows interaction between components of the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 vs 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lifeline</a:t>
            </a:r>
          </a:p>
          <a:p>
            <a:r>
              <a:rPr lang="en-US" dirty="0" smtClean="0"/>
              <a:t>Messages</a:t>
            </a:r>
          </a:p>
          <a:p>
            <a:r>
              <a:rPr lang="en-US" dirty="0" smtClean="0"/>
              <a:t>Guards</a:t>
            </a:r>
          </a:p>
          <a:p>
            <a:pPr fontAlgn="base"/>
            <a:r>
              <a:rPr lang="en-US" dirty="0"/>
              <a:t>Combined fragments (alternatives, options, and loops)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</a:t>
            </a:r>
          </a:p>
        </p:txBody>
      </p:sp>
    </p:spTree>
    <p:extLst>
      <p:ext uri="{BB962C8B-B14F-4D97-AF65-F5344CB8AC3E}">
        <p14:creationId xmlns:p14="http://schemas.microsoft.com/office/powerpoint/2010/main" val="3034954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shown by a horizontal line between life lines</a:t>
            </a:r>
          </a:p>
          <a:p>
            <a:pPr lvl="1"/>
            <a:r>
              <a:rPr lang="en-US" dirty="0" smtClean="0"/>
              <a:t>May include a condition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return message is a response from the object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981200" y="2590800"/>
            <a:ext cx="4876800" cy="3276600"/>
            <a:chOff x="1981200" y="2590800"/>
            <a:chExt cx="4876800" cy="3276600"/>
          </a:xfrm>
        </p:grpSpPr>
        <p:sp>
          <p:nvSpPr>
            <p:cNvPr id="6" name="Rectangle 5"/>
            <p:cNvSpPr/>
            <p:nvPr/>
          </p:nvSpPr>
          <p:spPr>
            <a:xfrm>
              <a:off x="19812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Bank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971800" y="3200400"/>
              <a:ext cx="0" cy="25146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791200" y="3200400"/>
              <a:ext cx="0" cy="26670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971800" y="3733800"/>
              <a:ext cx="2819400" cy="0"/>
            </a:xfrm>
            <a:prstGeom prst="straightConnector1">
              <a:avLst/>
            </a:prstGeom>
            <a:ln w="21590" cap="flat">
              <a:round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429000" y="3429000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withdraw  money</a:t>
              </a:r>
              <a:endParaRPr lang="en-US" sz="1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2971800" y="4419600"/>
              <a:ext cx="2819400" cy="0"/>
            </a:xfrm>
            <a:prstGeom prst="straightConnector1">
              <a:avLst/>
            </a:prstGeom>
            <a:ln w="2222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886200" y="4149923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money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Arrow with open </a:t>
            </a:r>
            <a:r>
              <a:rPr lang="en-US" dirty="0" smtClean="0"/>
              <a:t>head: Asynchronous </a:t>
            </a:r>
            <a:r>
              <a:rPr lang="en-US" dirty="0"/>
              <a:t>message </a:t>
            </a:r>
          </a:p>
          <a:p>
            <a:r>
              <a:rPr lang="en-US" dirty="0"/>
              <a:t>The sender does not wait for the receiver to finish processing the message, it continues immediately.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0" y="3744309"/>
            <a:ext cx="4876800" cy="3276600"/>
            <a:chOff x="1981200" y="2590800"/>
            <a:chExt cx="4876800" cy="3276600"/>
          </a:xfrm>
        </p:grpSpPr>
        <p:sp>
          <p:nvSpPr>
            <p:cNvPr id="5" name="Rectangle 4"/>
            <p:cNvSpPr/>
            <p:nvPr/>
          </p:nvSpPr>
          <p:spPr>
            <a:xfrm>
              <a:off x="19812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006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Bank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971800" y="3200400"/>
              <a:ext cx="0" cy="25146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791200" y="3200400"/>
              <a:ext cx="0" cy="26670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971800" y="3733800"/>
              <a:ext cx="2819400" cy="0"/>
            </a:xfrm>
            <a:prstGeom prst="straightConnector1">
              <a:avLst/>
            </a:prstGeom>
            <a:ln w="21590" cap="flat">
              <a:round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429000" y="3429000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withdraw  money</a:t>
              </a:r>
              <a:endParaRPr lang="en-US" sz="1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2971800" y="4419600"/>
              <a:ext cx="2819400" cy="0"/>
            </a:xfrm>
            <a:prstGeom prst="straightConnector1">
              <a:avLst/>
            </a:prstGeom>
            <a:ln w="2222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86200" y="4149923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money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971800" y="5168096"/>
              <a:ext cx="2819400" cy="0"/>
            </a:xfrm>
            <a:prstGeom prst="straightConnector1">
              <a:avLst/>
            </a:prstGeom>
            <a:ln w="22225"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867874" y="4866878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ThankYou</a:t>
              </a:r>
              <a:endParaRPr lang="en-US" sz="1400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5791200" y="6041842"/>
            <a:ext cx="457199" cy="493812"/>
          </a:xfrm>
          <a:prstGeom prst="ellipse">
            <a:avLst/>
          </a:prstGeom>
          <a:noFill/>
          <a:ln w="25400" cmpd="sng">
            <a:solidFill>
              <a:schemeClr val="accent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an object life line is demonstrated by an X. That means the object is destroyed.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971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5814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825922"/>
            <a:ext cx="5638800" cy="533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2362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Unknown or unrelated source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3486864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i="1" dirty="0" smtClean="0"/>
              <a:t>is Returned Value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9023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condition must be met for a message to be sent to </a:t>
            </a:r>
            <a:r>
              <a:rPr lang="en-US" dirty="0" smtClean="0"/>
              <a:t>the object</a:t>
            </a:r>
          </a:p>
          <a:p>
            <a:pPr lvl="1"/>
            <a:r>
              <a:rPr lang="en-US" dirty="0" smtClean="0"/>
              <a:t>(sometime the object name is underlined which refers to a specific instance of that object)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3368693"/>
            <a:ext cx="6572250" cy="26289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7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condit</a:t>
            </a:r>
            <a:r>
              <a:rPr lang="en-US" dirty="0"/>
              <a:t>i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Above the message line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016984"/>
            <a:ext cx="3657600" cy="545465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of Frames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994694"/>
            <a:ext cx="5232400" cy="3498850"/>
          </a:xfrm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1800" dirty="0" smtClean="0"/>
              <a:t>Prepared/modified by</a:t>
            </a:r>
          </a:p>
          <a:p>
            <a:r>
              <a:rPr lang="en-US" sz="1800" dirty="0" smtClean="0"/>
              <a:t>Kia Manoochehri</a:t>
            </a:r>
          </a:p>
          <a:p>
            <a:pPr lvl="1"/>
            <a:r>
              <a:rPr lang="en-US" sz="1800" dirty="0" smtClean="0">
                <a:hlinkClick r:id="rId2"/>
              </a:rPr>
              <a:t>kiam@knights.ucf.edu</a:t>
            </a:r>
            <a:endParaRPr lang="en-US" sz="1800" dirty="0"/>
          </a:p>
          <a:p>
            <a:r>
              <a:rPr lang="en-US" sz="1800" dirty="0" smtClean="0"/>
              <a:t>Gurkan </a:t>
            </a:r>
            <a:r>
              <a:rPr lang="en-US" sz="1800" dirty="0" err="1" smtClean="0"/>
              <a:t>Solmaz</a:t>
            </a:r>
            <a:endParaRPr lang="en-US" sz="1800" dirty="0"/>
          </a:p>
          <a:p>
            <a:pPr lvl="1"/>
            <a:r>
              <a:rPr lang="en-US" sz="1800" dirty="0" smtClean="0">
                <a:hlinkClick r:id="rId3"/>
              </a:rPr>
              <a:t>gsolmaz@knights.ucf.edu</a:t>
            </a:r>
            <a:endParaRPr lang="en-US" sz="1800" dirty="0" smtClean="0"/>
          </a:p>
          <a:p>
            <a:r>
              <a:rPr lang="en-US" sz="1800" dirty="0" err="1"/>
              <a:t>Salih</a:t>
            </a:r>
            <a:r>
              <a:rPr lang="en-US" sz="1800" dirty="0"/>
              <a:t> </a:t>
            </a:r>
            <a:r>
              <a:rPr lang="en-US" sz="1800" dirty="0" err="1"/>
              <a:t>Safa</a:t>
            </a:r>
            <a:r>
              <a:rPr lang="en-US" sz="1800" dirty="0"/>
              <a:t> </a:t>
            </a:r>
            <a:r>
              <a:rPr lang="en-US" sz="1800" dirty="0" err="1"/>
              <a:t>Bacanli</a:t>
            </a:r>
            <a:endParaRPr lang="en-US" sz="1800" dirty="0"/>
          </a:p>
          <a:p>
            <a:pPr lvl="1"/>
            <a:r>
              <a:rPr lang="en-US" sz="1800" dirty="0" smtClean="0">
                <a:hlinkClick r:id="rId4"/>
              </a:rPr>
              <a:t>bacanli@knights.ucf.edu</a:t>
            </a:r>
            <a:endParaRPr lang="en-US" sz="1800" dirty="0" smtClean="0"/>
          </a:p>
          <a:p>
            <a:r>
              <a:rPr lang="en-US" sz="1800" dirty="0" smtClean="0"/>
              <a:t>Neda </a:t>
            </a:r>
            <a:r>
              <a:rPr lang="en-US" sz="1800" dirty="0" err="1" smtClean="0"/>
              <a:t>Hajikahoond</a:t>
            </a:r>
            <a:endParaRPr lang="en-US" sz="1800" dirty="0" smtClean="0"/>
          </a:p>
          <a:p>
            <a:pPr lvl="1"/>
            <a:r>
              <a:rPr lang="en-US" sz="1800" u="sng" dirty="0">
                <a:solidFill>
                  <a:srgbClr val="FF0000"/>
                </a:solidFill>
              </a:rPr>
              <a:t>hajiakhoond@knights.ucf.edu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6002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can be:</a:t>
            </a:r>
          </a:p>
          <a:p>
            <a:r>
              <a:rPr lang="en-US" dirty="0" smtClean="0"/>
              <a:t>+ Public</a:t>
            </a:r>
          </a:p>
          <a:p>
            <a:r>
              <a:rPr lang="en-US" dirty="0" smtClean="0"/>
              <a:t>- Private</a:t>
            </a:r>
          </a:p>
          <a:p>
            <a:r>
              <a:rPr lang="en-US" dirty="0" smtClean="0"/>
              <a:t># Protected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Operations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</TotalTime>
  <Words>652</Words>
  <Application>Microsoft Macintosh PowerPoint</Application>
  <PresentationFormat>On-screen Show (4:3)</PresentationFormat>
  <Paragraphs>218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Unified Modeling Language</vt:lpstr>
      <vt:lpstr>Class Diagram</vt:lpstr>
      <vt:lpstr>Class Diagram</vt:lpstr>
      <vt:lpstr>Class Diagram</vt:lpstr>
      <vt:lpstr>Class Diagram</vt:lpstr>
      <vt:lpstr>Class Diagram</vt:lpstr>
      <vt:lpstr>Class Diagram example:</vt:lpstr>
      <vt:lpstr>Class Diagram example: </vt:lpstr>
      <vt:lpstr>Class Diagram example: </vt:lpstr>
      <vt:lpstr>Class Diagram example: </vt:lpstr>
      <vt:lpstr>Class Diagram</vt:lpstr>
      <vt:lpstr>Class Diagram</vt:lpstr>
      <vt:lpstr>Class Diagram</vt:lpstr>
      <vt:lpstr>Class Diagram</vt:lpstr>
      <vt:lpstr>Class Diagram</vt:lpstr>
      <vt:lpstr>PowerPoint Presentation</vt:lpstr>
      <vt:lpstr>Class Diagram</vt:lpstr>
      <vt:lpstr>PowerPoint Presentation</vt:lpstr>
      <vt:lpstr>Class Diagram</vt:lpstr>
      <vt:lpstr>Class Diagram</vt:lpstr>
      <vt:lpstr>Sequence Diagram</vt:lpstr>
      <vt:lpstr>SSD vs SD</vt:lpstr>
      <vt:lpstr>Sequence Diagram</vt:lpstr>
      <vt:lpstr>Sequence Diagram</vt:lpstr>
      <vt:lpstr>Sequence Diagram</vt:lpstr>
      <vt:lpstr>Sequence Diagram</vt:lpstr>
      <vt:lpstr>Sequence Diagram</vt:lpstr>
      <vt:lpstr>PowerPoint Presentation</vt:lpstr>
      <vt:lpstr>Guards</vt:lpstr>
      <vt:lpstr>If condition</vt:lpstr>
      <vt:lpstr>Nesting of Frames</vt:lpstr>
      <vt:lpstr>References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Damla Turgut</cp:lastModifiedBy>
  <cp:revision>49</cp:revision>
  <dcterms:created xsi:type="dcterms:W3CDTF">2013-01-11T16:08:08Z</dcterms:created>
  <dcterms:modified xsi:type="dcterms:W3CDTF">2017-08-20T22:50:35Z</dcterms:modified>
</cp:coreProperties>
</file>