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9" autoAdjust="0"/>
    <p:restoredTop sz="94643"/>
  </p:normalViewPr>
  <p:slideViewPr>
    <p:cSldViewPr>
      <p:cViewPr varScale="1">
        <p:scale>
          <a:sx n="90" d="100"/>
          <a:sy n="90" d="100"/>
        </p:scale>
        <p:origin x="176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gsolmaz@knights.ucf.edu" TargetMode="External"/><Relationship Id="rId4" Type="http://schemas.openxmlformats.org/officeDocument/2006/relationships/hyperlink" Target="mailto:sbacanli@cs.ucf.edu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kiam@knights.ucf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Unified Modeling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Case Diagrams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For actors:</a:t>
            </a:r>
          </a:p>
          <a:p>
            <a:pPr lvl="1"/>
            <a:r>
              <a:rPr lang="en-US" dirty="0" smtClean="0"/>
              <a:t>Give meaningful relevant names</a:t>
            </a:r>
          </a:p>
          <a:p>
            <a:pPr lvl="1"/>
            <a:r>
              <a:rPr lang="en-US" dirty="0" smtClean="0"/>
              <a:t>Put primary actors to the left side</a:t>
            </a:r>
          </a:p>
          <a:p>
            <a:pPr lvl="1"/>
            <a:r>
              <a:rPr lang="en-US" dirty="0" smtClean="0"/>
              <a:t>Actors does not interact with each other</a:t>
            </a:r>
          </a:p>
          <a:p>
            <a:pPr lvl="1"/>
            <a:r>
              <a:rPr lang="en-US" dirty="0" smtClean="0"/>
              <a:t>Put inheriting actors below the parent</a:t>
            </a:r>
          </a:p>
          <a:p>
            <a:r>
              <a:rPr lang="en-US" dirty="0" smtClean="0"/>
              <a:t>For use case:</a:t>
            </a:r>
          </a:p>
          <a:p>
            <a:pPr lvl="1"/>
            <a:r>
              <a:rPr lang="en-US" dirty="0" smtClean="0"/>
              <a:t>Names begin with a verb</a:t>
            </a:r>
          </a:p>
          <a:p>
            <a:pPr lvl="1"/>
            <a:r>
              <a:rPr lang="en-US" dirty="0" smtClean="0"/>
              <a:t>Names are descriptive</a:t>
            </a:r>
          </a:p>
          <a:p>
            <a:pPr lvl="1"/>
            <a:r>
              <a:rPr lang="en-US" dirty="0" smtClean="0"/>
              <a:t>Put actions in logical order</a:t>
            </a:r>
          </a:p>
          <a:p>
            <a:pPr lvl="1"/>
            <a:r>
              <a:rPr lang="en-US" dirty="0" smtClean="0"/>
              <a:t>Place included use case to the right of  the invoking use case</a:t>
            </a:r>
          </a:p>
          <a:p>
            <a:pPr lvl="1"/>
            <a:r>
              <a:rPr lang="en-US" dirty="0" smtClean="0"/>
              <a:t>Place inheriting use case below parent </a:t>
            </a:r>
            <a:r>
              <a:rPr lang="en-US" smtClean="0"/>
              <a:t>use case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Finally, To draw a use case diagram:</a:t>
            </a:r>
          </a:p>
        </p:txBody>
      </p:sp>
    </p:spTree>
    <p:extLst>
      <p:ext uri="{BB962C8B-B14F-4D97-AF65-F5344CB8AC3E}">
        <p14:creationId xmlns:p14="http://schemas.microsoft.com/office/powerpoint/2010/main" val="2503813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Shari Lawrence </a:t>
            </a:r>
            <a:r>
              <a:rPr lang="en-US" sz="2000" dirty="0" err="1"/>
              <a:t>Pfleeger</a:t>
            </a:r>
            <a:r>
              <a:rPr lang="en-US" sz="2000" dirty="0"/>
              <a:t> and Joanne M. Atlee, "Software Engineering: Theory and Practice", 4th Edition, Prentice Hall, 2010.</a:t>
            </a:r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r>
              <a:rPr lang="en-US" sz="1800" dirty="0" smtClean="0"/>
              <a:t>Prepared/modified by</a:t>
            </a:r>
          </a:p>
          <a:p>
            <a:r>
              <a:rPr lang="en-US" sz="1800" dirty="0" smtClean="0"/>
              <a:t>Kia Manoochehri</a:t>
            </a:r>
          </a:p>
          <a:p>
            <a:pPr lvl="1"/>
            <a:r>
              <a:rPr lang="en-US" sz="1800" dirty="0" smtClean="0">
                <a:hlinkClick r:id="rId2"/>
              </a:rPr>
              <a:t>kiam@knights.ucf.edu</a:t>
            </a:r>
            <a:endParaRPr lang="en-US" sz="1800" dirty="0"/>
          </a:p>
          <a:p>
            <a:r>
              <a:rPr lang="en-US" sz="1800" dirty="0" err="1" smtClean="0"/>
              <a:t>Gurkan</a:t>
            </a:r>
            <a:r>
              <a:rPr lang="en-US" sz="1800" dirty="0" smtClean="0"/>
              <a:t> </a:t>
            </a:r>
            <a:r>
              <a:rPr lang="en-US" sz="1800" dirty="0" err="1" smtClean="0"/>
              <a:t>Solmaz</a:t>
            </a:r>
            <a:endParaRPr lang="tr-TR" sz="1800" dirty="0" smtClean="0"/>
          </a:p>
          <a:p>
            <a:pPr lvl="1"/>
            <a:r>
              <a:rPr lang="en-US" sz="1800" dirty="0">
                <a:hlinkClick r:id="rId3"/>
              </a:rPr>
              <a:t>gsolmaz@knights.ucf.edu</a:t>
            </a:r>
            <a:endParaRPr lang="en-US" sz="1800" dirty="0"/>
          </a:p>
          <a:p>
            <a:r>
              <a:rPr lang="tr-TR" sz="1800" dirty="0" smtClean="0"/>
              <a:t>Safa </a:t>
            </a:r>
            <a:r>
              <a:rPr lang="tr-TR" sz="1800" dirty="0" err="1" smtClean="0"/>
              <a:t>Bacanli</a:t>
            </a:r>
            <a:endParaRPr lang="tr-TR" sz="1800" dirty="0" smtClean="0"/>
          </a:p>
          <a:p>
            <a:pPr lvl="1"/>
            <a:r>
              <a:rPr lang="tr-TR" sz="1800" dirty="0" smtClean="0"/>
              <a:t> </a:t>
            </a:r>
            <a:r>
              <a:rPr lang="tr-TR" sz="1800" dirty="0" smtClean="0">
                <a:hlinkClick r:id="rId4"/>
              </a:rPr>
              <a:t>sbacanli@cs.ucf.edu</a:t>
            </a:r>
            <a:endParaRPr lang="tr-TR" sz="1800" dirty="0" smtClean="0"/>
          </a:p>
          <a:p>
            <a:r>
              <a:rPr lang="en-US" sz="1800" dirty="0"/>
              <a:t>Neda </a:t>
            </a:r>
            <a:r>
              <a:rPr lang="en-US" sz="1800" dirty="0" err="1"/>
              <a:t>Hajiakhoond</a:t>
            </a:r>
            <a:endParaRPr lang="en-US" sz="1800" dirty="0"/>
          </a:p>
          <a:p>
            <a:pPr lvl="1"/>
            <a:r>
              <a:rPr lang="en-US" sz="1800" dirty="0">
                <a:hlinkClick r:id="rId3"/>
              </a:rPr>
              <a:t>hajiakhoond@knights.ucf.edu</a:t>
            </a:r>
          </a:p>
          <a:p>
            <a:endParaRPr lang="tr-TR" sz="2000" dirty="0"/>
          </a:p>
          <a:p>
            <a:endParaRPr lang="en-US" sz="2000" dirty="0"/>
          </a:p>
          <a:p>
            <a:pPr marL="393192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Depicts observable, user-initiated functions in terms of interactions of the system and its environment</a:t>
            </a:r>
          </a:p>
          <a:p>
            <a:r>
              <a:rPr lang="en-US" sz="2400" dirty="0" smtClean="0"/>
              <a:t>Describes the relationship between “actors” and use cases</a:t>
            </a:r>
          </a:p>
          <a:p>
            <a:r>
              <a:rPr lang="en-US" sz="2400" dirty="0" smtClean="0"/>
              <a:t>An actor is something that interacts with the system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pic>
        <p:nvPicPr>
          <p:cNvPr id="2050" name="Picture 2" descr="File:Cyanide and hapiness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267200"/>
            <a:ext cx="2362200" cy="2362200"/>
          </a:xfrm>
          <a:prstGeom prst="rect">
            <a:avLst/>
          </a:prstGeom>
          <a:noFill/>
        </p:spPr>
      </p:pic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5486400" y="4193788"/>
            <a:ext cx="685800" cy="2283212"/>
            <a:chOff x="4556" y="3122"/>
            <a:chExt cx="819" cy="2731"/>
          </a:xfrm>
        </p:grpSpPr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4570" y="3122"/>
              <a:ext cx="762" cy="762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053" name="AutoShape 5"/>
            <p:cNvCxnSpPr>
              <a:cxnSpLocks noChangeShapeType="1"/>
            </p:cNvCxnSpPr>
            <p:nvPr/>
          </p:nvCxnSpPr>
          <p:spPr bwMode="auto">
            <a:xfrm>
              <a:off x="4951" y="3884"/>
              <a:ext cx="0" cy="13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4" name="AutoShape 6"/>
            <p:cNvCxnSpPr>
              <a:cxnSpLocks noChangeShapeType="1"/>
            </p:cNvCxnSpPr>
            <p:nvPr/>
          </p:nvCxnSpPr>
          <p:spPr bwMode="auto">
            <a:xfrm>
              <a:off x="4556" y="4249"/>
              <a:ext cx="81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5" name="AutoShape 7"/>
            <p:cNvCxnSpPr>
              <a:cxnSpLocks noChangeShapeType="1"/>
            </p:cNvCxnSpPr>
            <p:nvPr/>
          </p:nvCxnSpPr>
          <p:spPr bwMode="auto">
            <a:xfrm flipH="1">
              <a:off x="4592" y="5232"/>
              <a:ext cx="359" cy="6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6" name="AutoShape 8"/>
            <p:cNvCxnSpPr>
              <a:cxnSpLocks noChangeShapeType="1"/>
            </p:cNvCxnSpPr>
            <p:nvPr/>
          </p:nvCxnSpPr>
          <p:spPr bwMode="auto">
            <a:xfrm flipH="1" flipV="1">
              <a:off x="4951" y="5232"/>
              <a:ext cx="359" cy="6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6400800" y="6248400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alibri" pitchFamily="34" charset="0"/>
                <a:cs typeface="Arial" pitchFamily="34" charset="0"/>
              </a:rPr>
              <a:t>Actors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 use case represents some action that takes place within the system</a:t>
            </a:r>
          </a:p>
          <a:p>
            <a:r>
              <a:rPr lang="en-US" sz="2400" dirty="0" smtClean="0"/>
              <a:t>Represents a major required functionality of the system</a:t>
            </a:r>
          </a:p>
          <a:p>
            <a:r>
              <a:rPr lang="en-US" sz="2400" dirty="0" smtClean="0"/>
              <a:t>Use cases are not meant to model all tasks that the system provides</a:t>
            </a:r>
          </a:p>
          <a:p>
            <a:r>
              <a:rPr lang="en-US" sz="2400" dirty="0" smtClean="0"/>
              <a:t>They specify user views of essential system behavior</a:t>
            </a:r>
            <a:endParaRPr lang="tr-TR" sz="2400" dirty="0" smtClean="0"/>
          </a:p>
          <a:p>
            <a:r>
              <a:rPr lang="tr-TR" sz="2400" dirty="0" err="1" smtClean="0"/>
              <a:t>Should</a:t>
            </a:r>
            <a:r>
              <a:rPr lang="tr-TR" sz="2400" dirty="0" smtClean="0"/>
              <a:t> be a </a:t>
            </a:r>
            <a:r>
              <a:rPr lang="tr-TR" sz="2400" dirty="0" err="1" smtClean="0"/>
              <a:t>verb</a:t>
            </a:r>
            <a:endParaRPr lang="en-US" sz="2400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sp>
        <p:nvSpPr>
          <p:cNvPr id="1025" name="Oval 1"/>
          <p:cNvSpPr>
            <a:spLocks noChangeArrowheads="1"/>
          </p:cNvSpPr>
          <p:nvPr/>
        </p:nvSpPr>
        <p:spPr bwMode="auto">
          <a:xfrm>
            <a:off x="4038600" y="5680456"/>
            <a:ext cx="1905000" cy="7810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Log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Additionally:</a:t>
            </a:r>
          </a:p>
          <a:p>
            <a:pPr lvl="1"/>
            <a:r>
              <a:rPr lang="en-US" dirty="0" smtClean="0"/>
              <a:t>A large rectangle box denotes the system boundary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line between an actor and use case denotes that the actor participates in the use case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971800" y="3962400"/>
            <a:ext cx="685800" cy="2283212"/>
            <a:chOff x="4556" y="3122"/>
            <a:chExt cx="819" cy="2731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4570" y="3122"/>
              <a:ext cx="762" cy="762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6" name="AutoShape 5"/>
            <p:cNvCxnSpPr>
              <a:cxnSpLocks noChangeShapeType="1"/>
            </p:cNvCxnSpPr>
            <p:nvPr/>
          </p:nvCxnSpPr>
          <p:spPr bwMode="auto">
            <a:xfrm>
              <a:off x="4951" y="3884"/>
              <a:ext cx="0" cy="13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" name="AutoShape 6"/>
            <p:cNvCxnSpPr>
              <a:cxnSpLocks noChangeShapeType="1"/>
            </p:cNvCxnSpPr>
            <p:nvPr/>
          </p:nvCxnSpPr>
          <p:spPr bwMode="auto">
            <a:xfrm>
              <a:off x="4556" y="4249"/>
              <a:ext cx="81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8" name="AutoShape 7"/>
            <p:cNvCxnSpPr>
              <a:cxnSpLocks noChangeShapeType="1"/>
            </p:cNvCxnSpPr>
            <p:nvPr/>
          </p:nvCxnSpPr>
          <p:spPr bwMode="auto">
            <a:xfrm flipH="1">
              <a:off x="4592" y="5232"/>
              <a:ext cx="359" cy="6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" name="AutoShape 8"/>
            <p:cNvCxnSpPr>
              <a:cxnSpLocks noChangeShapeType="1"/>
            </p:cNvCxnSpPr>
            <p:nvPr/>
          </p:nvCxnSpPr>
          <p:spPr bwMode="auto">
            <a:xfrm flipH="1" flipV="1">
              <a:off x="4951" y="5232"/>
              <a:ext cx="359" cy="6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678382" y="6007291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alibri" pitchFamily="34" charset="0"/>
                <a:cs typeface="Arial" pitchFamily="34" charset="0"/>
              </a:rPr>
              <a:t>Student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"/>
          <p:cNvSpPr>
            <a:spLocks noChangeArrowheads="1"/>
          </p:cNvSpPr>
          <p:nvPr/>
        </p:nvSpPr>
        <p:spPr bwMode="auto">
          <a:xfrm>
            <a:off x="6574605" y="4599459"/>
            <a:ext cx="1959795" cy="7810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Log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>
            <a:endCxn id="11" idx="2"/>
          </p:cNvCxnSpPr>
          <p:nvPr/>
        </p:nvCxnSpPr>
        <p:spPr>
          <a:xfrm flipV="1">
            <a:off x="4038600" y="4989984"/>
            <a:ext cx="2536005" cy="392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&lt;&lt;include&gt;&gt; </a:t>
            </a:r>
          </a:p>
          <a:p>
            <a:pPr lvl="1"/>
            <a:r>
              <a:rPr lang="en-US" dirty="0" smtClean="0"/>
              <a:t>A use case includes the functionality described in the previous one</a:t>
            </a:r>
          </a:p>
          <a:p>
            <a:pPr lvl="1"/>
            <a:r>
              <a:rPr lang="en-US" dirty="0" smtClean="0"/>
              <a:t>Represented by a directed arrow having a dotted shaft, labeled with &lt;&lt;include&gt;&gt;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sp>
        <p:nvSpPr>
          <p:cNvPr id="9" name="Oval 3"/>
          <p:cNvSpPr>
            <a:spLocks noChangeArrowheads="1"/>
          </p:cNvSpPr>
          <p:nvPr/>
        </p:nvSpPr>
        <p:spPr bwMode="auto">
          <a:xfrm>
            <a:off x="5867400" y="43434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Check Fines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AutoShape 4"/>
          <p:cNvCxnSpPr>
            <a:cxnSpLocks noChangeShapeType="1"/>
          </p:cNvCxnSpPr>
          <p:nvPr/>
        </p:nvCxnSpPr>
        <p:spPr bwMode="auto">
          <a:xfrm>
            <a:off x="3657601" y="4876800"/>
            <a:ext cx="2209799" cy="9526"/>
          </a:xfrm>
          <a:prstGeom prst="straightConnector1">
            <a:avLst/>
          </a:prstGeom>
          <a:noFill/>
          <a:ln w="2222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3886200" y="4495800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&lt;&lt;include&gt;&gt;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1524000" y="44196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Pay 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Fines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5822625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To</a:t>
            </a:r>
            <a:r>
              <a:rPr lang="tr-TR" dirty="0" smtClean="0"/>
              <a:t> Pay </a:t>
            </a:r>
            <a:r>
              <a:rPr lang="tr-TR" dirty="0" err="1" smtClean="0"/>
              <a:t>Fines</a:t>
            </a:r>
            <a:r>
              <a:rPr lang="tr-TR" dirty="0" smtClean="0"/>
              <a:t> </a:t>
            </a:r>
            <a:r>
              <a:rPr lang="tr-TR" i="1" dirty="0" err="1" smtClean="0"/>
              <a:t>we</a:t>
            </a:r>
            <a:r>
              <a:rPr lang="tr-TR" i="1" dirty="0" smtClean="0"/>
              <a:t> </a:t>
            </a:r>
            <a:r>
              <a:rPr lang="tr-TR" i="1" dirty="0" err="1" smtClean="0"/>
              <a:t>require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Check</a:t>
            </a:r>
            <a:r>
              <a:rPr lang="tr-TR" dirty="0" smtClean="0"/>
              <a:t> </a:t>
            </a:r>
            <a:r>
              <a:rPr lang="tr-TR" dirty="0" err="1" smtClean="0"/>
              <a:t>Fines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&lt;&lt;extend&gt;&gt;</a:t>
            </a:r>
          </a:p>
          <a:p>
            <a:pPr lvl="1"/>
            <a:r>
              <a:rPr lang="en-US" dirty="0" smtClean="0"/>
              <a:t>A use case may include the functionality described in another use case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5867400" y="36576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Borrow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Item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AutoShape 4"/>
          <p:cNvCxnSpPr>
            <a:cxnSpLocks noChangeShapeType="1"/>
          </p:cNvCxnSpPr>
          <p:nvPr/>
        </p:nvCxnSpPr>
        <p:spPr bwMode="auto">
          <a:xfrm flipH="1">
            <a:off x="3657601" y="4191000"/>
            <a:ext cx="2209799" cy="9526"/>
          </a:xfrm>
          <a:prstGeom prst="straightConnector1">
            <a:avLst/>
          </a:prstGeom>
          <a:noFill/>
          <a:ln w="2222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3886200" y="3810000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&lt;&lt;extend&gt;&gt;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1524000" y="37338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Find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Item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5638800"/>
            <a:ext cx="4855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Borrow</a:t>
            </a:r>
            <a:r>
              <a:rPr lang="tr-TR" dirty="0" smtClean="0"/>
              <a:t> </a:t>
            </a:r>
            <a:r>
              <a:rPr lang="tr-TR" dirty="0" err="1" smtClean="0"/>
              <a:t>Item</a:t>
            </a:r>
            <a:r>
              <a:rPr lang="tr-TR" dirty="0" smtClean="0"/>
              <a:t> </a:t>
            </a:r>
            <a:r>
              <a:rPr lang="tr-TR" i="1" dirty="0" err="1" smtClean="0"/>
              <a:t>we</a:t>
            </a:r>
            <a:r>
              <a:rPr lang="tr-TR" i="1" dirty="0" smtClean="0"/>
              <a:t> </a:t>
            </a:r>
            <a:r>
              <a:rPr lang="tr-TR" i="1" dirty="0" err="1" smtClean="0"/>
              <a:t>may</a:t>
            </a:r>
            <a:r>
              <a:rPr lang="tr-TR" i="1" dirty="0" smtClean="0"/>
              <a:t> </a:t>
            </a:r>
            <a:r>
              <a:rPr lang="tr-TR" i="1" dirty="0" err="1" smtClean="0"/>
              <a:t>need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Item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72246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533400"/>
            <a:ext cx="6713497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63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Think of following items:</a:t>
            </a:r>
          </a:p>
          <a:p>
            <a:pPr lvl="1"/>
            <a:r>
              <a:rPr lang="en-US" dirty="0" smtClean="0"/>
              <a:t>Actors</a:t>
            </a:r>
          </a:p>
          <a:p>
            <a:pPr lvl="1"/>
            <a:r>
              <a:rPr lang="en-US" dirty="0" smtClean="0"/>
              <a:t>Use cases (Actions)</a:t>
            </a:r>
          </a:p>
          <a:p>
            <a:pPr lvl="2"/>
            <a:r>
              <a:rPr lang="en-US" dirty="0" smtClean="0"/>
              <a:t>Triggers</a:t>
            </a:r>
          </a:p>
          <a:p>
            <a:pPr lvl="2"/>
            <a:r>
              <a:rPr lang="en-US" dirty="0" smtClean="0"/>
              <a:t>Goals</a:t>
            </a:r>
          </a:p>
          <a:p>
            <a:pPr lvl="2"/>
            <a:r>
              <a:rPr lang="en-US" dirty="0" smtClean="0"/>
              <a:t>Failed conclusion</a:t>
            </a:r>
          </a:p>
          <a:p>
            <a:pPr lvl="2"/>
            <a:r>
              <a:rPr lang="en-US" dirty="0" smtClean="0"/>
              <a:t>Extensions</a:t>
            </a:r>
          </a:p>
          <a:p>
            <a:pPr lvl="2"/>
            <a:r>
              <a:rPr lang="en-US" dirty="0" smtClean="0"/>
              <a:t>Etc.</a:t>
            </a:r>
          </a:p>
          <a:p>
            <a:pPr lvl="1"/>
            <a:r>
              <a:rPr lang="en-US" dirty="0" smtClean="0"/>
              <a:t>The relation between use cases</a:t>
            </a:r>
          </a:p>
          <a:p>
            <a:pPr lvl="2"/>
            <a:r>
              <a:rPr lang="en-US" dirty="0" smtClean="0"/>
              <a:t>Include</a:t>
            </a:r>
          </a:p>
          <a:p>
            <a:pPr lvl="2"/>
            <a:r>
              <a:rPr lang="en-US" dirty="0" smtClean="0"/>
              <a:t>Exclude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Finally, To draw a use case diagram: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278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129</TotalTime>
  <Words>355</Words>
  <Application>Microsoft Macintosh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Lucida Sans Unicode</vt:lpstr>
      <vt:lpstr>Verdana</vt:lpstr>
      <vt:lpstr>Wingdings 2</vt:lpstr>
      <vt:lpstr>Wingdings 3</vt:lpstr>
      <vt:lpstr>Arial</vt:lpstr>
      <vt:lpstr>Concourse</vt:lpstr>
      <vt:lpstr>Unified Modeling Language</vt:lpstr>
      <vt:lpstr>Use Case Diagram</vt:lpstr>
      <vt:lpstr>Use Case Diagram</vt:lpstr>
      <vt:lpstr>Use Case Diagram</vt:lpstr>
      <vt:lpstr>Use Case Diagram</vt:lpstr>
      <vt:lpstr>Use Case Diagram</vt:lpstr>
      <vt:lpstr>PowerPoint Presentation</vt:lpstr>
      <vt:lpstr>PowerPoint Presentation</vt:lpstr>
      <vt:lpstr>Finally, To draw a use case diagram:</vt:lpstr>
      <vt:lpstr>Finally, To draw a use case diagram:</vt:lpstr>
      <vt:lpstr>References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 4331 Recitation #1</dc:title>
  <dc:creator>Kia</dc:creator>
  <cp:lastModifiedBy>Damla Turgut</cp:lastModifiedBy>
  <cp:revision>33</cp:revision>
  <dcterms:created xsi:type="dcterms:W3CDTF">2013-01-11T16:08:08Z</dcterms:created>
  <dcterms:modified xsi:type="dcterms:W3CDTF">2017-08-20T22:50:07Z</dcterms:modified>
</cp:coreProperties>
</file>