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6" r:id="rId4"/>
    <p:sldId id="258" r:id="rId5"/>
    <p:sldId id="267" r:id="rId6"/>
    <p:sldId id="265" r:id="rId7"/>
    <p:sldId id="269" r:id="rId8"/>
    <p:sldId id="259" r:id="rId9"/>
    <p:sldId id="260" r:id="rId10"/>
    <p:sldId id="270" r:id="rId11"/>
    <p:sldId id="271" r:id="rId12"/>
    <p:sldId id="268" r:id="rId13"/>
    <p:sldId id="26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2" r:id="rId29"/>
    <p:sldId id="286" r:id="rId30"/>
    <p:sldId id="287" r:id="rId31"/>
    <p:sldId id="289" r:id="rId32"/>
    <p:sldId id="290" r:id="rId33"/>
    <p:sldId id="288" r:id="rId34"/>
    <p:sldId id="292" r:id="rId35"/>
    <p:sldId id="291" r:id="rId36"/>
    <p:sldId id="293" r:id="rId37"/>
    <p:sldId id="294" r:id="rId38"/>
    <p:sldId id="296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0A1C-A2CD-4104-82A5-CC45E7EE7F6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C17E-911F-4B2C-9710-EED2B18E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3CA2-538D-4C0D-9A8C-5DD05CE6DDA2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4AF76-1CDC-4635-832F-346BCD348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23295-2031-4BCE-B5E7-26475EA9BB8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73E3-676B-439F-9FEB-FFB7D7CD88E2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1760-8684-41C3-AE7A-34ED1BD39003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37141-FBE2-4F23-99B0-40AB39986517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7E225-A011-4FA8-898D-782B9E02932B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D46F2-4DDD-4AFD-B3F6-DEE36D09C12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A5A53-750B-4051-9108-B14373261B72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EDDA0-1C17-40B7-87D7-BB38002488A0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FF82C-5EE9-40D8-A2AE-5AFFE734B7FF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4121B-3D43-42C9-969F-49CAD5B4EE01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C1B3-7A15-4CE8-ACF8-585E8EC6AE08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72ACE8-FEB9-46D5-9057-215E3E21283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l-frequency_cepstru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Pittman</a:t>
            </a:r>
          </a:p>
          <a:p>
            <a:r>
              <a:rPr lang="en-US" dirty="0" smtClean="0"/>
              <a:t>February 9, 2011</a:t>
            </a:r>
          </a:p>
          <a:p>
            <a:r>
              <a:rPr lang="en-US" dirty="0" smtClean="0"/>
              <a:t>EEL 6788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5608" y="1295400"/>
            <a:ext cx="7498080" cy="1143000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b="1" dirty="0" err="1">
                <a:latin typeface="Calibri" pitchFamily="34" charset="0"/>
                <a:cs typeface="Calibri" pitchFamily="34" charset="0"/>
              </a:rPr>
              <a:t>MoVi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: Mobile Phone based Video Highlights via Collaborative Sensing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00300" y="2438400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Xuan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endParaRPr lang="en-US" dirty="0" smtClean="0"/>
          </a:p>
          <a:p>
            <a:r>
              <a:rPr lang="en-US" dirty="0" smtClean="0"/>
              <a:t>Department of ECE</a:t>
            </a:r>
          </a:p>
          <a:p>
            <a:r>
              <a:rPr lang="en-US" dirty="0" smtClean="0"/>
              <a:t>Duke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2438400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Romit</a:t>
            </a:r>
            <a:r>
              <a:rPr lang="en-US" dirty="0" smtClean="0"/>
              <a:t> Roy </a:t>
            </a:r>
            <a:r>
              <a:rPr lang="en-US" dirty="0" err="1" smtClean="0"/>
              <a:t>Choudhury</a:t>
            </a:r>
            <a:endParaRPr lang="en-US" dirty="0" smtClean="0"/>
          </a:p>
          <a:p>
            <a:r>
              <a:rPr lang="en-US" dirty="0" smtClean="0"/>
              <a:t>Department of ECE</a:t>
            </a:r>
          </a:p>
          <a:p>
            <a:r>
              <a:rPr lang="en-US" dirty="0" smtClean="0"/>
              <a:t>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2071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Event Detection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Recognizing which events are socially “interesting”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Deriving rules to classify the events as interesting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7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View Selection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Determining the best view from the group of sensors that witness an event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Designing heuristics to eliminate poor candidates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7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Event Segmentation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Taking event triggers and converting them to a logical beginning &amp; end for a segment of video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Identification and learning of patterns in social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5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Social Group Identification – Acoustic</a:t>
            </a:r>
          </a:p>
          <a:p>
            <a:r>
              <a:rPr lang="en-US" dirty="0" smtClean="0"/>
              <a:t>Initial groupings are seeded by a random phone playing a high-frequency ringtone periodically.</a:t>
            </a:r>
          </a:p>
          <a:p>
            <a:r>
              <a:rPr lang="en-US" dirty="0" smtClean="0"/>
              <a:t>Using a similarity measure to score the phones overhearing the ringtone, ones closest to the transmitter are grouped.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0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Social Group Identification – Acoustic</a:t>
            </a:r>
          </a:p>
          <a:p>
            <a:r>
              <a:rPr lang="en-US" dirty="0" smtClean="0"/>
              <a:t>Ambient sound is hard to classify but easier to detect than the ringtones</a:t>
            </a:r>
          </a:p>
          <a:p>
            <a:r>
              <a:rPr lang="en-US" dirty="0" smtClean="0"/>
              <a:t>Authors classify the ambient sound using Support Vector Machines (SVM).</a:t>
            </a:r>
          </a:p>
          <a:p>
            <a:r>
              <a:rPr lang="en-US" dirty="0" smtClean="0"/>
              <a:t>Mel-Frequency </a:t>
            </a:r>
            <a:r>
              <a:rPr lang="en-US" dirty="0" err="1" smtClean="0"/>
              <a:t>Cepstral</a:t>
            </a:r>
            <a:r>
              <a:rPr lang="en-US" dirty="0" smtClean="0"/>
              <a:t> Coefficients (MFCC) are used as features in the </a:t>
            </a:r>
            <a:r>
              <a:rPr lang="en-US" dirty="0" smtClean="0"/>
              <a:t>SVM</a:t>
            </a:r>
          </a:p>
          <a:p>
            <a:pPr lvl="1"/>
            <a:r>
              <a:rPr lang="en-US" sz="2400" dirty="0" smtClean="0"/>
              <a:t>This is a type of representation of the sound spectrum that approximates the human auditory system</a:t>
            </a:r>
            <a:endParaRPr lang="en-US" sz="2400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4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Social Group Identification – Visual</a:t>
            </a:r>
          </a:p>
          <a:p>
            <a:r>
              <a:rPr lang="en-US" dirty="0" smtClean="0"/>
              <a:t>Grouping through light intensity</a:t>
            </a:r>
          </a:p>
          <a:p>
            <a:pPr lvl="1"/>
            <a:r>
              <a:rPr lang="en-US" dirty="0" smtClean="0"/>
              <a:t>Grouped using similarity functions similar to the ones for sound</a:t>
            </a:r>
          </a:p>
          <a:p>
            <a:r>
              <a:rPr lang="en-US" dirty="0" smtClean="0"/>
              <a:t>To avoid issues with sensitivity due to orientation the classes for light were restricted to 3 types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05400"/>
            <a:ext cx="41767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Social Group Identification – Visual</a:t>
            </a:r>
          </a:p>
          <a:p>
            <a:r>
              <a:rPr lang="en-US" dirty="0" smtClean="0"/>
              <a:t>Grouping through View Similarity</a:t>
            </a:r>
          </a:p>
          <a:p>
            <a:pPr lvl="1"/>
            <a:r>
              <a:rPr lang="en-US" dirty="0" smtClean="0"/>
              <a:t>If multiple people simultaneously look at a specific person or area they have a similar view</a:t>
            </a:r>
          </a:p>
          <a:p>
            <a:pPr lvl="1"/>
            <a:r>
              <a:rPr lang="en-US" dirty="0" smtClean="0"/>
              <a:t>Use of a </a:t>
            </a:r>
            <a:r>
              <a:rPr lang="en-US" dirty="0" err="1" smtClean="0"/>
              <a:t>spatiogram</a:t>
            </a:r>
            <a:r>
              <a:rPr lang="en-US" dirty="0" smtClean="0"/>
              <a:t> generates a similarity measure that can be extracted even if the views are from different angles.</a:t>
            </a:r>
          </a:p>
          <a:p>
            <a:pPr lvl="1"/>
            <a:r>
              <a:rPr lang="en-US" dirty="0" smtClean="0"/>
              <a:t>View similarity is the highest priority for grouping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Specific Events</a:t>
            </a:r>
          </a:p>
          <a:p>
            <a:r>
              <a:rPr lang="en-US" dirty="0" smtClean="0"/>
              <a:t>Triggers derived from human activities</a:t>
            </a:r>
          </a:p>
          <a:p>
            <a:pPr lvl="1"/>
            <a:r>
              <a:rPr lang="en-US" dirty="0" smtClean="0"/>
              <a:t>Laughter, clapping, shouting, etc.</a:t>
            </a:r>
          </a:p>
          <a:p>
            <a:pPr lvl="1"/>
            <a:r>
              <a:rPr lang="en-US" dirty="0" smtClean="0"/>
              <a:t>Too many of these for the initial work</a:t>
            </a:r>
          </a:p>
          <a:p>
            <a:r>
              <a:rPr lang="en-US" dirty="0" smtClean="0"/>
              <a:t>Decided to start with laughter</a:t>
            </a:r>
          </a:p>
          <a:p>
            <a:pPr lvl="1"/>
            <a:r>
              <a:rPr lang="en-US" dirty="0" smtClean="0"/>
              <a:t>Created laughter samples</a:t>
            </a:r>
          </a:p>
          <a:p>
            <a:pPr lvl="1"/>
            <a:r>
              <a:rPr lang="en-US" dirty="0" smtClean="0"/>
              <a:t>Created negative samples of conversation and background noise</a:t>
            </a:r>
          </a:p>
          <a:p>
            <a:r>
              <a:rPr lang="en-US" dirty="0" smtClean="0"/>
              <a:t>Used these to derive a trigger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7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Group Behavior</a:t>
            </a:r>
          </a:p>
          <a:p>
            <a:r>
              <a:rPr lang="en-US" dirty="0" smtClean="0"/>
              <a:t>Looking for a majority of group members to behave similarly</a:t>
            </a:r>
          </a:p>
          <a:p>
            <a:pPr lvl="1"/>
            <a:r>
              <a:rPr lang="en-US" dirty="0" smtClean="0"/>
              <a:t>Similar view</a:t>
            </a:r>
          </a:p>
          <a:p>
            <a:pPr lvl="1"/>
            <a:r>
              <a:rPr lang="en-US" dirty="0" smtClean="0"/>
              <a:t>Group rotation</a:t>
            </a:r>
          </a:p>
          <a:p>
            <a:pPr lvl="1"/>
            <a:r>
              <a:rPr lang="en-US" dirty="0" smtClean="0"/>
              <a:t>Similar acoustic ambience</a:t>
            </a:r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7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Group Behavior</a:t>
            </a:r>
          </a:p>
          <a:p>
            <a:r>
              <a:rPr lang="en-US" dirty="0" smtClean="0"/>
              <a:t>Unusual View Similarity</a:t>
            </a:r>
          </a:p>
          <a:p>
            <a:pPr lvl="1"/>
            <a:r>
              <a:rPr lang="en-US" dirty="0" smtClean="0"/>
              <a:t>Multiple cameras are found to be viewing the same object from different angles</a:t>
            </a:r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Design elements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Experiments </a:t>
            </a:r>
            <a:r>
              <a:rPr lang="en-US" dirty="0" smtClean="0"/>
              <a:t>and Discussion of Results</a:t>
            </a:r>
            <a:endParaRPr lang="en-US" dirty="0" smtClean="0"/>
          </a:p>
          <a:p>
            <a:r>
              <a:rPr lang="en-US" dirty="0" smtClean="0"/>
              <a:t>Limitations and Conclusions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0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r>
              <a:rPr lang="en-US" dirty="0" smtClean="0"/>
              <a:t>Unusual View Similarity</a:t>
            </a:r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5362523" cy="44100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74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Group Behavior</a:t>
            </a:r>
          </a:p>
          <a:p>
            <a:r>
              <a:rPr lang="en-US" dirty="0" smtClean="0"/>
              <a:t>Group Rotation</a:t>
            </a:r>
          </a:p>
          <a:p>
            <a:pPr lvl="1"/>
            <a:r>
              <a:rPr lang="en-US" dirty="0" smtClean="0"/>
              <a:t>Using the built in compass function of the phones you can detect when multiple members of the group turn the same direction at the same time</a:t>
            </a:r>
          </a:p>
          <a:p>
            <a:pPr lvl="1"/>
            <a:r>
              <a:rPr lang="en-US" dirty="0" smtClean="0"/>
              <a:t>Example: everyone turning when someone new enters, or toward a birthday cake in time to sing “happy birthday”</a:t>
            </a:r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Group Behavior</a:t>
            </a:r>
          </a:p>
          <a:p>
            <a:r>
              <a:rPr lang="en-US" dirty="0" smtClean="0"/>
              <a:t>Ambience Fluctuation</a:t>
            </a:r>
          </a:p>
          <a:p>
            <a:pPr lvl="1"/>
            <a:r>
              <a:rPr lang="en-US" dirty="0" smtClean="0"/>
              <a:t>When light or sound ambience changes above a threshold this can be a trigger</a:t>
            </a:r>
          </a:p>
          <a:p>
            <a:pPr lvl="1"/>
            <a:r>
              <a:rPr lang="en-US" dirty="0" smtClean="0"/>
              <a:t>When this happens across multiple sensors this is considered a good trigger, especially within a short period of time</a:t>
            </a:r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5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Trigger Detection – Neighbor Assistance</a:t>
            </a:r>
          </a:p>
          <a:p>
            <a:r>
              <a:rPr lang="en-US" dirty="0" smtClean="0"/>
              <a:t>Adding humans into the sensor loop</a:t>
            </a:r>
          </a:p>
          <a:p>
            <a:pPr lvl="1"/>
            <a:r>
              <a:rPr lang="en-US" dirty="0" smtClean="0"/>
              <a:t>Any time a user specifically takes a picture it is considered significant, and a signal is transmitted</a:t>
            </a:r>
          </a:p>
          <a:p>
            <a:pPr lvl="1"/>
            <a:r>
              <a:rPr lang="en-US" dirty="0" smtClean="0"/>
              <a:t>Any other sensor in the vicinity oriented in the same compass direction will be recruited as a candidate for a highlight.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5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dirty="0" smtClean="0"/>
              <a:t>View Selection</a:t>
            </a:r>
          </a:p>
          <a:p>
            <a:r>
              <a:rPr lang="en-US" dirty="0" smtClean="0"/>
              <a:t>A module </a:t>
            </a:r>
            <a:r>
              <a:rPr lang="en-US" dirty="0"/>
              <a:t>i</a:t>
            </a:r>
            <a:r>
              <a:rPr lang="en-US" dirty="0" smtClean="0"/>
              <a:t>s required to select videos that have a “good view”</a:t>
            </a:r>
          </a:p>
          <a:p>
            <a:r>
              <a:rPr lang="en-US" dirty="0" smtClean="0"/>
              <a:t>4 Heuristics are used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Face </a:t>
            </a:r>
            <a:r>
              <a:rPr lang="en-US" dirty="0" smtClean="0"/>
              <a:t>Count</a:t>
            </a:r>
          </a:p>
          <a:p>
            <a:pPr marL="1163574" lvl="2" indent="-514350"/>
            <a:r>
              <a:rPr lang="en-US" dirty="0" smtClean="0"/>
              <a:t> </a:t>
            </a:r>
            <a:r>
              <a:rPr lang="en-US" dirty="0" smtClean="0"/>
              <a:t>more faces = higher priority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Accelerometer reading </a:t>
            </a:r>
            <a:r>
              <a:rPr lang="en-US" dirty="0" smtClean="0"/>
              <a:t>ranking</a:t>
            </a:r>
          </a:p>
          <a:p>
            <a:pPr lvl="2"/>
            <a:r>
              <a:rPr lang="en-US" dirty="0" smtClean="0"/>
              <a:t>less </a:t>
            </a:r>
            <a:r>
              <a:rPr lang="en-US" dirty="0" smtClean="0"/>
              <a:t>movement = higher ranking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Light </a:t>
            </a:r>
            <a:r>
              <a:rPr lang="en-US" dirty="0" smtClean="0"/>
              <a:t>intensity</a:t>
            </a:r>
          </a:p>
          <a:p>
            <a:pPr marL="1163574" lvl="2" indent="-514350"/>
            <a:r>
              <a:rPr lang="en-US" dirty="0" smtClean="0"/>
              <a:t>“</a:t>
            </a:r>
            <a:r>
              <a:rPr lang="en-US" dirty="0" smtClean="0"/>
              <a:t>regular” light is preferred to dark or overly bright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Human in the </a:t>
            </a:r>
            <a:r>
              <a:rPr lang="en-US" dirty="0" smtClean="0"/>
              <a:t>Loop</a:t>
            </a:r>
          </a:p>
          <a:p>
            <a:pPr marL="1163574" lvl="2" indent="-514350"/>
            <a:r>
              <a:rPr lang="en-US" dirty="0" smtClean="0"/>
              <a:t>human </a:t>
            </a:r>
            <a:r>
              <a:rPr lang="en-US" dirty="0" smtClean="0"/>
              <a:t>triggered events will be rated highly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View Selection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458200" cy="35102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Event Segmentation</a:t>
            </a:r>
          </a:p>
          <a:p>
            <a:r>
              <a:rPr lang="en-US" dirty="0" smtClean="0"/>
              <a:t>The last module is necessary to identify the logical start and end of the detected events</a:t>
            </a:r>
          </a:p>
          <a:p>
            <a:r>
              <a:rPr lang="en-US" dirty="0" smtClean="0"/>
              <a:t>A clap or laugh is a trigger, but the system must find the event (such as a song or speech or joke) and include that for the highlight to make sense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Event Segmentation</a:t>
            </a:r>
          </a:p>
          <a:p>
            <a:pPr lvl="1">
              <a:buNone/>
            </a:pPr>
            <a:r>
              <a:rPr lang="en-US" dirty="0" smtClean="0"/>
              <a:t>Example: laughter, rewind the video to try and find the beginning of the joke.  Go back to sound classification to try and find transitions</a:t>
            </a:r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EventSegm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808" y="3429000"/>
            <a:ext cx="7815792" cy="30952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Experiments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MoVi</a:t>
            </a:r>
            <a:r>
              <a:rPr lang="en-US" dirty="0" smtClean="0"/>
              <a:t> system tested in 3 experiments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Controlled setting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Field Experiment:  Thanksgiving Party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Field Experiment: </a:t>
            </a:r>
            <a:r>
              <a:rPr lang="en-US" dirty="0" err="1" smtClean="0"/>
              <a:t>SmartHome</a:t>
            </a:r>
            <a:r>
              <a:rPr lang="en-US" dirty="0" smtClean="0"/>
              <a:t> Tour</a:t>
            </a:r>
          </a:p>
          <a:p>
            <a:pPr marL="642366" indent="-514350"/>
            <a:r>
              <a:rPr lang="en-US" dirty="0" smtClean="0"/>
              <a:t>5 participants w/iPod </a:t>
            </a:r>
            <a:r>
              <a:rPr lang="en-US" dirty="0" err="1" smtClean="0"/>
              <a:t>Nano</a:t>
            </a:r>
            <a:r>
              <a:rPr lang="en-US" dirty="0" smtClean="0"/>
              <a:t> (for video) and Nokia N95 phones (other sensors)</a:t>
            </a:r>
          </a:p>
          <a:p>
            <a:pPr marL="642366" indent="-514350"/>
            <a:r>
              <a:rPr lang="en-US" dirty="0" smtClean="0"/>
              <a:t>Other stationary cameras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Experiments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/>
          <a:lstStyle/>
          <a:p>
            <a:r>
              <a:rPr lang="en-US" dirty="0" smtClean="0"/>
              <a:t>iPods can record 1.5 hours (5400 seconds), which results in a 5x5400 matrix of 1 second videos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MoVi_Exp_Matr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80" y="2743200"/>
            <a:ext cx="5257520" cy="36480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pPr lvl="1"/>
            <a:r>
              <a:rPr lang="en-US" dirty="0" smtClean="0"/>
              <a:t>Replace sensor motes with mobile phones in social settings</a:t>
            </a:r>
          </a:p>
          <a:p>
            <a:pPr lvl="1"/>
            <a:r>
              <a:rPr lang="en-US" dirty="0" smtClean="0"/>
              <a:t>Sensors in these settings will record a large amount of continuous data</a:t>
            </a:r>
          </a:p>
          <a:p>
            <a:pPr lvl="1"/>
            <a:r>
              <a:rPr lang="en-US" dirty="0" smtClean="0"/>
              <a:t>How do you distill all of the data from a group of sensors in a social setting?</a:t>
            </a:r>
          </a:p>
          <a:p>
            <a:pPr lvl="1"/>
            <a:r>
              <a:rPr lang="en-US" dirty="0" smtClean="0"/>
              <a:t>Can mobile phone sensors in a social setting be used to create “highlights” of the occasion?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6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Experiments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Control experiment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E:\MoVi_Presentation\Control_Resu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7048501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Experiment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 descr="E:\MoVi_Presentation\FieldEx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998464" cy="451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Experiment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 descr="E:\MoVi_Presentation\FieldEx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30547"/>
            <a:ext cx="6436519" cy="476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Experiments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Uncontrolled Experiments – Evaluation Metrics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Human Selected – Picked by users (union of those event selected by multiple humans)</a:t>
            </a:r>
          </a:p>
          <a:p>
            <a:r>
              <a:rPr lang="en-US" sz="2800" dirty="0" smtClean="0"/>
              <a:t>Non-Relevant – Events not picked by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Eval_Metr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924675" cy="2667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Experiments &amp;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5591175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3800"/>
            <a:ext cx="5695950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352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Overall: 0.3852 Precision, 0.3885 Recall, 0.2109 Fall-out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6975" y="5414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Overall: 0.3048 Precision, 0.4759 Recall, 0.2318 Fall-out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results were quite favorable if you compare it as an improvement over random selection. (more than 100% improvement)</a:t>
            </a:r>
          </a:p>
          <a:p>
            <a:r>
              <a:rPr lang="en-US" dirty="0" smtClean="0"/>
              <a:t>The subjective nature of human interest and the strict exact scoring nature of the metrics make the results reasonable but not ground breaking</a:t>
            </a:r>
          </a:p>
          <a:p>
            <a:r>
              <a:rPr lang="en-US" dirty="0" smtClean="0"/>
              <a:t>That said, the concept appears sound as a first step toward a long term collaborative sensing project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 to be overcome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Retrieval accuracy – defining human interest</a:t>
            </a:r>
          </a:p>
          <a:p>
            <a:r>
              <a:rPr lang="en-US" dirty="0" smtClean="0"/>
              <a:t>Unsatisfying camer</a:t>
            </a:r>
            <a:r>
              <a:rPr lang="en-US" dirty="0" smtClean="0"/>
              <a:t>a views – what if every view of a situation is bad?</a:t>
            </a:r>
          </a:p>
          <a:p>
            <a:r>
              <a:rPr lang="en-US" dirty="0" smtClean="0"/>
              <a:t>Energy Consumption – constant use of the sensors greatly shortens the overall duration</a:t>
            </a:r>
          </a:p>
          <a:p>
            <a:r>
              <a:rPr lang="en-US" dirty="0" smtClean="0"/>
              <a:t>Privacy – how to handle social occasions where not everyone signs on to the concept</a:t>
            </a:r>
          </a:p>
          <a:p>
            <a:r>
              <a:rPr lang="en-US" dirty="0" smtClean="0"/>
              <a:t>Greater algorithmic sophistication – would like to be able to handle more options</a:t>
            </a:r>
          </a:p>
          <a:p>
            <a:r>
              <a:rPr lang="en-US" dirty="0" smtClean="0"/>
              <a:t>Dissimilar movement between phones and iPods – dealing with differences in sensing based on sensor location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MoVi</a:t>
            </a:r>
            <a:r>
              <a:rPr lang="en-US" dirty="0" smtClean="0"/>
              <a:t> system is one part of the new concept of “social activity coverage”.</a:t>
            </a:r>
          </a:p>
          <a:p>
            <a:r>
              <a:rPr lang="en-US" dirty="0" err="1" smtClean="0"/>
              <a:t>MoVi</a:t>
            </a:r>
            <a:r>
              <a:rPr lang="en-US" dirty="0" smtClean="0"/>
              <a:t> is able to sense many different types of social triggers and create a highlight of a social occasion that is at least somewhat close to a hand picked result by a human</a:t>
            </a:r>
          </a:p>
          <a:p>
            <a:r>
              <a:rPr lang="en-US" dirty="0" smtClean="0"/>
              <a:t>It shows promise with future increases in sophistication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en.wikipedia.org/wiki/Mel-frequency_cepstrum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pPr lvl="1"/>
            <a:r>
              <a:rPr lang="en-US" dirty="0" smtClean="0"/>
              <a:t>Develop trigger concepts to know when to sense with phones</a:t>
            </a:r>
          </a:p>
          <a:p>
            <a:pPr lvl="1"/>
            <a:r>
              <a:rPr lang="en-US" dirty="0" smtClean="0"/>
              <a:t>Derive values for sensed data to determine which sensor is recording the ‘best’ data</a:t>
            </a:r>
          </a:p>
          <a:p>
            <a:pPr lvl="1"/>
            <a:r>
              <a:rPr lang="en-US" dirty="0" smtClean="0"/>
              <a:t>Combine system based sensor results to create Highlights of social occasions</a:t>
            </a:r>
          </a:p>
          <a:p>
            <a:pPr lvl="1"/>
            <a:r>
              <a:rPr lang="en-US" dirty="0" smtClean="0"/>
              <a:t>Compare </a:t>
            </a:r>
            <a:r>
              <a:rPr lang="en-US" dirty="0" err="1" smtClean="0"/>
              <a:t>MoVi</a:t>
            </a:r>
            <a:r>
              <a:rPr lang="en-US" dirty="0" smtClean="0"/>
              <a:t> Highlights to human created manual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To make this system work assumptions about the situation are required: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People are wearing a camera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People are wearing a sensor (mobile phone)</a:t>
            </a:r>
          </a:p>
          <a:p>
            <a:pPr marL="1163574" lvl="2" indent="-514350"/>
            <a:r>
              <a:rPr lang="en-US" dirty="0" smtClean="0"/>
              <a:t>These can be the same device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MoVi</a:t>
            </a:r>
            <a:r>
              <a:rPr lang="en-US" dirty="0" smtClean="0"/>
              <a:t> system has 4 parts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Group Management</a:t>
            </a:r>
          </a:p>
          <a:p>
            <a:pPr marL="870966" lvl="1" indent="-514350"/>
            <a:r>
              <a:rPr lang="en-US" dirty="0" smtClean="0"/>
              <a:t>Analyze data to compute social groups among phones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Trigger Detection</a:t>
            </a:r>
          </a:p>
          <a:p>
            <a:pPr marL="870966" lvl="1" indent="-514350"/>
            <a:r>
              <a:rPr lang="en-US" dirty="0" smtClean="0"/>
              <a:t>Scan the data for potentially interesting events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1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MoVi</a:t>
            </a:r>
            <a:r>
              <a:rPr lang="en-US" dirty="0" smtClean="0"/>
              <a:t> system has 4 parts</a:t>
            </a:r>
          </a:p>
          <a:p>
            <a:pPr marL="596646" indent="-514350">
              <a:buFont typeface="+mj-lt"/>
              <a:buAutoNum type="arabicPeriod" startAt="3"/>
            </a:pPr>
            <a:r>
              <a:rPr lang="en-US" dirty="0" smtClean="0"/>
              <a:t>View Selector</a:t>
            </a:r>
          </a:p>
          <a:p>
            <a:pPr marL="870966" lvl="1" indent="-514350"/>
            <a:r>
              <a:rPr lang="en-US" dirty="0" smtClean="0"/>
              <a:t>Pick a sensor or group with the best “view” of the event</a:t>
            </a:r>
          </a:p>
          <a:p>
            <a:pPr marL="596646" indent="-514350">
              <a:buFont typeface="+mj-lt"/>
              <a:buAutoNum type="arabicPeriod" startAt="3"/>
            </a:pPr>
            <a:r>
              <a:rPr lang="en-US" dirty="0" smtClean="0"/>
              <a:t>Event Segmentation</a:t>
            </a:r>
          </a:p>
          <a:p>
            <a:pPr marL="870966" lvl="1" indent="-514350"/>
            <a:r>
              <a:rPr lang="en-US" dirty="0" smtClean="0"/>
              <a:t>Extract the appropriate section of video that fully captures the event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9" y="1893332"/>
            <a:ext cx="7439025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52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/ Server Architecture for </a:t>
            </a:r>
            <a:r>
              <a:rPr lang="en-US" dirty="0" err="1" smtClean="0"/>
              <a:t>MoVi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7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Group Management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Correctly partitioning the mobile devices into groups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Identifying “social zones” to based on social context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Mapping the phones into the zones and into groups and keeping them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1233</TotalTime>
  <Words>1353</Words>
  <Application>Microsoft Office PowerPoint</Application>
  <PresentationFormat>On-screen Show (4:3)</PresentationFormat>
  <Paragraphs>248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PowerPoint Presentation</vt:lpstr>
      <vt:lpstr>Outline</vt:lpstr>
      <vt:lpstr>Introduction</vt:lpstr>
      <vt:lpstr>Introduction</vt:lpstr>
      <vt:lpstr>Assumptions</vt:lpstr>
      <vt:lpstr>System Overview</vt:lpstr>
      <vt:lpstr>System Overview</vt:lpstr>
      <vt:lpstr>System Overview</vt:lpstr>
      <vt:lpstr>Challenges</vt:lpstr>
      <vt:lpstr>Challenges</vt:lpstr>
      <vt:lpstr>Challenges</vt:lpstr>
      <vt:lpstr>Challenges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Design Elements</vt:lpstr>
      <vt:lpstr>Evaluation: Experiments &amp; Results</vt:lpstr>
      <vt:lpstr>Evaluation: Experiments &amp; Results</vt:lpstr>
      <vt:lpstr>Evaluation: Experiments &amp; Results</vt:lpstr>
      <vt:lpstr>Field Experiment 1</vt:lpstr>
      <vt:lpstr>Field Experiment 2</vt:lpstr>
      <vt:lpstr>Evaluation: Experiments &amp; Results</vt:lpstr>
      <vt:lpstr>Evaluation: Experiments &amp; Results</vt:lpstr>
      <vt:lpstr>Discussion of Results</vt:lpstr>
      <vt:lpstr>Limitations to be overcome</vt:lpstr>
      <vt:lpstr>Conclusions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46</cp:revision>
  <cp:lastPrinted>2011-02-09T01:54:09Z</cp:lastPrinted>
  <dcterms:created xsi:type="dcterms:W3CDTF">2011-02-05T15:46:08Z</dcterms:created>
  <dcterms:modified xsi:type="dcterms:W3CDTF">2011-02-09T01:54:34Z</dcterms:modified>
</cp:coreProperties>
</file>