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162CA3-A69B-455E-8961-D4A4DB08DA62}" type="datetimeFigureOut">
              <a:rPr lang="en-US" smtClean="0"/>
              <a:pPr/>
              <a:t>3/20/2011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2E4DEB-C681-472F-AB4D-A5CC9D1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62CA3-A69B-455E-8961-D4A4DB08DA62}" type="datetimeFigureOut">
              <a:rPr lang="en-US" smtClean="0"/>
              <a:pPr/>
              <a:t>3/20/2011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2E4DEB-C681-472F-AB4D-A5CC9D1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62CA3-A69B-455E-8961-D4A4DB08DA62}" type="datetimeFigureOut">
              <a:rPr lang="en-US" smtClean="0"/>
              <a:pPr/>
              <a:t>3/20/2011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2E4DEB-C681-472F-AB4D-A5CC9D1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62CA3-A69B-455E-8961-D4A4DB08DA62}" type="datetimeFigureOut">
              <a:rPr lang="en-US" smtClean="0"/>
              <a:pPr/>
              <a:t>3/20/2011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2E4DEB-C681-472F-AB4D-A5CC9D1C3B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62CA3-A69B-455E-8961-D4A4DB08DA62}" type="datetimeFigureOut">
              <a:rPr lang="en-US" smtClean="0"/>
              <a:pPr/>
              <a:t>3/20/2011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2E4DEB-C681-472F-AB4D-A5CC9D1C3B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62CA3-A69B-455E-8961-D4A4DB08DA62}" type="datetimeFigureOut">
              <a:rPr lang="en-US" smtClean="0"/>
              <a:pPr/>
              <a:t>3/20/2011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2E4DEB-C681-472F-AB4D-A5CC9D1C3B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62CA3-A69B-455E-8961-D4A4DB08DA62}" type="datetimeFigureOut">
              <a:rPr lang="en-US" smtClean="0"/>
              <a:pPr/>
              <a:t>3/20/2011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2E4DEB-C681-472F-AB4D-A5CC9D1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62CA3-A69B-455E-8961-D4A4DB08DA62}" type="datetimeFigureOut">
              <a:rPr lang="en-US" smtClean="0"/>
              <a:pPr/>
              <a:t>3/20/2011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2E4DEB-C681-472F-AB4D-A5CC9D1C3B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62CA3-A69B-455E-8961-D4A4DB08DA62}" type="datetimeFigureOut">
              <a:rPr lang="en-US" smtClean="0"/>
              <a:pPr/>
              <a:t>3/20/2011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2E4DEB-C681-472F-AB4D-A5CC9D1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6162CA3-A69B-455E-8961-D4A4DB08DA62}" type="datetimeFigureOut">
              <a:rPr lang="en-US" smtClean="0"/>
              <a:pPr/>
              <a:t>3/20/2011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2E4DEB-C681-472F-AB4D-A5CC9D1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162CA3-A69B-455E-8961-D4A4DB08DA62}" type="datetimeFigureOut">
              <a:rPr lang="en-US" smtClean="0"/>
              <a:pPr/>
              <a:t>3/20/2011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2E4DEB-C681-472F-AB4D-A5CC9D1C3B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162CA3-A69B-455E-8961-D4A4DB08DA62}" type="datetimeFigureOut">
              <a:rPr lang="en-US" smtClean="0"/>
              <a:pPr/>
              <a:t>3/20/2011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2E4DEB-C681-472F-AB4D-A5CC9D1C3B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828800"/>
            <a:ext cx="7924800" cy="1905000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 smtClean="0"/>
              <a:t>PAPER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/>
              <a:t>MAUI: Making Smartphones Last Longer with Code Offload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16763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Presenter </a:t>
            </a:r>
            <a:r>
              <a:rPr lang="en-US" sz="2000" dirty="0" smtClean="0"/>
              <a:t>: </a:t>
            </a:r>
            <a:r>
              <a:rPr lang="en-US" sz="2000" dirty="0" err="1" smtClean="0"/>
              <a:t>Miresh</a:t>
            </a:r>
            <a:r>
              <a:rPr lang="en-US" sz="2000" dirty="0" smtClean="0"/>
              <a:t> </a:t>
            </a:r>
            <a:r>
              <a:rPr lang="en-US" sz="2000" dirty="0" err="1" smtClean="0"/>
              <a:t>Shukla</a:t>
            </a:r>
            <a:endParaRPr lang="en-US" sz="2000" dirty="0" smtClean="0"/>
          </a:p>
          <a:p>
            <a:endParaRPr lang="en-US" sz="2000" dirty="0" smtClean="0"/>
          </a:p>
          <a:p>
            <a:pPr algn="ctr"/>
            <a:r>
              <a:rPr lang="en-US" sz="2000" dirty="0" smtClean="0"/>
              <a:t>EEL 6788 ADVANCED TOPICS IN COMPUTER NETWORKS</a:t>
            </a:r>
          </a:p>
          <a:p>
            <a:pPr algn="ctr"/>
            <a:r>
              <a:rPr lang="en-US" sz="2000" dirty="0" smtClean="0"/>
              <a:t>Dr</a:t>
            </a:r>
            <a:r>
              <a:rPr lang="en-US" sz="2000" dirty="0" smtClean="0"/>
              <a:t>. </a:t>
            </a:r>
            <a:r>
              <a:rPr lang="en-US" sz="2000" dirty="0" smtClean="0"/>
              <a:t>DAMLA TURGUT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725" y="152400"/>
            <a:ext cx="2733675" cy="1676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MAUI profiler measures the device  characteristics at initialization time.</a:t>
            </a:r>
          </a:p>
          <a:p>
            <a:r>
              <a:rPr lang="en-US" sz="2200" dirty="0" smtClean="0"/>
              <a:t>It continuously monitors the program and network characteristics.</a:t>
            </a:r>
          </a:p>
          <a:p>
            <a:r>
              <a:rPr lang="en-US" sz="2200" dirty="0" smtClean="0"/>
              <a:t>Because these can often change and a state measurement may force MAUI to make the wrong decision</a:t>
            </a:r>
            <a:r>
              <a:rPr lang="en-US" sz="2200" dirty="0" smtClean="0"/>
              <a:t>.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Device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Profiling</a:t>
            </a:r>
          </a:p>
          <a:p>
            <a:pPr>
              <a:buNone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/>
              <a:t>Today’s </a:t>
            </a:r>
            <a:r>
              <a:rPr lang="en-US" sz="2400" dirty="0" err="1" smtClean="0"/>
              <a:t>SPh</a:t>
            </a:r>
            <a:r>
              <a:rPr lang="en-US" sz="2400" dirty="0" smtClean="0"/>
              <a:t> do not offer a way to obtain fine-grained energy measurements of an application.</a:t>
            </a:r>
          </a:p>
          <a:p>
            <a:r>
              <a:rPr lang="en-US" sz="2400" dirty="0" smtClean="0"/>
              <a:t>Instead, to measure a device’s energy consumption, they attach a hardware power meter [25] to the </a:t>
            </a:r>
            <a:r>
              <a:rPr lang="en-US" sz="2400" dirty="0" err="1" smtClean="0"/>
              <a:t>SPh’s</a:t>
            </a:r>
            <a:r>
              <a:rPr lang="en-US" sz="2400" dirty="0" smtClean="0"/>
              <a:t> battery </a:t>
            </a:r>
            <a:r>
              <a:rPr lang="en-US" sz="2400" dirty="0" smtClean="0"/>
              <a:t>(Figure </a:t>
            </a:r>
            <a:r>
              <a:rPr lang="en-US" sz="2400" dirty="0" smtClean="0"/>
              <a:t>5). This power meter can provide fine-grained energy measurements; it samples the current drawn from the battery with a frequency of 5000 Hz.</a:t>
            </a:r>
            <a:endParaRPr lang="en-US" sz="2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en-US" sz="4400" dirty="0" smtClean="0">
                <a:latin typeface="NimbusRomNo9L-Medi"/>
              </a:rPr>
              <a:t>MAUI PROFILER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37338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67200" y="381000"/>
            <a:ext cx="4572000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/>
              <a:t>For the CPU</a:t>
            </a:r>
            <a:r>
              <a:rPr lang="en-US" sz="1900" dirty="0" smtClean="0"/>
              <a:t>, they constructed </a:t>
            </a:r>
            <a:r>
              <a:rPr lang="en-US" sz="1900" dirty="0"/>
              <a:t>a synthetic benchmark that uses both </a:t>
            </a:r>
            <a:r>
              <a:rPr lang="en-US" sz="1900" dirty="0" smtClean="0"/>
              <a:t>integer and </a:t>
            </a:r>
            <a:r>
              <a:rPr lang="en-US" sz="1900" dirty="0"/>
              <a:t>floating point arithmetic. </a:t>
            </a:r>
            <a:r>
              <a:rPr lang="en-US" sz="1900" dirty="0" smtClean="0"/>
              <a:t>They</a:t>
            </a:r>
            <a:r>
              <a:rPr lang="en-US" sz="1900" dirty="0" smtClean="0"/>
              <a:t> </a:t>
            </a:r>
            <a:r>
              <a:rPr lang="en-US" sz="1900" dirty="0"/>
              <a:t>ran </a:t>
            </a:r>
            <a:r>
              <a:rPr lang="en-US" sz="1900" dirty="0" smtClean="0"/>
              <a:t>their</a:t>
            </a:r>
            <a:r>
              <a:rPr lang="en-US" sz="1900" dirty="0" smtClean="0"/>
              <a:t> </a:t>
            </a:r>
            <a:r>
              <a:rPr lang="en-US" sz="1900" dirty="0"/>
              <a:t>synthetic benchmark</a:t>
            </a:r>
          </a:p>
          <a:p>
            <a:r>
              <a:rPr lang="en-US" sz="1900" dirty="0"/>
              <a:t>multiple </a:t>
            </a:r>
            <a:r>
              <a:rPr lang="en-US" sz="1900" dirty="0" smtClean="0"/>
              <a:t>times.</a:t>
            </a:r>
          </a:p>
          <a:p>
            <a:endParaRPr lang="en-US" sz="1900" dirty="0" smtClean="0"/>
          </a:p>
          <a:p>
            <a:r>
              <a:rPr lang="en-US" sz="1900" dirty="0" smtClean="0"/>
              <a:t>They</a:t>
            </a:r>
            <a:r>
              <a:rPr lang="en-US" sz="1900" dirty="0" smtClean="0"/>
              <a:t> </a:t>
            </a:r>
            <a:r>
              <a:rPr lang="en-US" sz="1900" dirty="0"/>
              <a:t>found that the </a:t>
            </a:r>
            <a:r>
              <a:rPr lang="en-US" sz="1900" dirty="0" smtClean="0"/>
              <a:t>median error </a:t>
            </a:r>
            <a:r>
              <a:rPr lang="en-US" sz="1900" dirty="0"/>
              <a:t>produced by the model is less than 6%, while the mean </a:t>
            </a:r>
            <a:r>
              <a:rPr lang="en-US" sz="1900" dirty="0" smtClean="0"/>
              <a:t>error is </a:t>
            </a:r>
            <a:r>
              <a:rPr lang="en-US" sz="1900" dirty="0"/>
              <a:t>less than 8% and the standard deviation is 4.6%. </a:t>
            </a:r>
            <a:endParaRPr lang="en-US" sz="19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819942"/>
            <a:ext cx="8153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Profiling</a:t>
            </a:r>
          </a:p>
          <a:p>
            <a:pPr>
              <a:buClr>
                <a:schemeClr val="bg2">
                  <a:lumMod val="50000"/>
                </a:schemeClr>
              </a:buClr>
              <a:buSzPct val="130000"/>
            </a:pPr>
            <a:r>
              <a:rPr lang="en-US" sz="1900" dirty="0" smtClean="0"/>
              <a:t>The </a:t>
            </a:r>
            <a:r>
              <a:rPr lang="en-US" sz="1900" dirty="0"/>
              <a:t>MAUI profiler instruments each method to measure its </a:t>
            </a:r>
            <a:r>
              <a:rPr lang="en-US" sz="1900" dirty="0" smtClean="0"/>
              <a:t>state    transfer </a:t>
            </a:r>
            <a:r>
              <a:rPr lang="en-US" sz="1900" dirty="0"/>
              <a:t>requirements, its runtime duration, and the number of CPU</a:t>
            </a:r>
          </a:p>
          <a:p>
            <a:r>
              <a:rPr lang="en-US" sz="1900" dirty="0"/>
              <a:t>cycles required for its execution</a:t>
            </a:r>
            <a:r>
              <a:rPr lang="en-US" sz="1900" dirty="0" smtClean="0"/>
              <a:t>.</a:t>
            </a:r>
          </a:p>
          <a:p>
            <a:endParaRPr lang="en-US" sz="1900" dirty="0"/>
          </a:p>
          <a:p>
            <a:r>
              <a:rPr lang="en-US" sz="1900" dirty="0"/>
              <a:t>MAUI uses the method’s duration and CPU cycles to estimate</a:t>
            </a:r>
          </a:p>
          <a:p>
            <a:r>
              <a:rPr lang="en-US" sz="1900" dirty="0"/>
              <a:t>the energy consumed by running the method on the </a:t>
            </a:r>
            <a:r>
              <a:rPr lang="en-US" sz="1900" dirty="0" err="1" smtClean="0"/>
              <a:t>SPh</a:t>
            </a:r>
            <a:r>
              <a:rPr lang="en-US" sz="1900" dirty="0" smtClean="0"/>
              <a:t>.</a:t>
            </a:r>
            <a:endParaRPr lang="en-US" sz="19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16763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Profiling Overhead</a:t>
            </a:r>
          </a:p>
          <a:p>
            <a:r>
              <a:rPr lang="en-US" sz="2200" dirty="0" smtClean="0"/>
              <a:t>MAUI proxies </a:t>
            </a:r>
            <a:r>
              <a:rPr lang="en-US" sz="2200" dirty="0" smtClean="0"/>
              <a:t>transfer</a:t>
            </a:r>
            <a:r>
              <a:rPr lang="en-US" sz="2200" dirty="0" smtClean="0"/>
              <a:t> </a:t>
            </a:r>
            <a:r>
              <a:rPr lang="en-US" sz="2200" dirty="0" smtClean="0"/>
              <a:t>incremental deltas rather than the full application state to reduce the network and energy overhead of state transfer.</a:t>
            </a:r>
          </a:p>
          <a:p>
            <a:r>
              <a:rPr lang="en-US" sz="2200" dirty="0" smtClean="0"/>
              <a:t>They used five different strategies for profiling an interactive application (a video game).</a:t>
            </a:r>
          </a:p>
          <a:p>
            <a:pPr>
              <a:buNone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" y="2362200"/>
            <a:ext cx="5029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457200">
              <a:buFont typeface="+mj-lt"/>
              <a:buAutoNum type="arabicPeriod"/>
            </a:pPr>
            <a:r>
              <a:rPr lang="en-US" b="1" dirty="0" err="1" smtClean="0"/>
              <a:t>FullDiff</a:t>
            </a:r>
            <a:r>
              <a:rPr lang="en-US" dirty="0" smtClean="0"/>
              <a:t> </a:t>
            </a:r>
            <a:r>
              <a:rPr lang="en-US" dirty="0" smtClean="0"/>
              <a:t>– Profiler uses delta calc and serialization on every call to Remote Method.        </a:t>
            </a:r>
            <a:endParaRPr lang="en-US" dirty="0" smtClean="0"/>
          </a:p>
          <a:p>
            <a:pPr marL="365760" indent="-457200">
              <a:buFont typeface="+mj-lt"/>
              <a:buAutoNum type="arabicPeriod"/>
            </a:pPr>
            <a:r>
              <a:rPr lang="en-US" b="1" dirty="0" err="1" smtClean="0"/>
              <a:t>FullSerial</a:t>
            </a:r>
            <a:r>
              <a:rPr lang="en-US" dirty="0" smtClean="0"/>
              <a:t> – Profiler uses serialization only to each call to Remote Method. </a:t>
            </a:r>
            <a:endParaRPr lang="en-US" dirty="0" smtClean="0"/>
          </a:p>
          <a:p>
            <a:pPr marL="365760" indent="-457200">
              <a:buFont typeface="+mj-lt"/>
              <a:buAutoNum type="arabicPeriod"/>
            </a:pPr>
            <a:r>
              <a:rPr lang="en-US" b="1" dirty="0" err="1" smtClean="0"/>
              <a:t>LastDiff</a:t>
            </a:r>
            <a:r>
              <a:rPr lang="en-US" dirty="0" smtClean="0"/>
              <a:t> – Profiler uses delta calc and serialization on first call and then estimates.</a:t>
            </a:r>
          </a:p>
          <a:p>
            <a:pPr marL="365760" indent="-457200">
              <a:buFont typeface="+mj-lt"/>
              <a:buAutoNum type="arabicPeriod"/>
            </a:pPr>
            <a:r>
              <a:rPr lang="en-US" b="1" dirty="0" err="1" smtClean="0"/>
              <a:t>LastSerial</a:t>
            </a:r>
            <a:r>
              <a:rPr lang="en-US" dirty="0" smtClean="0"/>
              <a:t> – Profiler uses serialization on first call and then estimates.</a:t>
            </a:r>
            <a:endParaRPr lang="en-US" dirty="0" smtClean="0"/>
          </a:p>
          <a:p>
            <a:pPr marL="365760" indent="-457200">
              <a:buFont typeface="+mj-lt"/>
              <a:buAutoNum type="arabicPeriod"/>
            </a:pPr>
            <a:r>
              <a:rPr lang="en-US" b="1" dirty="0" smtClean="0"/>
              <a:t>Oracle</a:t>
            </a:r>
            <a:r>
              <a:rPr lang="en-US" dirty="0" smtClean="0"/>
              <a:t> – Profiler knows in advance how many states will require w/o computation</a:t>
            </a:r>
            <a:r>
              <a:rPr lang="en-US" sz="1700" dirty="0" smtClean="0"/>
              <a:t>.  </a:t>
            </a:r>
            <a:endParaRPr lang="en-US" sz="1700" dirty="0" smtClean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286000"/>
            <a:ext cx="3581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04801"/>
            <a:ext cx="8534400" cy="32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Networking Profiling</a:t>
            </a:r>
          </a:p>
          <a:p>
            <a:r>
              <a:rPr lang="en-US" sz="2400" dirty="0" smtClean="0"/>
              <a:t>They planned to use Wi-Fi’s power-save mode (PSM) to maximize the energy savings, and planned  to use network measurement tools to estimate the wireless link’s RTT, bandwidth and packet loss.</a:t>
            </a:r>
          </a:p>
          <a:p>
            <a:r>
              <a:rPr lang="en-US" sz="2400" dirty="0" smtClean="0"/>
              <a:t>To illustrate findings they select two specific examples of a 500 KB TCP transfer over a link with 25ms RTT and one with 75ms RTT with PSM enabled.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4425" y="3352800"/>
            <a:ext cx="7191375" cy="288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25146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The MAUI solver uses data collected by the MAUI profiler as input to a global optimization problem that determines which </a:t>
            </a:r>
            <a:r>
              <a:rPr lang="en-US" sz="1800" dirty="0" err="1" smtClean="0"/>
              <a:t>remoteable</a:t>
            </a:r>
            <a:r>
              <a:rPr lang="en-US" sz="1800" dirty="0" smtClean="0"/>
              <a:t> </a:t>
            </a:r>
            <a:r>
              <a:rPr lang="en-US" sz="1800" dirty="0" smtClean="0"/>
              <a:t>methods should execute locally and which should execute remotely</a:t>
            </a:r>
            <a:r>
              <a:rPr lang="en-US" sz="1800" dirty="0" smtClean="0"/>
              <a:t>.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1800" dirty="0" smtClean="0"/>
              <a:t>The solver’s goal is to find a program partitioning strategy that minimizes the </a:t>
            </a:r>
            <a:r>
              <a:rPr lang="en-US" sz="1800" dirty="0" err="1" smtClean="0"/>
              <a:t>SPh’s</a:t>
            </a:r>
            <a:r>
              <a:rPr lang="en-US" sz="1800" dirty="0" smtClean="0"/>
              <a:t> energy consumption, subject to latency constraints.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Figure 8 shows a simplified version of the call graph for a face recognition application.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MAUI SOLVER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09924"/>
            <a:ext cx="502920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34001" y="3759875"/>
            <a:ext cx="35813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vertex represents a method and its computational and energy costs, and each edge represents the size of the method’s state and energy consumed to transfer this stage remotely.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Methodology</a:t>
            </a:r>
          </a:p>
          <a:p>
            <a:pPr>
              <a:buNone/>
            </a:pPr>
            <a:endParaRPr lang="en-US" sz="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100" dirty="0" err="1" smtClean="0"/>
              <a:t>SPh</a:t>
            </a:r>
            <a:r>
              <a:rPr lang="en-US" sz="2100" dirty="0" smtClean="0"/>
              <a:t>: </a:t>
            </a:r>
            <a:r>
              <a:rPr lang="en-US" sz="2100" dirty="0" smtClean="0"/>
              <a:t>HTC </a:t>
            </a:r>
            <a:r>
              <a:rPr lang="en-US" sz="2100" dirty="0" err="1" smtClean="0"/>
              <a:t>Fuze</a:t>
            </a:r>
            <a:r>
              <a:rPr lang="en-US" sz="2100" dirty="0" smtClean="0"/>
              <a:t> running on Windows Mobile 6.5 with .NET Compact Framework v3.5</a:t>
            </a:r>
          </a:p>
          <a:p>
            <a:r>
              <a:rPr lang="en-US" sz="2100" dirty="0" smtClean="0"/>
              <a:t>MAUI </a:t>
            </a:r>
            <a:r>
              <a:rPr lang="en-US" sz="2100" dirty="0" smtClean="0"/>
              <a:t>Server: </a:t>
            </a:r>
            <a:r>
              <a:rPr lang="en-US" sz="2100" dirty="0" smtClean="0"/>
              <a:t>Dual-core desktop 3GHz CPU, 4GB RAM running on Windows 7 with .NET Framework v3.5</a:t>
            </a:r>
          </a:p>
          <a:p>
            <a:r>
              <a:rPr lang="en-US" sz="2100" dirty="0" smtClean="0"/>
              <a:t>The server is equipped with an NDIS intermediate driver that inserts packet queuing delays to control the RTT of the path between the </a:t>
            </a:r>
            <a:r>
              <a:rPr lang="en-US" sz="2100" dirty="0" err="1" smtClean="0"/>
              <a:t>SPh</a:t>
            </a:r>
            <a:r>
              <a:rPr lang="en-US" sz="2100" dirty="0" smtClean="0"/>
              <a:t> and the server.</a:t>
            </a:r>
          </a:p>
          <a:p>
            <a:r>
              <a:rPr lang="en-US" sz="2100" dirty="0" smtClean="0"/>
              <a:t>They measure energy on the phone using a hardware power meter attached to the </a:t>
            </a:r>
            <a:r>
              <a:rPr lang="en-US" sz="2100" dirty="0" err="1" smtClean="0"/>
              <a:t>SPh’s</a:t>
            </a:r>
            <a:r>
              <a:rPr lang="en-US" sz="2100" dirty="0" smtClean="0"/>
              <a:t> battery. This power meter samples the current being drawn from the battery at 5000 Hz.</a:t>
            </a:r>
          </a:p>
          <a:p>
            <a:r>
              <a:rPr lang="en-US" sz="2100" dirty="0" smtClean="0"/>
              <a:t>They evaluate MAUI’s benefits on four applications.</a:t>
            </a:r>
          </a:p>
          <a:p>
            <a:r>
              <a:rPr lang="en-US" sz="2100" dirty="0" smtClean="0"/>
              <a:t> Three of these applications were already pre-built and running on Windows Mobile phones: a face-recognition application, a highly-interactive video game, and a chess game.</a:t>
            </a:r>
          </a:p>
          <a:p>
            <a:r>
              <a:rPr lang="en-US" sz="2100" dirty="0" smtClean="0"/>
              <a:t>The fourth application from scratch – a real-time voice-based language translator (Spanish to English). </a:t>
            </a:r>
          </a:p>
          <a:p>
            <a:r>
              <a:rPr lang="en-US" sz="2100" dirty="0" smtClean="0"/>
              <a:t>The language translator must use remote execution to run on the </a:t>
            </a:r>
            <a:r>
              <a:rPr lang="en-US" sz="2100" dirty="0" err="1" smtClean="0"/>
              <a:t>SPh</a:t>
            </a:r>
            <a:r>
              <a:rPr lang="en-US" sz="2100" dirty="0" smtClean="0"/>
              <a:t> because its memory resource requirements exceed those offered locally by the </a:t>
            </a:r>
            <a:r>
              <a:rPr lang="en-US" sz="2100" dirty="0" err="1" smtClean="0"/>
              <a:t>SPh</a:t>
            </a:r>
            <a:r>
              <a:rPr lang="en-US" sz="2100" dirty="0" smtClean="0"/>
              <a:t>.</a:t>
            </a:r>
          </a:p>
          <a:p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EVALUTION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22097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Macrobenchmarks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300" i="1" dirty="0" smtClean="0"/>
              <a:t>How Much </a:t>
            </a:r>
            <a:r>
              <a:rPr lang="en-US" sz="2300" i="1" dirty="0" smtClean="0"/>
              <a:t>Energy Does MAUI Save for Mobile </a:t>
            </a:r>
            <a:r>
              <a:rPr lang="en-US" sz="2300" i="1" dirty="0" smtClean="0"/>
              <a:t>Applications?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Figure 9 presents a comparison of the energy consumption of three applications (the face-recognition application, the video game, and the chess game) when executing in six different scenarios.</a:t>
            </a:r>
          </a:p>
          <a:p>
            <a:pPr lvl="1">
              <a:buFont typeface="Wingdings" pitchFamily="2" charset="2"/>
              <a:buChar char="ü"/>
            </a:pPr>
            <a:endParaRPr lang="en-US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0"/>
            <a:ext cx="8763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r>
              <a:rPr lang="en-US" sz="2500" i="1" dirty="0" smtClean="0"/>
              <a:t>How Much Does MAUI Improve the Performance of Mobile Applications?</a:t>
            </a:r>
          </a:p>
          <a:p>
            <a:pPr lvl="1">
              <a:buFont typeface="Wingdings" pitchFamily="2" charset="2"/>
              <a:buChar char="ü"/>
            </a:pPr>
            <a:r>
              <a:rPr lang="en-US" sz="1700" i="1" dirty="0" smtClean="0"/>
              <a:t> </a:t>
            </a:r>
            <a:r>
              <a:rPr lang="en-US" sz="2000" dirty="0" smtClean="0"/>
              <a:t>They</a:t>
            </a:r>
            <a:r>
              <a:rPr lang="en-US" sz="2000" dirty="0" smtClean="0"/>
              <a:t> </a:t>
            </a:r>
            <a:r>
              <a:rPr lang="en-US" sz="2000" dirty="0" smtClean="0"/>
              <a:t>ran the applications in the same six scenarios but instead measured performance rather than energy </a:t>
            </a:r>
            <a:r>
              <a:rPr lang="en-US" sz="2000" dirty="0" smtClean="0"/>
              <a:t>consumption.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They</a:t>
            </a:r>
            <a:r>
              <a:rPr lang="en-US" sz="2000" dirty="0" smtClean="0"/>
              <a:t> </a:t>
            </a:r>
            <a:r>
              <a:rPr lang="en-US" sz="2000" dirty="0" smtClean="0"/>
              <a:t>present the results in Figure 10.</a:t>
            </a:r>
            <a:endParaRPr lang="en-US" sz="2000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514600"/>
            <a:ext cx="8534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1752600"/>
          </a:xfrm>
        </p:spPr>
        <p:txBody>
          <a:bodyPr>
            <a:normAutofit/>
          </a:bodyPr>
          <a:lstStyle/>
          <a:p>
            <a:r>
              <a:rPr lang="en-US" sz="2500" i="1" dirty="0" smtClean="0"/>
              <a:t>Can MAUI Run Resource-Intensive Applications?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Figure 11 shows the memory consumption and CPU utilization over time of our translator application when running on a PC with a 2 GHz Intel Core2 CPU and 2 GB of RAM.</a:t>
            </a:r>
            <a:endParaRPr lang="en-US" sz="2000" i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09800"/>
            <a:ext cx="8077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Microbenchmarks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Now look at four microbenchmarks that characterize the behavior of both the MAUI solver and the MAUI proxy.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i="1" dirty="0" smtClean="0"/>
              <a:t>What is the Overhead of MAUI’s Solver?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They instrumented the optimizer to record how long it takes to solve each instance of the </a:t>
            </a:r>
            <a:r>
              <a:rPr lang="en-US" sz="2000" dirty="0" smtClean="0"/>
              <a:t>Integer </a:t>
            </a:r>
            <a:r>
              <a:rPr lang="en-US" sz="2000" dirty="0" smtClean="0"/>
              <a:t>L</a:t>
            </a:r>
            <a:r>
              <a:rPr lang="en-US" sz="2000" dirty="0" smtClean="0"/>
              <a:t>inear </a:t>
            </a:r>
            <a:r>
              <a:rPr lang="en-US" sz="2000" dirty="0" smtClean="0"/>
              <a:t>P</a:t>
            </a:r>
            <a:r>
              <a:rPr lang="en-US" sz="2000" dirty="0" smtClean="0"/>
              <a:t>rogramming </a:t>
            </a:r>
            <a:r>
              <a:rPr lang="en-US" sz="2000" dirty="0" smtClean="0"/>
              <a:t>(ILP) problem.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The solver takes 18 ms on average to solve the call graph of the chess application and 46 ms for the video game.</a:t>
            </a:r>
          </a:p>
          <a:p>
            <a:r>
              <a:rPr lang="en-US" sz="2200" i="1" dirty="0" smtClean="0"/>
              <a:t>Does MAUI Require a Global View of the Program to Identify Offload Opportunities?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They constructed a much simpler solver as an alternative to MAUI.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This naïve solver considers each method separately; a method is offloaded only if its remote execution consumes less energy than its local execution.</a:t>
            </a:r>
            <a:endParaRPr lang="en-US" sz="2000" i="1" dirty="0" smtClean="0"/>
          </a:p>
          <a:p>
            <a:pPr lvl="1">
              <a:buFont typeface="Wingdings" pitchFamily="2" charset="2"/>
              <a:buChar char="ü"/>
            </a:pPr>
            <a:endParaRPr lang="en-US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MAUI: Making Smartphones Last Longer with Code Offload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" y="5791200"/>
            <a:ext cx="8229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http://www.cs.umass.edu/~arunab/paper/maui.pdf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286000"/>
            <a:ext cx="7467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Eduardo </a:t>
            </a:r>
            <a:r>
              <a:rPr lang="es-ES" dirty="0" smtClean="0"/>
              <a:t>Cuervo</a:t>
            </a:r>
            <a:r>
              <a:rPr lang="es-ES" baseline="30000" dirty="0"/>
              <a:t>#</a:t>
            </a:r>
            <a:r>
              <a:rPr lang="es-ES" dirty="0" smtClean="0"/>
              <a:t>, </a:t>
            </a:r>
            <a:r>
              <a:rPr lang="es-ES" dirty="0" err="1"/>
              <a:t>Aruna</a:t>
            </a:r>
            <a:r>
              <a:rPr lang="es-ES" dirty="0"/>
              <a:t> </a:t>
            </a:r>
            <a:r>
              <a:rPr lang="es-ES" dirty="0" err="1" smtClean="0"/>
              <a:t>Balasubramanian</a:t>
            </a:r>
            <a:r>
              <a:rPr lang="es-ES" dirty="0" smtClean="0"/>
              <a:t>*, </a:t>
            </a:r>
            <a:r>
              <a:rPr lang="es-ES" dirty="0" err="1"/>
              <a:t>Dae-ki</a:t>
            </a:r>
            <a:r>
              <a:rPr lang="es-ES" dirty="0"/>
              <a:t> </a:t>
            </a:r>
            <a:r>
              <a:rPr lang="es-ES" dirty="0" err="1" smtClean="0"/>
              <a:t>Cho</a:t>
            </a:r>
            <a:r>
              <a:rPr lang="en-US" baseline="30000" dirty="0" smtClean="0"/>
              <a:t> $</a:t>
            </a:r>
            <a:r>
              <a:rPr lang="es-ES" dirty="0" smtClean="0"/>
              <a:t>, </a:t>
            </a:r>
          </a:p>
          <a:p>
            <a:pPr algn="ctr"/>
            <a:r>
              <a:rPr lang="en-US" dirty="0" smtClean="0"/>
              <a:t>Alec Wolman</a:t>
            </a:r>
            <a:r>
              <a:rPr lang="en-US" baseline="30000" dirty="0" smtClean="0"/>
              <a:t> @</a:t>
            </a:r>
            <a:r>
              <a:rPr lang="en-US" dirty="0" smtClean="0"/>
              <a:t>, </a:t>
            </a:r>
            <a:r>
              <a:rPr lang="en-US" dirty="0"/>
              <a:t>Stefan </a:t>
            </a:r>
            <a:r>
              <a:rPr lang="en-US" dirty="0" err="1" smtClean="0"/>
              <a:t>Saroiu</a:t>
            </a:r>
            <a:r>
              <a:rPr lang="en-US" baseline="30000" dirty="0" smtClean="0"/>
              <a:t> @</a:t>
            </a:r>
            <a:r>
              <a:rPr lang="en-US" dirty="0" smtClean="0"/>
              <a:t>, </a:t>
            </a:r>
            <a:r>
              <a:rPr lang="en-US" dirty="0" err="1"/>
              <a:t>Ranveer</a:t>
            </a:r>
            <a:r>
              <a:rPr lang="en-US" dirty="0"/>
              <a:t> </a:t>
            </a:r>
            <a:r>
              <a:rPr lang="en-US" dirty="0" smtClean="0"/>
              <a:t>Chandra</a:t>
            </a:r>
            <a:r>
              <a:rPr lang="en-US" baseline="30000" dirty="0" smtClean="0"/>
              <a:t> @</a:t>
            </a:r>
            <a:r>
              <a:rPr lang="en-US" dirty="0" smtClean="0"/>
              <a:t>, </a:t>
            </a:r>
          </a:p>
          <a:p>
            <a:pPr algn="ctr"/>
            <a:r>
              <a:rPr lang="en-US" dirty="0" err="1" smtClean="0"/>
              <a:t>Paramvir</a:t>
            </a:r>
            <a:r>
              <a:rPr lang="en-US" dirty="0" smtClean="0"/>
              <a:t> </a:t>
            </a:r>
            <a:r>
              <a:rPr lang="en-US" dirty="0" err="1" smtClean="0"/>
              <a:t>Bahl</a:t>
            </a:r>
            <a:r>
              <a:rPr lang="en-US" baseline="30000" dirty="0" smtClean="0"/>
              <a:t> @</a:t>
            </a:r>
            <a:endParaRPr lang="en-US" dirty="0"/>
          </a:p>
          <a:p>
            <a:pPr algn="ctr"/>
            <a:endParaRPr lang="es-ES" baseline="30000" dirty="0" smtClean="0"/>
          </a:p>
          <a:p>
            <a:pPr algn="ctr"/>
            <a:r>
              <a:rPr lang="es-ES" baseline="30000" dirty="0" smtClean="0"/>
              <a:t>#</a:t>
            </a:r>
            <a:r>
              <a:rPr lang="en-US" dirty="0" smtClean="0"/>
              <a:t>Duke </a:t>
            </a:r>
            <a:r>
              <a:rPr lang="en-US" dirty="0"/>
              <a:t>University, </a:t>
            </a:r>
            <a:r>
              <a:rPr lang="en-US" dirty="0" smtClean="0"/>
              <a:t>*University </a:t>
            </a:r>
            <a:r>
              <a:rPr lang="en-US" dirty="0"/>
              <a:t>of Massachusetts Amherst, </a:t>
            </a:r>
            <a:endParaRPr lang="en-US" dirty="0" smtClean="0"/>
          </a:p>
          <a:p>
            <a:pPr algn="ctr"/>
            <a:r>
              <a:rPr lang="en-US" baseline="30000" dirty="0" smtClean="0"/>
              <a:t>$</a:t>
            </a:r>
            <a:r>
              <a:rPr lang="en-US" dirty="0" smtClean="0"/>
              <a:t>UCLA</a:t>
            </a:r>
            <a:r>
              <a:rPr lang="en-US" dirty="0"/>
              <a:t>, </a:t>
            </a:r>
            <a:r>
              <a:rPr lang="en-US" baseline="30000" dirty="0"/>
              <a:t>@</a:t>
            </a:r>
            <a:r>
              <a:rPr lang="en-US" dirty="0" smtClean="0"/>
              <a:t>Microsoft Research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129207"/>
            <a:ext cx="76200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"MAUI: making </a:t>
            </a:r>
            <a:r>
              <a:rPr lang="en-US" dirty="0" err="1" smtClean="0"/>
              <a:t>smartphones</a:t>
            </a:r>
            <a:r>
              <a:rPr lang="en-US" dirty="0" smtClean="0"/>
              <a:t> last longer with code offload," </a:t>
            </a:r>
          </a:p>
          <a:p>
            <a:pPr algn="ctr"/>
            <a:r>
              <a:rPr lang="en-US" dirty="0" smtClean="0"/>
              <a:t>In Proc. of the 8th international conference on Mobile systems, applications, and services (</a:t>
            </a:r>
            <a:r>
              <a:rPr lang="en-US" dirty="0" err="1" smtClean="0"/>
              <a:t>MobiSys</a:t>
            </a:r>
            <a:r>
              <a:rPr lang="en-US" dirty="0" smtClean="0"/>
              <a:t>), 2010, pp. 49-62. </a:t>
            </a:r>
          </a:p>
          <a:p>
            <a:pPr algn="ctr"/>
            <a:endParaRPr lang="it-IT" sz="1600" dirty="0" smtClean="0"/>
          </a:p>
          <a:p>
            <a:pPr algn="ctr"/>
            <a:r>
              <a:rPr lang="it-IT" dirty="0" smtClean="0"/>
              <a:t>MobiSys’10,  June 15–18, 2010,  San Francisco,  California, USA.</a:t>
            </a:r>
            <a:endParaRPr lang="en-US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810000"/>
            <a:ext cx="8686800" cy="2057400"/>
          </a:xfrm>
        </p:spPr>
        <p:txBody>
          <a:bodyPr>
            <a:normAutofit fontScale="32500" lnSpcReduction="20000"/>
          </a:bodyPr>
          <a:lstStyle/>
          <a:p>
            <a:r>
              <a:rPr lang="en-US" sz="6800" i="1" dirty="0" smtClean="0"/>
              <a:t>How Effective are Incremental Deltas at Reducing MAUI’s Data Transfer Overhead?</a:t>
            </a:r>
          </a:p>
          <a:p>
            <a:pPr>
              <a:buNone/>
            </a:pPr>
            <a:endParaRPr lang="en-US" sz="4600" i="1" dirty="0" smtClean="0"/>
          </a:p>
          <a:p>
            <a:pPr lvl="1">
              <a:buFont typeface="Wingdings" pitchFamily="2" charset="2"/>
              <a:buChar char="ü"/>
            </a:pPr>
            <a:r>
              <a:rPr lang="en-US" sz="6200" dirty="0" smtClean="0"/>
              <a:t>Figure 13 shows the benefits of transferring deltas rather than the entire uncompressed state, for the video game for each subsequent execution of the offloaded method.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1000"/>
            <a:ext cx="3962400" cy="319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495800" y="533400"/>
            <a:ext cx="426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</a:t>
            </a:r>
            <a:r>
              <a:rPr lang="en-US" dirty="0" smtClean="0"/>
              <a:t>12 shows </a:t>
            </a:r>
            <a:r>
              <a:rPr lang="en-US" dirty="0"/>
              <a:t>that the MAUI solver consumed two orders of magnitude</a:t>
            </a:r>
          </a:p>
          <a:p>
            <a:r>
              <a:rPr lang="en-US" dirty="0"/>
              <a:t>less energy than the naïve solver.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By </a:t>
            </a:r>
            <a:r>
              <a:rPr lang="en-US" dirty="0"/>
              <a:t>taking a local view of each</a:t>
            </a:r>
          </a:p>
          <a:p>
            <a:r>
              <a:rPr lang="en-US" dirty="0"/>
              <a:t>method, the naïve solver decided to execute all methods locally,</a:t>
            </a:r>
          </a:p>
          <a:p>
            <a:r>
              <a:rPr lang="en-US" dirty="0"/>
              <a:t>whereas MAUI chose to offload parts of the application.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4191000" cy="30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724400" y="711875"/>
            <a:ext cx="396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the first two iterations, when the method is still being initialized, MAUI benefits from using incremental deltas: this optimization reduces the amount of state transferred by a factor of two from 23 KB to 12 KB.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3276600"/>
            <a:ext cx="88392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</a:p>
          <a:p>
            <a:r>
              <a:rPr lang="en-US" sz="2000" dirty="0" smtClean="0"/>
              <a:t>MAUI</a:t>
            </a:r>
            <a:r>
              <a:rPr lang="en-US" sz="2000" dirty="0" smtClean="0"/>
              <a:t>, a system that enables fine-grained energy-aware offload of mobile code to the infrastructure.</a:t>
            </a:r>
          </a:p>
          <a:p>
            <a:r>
              <a:rPr lang="en-US" sz="2000" dirty="0" smtClean="0"/>
              <a:t>MAUI uses the benefits of managed code to reduce the burden on programmers to deal with program partitioning while maximizing the energy benefits of offloading code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to Partitions Programs, how it profiled them, and how it formulated and solved program partitioning as a 0-1 Integer Linear Programming problem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r>
              <a:rPr lang="en-US" sz="2800" dirty="0" smtClean="0"/>
              <a:t>Throughout </a:t>
            </a:r>
            <a:r>
              <a:rPr lang="en-US" sz="2800" dirty="0" smtClean="0"/>
              <a:t>presentation of MAUI architecture.</a:t>
            </a:r>
          </a:p>
          <a:p>
            <a:r>
              <a:rPr lang="en-US" sz="2800" dirty="0" smtClean="0"/>
              <a:t>Results </a:t>
            </a:r>
            <a:r>
              <a:rPr lang="en-US" sz="2800" dirty="0" smtClean="0"/>
              <a:t>showed that MAUI’s energy savings and performance </a:t>
            </a:r>
            <a:r>
              <a:rPr lang="en-US" sz="2800" smtClean="0"/>
              <a:t>are </a:t>
            </a:r>
            <a:r>
              <a:rPr lang="en-US" sz="2800" smtClean="0"/>
              <a:t>impressive.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Conclusions continue…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Thank you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Questions???</a:t>
            </a:r>
            <a:endParaRPr lang="en-US" sz="4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One of the biggest obstacles for future growth of </a:t>
            </a:r>
            <a:r>
              <a:rPr lang="en-US" dirty="0" err="1" smtClean="0"/>
              <a:t>SPh</a:t>
            </a:r>
            <a:r>
              <a:rPr lang="en-US" dirty="0" smtClean="0"/>
              <a:t>(Smartphones) is battery technology.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One popular technique : </a:t>
            </a:r>
            <a:r>
              <a:rPr lang="en-US" i="1" dirty="0" smtClean="0"/>
              <a:t>Remote Execution of code. 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dirty="0" smtClean="0"/>
              <a:t>Two approaches to meet this technique.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400" dirty="0" smtClean="0"/>
              <a:t>To rely on programmers – to specify portion of a program, what needs to be </a:t>
            </a:r>
            <a:r>
              <a:rPr lang="en-US" sz="2400" i="1" dirty="0" smtClean="0"/>
              <a:t>remote?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400" dirty="0" smtClean="0"/>
              <a:t>To use full process or full VM(Virtual Machine) migration</a:t>
            </a:r>
            <a:endParaRPr lang="en-US" sz="2400" i="1" dirty="0" smtClean="0"/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MAUI, a system that enables fine-grained energy-aware offload of mobile code to the infrastructure with minimal burden on programmers.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9289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MAUI, an architecture that combines the benefits of these two approaches: it maximizes the potential for energy savings.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Software used: Microsoft .NET Common Language Runtime (CLR)</a:t>
            </a:r>
          </a:p>
          <a:p>
            <a:endParaRPr lang="en-US" dirty="0" smtClean="0"/>
          </a:p>
          <a:p>
            <a:r>
              <a:rPr lang="en-US" dirty="0" smtClean="0"/>
              <a:t>Hardware : HTC </a:t>
            </a:r>
            <a:r>
              <a:rPr lang="en-US" dirty="0" err="1" smtClean="0"/>
              <a:t>Fuze</a:t>
            </a:r>
            <a:r>
              <a:rPr lang="en-US" dirty="0" smtClean="0"/>
              <a:t> with a 1340 </a:t>
            </a:r>
            <a:r>
              <a:rPr lang="en-US" dirty="0" err="1" smtClean="0"/>
              <a:t>maH</a:t>
            </a:r>
            <a:r>
              <a:rPr lang="en-US" dirty="0" smtClean="0"/>
              <a:t> battery</a:t>
            </a:r>
          </a:p>
          <a:p>
            <a:endParaRPr lang="en-US" dirty="0" smtClean="0"/>
          </a:p>
          <a:p>
            <a:r>
              <a:rPr lang="en-US" dirty="0" smtClean="0"/>
              <a:t>MAUI uses </a:t>
            </a:r>
            <a:r>
              <a:rPr lang="en-US" i="1" dirty="0" smtClean="0"/>
              <a:t>code portability  </a:t>
            </a:r>
            <a:r>
              <a:rPr lang="en-US" dirty="0" smtClean="0"/>
              <a:t>to create two versions of a </a:t>
            </a:r>
            <a:r>
              <a:rPr lang="en-US" dirty="0" err="1" smtClean="0"/>
              <a:t>SPh</a:t>
            </a:r>
            <a:r>
              <a:rPr lang="en-US" dirty="0" smtClean="0"/>
              <a:t> apps(applications).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One runs locally on the </a:t>
            </a:r>
            <a:r>
              <a:rPr lang="en-US" dirty="0" err="1" smtClean="0"/>
              <a:t>SPh</a:t>
            </a:r>
            <a:endParaRPr lang="en-US" dirty="0" smtClean="0"/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 The other runs remotely in infrastructure.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928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Today’s </a:t>
            </a:r>
            <a:r>
              <a:rPr lang="en-US" dirty="0" err="1" smtClean="0"/>
              <a:t>SPh</a:t>
            </a:r>
            <a:r>
              <a:rPr lang="en-US" dirty="0" smtClean="0"/>
              <a:t> to run sophisticated apps.</a:t>
            </a:r>
          </a:p>
          <a:p>
            <a:pPr lvl="1">
              <a:buNone/>
            </a:pPr>
            <a:r>
              <a:rPr lang="en-US" sz="2000" dirty="0" smtClean="0"/>
              <a:t>Like Games, Video Streaming, Sensors, Online music etc.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dirty="0" smtClean="0"/>
              <a:t>Omni-present access to 3G connectivity.</a:t>
            </a:r>
          </a:p>
          <a:p>
            <a:pPr>
              <a:buNone/>
            </a:pPr>
            <a:r>
              <a:rPr lang="en-US" sz="2000" dirty="0" smtClean="0"/>
              <a:t>	Unlike Wi-Fi, 3G, offers Omni connections, are known to suffer from very long latencies and slow data transfers.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Computing apps are moving to the cloud.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With cloud computing, industry is building massive infrastructure to offer highly available resources.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Typical round-trip times (RTTs) to cloud servers are on the order of tens of milliseconds.</a:t>
            </a:r>
          </a:p>
          <a:p>
            <a:pPr>
              <a:buNone/>
            </a:pPr>
            <a:r>
              <a:rPr lang="en-US" sz="2000" dirty="0" smtClean="0"/>
              <a:t>	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NEED FOR REMOTE EXECUTION 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685800"/>
            <a:ext cx="84582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The two main contributors to energy problem.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limited battery capacity, and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Increasing demand for energy-hungry applications.</a:t>
            </a:r>
          </a:p>
          <a:p>
            <a:pPr marL="880110" lvl="1" indent="-514350">
              <a:buNone/>
            </a:pPr>
            <a:endParaRPr lang="en-US" dirty="0" smtClean="0"/>
          </a:p>
          <a:p>
            <a:pPr marL="880110" lvl="1" indent="-514350">
              <a:buNone/>
            </a:pPr>
            <a:endParaRPr lang="en-US" dirty="0" smtClean="0"/>
          </a:p>
          <a:p>
            <a:pPr marL="880110" lvl="1" indent="-51435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2"/>
          <p:cNvSpPr txBox="1">
            <a:spLocks/>
          </p:cNvSpPr>
          <p:nvPr/>
        </p:nvSpPr>
        <p:spPr>
          <a:xfrm>
            <a:off x="533400" y="1981200"/>
            <a:ext cx="82296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Energy Efficient is 3G for </a:t>
            </a:r>
            <a:r>
              <a:rPr lang="en-US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 Offload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kumimoji="0" lang="en-US" sz="29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2506682"/>
            <a:ext cx="396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/>
              <a:t>simple experiment to contrast the energy </a:t>
            </a:r>
            <a:r>
              <a:rPr lang="en-US" dirty="0" smtClean="0"/>
              <a:t>consumption of </a:t>
            </a:r>
            <a:r>
              <a:rPr lang="en-US" dirty="0"/>
              <a:t>3G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smtClean="0"/>
              <a:t>Wi-Fi.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Setup  </a:t>
            </a:r>
            <a:r>
              <a:rPr lang="en-US" dirty="0"/>
              <a:t>HTC </a:t>
            </a:r>
            <a:r>
              <a:rPr lang="en-US" dirty="0" err="1" smtClean="0"/>
              <a:t>Fuze</a:t>
            </a:r>
            <a:r>
              <a:rPr lang="en-US" dirty="0" smtClean="0"/>
              <a:t> </a:t>
            </a:r>
            <a:r>
              <a:rPr lang="en-US" dirty="0" err="1" smtClean="0"/>
              <a:t>SPh</a:t>
            </a:r>
            <a:r>
              <a:rPr lang="en-US" dirty="0" smtClean="0"/>
              <a:t> do </a:t>
            </a:r>
            <a:r>
              <a:rPr lang="en-US" dirty="0"/>
              <a:t>two </a:t>
            </a:r>
            <a:r>
              <a:rPr lang="en-US" dirty="0" smtClean="0"/>
              <a:t>code </a:t>
            </a:r>
            <a:r>
              <a:rPr lang="en-US" dirty="0"/>
              <a:t>uploads (10 KB and 100 KB) to </a:t>
            </a:r>
            <a:r>
              <a:rPr lang="en-US" dirty="0" smtClean="0"/>
              <a:t>remote server.</a:t>
            </a:r>
          </a:p>
          <a:p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valuated </a:t>
            </a:r>
            <a:r>
              <a:rPr lang="en-US" dirty="0"/>
              <a:t>two scenarios:</a:t>
            </a:r>
          </a:p>
          <a:p>
            <a:pPr marL="342900" indent="-342900">
              <a:buAutoNum type="arabicParenBoth"/>
            </a:pPr>
            <a:r>
              <a:rPr lang="en-US" dirty="0" err="1" smtClean="0"/>
              <a:t>SPh</a:t>
            </a:r>
            <a:r>
              <a:rPr lang="en-US" dirty="0" smtClean="0"/>
              <a:t> using Wi-Fi to reach  the server (adding a </a:t>
            </a:r>
            <a:r>
              <a:rPr lang="en-US" dirty="0"/>
              <a:t>25 ms or 50 ms of queuing delay</a:t>
            </a:r>
            <a:r>
              <a:rPr lang="en-US" dirty="0" smtClean="0"/>
              <a:t>)</a:t>
            </a:r>
          </a:p>
          <a:p>
            <a:pPr marL="342900" indent="-342900">
              <a:buAutoNum type="arabicParenBoth"/>
            </a:pPr>
            <a:r>
              <a:rPr lang="en-US" dirty="0" err="1" smtClean="0"/>
              <a:t>SPh</a:t>
            </a:r>
            <a:r>
              <a:rPr lang="en-US" dirty="0" smtClean="0"/>
              <a:t> using </a:t>
            </a:r>
            <a:r>
              <a:rPr lang="en-US" dirty="0"/>
              <a:t>3G (with a measured RTT of 220 ms).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901" y="2667000"/>
            <a:ext cx="4747099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2"/>
          <p:cNvSpPr txBox="1">
            <a:spLocks/>
          </p:cNvSpPr>
          <p:nvPr/>
        </p:nvSpPr>
        <p:spPr>
          <a:xfrm>
            <a:off x="304800" y="228600"/>
            <a:ext cx="8534400" cy="609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Energy consumption of </a:t>
            </a:r>
            <a:r>
              <a:rPr 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 Offload </a:t>
            </a:r>
            <a:r>
              <a:rPr 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RTT </a:t>
            </a:r>
            <a:r>
              <a:rPr 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Server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" y="838200"/>
            <a:ext cx="419576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191000" y="867757"/>
            <a:ext cx="48006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Figure 2 shows the energy consumed when offloading 10 KB and 100 KB of data with Wi-Fi using Power Saving Mode (PSM).</a:t>
            </a:r>
          </a:p>
          <a:p>
            <a:endParaRPr lang="en-US" sz="1700" dirty="0" smtClean="0"/>
          </a:p>
          <a:p>
            <a:r>
              <a:rPr lang="en-US" sz="1700" dirty="0" smtClean="0"/>
              <a:t>The energy consumption of code offload grows almost linearly with RTT.</a:t>
            </a:r>
          </a:p>
          <a:p>
            <a:endParaRPr lang="en-US" sz="1700" dirty="0" smtClean="0"/>
          </a:p>
          <a:p>
            <a:r>
              <a:rPr lang="en-US" sz="1700" dirty="0" smtClean="0"/>
              <a:t>In fact, for offloading 10 KB of code, energy consumption almost doubles when increasing RTT from 10 ms to 25 ms only, and it doubles again when RTT reaches 100 </a:t>
            </a:r>
            <a:r>
              <a:rPr lang="en-US" sz="1700" dirty="0" err="1" smtClean="0"/>
              <a:t>ms</a:t>
            </a:r>
            <a:r>
              <a:rPr lang="en-US" dirty="0" err="1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217075"/>
            <a:ext cx="876300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First, cloud </a:t>
            </a:r>
            <a:r>
              <a:rPr lang="en-US" sz="1700" dirty="0"/>
              <a:t>providers should strive to minimize the latency </a:t>
            </a:r>
            <a:r>
              <a:rPr lang="en-US" sz="1700" dirty="0" smtClean="0"/>
              <a:t>(access time) to </a:t>
            </a:r>
            <a:r>
              <a:rPr lang="en-US" sz="1700" dirty="0"/>
              <a:t>the </a:t>
            </a:r>
            <a:r>
              <a:rPr lang="en-US" sz="1700" dirty="0" smtClean="0"/>
              <a:t>cloud for </a:t>
            </a:r>
            <a:r>
              <a:rPr lang="en-US" sz="1700" dirty="0"/>
              <a:t>mobile users. </a:t>
            </a:r>
            <a:endParaRPr lang="en-US" sz="1700" dirty="0" smtClean="0"/>
          </a:p>
          <a:p>
            <a:pPr algn="ctr"/>
            <a:r>
              <a:rPr lang="en-US" sz="1700" dirty="0" smtClean="0"/>
              <a:t>         Means, Overall Shorter </a:t>
            </a:r>
            <a:r>
              <a:rPr lang="en-US" sz="1700" dirty="0"/>
              <a:t>RTTs </a:t>
            </a:r>
            <a:r>
              <a:rPr lang="en-US" sz="1700" dirty="0" smtClean="0"/>
              <a:t>= </a:t>
            </a:r>
            <a:r>
              <a:rPr lang="en-US" sz="1700" dirty="0"/>
              <a:t>significant energy savings</a:t>
            </a:r>
            <a:r>
              <a:rPr lang="en-US" sz="1700" dirty="0" smtClean="0"/>
              <a:t>.</a:t>
            </a:r>
          </a:p>
          <a:p>
            <a:endParaRPr lang="en-US" sz="1700" dirty="0"/>
          </a:p>
          <a:p>
            <a:r>
              <a:rPr lang="en-US" sz="1700" dirty="0"/>
              <a:t>Second, the benefits of remote execution are most </a:t>
            </a:r>
            <a:r>
              <a:rPr lang="en-US" sz="1700" dirty="0" smtClean="0"/>
              <a:t>impressive when </a:t>
            </a:r>
            <a:r>
              <a:rPr lang="en-US" sz="1700" dirty="0"/>
              <a:t>the remote server is nearby (RTT of 10 ms), such as on </a:t>
            </a:r>
            <a:r>
              <a:rPr lang="en-US" sz="1700" dirty="0" smtClean="0"/>
              <a:t>the same </a:t>
            </a:r>
            <a:r>
              <a:rPr lang="en-US" sz="1700" dirty="0"/>
              <a:t>LAN as the Wi-Fi access point, rather than in the cloud (</a:t>
            </a:r>
            <a:r>
              <a:rPr lang="en-US" sz="1700" dirty="0" smtClean="0"/>
              <a:t>RTT ≥ 25ms</a:t>
            </a:r>
            <a:r>
              <a:rPr lang="en-US" sz="1700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MAUI SYSTEM ARCHITECTURE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7147" y="914400"/>
            <a:ext cx="677385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838201"/>
            <a:ext cx="85344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Partitioning .NET Applications</a:t>
            </a:r>
          </a:p>
          <a:p>
            <a:r>
              <a:rPr lang="en-US" sz="2200" dirty="0" smtClean="0"/>
              <a:t>Executing the Same Code on Different CPU Architectures</a:t>
            </a:r>
          </a:p>
          <a:p>
            <a:r>
              <a:rPr lang="en-US" sz="2200" dirty="0" smtClean="0"/>
              <a:t>Extracting </a:t>
            </a:r>
            <a:r>
              <a:rPr lang="en-US" sz="2200" dirty="0" err="1" smtClean="0"/>
              <a:t>Remoteable</a:t>
            </a:r>
            <a:r>
              <a:rPr lang="en-US" sz="2200" dirty="0" smtClean="0"/>
              <a:t> Methods Using Reflection</a:t>
            </a:r>
          </a:p>
          <a:p>
            <a:r>
              <a:rPr lang="en-US" sz="2200" dirty="0" smtClean="0"/>
              <a:t>Identifying the State Needed for Remote Execution Using Type-Safety and Reflection</a:t>
            </a:r>
          </a:p>
          <a:p>
            <a:r>
              <a:rPr lang="en-US" sz="2200" dirty="0" smtClean="0"/>
              <a:t>Performing Code Offload</a:t>
            </a:r>
          </a:p>
          <a:p>
            <a:pPr>
              <a:buNone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Handling Failures</a:t>
            </a:r>
          </a:p>
          <a:p>
            <a:pPr>
              <a:buSzPct val="130000"/>
              <a:buFont typeface="Lucida Sans Unicode" pitchFamily="34" charset="0"/>
              <a:buChar char="‣"/>
            </a:pPr>
            <a:r>
              <a:rPr lang="en-US" sz="2200" dirty="0" smtClean="0"/>
              <a:t>MAUI detects failures using a simple timeout mechanism.</a:t>
            </a:r>
          </a:p>
          <a:p>
            <a:pPr>
              <a:buSzPct val="130000"/>
              <a:buNone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 Program Modifications bring Performance Benefits</a:t>
            </a:r>
          </a:p>
          <a:p>
            <a:pPr>
              <a:buNone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algn="ctr"/>
            <a:r>
              <a:rPr lang="en-US" dirty="0" smtClean="0"/>
              <a:t>PROGRAM PARTITIONING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591" y="6315075"/>
            <a:ext cx="2961409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1636</TotalTime>
  <Words>1740</Words>
  <Application>Microsoft Office PowerPoint</Application>
  <PresentationFormat>On-screen Show (4:3)</PresentationFormat>
  <Paragraphs>172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PAPER MAUI: Making Smartphones Last Longer with Code Offload</vt:lpstr>
      <vt:lpstr>MAUI: Making Smartphones Last Longer with Code Offload</vt:lpstr>
      <vt:lpstr>INTRODUCTION</vt:lpstr>
      <vt:lpstr>Continue…</vt:lpstr>
      <vt:lpstr>NEED FOR REMOTE EXECUTION ?</vt:lpstr>
      <vt:lpstr>Continue…</vt:lpstr>
      <vt:lpstr>Slide 7</vt:lpstr>
      <vt:lpstr>MAUI SYSTEM ARCHITECTURE</vt:lpstr>
      <vt:lpstr>PROGRAM PARTITIONING</vt:lpstr>
      <vt:lpstr>MAUI PROFILER</vt:lpstr>
      <vt:lpstr>Slide 11</vt:lpstr>
      <vt:lpstr>Slide 12</vt:lpstr>
      <vt:lpstr>Slide 13</vt:lpstr>
      <vt:lpstr>MAUI SOLVER</vt:lpstr>
      <vt:lpstr>EVALUTION</vt:lpstr>
      <vt:lpstr>Slide 16</vt:lpstr>
      <vt:lpstr>Slide 17</vt:lpstr>
      <vt:lpstr>Slide 18</vt:lpstr>
      <vt:lpstr>Slide 19</vt:lpstr>
      <vt:lpstr>Slide 20</vt:lpstr>
      <vt:lpstr>Slide 21</vt:lpstr>
      <vt:lpstr>Conclusions continue…</vt:lpstr>
      <vt:lpstr>Thank you  Questions???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Admin</cp:lastModifiedBy>
  <cp:revision>76</cp:revision>
  <dcterms:created xsi:type="dcterms:W3CDTF">2011-03-16T03:53:49Z</dcterms:created>
  <dcterms:modified xsi:type="dcterms:W3CDTF">2011-03-21T20:49:14Z</dcterms:modified>
</cp:coreProperties>
</file>