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60" r:id="rId3"/>
    <p:sldId id="259" r:id="rId4"/>
    <p:sldId id="258" r:id="rId5"/>
    <p:sldId id="261" r:id="rId6"/>
    <p:sldId id="262" r:id="rId7"/>
    <p:sldId id="266" r:id="rId8"/>
    <p:sldId id="267"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88" r:id="rId23"/>
    <p:sldId id="278" r:id="rId24"/>
    <p:sldId id="279" r:id="rId25"/>
    <p:sldId id="280" r:id="rId26"/>
    <p:sldId id="281" r:id="rId27"/>
    <p:sldId id="282" r:id="rId28"/>
    <p:sldId id="283" r:id="rId29"/>
    <p:sldId id="284" r:id="rId30"/>
    <p:sldId id="285" r:id="rId31"/>
    <p:sldId id="286" r:id="rId32"/>
    <p:sldId id="289"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8" autoAdjust="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1E715-28E5-4CD7-8B82-CB14507E1046}" type="datetimeFigureOut">
              <a:rPr lang="en-US" smtClean="0"/>
              <a:pPr/>
              <a:t>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CA916-F521-4654-8532-79EAF33E45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F2DCEF-2825-4A5B-9775-997A5127FA5D}" type="datetimeFigureOut">
              <a:rPr lang="en-US" smtClean="0"/>
              <a:pPr/>
              <a:t>2/9/2011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C26CE2-980B-4EF7-BFC1-3CF35EE5A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C26CE2-980B-4EF7-BFC1-3CF35EE5A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C26CE2-980B-4EF7-BFC1-3CF35EE5A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C26CE2-980B-4EF7-BFC1-3CF35EE5A1B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C26CE2-980B-4EF7-BFC1-3CF35EE5A1B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C26CE2-980B-4EF7-BFC1-3CF35EE5A1B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EC26CE2-980B-4EF7-BFC1-3CF35EE5A1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EC26CE2-980B-4EF7-BFC1-3CF35EE5A1B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F2DCEF-2825-4A5B-9775-997A5127FA5D}" type="datetimeFigureOut">
              <a:rPr lang="en-US" smtClean="0"/>
              <a:pPr/>
              <a:t>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EC26CE2-980B-4EF7-BFC1-3CF35EE5A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F2DCEF-2825-4A5B-9775-997A5127FA5D}" type="datetimeFigureOut">
              <a:rPr lang="en-US" smtClean="0"/>
              <a:pPr/>
              <a:t>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C26CE2-980B-4EF7-BFC1-3CF35EE5A1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F2DCEF-2825-4A5B-9775-997A5127FA5D}" type="datetimeFigureOut">
              <a:rPr lang="en-US" smtClean="0"/>
              <a:pPr/>
              <a:t>2/9/2011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C26CE2-980B-4EF7-BFC1-3CF35EE5A1B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F2DCEF-2825-4A5B-9775-997A5127FA5D}" type="datetimeFigureOut">
              <a:rPr lang="en-US" smtClean="0"/>
              <a:pPr/>
              <a:t>2/9/2011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C26CE2-980B-4EF7-BFC1-3CF35EE5A1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urban-atmospheres.net/Experiments/Ergo/index.html" TargetMode="External"/><Relationship Id="rId2" Type="http://schemas.openxmlformats.org/officeDocument/2006/relationships/hyperlink" Target="http://www.urban-atmospheres.net/ParticipatoryUrbanism/index.html"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communitysensing.org/papers.php" TargetMode="External"/><Relationship Id="rId4" Type="http://schemas.openxmlformats.org/officeDocument/2006/relationships/hyperlink" Target="http://www.paulaoki.com/papers/pervasive10.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uro.who.int/Document/E8795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8153400" cy="914400"/>
          </a:xfrm>
        </p:spPr>
        <p:txBody>
          <a:bodyPr/>
          <a:lstStyle/>
          <a:p>
            <a:r>
              <a:rPr lang="en-US" dirty="0" smtClean="0"/>
              <a:t>PARTICIPATORY URBANISM</a:t>
            </a:r>
            <a:endParaRPr lang="en-US" dirty="0"/>
          </a:p>
        </p:txBody>
      </p:sp>
      <p:sp>
        <p:nvSpPr>
          <p:cNvPr id="3" name="Subtitle 2"/>
          <p:cNvSpPr>
            <a:spLocks noGrp="1"/>
          </p:cNvSpPr>
          <p:nvPr>
            <p:ph type="subTitle" idx="1"/>
          </p:nvPr>
        </p:nvSpPr>
        <p:spPr>
          <a:xfrm>
            <a:off x="838200" y="3657600"/>
            <a:ext cx="7854696" cy="581464"/>
          </a:xfrm>
        </p:spPr>
        <p:txBody>
          <a:bodyPr>
            <a:normAutofit/>
          </a:bodyPr>
          <a:lstStyle/>
          <a:p>
            <a:r>
              <a:rPr lang="en-US" sz="2400" dirty="0" smtClean="0"/>
              <a:t>By </a:t>
            </a:r>
            <a:r>
              <a:rPr lang="en-US" sz="2400" dirty="0" err="1" smtClean="0"/>
              <a:t>Miresh</a:t>
            </a:r>
            <a:r>
              <a:rPr lang="en-US" sz="2400" dirty="0" smtClean="0"/>
              <a:t> </a:t>
            </a:r>
            <a:r>
              <a:rPr lang="en-US" sz="2400" dirty="0" err="1" smtClean="0"/>
              <a:t>Shukla</a:t>
            </a:r>
            <a:endParaRPr lang="en-US" sz="2400" dirty="0"/>
          </a:p>
        </p:txBody>
      </p:sp>
      <p:sp>
        <p:nvSpPr>
          <p:cNvPr id="4" name="TextBox 3"/>
          <p:cNvSpPr txBox="1"/>
          <p:nvPr/>
        </p:nvSpPr>
        <p:spPr>
          <a:xfrm>
            <a:off x="838200" y="5638800"/>
            <a:ext cx="7759496" cy="1200329"/>
          </a:xfrm>
          <a:prstGeom prst="rect">
            <a:avLst/>
          </a:prstGeom>
          <a:noFill/>
        </p:spPr>
        <p:txBody>
          <a:bodyPr wrap="none" rtlCol="0">
            <a:spAutoFit/>
          </a:bodyPr>
          <a:lstStyle/>
          <a:p>
            <a:pPr algn="ctr"/>
            <a:r>
              <a:rPr lang="en-US" sz="2400" dirty="0" smtClean="0">
                <a:latin typeface="Adobe Fan Heiti Std B" pitchFamily="34" charset="-128"/>
                <a:ea typeface="Adobe Fan Heiti Std B" pitchFamily="34" charset="-128"/>
              </a:rPr>
              <a:t>EEL 6788</a:t>
            </a:r>
            <a:r>
              <a:rPr lang="en-US" sz="2400" dirty="0" smtClean="0"/>
              <a:t> </a:t>
            </a:r>
          </a:p>
          <a:p>
            <a:pPr algn="ctr"/>
            <a:r>
              <a:rPr lang="en-US" sz="2400" dirty="0" smtClean="0"/>
              <a:t>Advanced Topics in Computer Networks (Urban Sensing)</a:t>
            </a:r>
          </a:p>
          <a:p>
            <a:pPr algn="ctr"/>
            <a:r>
              <a:rPr lang="en-US" sz="2400" dirty="0" smtClean="0"/>
              <a:t>Prof. </a:t>
            </a:r>
            <a:r>
              <a:rPr lang="en-US" sz="2400" dirty="0" err="1" smtClean="0"/>
              <a:t>Damla</a:t>
            </a:r>
            <a:r>
              <a:rPr lang="en-US" sz="2400" dirty="0" smtClean="0"/>
              <a:t> </a:t>
            </a:r>
            <a:r>
              <a:rPr lang="en-US" sz="2400" dirty="0" err="1" smtClean="0"/>
              <a:t>Turgut</a:t>
            </a:r>
            <a:endParaRPr lang="en-US" sz="2400" dirty="0"/>
          </a:p>
        </p:txBody>
      </p:sp>
      <p:pic>
        <p:nvPicPr>
          <p:cNvPr id="1029" name="Picture 5"/>
          <p:cNvPicPr>
            <a:picLocks noChangeAspect="1" noChangeArrowheads="1"/>
          </p:cNvPicPr>
          <p:nvPr/>
        </p:nvPicPr>
        <p:blipFill>
          <a:blip r:embed="rId2" cstate="print"/>
          <a:srcRect/>
          <a:stretch>
            <a:fillRect/>
          </a:stretch>
        </p:blipFill>
        <p:spPr bwMode="auto">
          <a:xfrm>
            <a:off x="2722558" y="862317"/>
            <a:ext cx="3830642" cy="1118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fontScale="70000" lnSpcReduction="20000"/>
          </a:bodyPr>
          <a:lstStyle/>
          <a:p>
            <a:pPr algn="just"/>
            <a:r>
              <a:rPr lang="en-US" dirty="0" smtClean="0"/>
              <a:t>Phone# (415) 624-667X (number inactive) </a:t>
            </a:r>
          </a:p>
          <a:p>
            <a:pPr algn="just">
              <a:buNone/>
            </a:pPr>
            <a:endParaRPr lang="en-US" dirty="0" smtClean="0"/>
          </a:p>
          <a:p>
            <a:pPr algn="just">
              <a:buNone/>
            </a:pPr>
            <a:r>
              <a:rPr lang="en-US" dirty="0" smtClean="0"/>
              <a:t>Using Ergo </a:t>
            </a:r>
          </a:p>
          <a:p>
            <a:pPr algn="just">
              <a:buNone/>
            </a:pPr>
            <a:r>
              <a:rPr lang="en-US" dirty="0" smtClean="0"/>
              <a:t>If you text...</a:t>
            </a:r>
          </a:p>
          <a:p>
            <a:pPr algn="just">
              <a:buNone/>
            </a:pPr>
            <a:endParaRPr lang="en-US" sz="1100" dirty="0" smtClean="0"/>
          </a:p>
          <a:p>
            <a:pPr algn="just">
              <a:buFont typeface="Wingdings" pitchFamily="2" charset="2"/>
              <a:buChar char="Ø"/>
            </a:pPr>
            <a:r>
              <a:rPr lang="en-US" dirty="0" smtClean="0"/>
              <a:t>a 5 digit zip code = you receive the most recent air quality reports for that area (ex. </a:t>
            </a:r>
            <a:r>
              <a:rPr lang="en-US" b="1" dirty="0" smtClean="0"/>
              <a:t>94704</a:t>
            </a:r>
            <a:r>
              <a:rPr lang="en-US" dirty="0" smtClean="0"/>
              <a:t>)</a:t>
            </a:r>
          </a:p>
          <a:p>
            <a:pPr algn="just">
              <a:buNone/>
            </a:pPr>
            <a:endParaRPr lang="en-US" sz="1000" dirty="0" smtClean="0"/>
          </a:p>
          <a:p>
            <a:pPr algn="just">
              <a:buFont typeface="Wingdings" pitchFamily="2" charset="2"/>
              <a:buChar char="Ø"/>
            </a:pPr>
            <a:r>
              <a:rPr lang="en-US" dirty="0" smtClean="0"/>
              <a:t>the word </a:t>
            </a:r>
            <a:r>
              <a:rPr lang="en-US" b="1" dirty="0" smtClean="0"/>
              <a:t>worst</a:t>
            </a:r>
            <a:r>
              <a:rPr lang="en-US" dirty="0" smtClean="0"/>
              <a:t> = you receive the worst three locations in the US as currently reported (ex. </a:t>
            </a:r>
            <a:r>
              <a:rPr lang="en-US" b="1" dirty="0" smtClean="0"/>
              <a:t>worst</a:t>
            </a:r>
            <a:r>
              <a:rPr lang="en-US" dirty="0" smtClean="0"/>
              <a:t>) </a:t>
            </a:r>
          </a:p>
          <a:p>
            <a:pPr algn="just">
              <a:buNone/>
            </a:pPr>
            <a:endParaRPr lang="en-US" sz="1100" b="1" dirty="0" smtClean="0"/>
          </a:p>
          <a:p>
            <a:pPr algn="just">
              <a:buFont typeface="Wingdings" pitchFamily="2" charset="2"/>
              <a:buChar char="Ø"/>
            </a:pPr>
            <a:r>
              <a:rPr lang="en-US" b="1" dirty="0" smtClean="0"/>
              <a:t>daily zip time</a:t>
            </a:r>
            <a:r>
              <a:rPr lang="en-US" dirty="0" smtClean="0"/>
              <a:t> = you receive a report every day at the specified time for the given zip code. The time should be in 24-hour format and uses the time zone associated with the zip code given. (ex. </a:t>
            </a:r>
            <a:r>
              <a:rPr lang="en-US" b="1" dirty="0" smtClean="0"/>
              <a:t>daily 10011 1300</a:t>
            </a:r>
            <a:r>
              <a:rPr lang="en-US" dirty="0" smtClean="0"/>
              <a:t>) for daily air quality for New York City at 1pm Eastern Time </a:t>
            </a:r>
          </a:p>
          <a:p>
            <a:pPr algn="just">
              <a:buNone/>
            </a:pPr>
            <a:endParaRPr lang="en-US" sz="1100" b="1" dirty="0" smtClean="0"/>
          </a:p>
          <a:p>
            <a:pPr algn="just">
              <a:buFont typeface="Wingdings" pitchFamily="2" charset="2"/>
              <a:buChar char="Ø"/>
            </a:pPr>
            <a:r>
              <a:rPr lang="en-US" b="1" dirty="0" smtClean="0"/>
              <a:t>daily worst time</a:t>
            </a:r>
            <a:r>
              <a:rPr lang="en-US" dirty="0" smtClean="0"/>
              <a:t> = you receive a report every day at the specified time of the worst air quality in the United States. The time should be in 24-hour format and interprets the time as Pacific Time Zone. (ex. </a:t>
            </a:r>
            <a:r>
              <a:rPr lang="en-US" b="1" dirty="0" smtClean="0"/>
              <a:t>daily worst 0900 </a:t>
            </a:r>
            <a:r>
              <a:rPr lang="en-US" dirty="0" smtClean="0"/>
              <a:t>) for daily report of worst air quality at 9am Pacific Time</a:t>
            </a:r>
          </a:p>
          <a:p>
            <a:pPr algn="just">
              <a:buNone/>
            </a:pPr>
            <a:endParaRPr lang="en-US" sz="1100" b="1" dirty="0" smtClean="0"/>
          </a:p>
          <a:p>
            <a:pPr algn="just">
              <a:buFont typeface="Wingdings" pitchFamily="2" charset="2"/>
              <a:buChar char="Ø"/>
            </a:pPr>
            <a:r>
              <a:rPr lang="en-US" b="1" dirty="0" smtClean="0"/>
              <a:t>daily off</a:t>
            </a:r>
            <a:r>
              <a:rPr lang="en-US" dirty="0" smtClean="0"/>
              <a:t> = stops all daily messages sent to you</a:t>
            </a:r>
          </a:p>
          <a:p>
            <a:pPr algn="just"/>
            <a:endParaRPr lang="en-US" dirty="0" smtClean="0"/>
          </a:p>
          <a:p>
            <a:pPr algn="just">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
        <p:nvSpPr>
          <p:cNvPr id="9" name="Content Placeholder 1"/>
          <p:cNvSpPr txBox="1">
            <a:spLocks/>
          </p:cNvSpPr>
          <p:nvPr/>
        </p:nvSpPr>
        <p:spPr>
          <a:xfrm>
            <a:off x="533400" y="5715000"/>
            <a:ext cx="8229600" cy="533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lstStyle/>
          <a:p>
            <a:r>
              <a:rPr lang="en-US" dirty="0" smtClean="0"/>
              <a:t>How to Interpret the Air Quality Reports</a:t>
            </a:r>
          </a:p>
          <a:p>
            <a:pPr lvl="1">
              <a:buNone/>
            </a:pPr>
            <a:r>
              <a:rPr lang="en-US" dirty="0" smtClean="0"/>
              <a:t>				</a:t>
            </a:r>
          </a:p>
          <a:p>
            <a:pPr lvl="1">
              <a:buNone/>
            </a:pPr>
            <a:r>
              <a:rPr lang="en-US" sz="1400" dirty="0" smtClean="0"/>
              <a:t>				Air Quality Index Bakersfield, CA</a:t>
            </a:r>
            <a:br>
              <a:rPr lang="en-US" sz="1400" dirty="0" smtClean="0"/>
            </a:br>
            <a:r>
              <a:rPr lang="en-US" sz="1400" dirty="0" smtClean="0"/>
              <a:t>			Currently @3:00 PM = 47 (GOOD) Ozone</a:t>
            </a:r>
            <a:br>
              <a:rPr lang="en-US" sz="1400" dirty="0" smtClean="0"/>
            </a:br>
            <a:r>
              <a:rPr lang="en-US" sz="1400" dirty="0" smtClean="0"/>
              <a:t>			6/4: 95 (MODERATE) Ozone</a:t>
            </a:r>
            <a:br>
              <a:rPr lang="en-US" sz="1400" dirty="0" smtClean="0"/>
            </a:br>
            <a:r>
              <a:rPr lang="en-US" sz="1400" dirty="0" smtClean="0"/>
              <a:t>			6/5: 124 (UNHEALTHY FOR SENSITIVE PEOPLE) Ozone</a:t>
            </a:r>
          </a:p>
          <a:p>
            <a:pPr lvl="1">
              <a:buNone/>
            </a:pPr>
            <a:r>
              <a:rPr lang="en-US" sz="1400" dirty="0" smtClean="0"/>
              <a:t>			    (Report : The actual air quality report for Bakersfield for 4 June 2007)</a:t>
            </a:r>
          </a:p>
          <a:p>
            <a:pPr lvl="1">
              <a:buNone/>
            </a:pPr>
            <a:endParaRPr lang="en-US" sz="1400" dirty="0" smtClean="0"/>
          </a:p>
          <a:p>
            <a:pPr lvl="1" algn="just">
              <a:buFont typeface="Wingdings" pitchFamily="2" charset="2"/>
              <a:buChar char="Ø"/>
            </a:pPr>
            <a:r>
              <a:rPr lang="en-US" sz="1400" dirty="0" smtClean="0"/>
              <a:t>The system reports back the name of the city and the most recent data it is using to report the current condition. In this example @3:00PM, the Air Quality Index for Ozone is reported to be 47 for Bakersfield, California. Ozone is listed to tell you that the reading is for what is considered the major contributing pollutant for the day.</a:t>
            </a:r>
          </a:p>
          <a:p>
            <a:pPr lvl="1" algn="just">
              <a:buFont typeface="Wingdings" pitchFamily="2" charset="2"/>
              <a:buChar char="Ø"/>
            </a:pPr>
            <a:endParaRPr lang="en-US" sz="1600" dirty="0" smtClean="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62000" y="838200"/>
            <a:ext cx="1600200" cy="1592199"/>
          </a:xfrm>
          <a:prstGeom prst="rect">
            <a:avLst/>
          </a:prstGeom>
          <a:noFill/>
          <a:ln w="9525">
            <a:noFill/>
            <a:miter lim="800000"/>
            <a:headEnd/>
            <a:tailEnd/>
          </a:ln>
        </p:spPr>
      </p:pic>
      <p:graphicFrame>
        <p:nvGraphicFramePr>
          <p:cNvPr id="8" name="Table 7"/>
          <p:cNvGraphicFramePr>
            <a:graphicFrameLocks noGrp="1"/>
          </p:cNvGraphicFramePr>
          <p:nvPr/>
        </p:nvGraphicFramePr>
        <p:xfrm>
          <a:off x="685800" y="3505200"/>
          <a:ext cx="8001000" cy="2772154"/>
        </p:xfrm>
        <a:graphic>
          <a:graphicData uri="http://schemas.openxmlformats.org/drawingml/2006/table">
            <a:tbl>
              <a:tblPr firstRow="1" bandRow="1">
                <a:tableStyleId>{5C22544A-7EE6-4342-B048-85BDC9FD1C3A}</a:tableStyleId>
              </a:tblPr>
              <a:tblGrid>
                <a:gridCol w="2667000"/>
                <a:gridCol w="2667000"/>
                <a:gridCol w="2667000"/>
              </a:tblGrid>
              <a:tr h="605397">
                <a:tc>
                  <a:txBody>
                    <a:bodyPr/>
                    <a:lstStyle/>
                    <a:p>
                      <a:pPr algn="ctr"/>
                      <a:r>
                        <a:rPr lang="en-US" sz="1400" dirty="0" smtClean="0"/>
                        <a:t>Air Quality Index</a:t>
                      </a:r>
                      <a:br>
                        <a:rPr lang="en-US" sz="1400" dirty="0" smtClean="0"/>
                      </a:br>
                      <a:r>
                        <a:rPr lang="en-US" sz="1400" dirty="0" smtClean="0"/>
                        <a:t>(AQI) Values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Levels of Health Concern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Colors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001">
                <a:tc>
                  <a:txBody>
                    <a:bodyPr/>
                    <a:lstStyle/>
                    <a:p>
                      <a:pPr algn="ctr"/>
                      <a:r>
                        <a:rPr lang="en-US" sz="1400" dirty="0" smtClean="0"/>
                        <a:t>0 to 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Good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Green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321001">
                <a:tc>
                  <a:txBody>
                    <a:bodyPr/>
                    <a:lstStyle/>
                    <a:p>
                      <a:pPr algn="ctr"/>
                      <a:r>
                        <a:rPr lang="en-US" sz="1400" dirty="0" smtClean="0"/>
                        <a:t>51 to 100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Moderate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Yellow</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61752">
                <a:tc>
                  <a:txBody>
                    <a:bodyPr/>
                    <a:lstStyle/>
                    <a:p>
                      <a:pPr algn="ctr"/>
                      <a:r>
                        <a:rPr lang="en-US" sz="1400" dirty="0" smtClean="0"/>
                        <a:t>101 to 150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Unhealthy for </a:t>
                      </a:r>
                    </a:p>
                    <a:p>
                      <a:pPr algn="ctr"/>
                      <a:r>
                        <a:rPr lang="en-US" sz="1400" dirty="0" smtClean="0"/>
                        <a:t>Sensitive People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Orange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21001">
                <a:tc>
                  <a:txBody>
                    <a:bodyPr/>
                    <a:lstStyle/>
                    <a:p>
                      <a:pPr algn="ctr"/>
                      <a:r>
                        <a:rPr lang="en-US" sz="1400" dirty="0" smtClean="0"/>
                        <a:t>151 to 200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Unhealthy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21001">
                <a:tc>
                  <a:txBody>
                    <a:bodyPr/>
                    <a:lstStyle/>
                    <a:p>
                      <a:pPr algn="ctr"/>
                      <a:r>
                        <a:rPr lang="en-US" sz="1400" dirty="0" smtClean="0"/>
                        <a:t>201 to 300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Very Unhealthy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Purple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321001">
                <a:tc>
                  <a:txBody>
                    <a:bodyPr/>
                    <a:lstStyle/>
                    <a:p>
                      <a:pPr algn="ctr"/>
                      <a:r>
                        <a:rPr lang="en-US" sz="1400" dirty="0" smtClean="0"/>
                        <a:t>301 to</a:t>
                      </a:r>
                      <a:r>
                        <a:rPr lang="en-US" sz="1400" baseline="0" dirty="0" smtClean="0"/>
                        <a:t> 500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Hazardous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Maroon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019800"/>
          </a:xfrm>
        </p:spPr>
        <p:txBody>
          <a:bodyPr>
            <a:normAutofit lnSpcReduction="10000"/>
          </a:bodyPr>
          <a:lstStyle/>
          <a:p>
            <a:pPr algn="just"/>
            <a:r>
              <a:rPr lang="en-US" dirty="0" smtClean="0"/>
              <a:t>The level of health concern from above is also included in the SMS message returned to you to aid in interpretation. </a:t>
            </a:r>
          </a:p>
          <a:p>
            <a:pPr algn="just">
              <a:buNone/>
            </a:pPr>
            <a:endParaRPr lang="en-US" dirty="0" smtClean="0"/>
          </a:p>
          <a:p>
            <a:pPr algn="just"/>
            <a:r>
              <a:rPr lang="en-US" dirty="0" smtClean="0"/>
              <a:t>The Air Quality Index (AQI) is a standardized indicator of the air quality in a given location. It measures mainly ground-level ozone and particulate matter (i.e. small particles in the air), but may also include sulphur dioxide, and nitrogen dioxide. </a:t>
            </a:r>
          </a:p>
          <a:p>
            <a:pPr algn="just">
              <a:buNone/>
            </a:pPr>
            <a:endParaRPr lang="en-US" dirty="0" smtClean="0"/>
          </a:p>
          <a:p>
            <a:pPr algn="just"/>
            <a:r>
              <a:rPr lang="en-US" dirty="0" smtClean="0"/>
              <a:t>Various agencies around the world measure such indices, though definitions vary. In the US, the Environmental Protection Agency (EPA) uses the above AQI classification.</a:t>
            </a:r>
          </a:p>
          <a:p>
            <a:pPr algn="just"/>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just"/>
            <a:r>
              <a:rPr lang="en-US" b="1" dirty="0" smtClean="0"/>
              <a:t>Ergo</a:t>
            </a:r>
            <a:r>
              <a:rPr lang="en-US" dirty="0" smtClean="0"/>
              <a:t> also typically provides you with two days of forecast air quality for the zip code provided.</a:t>
            </a:r>
          </a:p>
          <a:p>
            <a:pPr algn="just">
              <a:buNone/>
            </a:pPr>
            <a:endParaRPr lang="en-US" dirty="0" smtClean="0"/>
          </a:p>
          <a:p>
            <a:pPr algn="just"/>
            <a:r>
              <a:rPr lang="en-US" dirty="0" smtClean="0"/>
              <a:t>The other message type you can receive back is a listing of up to three of the worst air quality reporting locations in the US.</a:t>
            </a:r>
          </a:p>
          <a:p>
            <a:pPr lvl="1">
              <a:buNone/>
            </a:pPr>
            <a:endParaRPr lang="en-US" sz="1800" dirty="0" smtClean="0"/>
          </a:p>
          <a:p>
            <a:pPr lvl="1">
              <a:buNone/>
            </a:pPr>
            <a:r>
              <a:rPr lang="en-US" sz="2100" dirty="0" smtClean="0"/>
              <a:t>Worst Today: </a:t>
            </a:r>
          </a:p>
          <a:p>
            <a:pPr lvl="1">
              <a:buNone/>
            </a:pPr>
            <a:r>
              <a:rPr lang="en-US" sz="2100" dirty="0" smtClean="0"/>
              <a:t>Atlanta, GA Particles (PM2.5)=78, Ozone=65 MODERATE</a:t>
            </a:r>
          </a:p>
          <a:p>
            <a:pPr lvl="1">
              <a:buNone/>
            </a:pPr>
            <a:r>
              <a:rPr lang="en-US" sz="2100" dirty="0" smtClean="0"/>
              <a:t>Birmingham, AL Particles (PM2.5)=125, Ozone=50 UNHEALTH FOR SENSITIVE PEOPLE </a:t>
            </a:r>
          </a:p>
          <a:p>
            <a:pPr lvl="1">
              <a:buNone/>
            </a:pPr>
            <a:r>
              <a:rPr lang="en-US" sz="2100" dirty="0" smtClean="0"/>
              <a:t>Buffalo, NY Particles (PM2.5)=80, Ozone=44 MODERATE </a:t>
            </a:r>
            <a:endParaRPr lang="en-US" sz="2100"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867400"/>
          </a:xfrm>
        </p:spPr>
        <p:txBody>
          <a:bodyPr>
            <a:normAutofit fontScale="85000" lnSpcReduction="20000"/>
          </a:bodyPr>
          <a:lstStyle/>
          <a:p>
            <a:pPr algn="just"/>
            <a:r>
              <a:rPr lang="en-US" dirty="0" smtClean="0"/>
              <a:t>The message will contain the name of each city followed by its two primary pollutants.</a:t>
            </a:r>
          </a:p>
          <a:p>
            <a:pPr algn="just"/>
            <a:endParaRPr lang="en-US" dirty="0" smtClean="0"/>
          </a:p>
          <a:p>
            <a:pPr algn="just"/>
            <a:r>
              <a:rPr lang="en-US" dirty="0" smtClean="0"/>
              <a:t>In the example above Atlanta, Georgia is reporting PM2.5=78 AIQ and Ozone=65 AQI.</a:t>
            </a:r>
          </a:p>
          <a:p>
            <a:pPr algn="just"/>
            <a:endParaRPr lang="en-US" dirty="0" smtClean="0"/>
          </a:p>
          <a:p>
            <a:pPr algn="just"/>
            <a:r>
              <a:rPr lang="en-US" dirty="0" smtClean="0"/>
              <a:t>Particulates, alternatively referred to as Particulate Matter (PM), aerosols or fine particles, are tiny particles of solid or liquid suspended in a gas. PM2.5 represents particles less than 2.5 micrometers in diameter. </a:t>
            </a:r>
          </a:p>
          <a:p>
            <a:pPr algn="just"/>
            <a:endParaRPr lang="en-US" dirty="0" smtClean="0"/>
          </a:p>
          <a:p>
            <a:pPr algn="just"/>
            <a:r>
              <a:rPr lang="en-US" dirty="0" smtClean="0"/>
              <a:t>Larger particles are generally filtered in the nose and throat and do not cause problems.</a:t>
            </a:r>
          </a:p>
          <a:p>
            <a:pPr algn="just"/>
            <a:endParaRPr lang="en-US" dirty="0" smtClean="0"/>
          </a:p>
          <a:p>
            <a:pPr algn="just"/>
            <a:r>
              <a:rPr lang="en-US" dirty="0" smtClean="0"/>
              <a:t>Ozone refers to ground level Ozone. </a:t>
            </a:r>
          </a:p>
          <a:p>
            <a:pPr algn="just"/>
            <a:endParaRPr lang="en-US" dirty="0" smtClean="0"/>
          </a:p>
          <a:p>
            <a:pPr algn="just"/>
            <a:r>
              <a:rPr lang="en-US" dirty="0" smtClean="0"/>
              <a:t>Credits : Eric Paulos</a:t>
            </a:r>
          </a:p>
          <a:p>
            <a:pPr algn="just">
              <a:buNone/>
            </a:pPr>
            <a:endParaRPr lang="en-US" dirty="0" smtClean="0"/>
          </a:p>
          <a:p>
            <a:pPr algn="just"/>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
        <p:nvSpPr>
          <p:cNvPr id="8" name="Content Placeholder 7"/>
          <p:cNvSpPr>
            <a:spLocks noGrp="1"/>
          </p:cNvSpPr>
          <p:nvPr>
            <p:ph idx="1"/>
          </p:nvPr>
        </p:nvSpPr>
        <p:spPr>
          <a:xfrm>
            <a:off x="457200" y="228600"/>
            <a:ext cx="8229600" cy="5778691"/>
          </a:xfrm>
        </p:spPr>
        <p:txBody>
          <a:bodyPr/>
          <a:lstStyle/>
          <a:p>
            <a:endParaRPr lang="en-US" dirty="0" smtClean="0"/>
          </a:p>
          <a:p>
            <a:r>
              <a:rPr lang="en-US" dirty="0" smtClean="0"/>
              <a:t>                                </a:t>
            </a:r>
            <a:r>
              <a:rPr lang="en-US" sz="1900" dirty="0" smtClean="0"/>
              <a:t>Air Sensor</a:t>
            </a:r>
            <a:endParaRPr lang="en-US" sz="1900" dirty="0" smtClean="0"/>
          </a:p>
          <a:p>
            <a:pPr lvl="8">
              <a:buNone/>
            </a:pPr>
            <a:r>
              <a:rPr lang="en-US" dirty="0" smtClean="0"/>
              <a:t>		                </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6596411" y="152400"/>
            <a:ext cx="1957039" cy="1981200"/>
          </a:xfrm>
          <a:prstGeom prst="rect">
            <a:avLst/>
          </a:prstGeom>
          <a:noFill/>
          <a:ln w="9525">
            <a:solidFill>
              <a:schemeClr val="tx1"/>
            </a:solidFill>
            <a:miter lim="800000"/>
            <a:headEnd/>
            <a:tailEnd/>
          </a:ln>
        </p:spPr>
      </p:pic>
      <p:sp>
        <p:nvSpPr>
          <p:cNvPr id="10" name="Right Arrow 9"/>
          <p:cNvSpPr/>
          <p:nvPr/>
        </p:nvSpPr>
        <p:spPr>
          <a:xfrm>
            <a:off x="5638800" y="914400"/>
            <a:ext cx="1752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4" cstate="print"/>
          <a:srcRect/>
          <a:stretch>
            <a:fillRect/>
          </a:stretch>
        </p:blipFill>
        <p:spPr bwMode="auto">
          <a:xfrm>
            <a:off x="685800" y="304800"/>
            <a:ext cx="3027438" cy="1676400"/>
          </a:xfrm>
          <a:prstGeom prst="rect">
            <a:avLst/>
          </a:prstGeom>
          <a:noFill/>
          <a:ln w="9525">
            <a:solidFill>
              <a:schemeClr val="tx1"/>
            </a:solidFill>
            <a:miter lim="800000"/>
            <a:headEnd/>
            <a:tailEnd/>
          </a:ln>
        </p:spPr>
      </p:pic>
      <p:sp>
        <p:nvSpPr>
          <p:cNvPr id="12" name="Left Arrow 11"/>
          <p:cNvSpPr/>
          <p:nvPr/>
        </p:nvSpPr>
        <p:spPr>
          <a:xfrm>
            <a:off x="2819400" y="914400"/>
            <a:ext cx="1447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2209801"/>
            <a:ext cx="7924800" cy="4524315"/>
          </a:xfrm>
          <a:prstGeom prst="rect">
            <a:avLst/>
          </a:prstGeom>
          <a:noFill/>
        </p:spPr>
        <p:txBody>
          <a:bodyPr wrap="square" rtlCol="0">
            <a:spAutoFit/>
          </a:bodyPr>
          <a:lstStyle/>
          <a:p>
            <a:pPr algn="just">
              <a:buClr>
                <a:schemeClr val="accent1">
                  <a:lumMod val="50000"/>
                </a:schemeClr>
              </a:buClr>
              <a:buFont typeface="Wingdings" pitchFamily="2" charset="2"/>
              <a:buChar char="Ø"/>
            </a:pPr>
            <a:r>
              <a:rPr lang="en-US" dirty="0" smtClean="0"/>
              <a:t>   Integrating simple air quality sensors into networked mobile phones promotes everyday citizens to uncover, visualize, and collectively share real-time air quality measurements from their own everyday urban lifestyles.</a:t>
            </a:r>
          </a:p>
          <a:p>
            <a:pPr algn="just"/>
            <a:endParaRPr lang="en-US" dirty="0"/>
          </a:p>
          <a:p>
            <a:pPr algn="just">
              <a:buClr>
                <a:schemeClr val="accent1">
                  <a:lumMod val="50000"/>
                </a:schemeClr>
              </a:buClr>
              <a:buFont typeface="Wingdings" pitchFamily="2" charset="2"/>
              <a:buChar char="Ø"/>
            </a:pPr>
            <a:r>
              <a:rPr lang="en-US" dirty="0" smtClean="0"/>
              <a:t>   Using the </a:t>
            </a:r>
            <a:r>
              <a:rPr lang="en-US" u="sng" dirty="0" smtClean="0"/>
              <a:t>N-SMARTS</a:t>
            </a:r>
            <a:r>
              <a:rPr lang="en-US" dirty="0" smtClean="0"/>
              <a:t> hardware from UC Berkeley we are designing hardware and software mobile systems to enable Participatory Urbanism.</a:t>
            </a:r>
          </a:p>
          <a:p>
            <a:pPr algn="just">
              <a:buClr>
                <a:schemeClr val="accent1">
                  <a:lumMod val="50000"/>
                </a:schemeClr>
              </a:buClr>
              <a:buFont typeface="Wingdings" pitchFamily="2" charset="2"/>
              <a:buChar char="Ø"/>
            </a:pPr>
            <a:endParaRPr lang="en-US" dirty="0" smtClean="0"/>
          </a:p>
          <a:p>
            <a:pPr algn="just">
              <a:buClr>
                <a:schemeClr val="accent1">
                  <a:lumMod val="50000"/>
                </a:schemeClr>
              </a:buClr>
              <a:buFont typeface="Wingdings" pitchFamily="2" charset="2"/>
              <a:buChar char="Ø"/>
            </a:pPr>
            <a:r>
              <a:rPr lang="en-US" dirty="0"/>
              <a:t> </a:t>
            </a:r>
            <a:r>
              <a:rPr lang="en-US" dirty="0" smtClean="0"/>
              <a:t>What happens when individual mobile devices are augmented with novel sensing technologies such as noise pollution, air quality, UV levels, water quality, etc? </a:t>
            </a:r>
          </a:p>
          <a:p>
            <a:pPr algn="just">
              <a:buClr>
                <a:schemeClr val="accent1">
                  <a:lumMod val="50000"/>
                </a:schemeClr>
              </a:buClr>
            </a:pPr>
            <a:endParaRPr lang="en-US" dirty="0"/>
          </a:p>
          <a:p>
            <a:pPr algn="ctr">
              <a:buClr>
                <a:schemeClr val="accent1">
                  <a:lumMod val="50000"/>
                </a:schemeClr>
              </a:buClr>
            </a:pPr>
            <a:r>
              <a:rPr lang="en-US" b="1" dirty="0" smtClean="0"/>
              <a:t>http</a:t>
            </a:r>
            <a:r>
              <a:rPr lang="en-US" b="1" dirty="0" smtClean="0"/>
              <a:t>://www.urban-atmospheres.net/Experiments/Ergo/index.html</a:t>
            </a:r>
            <a:endParaRPr lang="en-US" b="1" dirty="0" smtClean="0"/>
          </a:p>
          <a:p>
            <a:pPr algn="just">
              <a:buClr>
                <a:schemeClr val="accent1">
                  <a:lumMod val="50000"/>
                </a:schemeClr>
              </a:buClr>
              <a:buFont typeface="Wingdings" pitchFamily="2" charset="2"/>
              <a:buChar char="Ø"/>
            </a:pPr>
            <a:endParaRPr lang="en-US" dirty="0"/>
          </a:p>
          <a:p>
            <a:pPr algn="just">
              <a:buClr>
                <a:schemeClr val="accent1">
                  <a:lumMod val="50000"/>
                </a:schemeClr>
              </a:buClr>
              <a:buFont typeface="Wingdings" pitchFamily="2" charset="2"/>
              <a:buChar char="Ø"/>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a:bodyPr>
          <a:lstStyle/>
          <a:p>
            <a:pPr algn="ctr">
              <a:buNone/>
            </a:pPr>
            <a:r>
              <a:rPr lang="en-US" sz="2600" b="1" dirty="0" smtClean="0"/>
              <a:t>Common Sense Community: Scaffolding Mobile Sensing and Analysis for Novice Users</a:t>
            </a:r>
          </a:p>
          <a:p>
            <a:pPr algn="ctr">
              <a:buNone/>
            </a:pPr>
            <a:endParaRPr lang="en-US" dirty="0" smtClean="0"/>
          </a:p>
          <a:p>
            <a:pPr algn="ctr">
              <a:buNone/>
            </a:pPr>
            <a:r>
              <a:rPr lang="nn-NO" sz="1800" dirty="0" smtClean="0"/>
              <a:t>Wesley Willett1, Paul Aoki2, Neil Kumar1,</a:t>
            </a:r>
          </a:p>
          <a:p>
            <a:pPr algn="ctr">
              <a:buNone/>
            </a:pPr>
            <a:r>
              <a:rPr lang="en-US" sz="1800" dirty="0" err="1" smtClean="0"/>
              <a:t>Sushmita</a:t>
            </a:r>
            <a:r>
              <a:rPr lang="en-US" sz="1800" dirty="0" smtClean="0"/>
              <a:t> Subramanian2, and Allison </a:t>
            </a:r>
            <a:r>
              <a:rPr lang="en-US" sz="1800" dirty="0" smtClean="0"/>
              <a:t>Woodruff2</a:t>
            </a:r>
          </a:p>
          <a:p>
            <a:pPr algn="ctr">
              <a:buNone/>
            </a:pPr>
            <a:endParaRPr lang="en-US" sz="1800" dirty="0" smtClean="0"/>
          </a:p>
          <a:p>
            <a:pPr algn="ctr">
              <a:buNone/>
            </a:pPr>
            <a:r>
              <a:rPr lang="en-US" sz="1800" dirty="0" smtClean="0"/>
              <a:t>1 Computer Science Division, University of California, Berkeley, Berkeley, CA 94708 USA</a:t>
            </a:r>
          </a:p>
          <a:p>
            <a:pPr algn="ctr">
              <a:buNone/>
            </a:pPr>
            <a:r>
              <a:rPr lang="en-US" sz="1800" dirty="0" smtClean="0"/>
              <a:t>2 Intel Labs Berkeley, 2150 Shattuck Ave, Ste. 1300, Berkeley, CA 94704 </a:t>
            </a:r>
            <a:r>
              <a:rPr lang="en-US" sz="1800" dirty="0" smtClean="0"/>
              <a:t>USA</a:t>
            </a:r>
          </a:p>
          <a:p>
            <a:pPr algn="ctr">
              <a:buNone/>
            </a:pPr>
            <a:endParaRPr lang="en-US" sz="1800" dirty="0" smtClean="0"/>
          </a:p>
          <a:p>
            <a:pPr algn="ctr">
              <a:buNone/>
            </a:pPr>
            <a:r>
              <a:rPr lang="en-US" sz="1800" dirty="0" smtClean="0"/>
              <a:t>willettw@eecs.berkeley.edu, aoki@acm.org,</a:t>
            </a:r>
          </a:p>
          <a:p>
            <a:pPr algn="ctr">
              <a:buNone/>
            </a:pPr>
            <a:r>
              <a:rPr lang="en-US" sz="1800" dirty="0" smtClean="0"/>
              <a:t>neilkumar@berkeley.edu, sushmita.subramanian@intel.com,</a:t>
            </a:r>
          </a:p>
          <a:p>
            <a:pPr algn="ctr">
              <a:buNone/>
            </a:pPr>
            <a:r>
              <a:rPr lang="en-US" sz="1800" dirty="0" smtClean="0"/>
              <a:t>woodruff@acm.org</a:t>
            </a:r>
          </a:p>
          <a:p>
            <a:pPr algn="ctr">
              <a:buNone/>
            </a:pPr>
            <a:endParaRPr lang="en-US" sz="1800" dirty="0" smtClean="0"/>
          </a:p>
        </p:txBody>
      </p:sp>
      <p:sp>
        <p:nvSpPr>
          <p:cNvPr id="3" name="Title 2"/>
          <p:cNvSpPr>
            <a:spLocks noGrp="1"/>
          </p:cNvSpPr>
          <p:nvPr>
            <p:ph type="title"/>
          </p:nvPr>
        </p:nvSpPr>
        <p:spPr/>
        <p:txBody>
          <a:bodyPr>
            <a:normAutofit/>
          </a:bodyPr>
          <a:lstStyle/>
          <a:p>
            <a:pPr algn="ctr"/>
            <a:r>
              <a:rPr lang="en-US" dirty="0" smtClean="0"/>
              <a:t>Research Paper</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pPr algn="just"/>
            <a:r>
              <a:rPr lang="en-US" sz="2300" dirty="0" smtClean="0"/>
              <a:t>As sensing technologies become increasingly distributed and democratized, citizens and novice users are becoming responsible for the kinds of data collection and analysis that have traditionally been the purview of professional scientists and analysts.</a:t>
            </a:r>
          </a:p>
          <a:p>
            <a:pPr algn="just">
              <a:buNone/>
            </a:pPr>
            <a:endParaRPr lang="en-US" sz="2300" dirty="0" smtClean="0"/>
          </a:p>
          <a:p>
            <a:pPr algn="just"/>
            <a:r>
              <a:rPr lang="en-US" sz="2300" dirty="0" smtClean="0"/>
              <a:t>Citizen engagement effectively, however, requires not only tools for sensing and data collection but also mechanisms for understanding and utilizing input from both novice and expert stakeholders.</a:t>
            </a:r>
          </a:p>
          <a:p>
            <a:pPr algn="just">
              <a:buNone/>
            </a:pPr>
            <a:endParaRPr lang="en-US" sz="2300" dirty="0" smtClean="0"/>
          </a:p>
          <a:p>
            <a:pPr algn="just"/>
            <a:r>
              <a:rPr lang="en-US" sz="2300" dirty="0" smtClean="0"/>
              <a:t>When successful, this process can result in actionable findings that engage community members and build on their experiences and observations.</a:t>
            </a:r>
            <a:endParaRPr lang="en-US" sz="2300"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Abstract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229600" cy="2209800"/>
          </a:xfrm>
        </p:spPr>
        <p:txBody>
          <a:bodyPr>
            <a:normAutofit fontScale="92500" lnSpcReduction="10000"/>
          </a:bodyPr>
          <a:lstStyle/>
          <a:p>
            <a:pPr algn="just">
              <a:buNone/>
            </a:pPr>
            <a:r>
              <a:rPr lang="en-US" dirty="0" smtClean="0"/>
              <a:t>	Due to the increased availability of sensing technologies, citizens and novice users have new opportunities to pursue the kinds of data collection and analysis that were once handled almost exclusively by professional scientists and analysts.</a:t>
            </a:r>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Introduction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838200" y="3307687"/>
            <a:ext cx="7419975" cy="301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257800"/>
          </a:xfrm>
        </p:spPr>
        <p:txBody>
          <a:bodyPr>
            <a:normAutofit fontScale="92500" lnSpcReduction="10000"/>
          </a:bodyPr>
          <a:lstStyle/>
          <a:p>
            <a:r>
              <a:rPr lang="en-US" b="1" dirty="0" smtClean="0"/>
              <a:t>Method:</a:t>
            </a:r>
          </a:p>
          <a:p>
            <a:pPr lvl="1">
              <a:buNone/>
            </a:pPr>
            <a:r>
              <a:rPr lang="en-US" sz="2400" dirty="0" smtClean="0"/>
              <a:t>	</a:t>
            </a:r>
            <a:r>
              <a:rPr lang="en-US" sz="2600" dirty="0" smtClean="0"/>
              <a:t>Over several months, they interviewed community members as well as scientists, remediation consultants, government representatives and other stakeholders in order to understand their perspectives on air quality and assess the role that technological interventions could play in their environmental decision-making processes.</a:t>
            </a:r>
          </a:p>
          <a:p>
            <a:pPr lvl="1">
              <a:buNone/>
            </a:pPr>
            <a:r>
              <a:rPr lang="en-US" sz="2600" dirty="0" smtClean="0"/>
              <a:t>	</a:t>
            </a:r>
          </a:p>
          <a:p>
            <a:pPr lvl="1">
              <a:buNone/>
            </a:pPr>
            <a:r>
              <a:rPr lang="en-US" sz="2600" dirty="0" smtClean="0"/>
              <a:t>	14 formal, in-person interviews </a:t>
            </a:r>
          </a:p>
          <a:p>
            <a:pPr lvl="1">
              <a:buNone/>
            </a:pPr>
            <a:r>
              <a:rPr lang="en-US" sz="2600" dirty="0" smtClean="0"/>
              <a:t>	</a:t>
            </a:r>
          </a:p>
          <a:p>
            <a:pPr lvl="1">
              <a:buNone/>
            </a:pPr>
            <a:r>
              <a:rPr lang="en-US" sz="2600" dirty="0" smtClean="0"/>
              <a:t>	approximately 30 informal interviews conducted either in person, by phone, or at community meetings</a:t>
            </a:r>
            <a:endParaRPr lang="en-US" sz="2200" dirty="0"/>
          </a:p>
        </p:txBody>
      </p:sp>
      <p:sp>
        <p:nvSpPr>
          <p:cNvPr id="3" name="Title 2"/>
          <p:cNvSpPr>
            <a:spLocks noGrp="1"/>
          </p:cNvSpPr>
          <p:nvPr>
            <p:ph type="title"/>
          </p:nvPr>
        </p:nvSpPr>
        <p:spPr>
          <a:xfrm>
            <a:off x="457200" y="274638"/>
            <a:ext cx="8229600" cy="792162"/>
          </a:xfrm>
        </p:spPr>
        <p:txBody>
          <a:bodyPr/>
          <a:lstStyle/>
          <a:p>
            <a:r>
              <a:rPr lang="en-US" dirty="0" smtClean="0"/>
              <a:t>Motivating Fieldwork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73162"/>
          </a:xfrm>
        </p:spPr>
        <p:txBody>
          <a:bodyPr/>
          <a:lstStyle/>
          <a:p>
            <a:r>
              <a:rPr lang="en-US" dirty="0" smtClean="0"/>
              <a:t>What is Participatory Urbanism?</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62000" y="1371600"/>
            <a:ext cx="2844800" cy="2209800"/>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638800" y="1371600"/>
            <a:ext cx="2819400" cy="2135911"/>
          </a:xfrm>
          <a:prstGeom prst="rect">
            <a:avLst/>
          </a:prstGeom>
          <a:noFill/>
          <a:ln w="9525">
            <a:solidFill>
              <a:schemeClr val="tx1"/>
            </a:solidFill>
            <a:miter lim="800000"/>
            <a:headEnd/>
            <a:tailEnd/>
          </a:ln>
        </p:spPr>
      </p:pic>
      <p:sp>
        <p:nvSpPr>
          <p:cNvPr id="6" name="TextBox 5"/>
          <p:cNvSpPr txBox="1"/>
          <p:nvPr/>
        </p:nvSpPr>
        <p:spPr>
          <a:xfrm>
            <a:off x="1143000" y="3657600"/>
            <a:ext cx="1978427" cy="369332"/>
          </a:xfrm>
          <a:prstGeom prst="rect">
            <a:avLst/>
          </a:prstGeom>
          <a:noFill/>
        </p:spPr>
        <p:txBody>
          <a:bodyPr wrap="none" rtlCol="0">
            <a:spAutoFit/>
          </a:bodyPr>
          <a:lstStyle/>
          <a:p>
            <a:pPr algn="ctr"/>
            <a:r>
              <a:rPr lang="en-US" dirty="0" smtClean="0"/>
              <a:t>AIR POLLUTION </a:t>
            </a:r>
            <a:endParaRPr lang="en-US" dirty="0"/>
          </a:p>
        </p:txBody>
      </p:sp>
      <p:sp>
        <p:nvSpPr>
          <p:cNvPr id="7" name="TextBox 6"/>
          <p:cNvSpPr txBox="1"/>
          <p:nvPr/>
        </p:nvSpPr>
        <p:spPr>
          <a:xfrm>
            <a:off x="6588204" y="3581400"/>
            <a:ext cx="1107996" cy="369332"/>
          </a:xfrm>
          <a:prstGeom prst="rect">
            <a:avLst/>
          </a:prstGeom>
          <a:noFill/>
        </p:spPr>
        <p:txBody>
          <a:bodyPr wrap="none" rtlCol="0">
            <a:spAutoFit/>
          </a:bodyPr>
          <a:lstStyle/>
          <a:p>
            <a:r>
              <a:rPr lang="en-US" dirty="0" smtClean="0"/>
              <a:t>TRAFFIC</a:t>
            </a: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3200400" y="4038600"/>
            <a:ext cx="3206229" cy="2209800"/>
          </a:xfrm>
          <a:prstGeom prst="rect">
            <a:avLst/>
          </a:prstGeom>
          <a:noFill/>
          <a:ln w="9525">
            <a:solidFill>
              <a:schemeClr val="tx1"/>
            </a:solidFill>
            <a:miter lim="800000"/>
            <a:headEnd/>
            <a:tailEnd/>
          </a:ln>
        </p:spPr>
      </p:pic>
      <p:sp>
        <p:nvSpPr>
          <p:cNvPr id="11" name="TextBox 10"/>
          <p:cNvSpPr txBox="1"/>
          <p:nvPr/>
        </p:nvSpPr>
        <p:spPr>
          <a:xfrm>
            <a:off x="3962400" y="6336268"/>
            <a:ext cx="1624163" cy="369332"/>
          </a:xfrm>
          <a:prstGeom prst="rect">
            <a:avLst/>
          </a:prstGeom>
          <a:noFill/>
        </p:spPr>
        <p:txBody>
          <a:bodyPr wrap="none" rtlCol="0">
            <a:spAutoFit/>
          </a:bodyPr>
          <a:lstStyle/>
          <a:p>
            <a:r>
              <a:rPr lang="en-US" dirty="0" smtClean="0"/>
              <a:t>POPULATION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
        <p:nvSpPr>
          <p:cNvPr id="8" name="Content Placeholder 7"/>
          <p:cNvSpPr>
            <a:spLocks noGrp="1"/>
          </p:cNvSpPr>
          <p:nvPr>
            <p:ph idx="1"/>
          </p:nvPr>
        </p:nvSpPr>
        <p:spPr>
          <a:xfrm>
            <a:off x="457200" y="381001"/>
            <a:ext cx="8229600" cy="609600"/>
          </a:xfrm>
        </p:spPr>
        <p:txBody>
          <a:bodyPr/>
          <a:lstStyle/>
          <a:p>
            <a:r>
              <a:rPr lang="en-US" b="1" dirty="0" smtClean="0"/>
              <a:t>Personas:</a:t>
            </a: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609600" y="1143000"/>
            <a:ext cx="78867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400800"/>
          </a:xfrm>
        </p:spPr>
        <p:txBody>
          <a:bodyPr>
            <a:noAutofit/>
          </a:bodyPr>
          <a:lstStyle/>
          <a:p>
            <a:pPr algn="just"/>
            <a:r>
              <a:rPr lang="en-US" sz="2200" b="1" dirty="0" smtClean="0"/>
              <a:t>Design Principles:</a:t>
            </a:r>
          </a:p>
          <a:p>
            <a:pPr algn="just">
              <a:buNone/>
            </a:pPr>
            <a:r>
              <a:rPr lang="en-US" sz="1600" b="1" dirty="0" smtClean="0"/>
              <a:t>	</a:t>
            </a:r>
            <a:r>
              <a:rPr lang="en-US" sz="1600" dirty="0" smtClean="0"/>
              <a:t>Based on our fieldwork, we also extracted a set of design principles for developing tools to support visual analysis of sensed data. </a:t>
            </a:r>
          </a:p>
          <a:p>
            <a:pPr algn="just">
              <a:buNone/>
            </a:pPr>
            <a:r>
              <a:rPr lang="en-US" sz="1600" dirty="0" smtClean="0"/>
              <a:t>	Some of the key issues are:</a:t>
            </a:r>
          </a:p>
          <a:p>
            <a:pPr marL="624078" indent="-514350" algn="just">
              <a:buAutoNum type="arabicPeriod"/>
            </a:pPr>
            <a:r>
              <a:rPr lang="en-US" sz="1600" dirty="0" smtClean="0"/>
              <a:t>Support specific, goal-directed tasks: Participants were highly goal-oriented and motivated by specific issues.</a:t>
            </a:r>
          </a:p>
          <a:p>
            <a:pPr marL="624078" indent="-514350" algn="just">
              <a:buAutoNum type="arabicPeriod"/>
            </a:pPr>
            <a:r>
              <a:rPr lang="en-US" sz="1600" dirty="0" smtClean="0"/>
              <a:t>Show local and personally relevant data: Participants were most interested in data close to their homes and other locations they frequented, rather than the aggregate regional data typically provided by current air quality monitoring solutions.</a:t>
            </a:r>
          </a:p>
          <a:p>
            <a:pPr marL="624078" indent="-514350" algn="just">
              <a:buAutoNum type="arabicPeriod"/>
            </a:pPr>
            <a:r>
              <a:rPr lang="en-US" sz="1600" dirty="0" smtClean="0"/>
              <a:t>Elicit latent explanations and expectations: Community members have local knowledge and expertise, such as beliefs about sources of pollution in their neighborhood.</a:t>
            </a:r>
          </a:p>
          <a:p>
            <a:pPr marL="624078" indent="-514350" algn="just">
              <a:buAutoNum type="arabicPeriod"/>
            </a:pPr>
            <a:r>
              <a:rPr lang="en-US" sz="1600" dirty="0" smtClean="0"/>
              <a:t>Prompt realizations: As mentioned above, community members have significant local knowledge that could be helpful in interpreting local environmental data.</a:t>
            </a:r>
          </a:p>
          <a:p>
            <a:pPr marL="624078" indent="-514350" algn="just">
              <a:buAutoNum type="arabicPeriod"/>
            </a:pPr>
            <a:r>
              <a:rPr lang="en-US" sz="1600" dirty="0" smtClean="0"/>
              <a:t>Beware of “language” barriers: Current tools to which community members have access are technically complex and require a moderate level of scientific knowledge but such tools that target novice users should not require an understanding of such language.</a:t>
            </a:r>
          </a:p>
          <a:p>
            <a:pPr marL="624078" indent="-514350" algn="just">
              <a:buAutoNum type="arabicPeriod"/>
            </a:pPr>
            <a:r>
              <a:rPr lang="en-US" sz="1600" i="1" dirty="0" smtClean="0"/>
              <a:t>“You don’t want to be inundated.” Understandably, participants did not want to be </a:t>
            </a:r>
            <a:r>
              <a:rPr lang="en-US" sz="1600" dirty="0" smtClean="0"/>
              <a:t>overwhelmed with unnecessary information and complexity.</a:t>
            </a: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334000"/>
          </a:xfrm>
        </p:spPr>
        <p:txBody>
          <a:bodyPr>
            <a:normAutofit lnSpcReduction="10000"/>
          </a:bodyPr>
          <a:lstStyle/>
          <a:p>
            <a:pPr algn="just">
              <a:buNone/>
            </a:pPr>
            <a:r>
              <a:rPr lang="en-US" dirty="0" smtClean="0"/>
              <a:t>	Drawing on Personas and Design Principles, they derived a framework for describing data collection and local knowledge generation in a citizen science setting. </a:t>
            </a:r>
          </a:p>
          <a:p>
            <a:pPr algn="just">
              <a:buNone/>
            </a:pPr>
            <a:endParaRPr lang="en-US" dirty="0" smtClean="0"/>
          </a:p>
          <a:p>
            <a:pPr algn="just">
              <a:buNone/>
            </a:pPr>
            <a:r>
              <a:rPr lang="en-US" dirty="0" smtClean="0"/>
              <a:t>	Framework consists of SIX steps.</a:t>
            </a:r>
          </a:p>
          <a:p>
            <a:pPr marL="624078" indent="-514350" algn="just">
              <a:buNone/>
            </a:pPr>
            <a:r>
              <a:rPr lang="en-US" dirty="0" smtClean="0"/>
              <a:t>	1. Collect</a:t>
            </a:r>
          </a:p>
          <a:p>
            <a:pPr marL="624078" indent="-514350" algn="just">
              <a:buNone/>
            </a:pPr>
            <a:r>
              <a:rPr lang="en-US" dirty="0" smtClean="0"/>
              <a:t>	2. Annotate</a:t>
            </a:r>
          </a:p>
          <a:p>
            <a:pPr marL="624078" indent="-514350" algn="just">
              <a:buNone/>
            </a:pPr>
            <a:r>
              <a:rPr lang="en-US" dirty="0" smtClean="0"/>
              <a:t>	3. Questions/Observe</a:t>
            </a:r>
          </a:p>
          <a:p>
            <a:pPr marL="624078" indent="-514350" algn="just">
              <a:buNone/>
            </a:pPr>
            <a:r>
              <a:rPr lang="en-US" dirty="0" smtClean="0"/>
              <a:t>	4. Predict/Infer</a:t>
            </a:r>
          </a:p>
          <a:p>
            <a:pPr marL="624078" indent="-514350" algn="just">
              <a:buNone/>
            </a:pPr>
            <a:r>
              <a:rPr lang="en-US" dirty="0" smtClean="0"/>
              <a:t>	5. Validate and</a:t>
            </a:r>
          </a:p>
          <a:p>
            <a:pPr marL="624078" indent="-514350" algn="just">
              <a:buNone/>
            </a:pPr>
            <a:r>
              <a:rPr lang="en-US" dirty="0" smtClean="0"/>
              <a:t>	6. Synthesize</a:t>
            </a:r>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Framework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10242" name="Picture 2"/>
          <p:cNvPicPr>
            <a:picLocks noGrp="1" noChangeAspect="1" noChangeArrowheads="1"/>
          </p:cNvPicPr>
          <p:nvPr>
            <p:ph idx="1"/>
          </p:nvPr>
        </p:nvPicPr>
        <p:blipFill>
          <a:blip r:embed="rId3" cstate="print"/>
          <a:srcRect/>
          <a:stretch>
            <a:fillRect/>
          </a:stretch>
        </p:blipFill>
        <p:spPr bwMode="auto">
          <a:xfrm>
            <a:off x="457200" y="228600"/>
            <a:ext cx="8229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86400"/>
          </a:xfrm>
        </p:spPr>
        <p:txBody>
          <a:bodyPr>
            <a:normAutofit lnSpcReduction="10000"/>
          </a:bodyPr>
          <a:lstStyle/>
          <a:p>
            <a:pPr algn="just"/>
            <a:r>
              <a:rPr lang="en-US" dirty="0" smtClean="0"/>
              <a:t>Building on the framework and our design principles, we designed and built the Common Sense Community site, a suite of task-oriented mini-applications that allow community members to participate in the collaborative analysis of local air quality data.</a:t>
            </a:r>
          </a:p>
          <a:p>
            <a:r>
              <a:rPr lang="en-US" b="1" dirty="0" smtClean="0"/>
              <a:t>Collecting Data: </a:t>
            </a:r>
            <a:r>
              <a:rPr lang="en-US" dirty="0" smtClean="0"/>
              <a:t>Users collect air quality data using mobile sensors designed as part of the broader Common Sense project.</a:t>
            </a:r>
          </a:p>
          <a:p>
            <a:r>
              <a:rPr lang="en-US" b="1" dirty="0" smtClean="0"/>
              <a:t>Applications: </a:t>
            </a:r>
            <a:r>
              <a:rPr lang="en-US" dirty="0" smtClean="0"/>
              <a:t>To display this data, they built mini-visual analysis applications that target common, representative tasks and questions that we identified through their fieldwork.</a:t>
            </a:r>
            <a:endParaRPr lang="en-US" dirty="0"/>
          </a:p>
        </p:txBody>
      </p:sp>
      <p:sp>
        <p:nvSpPr>
          <p:cNvPr id="3" name="Title 2"/>
          <p:cNvSpPr>
            <a:spLocks noGrp="1"/>
          </p:cNvSpPr>
          <p:nvPr>
            <p:ph type="title"/>
          </p:nvPr>
        </p:nvSpPr>
        <p:spPr>
          <a:xfrm>
            <a:off x="304800" y="274638"/>
            <a:ext cx="8534400" cy="792162"/>
          </a:xfrm>
        </p:spPr>
        <p:txBody>
          <a:bodyPr>
            <a:normAutofit/>
          </a:bodyPr>
          <a:lstStyle/>
          <a:p>
            <a:pPr algn="ctr"/>
            <a:r>
              <a:rPr lang="en-US" dirty="0" smtClean="0"/>
              <a:t>Common Sense Community Site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457200"/>
            <a:ext cx="5715000" cy="5943600"/>
          </a:xfrm>
        </p:spPr>
        <p:txBody>
          <a:bodyPr>
            <a:normAutofit fontScale="92500"/>
          </a:bodyPr>
          <a:lstStyle/>
          <a:p>
            <a:r>
              <a:rPr lang="en-US" b="1" dirty="0" smtClean="0"/>
              <a:t>My Exposure</a:t>
            </a:r>
          </a:p>
          <a:p>
            <a:pPr>
              <a:buNone/>
            </a:pPr>
            <a:r>
              <a:rPr lang="en-US" b="1" dirty="0" smtClean="0"/>
              <a:t>	</a:t>
            </a:r>
            <a:r>
              <a:rPr lang="en-US" dirty="0" smtClean="0"/>
              <a:t>The first application provides a widget that helps users to answer one of the most common questions they observed in their fieldwork: “What is </a:t>
            </a:r>
            <a:r>
              <a:rPr lang="en-US" i="1" dirty="0" smtClean="0"/>
              <a:t>my exposure to a pollutant?” </a:t>
            </a:r>
            <a:r>
              <a:rPr lang="en-US" dirty="0" smtClean="0"/>
              <a:t>Many of the community members, they interviewed suffered from allergies or respiratory disease exacerbated by the poor air quality in their neighborhood, and expressed a desire for tools that would help them gauge and mitigate their exposure.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04800" y="914400"/>
            <a:ext cx="2716795" cy="49720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12290" name="Picture 2"/>
          <p:cNvPicPr>
            <a:picLocks noGrp="1" noChangeAspect="1" noChangeArrowheads="1"/>
          </p:cNvPicPr>
          <p:nvPr>
            <p:ph idx="1"/>
          </p:nvPr>
        </p:nvPicPr>
        <p:blipFill>
          <a:blip r:embed="rId3" cstate="print"/>
          <a:srcRect/>
          <a:stretch>
            <a:fillRect/>
          </a:stretch>
        </p:blipFill>
        <p:spPr bwMode="auto">
          <a:xfrm>
            <a:off x="533400" y="533400"/>
            <a:ext cx="8105183" cy="5638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lnSpcReduction="10000"/>
          </a:bodyPr>
          <a:lstStyle/>
          <a:p>
            <a:r>
              <a:rPr lang="en-US" dirty="0" smtClean="0"/>
              <a:t>Tracks (Fig. B)</a:t>
            </a:r>
          </a:p>
          <a:p>
            <a:pPr>
              <a:buNone/>
            </a:pPr>
            <a:r>
              <a:rPr lang="en-US" dirty="0" smtClean="0"/>
              <a:t>	The </a:t>
            </a:r>
            <a:r>
              <a:rPr lang="en-US" i="1" dirty="0" smtClean="0"/>
              <a:t>Tracks application (Figure 4b) provides a simple way for novice users to observe </a:t>
            </a:r>
            <a:r>
              <a:rPr lang="en-US" dirty="0" smtClean="0"/>
              <a:t>and ask questions about pollution data from their own sensor.</a:t>
            </a:r>
          </a:p>
          <a:p>
            <a:r>
              <a:rPr lang="en-US" dirty="0" smtClean="0"/>
              <a:t>Places</a:t>
            </a:r>
          </a:p>
          <a:p>
            <a:pPr>
              <a:buNone/>
            </a:pPr>
            <a:r>
              <a:rPr lang="en-US" dirty="0" smtClean="0"/>
              <a:t>	Users’ initial inquiries about air quality are often location-centric (“What is air quality like in </a:t>
            </a:r>
            <a:r>
              <a:rPr lang="en-US" i="1" dirty="0" smtClean="0"/>
              <a:t>my neighborhood?”</a:t>
            </a:r>
            <a:endParaRPr lang="en-US" dirty="0" smtClean="0"/>
          </a:p>
          <a:p>
            <a:r>
              <a:rPr lang="en-US" dirty="0" smtClean="0"/>
              <a:t>Hotspots</a:t>
            </a:r>
          </a:p>
          <a:p>
            <a:pPr>
              <a:buNone/>
            </a:pPr>
            <a:r>
              <a:rPr lang="en-US" dirty="0" smtClean="0"/>
              <a:t>	The </a:t>
            </a:r>
            <a:r>
              <a:rPr lang="en-US" i="1" dirty="0" smtClean="0"/>
              <a:t>Hotspots visualization (not shown) helps users identify regions with the best and </a:t>
            </a:r>
            <a:r>
              <a:rPr lang="en-US" dirty="0" smtClean="0"/>
              <a:t>worst air quality over a period of time.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2819400"/>
          </a:xfrm>
        </p:spPr>
        <p:txBody>
          <a:bodyPr>
            <a:normAutofit fontScale="92500" lnSpcReduction="20000"/>
          </a:bodyPr>
          <a:lstStyle/>
          <a:p>
            <a:pPr algn="just"/>
            <a:r>
              <a:rPr lang="en-US" dirty="0" smtClean="0"/>
              <a:t>Comparisons</a:t>
            </a:r>
          </a:p>
          <a:p>
            <a:pPr algn="just">
              <a:buNone/>
            </a:pPr>
            <a:r>
              <a:rPr lang="en-US" dirty="0" smtClean="0"/>
              <a:t>	The </a:t>
            </a:r>
            <a:r>
              <a:rPr lang="en-US" i="1" dirty="0" smtClean="0"/>
              <a:t>Comparisons visualization is designed to support inference and help users identify </a:t>
            </a:r>
            <a:r>
              <a:rPr lang="en-US" dirty="0" smtClean="0"/>
              <a:t>repeated sources and relationships between them.</a:t>
            </a:r>
          </a:p>
          <a:p>
            <a:pPr algn="just"/>
            <a:r>
              <a:rPr lang="en-US" dirty="0" smtClean="0"/>
              <a:t>Discussions</a:t>
            </a:r>
          </a:p>
          <a:p>
            <a:pPr algn="just">
              <a:buNone/>
            </a:pPr>
            <a:r>
              <a:rPr lang="en-US" dirty="0" smtClean="0"/>
              <a:t>	In addition to the collapsible commenting pane that accompanies each one of the visualizations.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1143000" y="2895600"/>
            <a:ext cx="6896100" cy="335683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Autofit/>
          </a:bodyPr>
          <a:lstStyle/>
          <a:p>
            <a:pPr algn="just">
              <a:buNone/>
            </a:pPr>
            <a:r>
              <a:rPr lang="en-US" sz="2300" dirty="0" smtClean="0"/>
              <a:t>	They deployed an early version of the site with community members in a low-income urban neighborhood with poor air quality.</a:t>
            </a:r>
          </a:p>
          <a:p>
            <a:pPr algn="just"/>
            <a:r>
              <a:rPr lang="en-US" sz="2300" b="1" dirty="0" smtClean="0"/>
              <a:t>Method: </a:t>
            </a:r>
            <a:r>
              <a:rPr lang="en-US" sz="2300" dirty="0" smtClean="0"/>
              <a:t>During their assessment, they carried out seven interviews with nine community members. They recruited participants through a local non-profit organization that focuses on environmental monitoring and awareness.</a:t>
            </a:r>
          </a:p>
          <a:p>
            <a:pPr algn="just"/>
            <a:r>
              <a:rPr lang="en-US" sz="2300" b="1" dirty="0" smtClean="0"/>
              <a:t>Scaffolding and Navigation Strategies: </a:t>
            </a:r>
            <a:r>
              <a:rPr lang="en-US" sz="2300" dirty="0" smtClean="0"/>
              <a:t>The six steps; Collect, Annotate, Question/Observe, Infer/Predict, Validate and Synthesize.</a:t>
            </a:r>
          </a:p>
          <a:p>
            <a:r>
              <a:rPr lang="en-US" sz="2300" b="1" dirty="0" smtClean="0"/>
              <a:t>Usability: </a:t>
            </a:r>
            <a:r>
              <a:rPr lang="en-US" sz="2300" dirty="0" smtClean="0"/>
              <a:t>Based on their fieldwork, they were mindful in their design process of the computer literacy of the target population.</a:t>
            </a:r>
            <a:endParaRPr lang="en-US" sz="2300" dirty="0"/>
          </a:p>
        </p:txBody>
      </p:sp>
      <p:sp>
        <p:nvSpPr>
          <p:cNvPr id="3" name="Title 2"/>
          <p:cNvSpPr>
            <a:spLocks noGrp="1"/>
          </p:cNvSpPr>
          <p:nvPr>
            <p:ph type="title"/>
          </p:nvPr>
        </p:nvSpPr>
        <p:spPr>
          <a:xfrm>
            <a:off x="457200" y="274638"/>
            <a:ext cx="8229600" cy="792162"/>
          </a:xfrm>
        </p:spPr>
        <p:txBody>
          <a:bodyPr/>
          <a:lstStyle/>
          <a:p>
            <a:r>
              <a:rPr lang="en-US" dirty="0" smtClean="0"/>
              <a:t>Evaluation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229600" cy="4648200"/>
          </a:xfrm>
        </p:spPr>
        <p:txBody>
          <a:bodyPr/>
          <a:lstStyle/>
          <a:p>
            <a:pPr algn="just"/>
            <a:r>
              <a:rPr lang="en-US" dirty="0" smtClean="0"/>
              <a:t>Participation Urbanism is the open authoring, sharing, and remixing of new of existing urban technologies marked by, requiring or involving participation, especially affording the opportunity for individual citizen participation, sharing, and voice.</a:t>
            </a:r>
          </a:p>
          <a:p>
            <a:pPr algn="just"/>
            <a:endParaRPr lang="en-US" dirty="0" smtClean="0"/>
          </a:p>
          <a:p>
            <a:pPr algn="just"/>
            <a:r>
              <a:rPr lang="en-US" dirty="0" smtClean="0"/>
              <a:t>Participatory Urbanism builds upon a large body of related projects where citizens act as agents of change.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524625" y="64008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905000"/>
          </a:xfrm>
        </p:spPr>
        <p:txBody>
          <a:bodyPr/>
          <a:lstStyle/>
          <a:p>
            <a:r>
              <a:rPr lang="en-US" b="1" dirty="0" smtClean="0"/>
              <a:t>Health and Personal Safety</a:t>
            </a:r>
          </a:p>
          <a:p>
            <a:r>
              <a:rPr lang="en-US" b="1" dirty="0" smtClean="0"/>
              <a:t>Socializing</a:t>
            </a:r>
          </a:p>
          <a:p>
            <a:r>
              <a:rPr lang="en-US" b="1" dirty="0" smtClean="0"/>
              <a:t>Exposing Preconceived Notions</a:t>
            </a:r>
          </a:p>
          <a:p>
            <a:r>
              <a:rPr lang="en-US" b="1" dirty="0" smtClean="0"/>
              <a:t>Visualizations as a Catalyst for Discussion</a:t>
            </a:r>
          </a:p>
          <a:p>
            <a:endParaRPr lang="en-US" dirty="0"/>
          </a:p>
        </p:txBody>
      </p:sp>
      <p:sp>
        <p:nvSpPr>
          <p:cNvPr id="3" name="Title 2"/>
          <p:cNvSpPr>
            <a:spLocks noGrp="1"/>
          </p:cNvSpPr>
          <p:nvPr>
            <p:ph type="title"/>
          </p:nvPr>
        </p:nvSpPr>
        <p:spPr>
          <a:xfrm>
            <a:off x="457200" y="808038"/>
            <a:ext cx="8229600" cy="792162"/>
          </a:xfrm>
        </p:spPr>
        <p:txBody>
          <a:bodyPr/>
          <a:lstStyle/>
          <a:p>
            <a:r>
              <a:rPr lang="en-US" dirty="0" smtClean="0"/>
              <a:t>Discussion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
        <p:nvSpPr>
          <p:cNvPr id="8" name="Content Placeholder 1"/>
          <p:cNvSpPr txBox="1">
            <a:spLocks/>
          </p:cNvSpPr>
          <p:nvPr/>
        </p:nvSpPr>
        <p:spPr>
          <a:xfrm>
            <a:off x="609600" y="3657600"/>
            <a:ext cx="8229600" cy="19050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457200" y="3581400"/>
            <a:ext cx="8229600" cy="25908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noAutofit/>
          </a:bodyPr>
          <a:lstStyle/>
          <a:p>
            <a:pPr lvl="0" algn="just">
              <a:defRPr/>
            </a:pPr>
            <a:r>
              <a:rPr lang="en-US" sz="2200" dirty="0" smtClean="0"/>
              <a:t>In this paper, they have presented design principles for targeting novice users in a citizen science setting and supplied a framework that describes data collection and knowledge generation in these conditions.</a:t>
            </a:r>
          </a:p>
          <a:p>
            <a:pPr algn="just"/>
            <a:r>
              <a:rPr lang="en-US" sz="2200" dirty="0" smtClean="0"/>
              <a:t>Although the applications discussed here focus on air quality, monitoring of other environmental indicators including water and soil quality as well as epidemiological monitoring should be equally applicable.</a:t>
            </a:r>
          </a:p>
          <a:p>
            <a:pPr lvl="0" algn="just">
              <a:defRPr/>
            </a:pPr>
            <a:r>
              <a:rPr lang="en-US" sz="2200" dirty="0" smtClean="0"/>
              <a:t>As we move forward to deploy mobile sensors more broadly and develop mobile interfaces for accessing and interacting with the data, we expect to employ similar techniques and build on these frameworks and tools.</a:t>
            </a:r>
          </a:p>
          <a:p>
            <a:pPr algn="ctr">
              <a:buNone/>
            </a:pPr>
            <a:endParaRPr lang="en-US" sz="1050" dirty="0" smtClean="0"/>
          </a:p>
          <a:p>
            <a:pPr algn="ctr">
              <a:buNone/>
            </a:pPr>
            <a:r>
              <a:rPr lang="en-US" sz="2400" b="1" dirty="0" smtClean="0"/>
              <a:t>http://www.paulaoki.com/papers/pervasive10.pdf</a:t>
            </a:r>
            <a:endParaRPr lang="en-US" sz="2400" b="1" dirty="0"/>
          </a:p>
        </p:txBody>
      </p:sp>
      <p:sp>
        <p:nvSpPr>
          <p:cNvPr id="3" name="Title 2"/>
          <p:cNvSpPr>
            <a:spLocks noGrp="1"/>
          </p:cNvSpPr>
          <p:nvPr>
            <p:ph type="title"/>
          </p:nvPr>
        </p:nvSpPr>
        <p:spPr>
          <a:xfrm>
            <a:off x="457200" y="381000"/>
            <a:ext cx="8229600" cy="715962"/>
          </a:xfrm>
        </p:spPr>
        <p:txBody>
          <a:bodyPr>
            <a:normAutofit fontScale="90000"/>
          </a:bodyPr>
          <a:lstStyle/>
          <a:p>
            <a:pPr lvl="0"/>
            <a:r>
              <a:rPr lang="en-US" dirty="0" smtClean="0"/>
              <a:t>Conclusion and Future work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85000" lnSpcReduction="20000"/>
          </a:bodyPr>
          <a:lstStyle/>
          <a:p>
            <a:pPr lvl="0"/>
            <a:r>
              <a:rPr lang="en-US" u="sng" dirty="0" smtClean="0">
                <a:hlinkClick r:id="rId2"/>
              </a:rPr>
              <a:t>http://www.urban-atmospheres.net/ParticipatoryUrbanism/index.html</a:t>
            </a:r>
            <a:endParaRPr lang="en-US" dirty="0" smtClean="0"/>
          </a:p>
          <a:p>
            <a:pPr lvl="0"/>
            <a:r>
              <a:rPr lang="en-US" u="sng" dirty="0" smtClean="0">
                <a:hlinkClick r:id="rId3"/>
              </a:rPr>
              <a:t>http://www.urban-atmospheres.net/Experiments/Ergo/index.html</a:t>
            </a:r>
            <a:endParaRPr lang="en-US" dirty="0" smtClean="0"/>
          </a:p>
          <a:p>
            <a:pPr lvl="0"/>
            <a:r>
              <a:rPr lang="en-US" dirty="0" smtClean="0"/>
              <a:t>Paper:</a:t>
            </a:r>
          </a:p>
          <a:p>
            <a:pPr>
              <a:buNone/>
            </a:pPr>
            <a:r>
              <a:rPr lang="en-US" b="1" dirty="0" smtClean="0"/>
              <a:t>	Common Sense Community: Scaffolding Mobile Sensing and Analysis for Novice Users</a:t>
            </a:r>
            <a:endParaRPr lang="en-US" dirty="0" smtClean="0"/>
          </a:p>
          <a:p>
            <a:pPr>
              <a:buNone/>
            </a:pPr>
            <a:r>
              <a:rPr lang="en-US" dirty="0" smtClean="0"/>
              <a:t>	W. Willett, P. Aoki, N. Kumar, S. Subramanian, and A. Woodruff. </a:t>
            </a:r>
            <a:r>
              <a:rPr lang="en-US" i="1" dirty="0" smtClean="0"/>
              <a:t>Proc. Pervasive 2010</a:t>
            </a:r>
            <a:r>
              <a:rPr lang="en-US" dirty="0" smtClean="0"/>
              <a:t>, May 2010, 301-318. </a:t>
            </a:r>
          </a:p>
          <a:p>
            <a:pPr>
              <a:buNone/>
            </a:pPr>
            <a:r>
              <a:rPr lang="en-US" b="1" i="1" dirty="0" smtClean="0"/>
              <a:t>	Best Paper Award.</a:t>
            </a:r>
            <a:endParaRPr lang="en-US" dirty="0" smtClean="0"/>
          </a:p>
          <a:p>
            <a:pPr>
              <a:buNone/>
            </a:pPr>
            <a:endParaRPr lang="en-US" dirty="0" smtClean="0"/>
          </a:p>
          <a:p>
            <a:pPr>
              <a:buNone/>
            </a:pPr>
            <a:r>
              <a:rPr lang="en-US" dirty="0" smtClean="0"/>
              <a:t>	Link 1 : </a:t>
            </a:r>
            <a:r>
              <a:rPr lang="en-US" u="sng" dirty="0" smtClean="0">
                <a:hlinkClick r:id="rId4"/>
              </a:rPr>
              <a:t>http://www.paulaoki.com/papers/pervasive10.pdf</a:t>
            </a:r>
            <a:endParaRPr lang="en-US" dirty="0" smtClean="0"/>
          </a:p>
          <a:p>
            <a:pPr>
              <a:buNone/>
            </a:pPr>
            <a:r>
              <a:rPr lang="en-US" dirty="0" smtClean="0"/>
              <a:t>	Link 2 : </a:t>
            </a:r>
            <a:r>
              <a:rPr lang="en-US" u="sng" dirty="0" smtClean="0">
                <a:hlinkClick r:id="rId5"/>
              </a:rPr>
              <a:t>http://www.communitysensing.org/papers.php</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pic>
        <p:nvPicPr>
          <p:cNvPr id="4" name="Picture 2"/>
          <p:cNvPicPr>
            <a:picLocks noChangeAspect="1" noChangeArrowheads="1"/>
          </p:cNvPicPr>
          <p:nvPr/>
        </p:nvPicPr>
        <p:blipFill>
          <a:blip r:embed="rId6"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a:bodyPr>
          <a:lstStyle/>
          <a:p>
            <a:pPr algn="ctr">
              <a:buNone/>
            </a:pPr>
            <a:endParaRPr lang="en-US" dirty="0" smtClean="0"/>
          </a:p>
          <a:p>
            <a:pPr algn="ctr">
              <a:buNone/>
            </a:pPr>
            <a:r>
              <a:rPr lang="en-US" sz="6600" smtClean="0"/>
              <a:t>Questions</a:t>
            </a:r>
            <a:r>
              <a:rPr lang="en-US" sz="6600" dirty="0" smtClean="0"/>
              <a:t>???</a:t>
            </a:r>
          </a:p>
          <a:p>
            <a:pPr algn="ctr">
              <a:buNone/>
            </a:pPr>
            <a:endParaRPr lang="en-US" sz="6600" dirty="0" smtClean="0"/>
          </a:p>
          <a:p>
            <a:pPr algn="ctr">
              <a:buNone/>
            </a:pPr>
            <a:r>
              <a:rPr lang="en-US" sz="6600" dirty="0" smtClean="0"/>
              <a:t>Thank you.</a:t>
            </a:r>
            <a:endParaRPr lang="en-US" sz="6600"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096000"/>
          </a:xfrm>
        </p:spPr>
        <p:txBody>
          <a:bodyPr>
            <a:normAutofit lnSpcReduction="10000"/>
          </a:bodyPr>
          <a:lstStyle/>
          <a:p>
            <a:pPr algn="just"/>
            <a:r>
              <a:rPr lang="en-US" dirty="0" smtClean="0"/>
              <a:t>Participatory Urbanism presents an important new shift in mobile device usage – from Communication tool to “networked mobile personal measurement instrument”.</a:t>
            </a:r>
          </a:p>
          <a:p>
            <a:pPr algn="just">
              <a:buNone/>
            </a:pPr>
            <a:endParaRPr lang="en-US" dirty="0" smtClean="0"/>
          </a:p>
          <a:p>
            <a:pPr algn="just"/>
            <a:r>
              <a:rPr lang="en-US" dirty="0" smtClean="0"/>
              <a:t>We explore how these new “instruments” enable entirely new participatory urban lifestyles and create novel mobile device usage models.</a:t>
            </a:r>
          </a:p>
          <a:p>
            <a:pPr algn="just"/>
            <a:endParaRPr lang="en-US" dirty="0" smtClean="0"/>
          </a:p>
          <a:p>
            <a:pPr algn="just"/>
            <a:r>
              <a:rPr lang="en-US" dirty="0" smtClean="0"/>
              <a:t>It is </a:t>
            </a:r>
            <a:r>
              <a:rPr lang="en-US" b="1" dirty="0" smtClean="0"/>
              <a:t>NOT</a:t>
            </a:r>
            <a:r>
              <a:rPr lang="en-US" dirty="0" smtClean="0"/>
              <a:t> a disconnected personal phone application, a domestic networked appliance, a mobile route planning application, an office scheduling tool, or a social networking service.</a:t>
            </a:r>
          </a:p>
          <a:p>
            <a:pPr algn="just"/>
            <a:endParaRPr lang="en-US" dirty="0" smtClean="0"/>
          </a:p>
          <a:p>
            <a:pPr algn="just"/>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noAutofit/>
          </a:bodyPr>
          <a:lstStyle/>
          <a:p>
            <a:pPr algn="just"/>
            <a:r>
              <a:rPr lang="en-US" sz="2500" dirty="0" smtClean="0"/>
              <a:t>Participatory Urbanism promotes new styles and methods for individual citizens to become proactive in their involvement with their city, neighborhood, and urban self reflexivity.</a:t>
            </a:r>
          </a:p>
          <a:p>
            <a:pPr algn="just">
              <a:buNone/>
            </a:pPr>
            <a:endParaRPr lang="en-US" sz="2500" dirty="0" smtClean="0"/>
          </a:p>
          <a:p>
            <a:pPr algn="just"/>
            <a:r>
              <a:rPr lang="en-US" sz="2500" dirty="0" smtClean="0"/>
              <a:t>Examples of Participatory Urbanism include but are not limited to: providing mobile device centered hardware toolkits for non-experts to become authors of new everyday urban objects, generating individual and collective needs based dialogue tools around the desired usage of urban green spaces, or empowering citizens to collect and share air quality data measured with sensor enabled mobile devices.</a:t>
            </a:r>
            <a:endParaRPr lang="en-US" sz="2500"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lnSpcReduction="10000"/>
          </a:bodyPr>
          <a:lstStyle/>
          <a:p>
            <a:pPr algn="just"/>
            <a:r>
              <a:rPr lang="en-US" dirty="0" smtClean="0"/>
              <a:t>Our mobile devices are globally networked, speak the lingua franca of the city (SMS, Bluetooth, MMS), and are becoming the dominant urban processor.</a:t>
            </a:r>
          </a:p>
          <a:p>
            <a:pPr algn="just"/>
            <a:endParaRPr lang="en-US" dirty="0" smtClean="0"/>
          </a:p>
          <a:p>
            <a:pPr algn="just"/>
            <a:r>
              <a:rPr lang="en-US" dirty="0" smtClean="0"/>
              <a:t>We need to shatter our understanding of them as phones and celebrate them in their new role as measurement instruments.</a:t>
            </a:r>
          </a:p>
          <a:p>
            <a:pPr algn="just"/>
            <a:endParaRPr lang="en-US" dirty="0" smtClean="0"/>
          </a:p>
          <a:p>
            <a:pPr algn="just"/>
            <a:r>
              <a:rPr lang="en-US" dirty="0" smtClean="0"/>
              <a:t>Our desire is to provide our mobile devices with new “super-senses” and abilities by enabling a wide range of physical sensors to be easily attached and used by anyone, especially non-experts.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21491"/>
          </a:xfrm>
        </p:spPr>
        <p:txBody>
          <a:bodyPr/>
          <a:lstStyle/>
          <a:p>
            <a:pPr algn="just"/>
            <a:r>
              <a:rPr lang="en-US" dirty="0" smtClean="0"/>
              <a:t>We argue there are two indisputable facts about our future mobile devices:</a:t>
            </a:r>
          </a:p>
          <a:p>
            <a:pPr algn="just">
              <a:buNone/>
            </a:pPr>
            <a:endParaRPr lang="en-US" dirty="0" smtClean="0"/>
          </a:p>
          <a:p>
            <a:pPr algn="just">
              <a:buNone/>
            </a:pPr>
            <a:r>
              <a:rPr lang="en-US" dirty="0" smtClean="0"/>
              <a:t>	(1) They will be equipped with more sensing 	and processing capabilities and </a:t>
            </a:r>
          </a:p>
          <a:p>
            <a:pPr algn="just">
              <a:buNone/>
            </a:pPr>
            <a:endParaRPr lang="en-US" dirty="0" smtClean="0"/>
          </a:p>
          <a:p>
            <a:pPr algn="just">
              <a:buNone/>
            </a:pPr>
            <a:r>
              <a:rPr lang="en-US" dirty="0" smtClean="0"/>
              <a:t>	(2) They will also be driven by an architecture 	of participation and democracy that 	encourages users to add value to their 	tools and applications as they use them.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534400" cy="3505200"/>
          </a:xfrm>
        </p:spPr>
        <p:txBody>
          <a:bodyPr/>
          <a:lstStyle/>
          <a:p>
            <a:pPr algn="just"/>
            <a:r>
              <a:rPr lang="en-US" dirty="0" smtClean="0"/>
              <a:t>Millions of us carry a mobile device such as a mobile phone with us everyday. </a:t>
            </a:r>
          </a:p>
          <a:p>
            <a:pPr algn="just"/>
            <a:endParaRPr lang="en-US" dirty="0" smtClean="0"/>
          </a:p>
          <a:p>
            <a:pPr algn="just"/>
            <a:r>
              <a:rPr lang="en-US" dirty="0" smtClean="0"/>
              <a:t>The only real-time environmental data it renders is a narrow slice of the electromagnetic spectrum with a tiny readout of cell tower signal strength using a series of bars.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48425" y="6324600"/>
            <a:ext cx="2619375" cy="4572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143000" y="3505200"/>
            <a:ext cx="3085515" cy="2133600"/>
          </a:xfrm>
          <a:prstGeom prst="rect">
            <a:avLst/>
          </a:prstGeom>
          <a:noFill/>
          <a:ln w="9525">
            <a:solidFill>
              <a:schemeClr val="tx1"/>
            </a:solidFill>
            <a:miter lim="800000"/>
            <a:headEnd/>
            <a:tailEnd/>
          </a:ln>
        </p:spPr>
      </p:pic>
      <p:sp>
        <p:nvSpPr>
          <p:cNvPr id="9" name="Left Arrow 8"/>
          <p:cNvSpPr/>
          <p:nvPr/>
        </p:nvSpPr>
        <p:spPr>
          <a:xfrm>
            <a:off x="3505200" y="4800600"/>
            <a:ext cx="1752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4572000"/>
            <a:ext cx="3429000" cy="646331"/>
          </a:xfrm>
          <a:prstGeom prst="rect">
            <a:avLst/>
          </a:prstGeom>
          <a:noFill/>
        </p:spPr>
        <p:txBody>
          <a:bodyPr wrap="square" rtlCol="0">
            <a:spAutoFit/>
          </a:bodyPr>
          <a:lstStyle/>
          <a:p>
            <a:pPr algn="ctr"/>
            <a:r>
              <a:rPr lang="en-US" dirty="0" smtClean="0"/>
              <a:t>MOBILE SIGNAL STRENGTH </a:t>
            </a:r>
          </a:p>
          <a:p>
            <a:pPr algn="ctr"/>
            <a:r>
              <a:rPr lang="en-US" dirty="0" smtClean="0"/>
              <a:t>(SIGNAL TO NOISE RATIO)</a:t>
            </a:r>
            <a:endParaRPr lang="en-US" dirty="0"/>
          </a:p>
        </p:txBody>
      </p:sp>
      <p:sp>
        <p:nvSpPr>
          <p:cNvPr id="7" name="TextBox 6"/>
          <p:cNvSpPr txBox="1"/>
          <p:nvPr/>
        </p:nvSpPr>
        <p:spPr>
          <a:xfrm>
            <a:off x="228600" y="5715000"/>
            <a:ext cx="8763000" cy="538609"/>
          </a:xfrm>
          <a:prstGeom prst="rect">
            <a:avLst/>
          </a:prstGeom>
          <a:noFill/>
        </p:spPr>
        <p:txBody>
          <a:bodyPr wrap="square" rtlCol="0">
            <a:spAutoFit/>
          </a:bodyPr>
          <a:lstStyle/>
          <a:p>
            <a:pPr algn="ctr">
              <a:buClr>
                <a:schemeClr val="accent1">
                  <a:lumMod val="50000"/>
                </a:schemeClr>
              </a:buClr>
            </a:pPr>
            <a:endParaRPr lang="en-US" sz="1000" b="1" dirty="0" smtClean="0"/>
          </a:p>
          <a:p>
            <a:pPr algn="ctr">
              <a:buClr>
                <a:schemeClr val="accent1">
                  <a:lumMod val="50000"/>
                </a:schemeClr>
              </a:buClr>
            </a:pPr>
            <a:r>
              <a:rPr lang="en-US" sz="1900" b="1" dirty="0" smtClean="0"/>
              <a:t>http</a:t>
            </a:r>
            <a:r>
              <a:rPr lang="en-US" sz="1900" b="1" dirty="0" smtClean="0"/>
              <a:t>://www.urban-atmospheres.net/ParticipatoryUrbanism/index.html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200" cy="4876800"/>
          </a:xfrm>
        </p:spPr>
        <p:txBody>
          <a:bodyPr>
            <a:normAutofit fontScale="85000" lnSpcReduction="10000"/>
          </a:bodyPr>
          <a:lstStyle/>
          <a:p>
            <a:pPr algn="just"/>
            <a:r>
              <a:rPr lang="en-US" dirty="0" smtClean="0"/>
              <a:t>The </a:t>
            </a:r>
            <a:r>
              <a:rPr lang="en-US" dirty="0" smtClean="0">
                <a:hlinkClick r:id="rId2"/>
              </a:rPr>
              <a:t>World Health Organization estimates that 2 million deaths each year can be attributed to air pollution</a:t>
            </a:r>
            <a:r>
              <a:rPr lang="en-US" dirty="0" smtClean="0"/>
              <a:t> - that’s more deaths than those resulting from automobile accidents.</a:t>
            </a:r>
          </a:p>
          <a:p>
            <a:pPr algn="just">
              <a:buNone/>
            </a:pPr>
            <a:endParaRPr lang="en-US" dirty="0" smtClean="0"/>
          </a:p>
          <a:p>
            <a:pPr algn="just"/>
            <a:r>
              <a:rPr lang="en-US" dirty="0" smtClean="0"/>
              <a:t>Project : </a:t>
            </a:r>
          </a:p>
          <a:p>
            <a:pPr algn="just">
              <a:buNone/>
            </a:pPr>
            <a:r>
              <a:rPr lang="en-US" dirty="0" smtClean="0"/>
              <a:t>   Ergo </a:t>
            </a:r>
            <a:r>
              <a:rPr lang="en-US" sz="1900" dirty="0" smtClean="0"/>
              <a:t>(On-the-Go Air Quality Readings delivered to your mobile device)</a:t>
            </a:r>
            <a:endParaRPr lang="en-US" sz="1800" dirty="0" smtClean="0"/>
          </a:p>
          <a:p>
            <a:pPr algn="just">
              <a:buNone/>
            </a:pPr>
            <a:endParaRPr lang="en-US" sz="1800" dirty="0" smtClean="0"/>
          </a:p>
          <a:p>
            <a:pPr lvl="1" algn="just">
              <a:buFont typeface="Wingdings" pitchFamily="2" charset="2"/>
              <a:buChar char="Ø"/>
            </a:pPr>
            <a:r>
              <a:rPr lang="en-US" sz="1900" dirty="0" smtClean="0"/>
              <a:t>A simple SMS system that allows anyone with a mobile phone to quickly and easily explore, query, and learn about their air quality on-the-go with their mobile phone.</a:t>
            </a:r>
          </a:p>
          <a:p>
            <a:pPr lvl="1" algn="just">
              <a:buFont typeface="Wingdings" pitchFamily="2" charset="2"/>
              <a:buChar char="Ø"/>
            </a:pPr>
            <a:endParaRPr lang="en-US" sz="1900" dirty="0" smtClean="0"/>
          </a:p>
          <a:p>
            <a:pPr lvl="1" algn="just">
              <a:buFont typeface="Wingdings" pitchFamily="2" charset="2"/>
              <a:buChar char="Ø"/>
            </a:pPr>
            <a:r>
              <a:rPr lang="en-US" sz="1900" dirty="0" smtClean="0"/>
              <a:t>You can receive real-time air quality measurements throughout the United States on your mobile phone. Just send a text message to the phone number and you will receive the most recent EPA air quality measurement data available. You'll be able to see the air quality change throughout the day as well as forecasts for the coming days.</a:t>
            </a:r>
            <a:endParaRPr lang="en-US" sz="1900" dirty="0"/>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dirty="0" smtClean="0"/>
              <a:t>Example</a:t>
            </a:r>
            <a:br>
              <a:rPr lang="en-US" dirty="0" smtClean="0"/>
            </a:br>
            <a:r>
              <a:rPr lang="en-US" dirty="0" smtClean="0"/>
              <a:t>Air Quality Measurements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448425" y="6324600"/>
            <a:ext cx="26193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2776</TotalTime>
  <Words>1521</Words>
  <Application>Microsoft Office PowerPoint</Application>
  <PresentationFormat>On-screen Show (4:3)</PresentationFormat>
  <Paragraphs>223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PARTICIPATORY URBANISM</vt:lpstr>
      <vt:lpstr>What is Participatory Urbanism?</vt:lpstr>
      <vt:lpstr>Slide 3</vt:lpstr>
      <vt:lpstr>Slide 4</vt:lpstr>
      <vt:lpstr>Slide 5</vt:lpstr>
      <vt:lpstr>Slide 6</vt:lpstr>
      <vt:lpstr>Slide 7</vt:lpstr>
      <vt:lpstr>Slide 8</vt:lpstr>
      <vt:lpstr>Example Air Quality Measurements</vt:lpstr>
      <vt:lpstr>Slide 10</vt:lpstr>
      <vt:lpstr>Slide 11</vt:lpstr>
      <vt:lpstr>Slide 12</vt:lpstr>
      <vt:lpstr>Slide 13</vt:lpstr>
      <vt:lpstr>Slide 14</vt:lpstr>
      <vt:lpstr>Slide 15</vt:lpstr>
      <vt:lpstr>Research Paper</vt:lpstr>
      <vt:lpstr>Abstract</vt:lpstr>
      <vt:lpstr>Introduction</vt:lpstr>
      <vt:lpstr>Motivating Fieldwork</vt:lpstr>
      <vt:lpstr>Slide 20</vt:lpstr>
      <vt:lpstr>Slide 21</vt:lpstr>
      <vt:lpstr>Framework</vt:lpstr>
      <vt:lpstr>Slide 23</vt:lpstr>
      <vt:lpstr>Common Sense Community Site</vt:lpstr>
      <vt:lpstr>Slide 25</vt:lpstr>
      <vt:lpstr>Slide 26</vt:lpstr>
      <vt:lpstr>Slide 27</vt:lpstr>
      <vt:lpstr>Slide 28</vt:lpstr>
      <vt:lpstr>Evaluation</vt:lpstr>
      <vt:lpstr>Discussion</vt:lpstr>
      <vt:lpstr>Conclusion and Future work </vt:lpstr>
      <vt:lpstr>References:</vt:lpstr>
      <vt:lpstr>Slide 33</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124</cp:revision>
  <dcterms:created xsi:type="dcterms:W3CDTF">2011-02-05T15:21:02Z</dcterms:created>
  <dcterms:modified xsi:type="dcterms:W3CDTF">2011-02-09T16:34:05Z</dcterms:modified>
</cp:coreProperties>
</file>